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locations for pizza outlets</a:t>
            </a:r>
            <a:endParaRPr lang="en-US" dirty="0"/>
          </a:p>
        </p:txBody>
      </p:sp>
      <p:sp>
        <p:nvSpPr>
          <p:cNvPr id="3" name="Subtitle 2"/>
          <p:cNvSpPr>
            <a:spLocks noGrp="1"/>
          </p:cNvSpPr>
          <p:nvPr>
            <p:ph type="subTitle" idx="1"/>
          </p:nvPr>
        </p:nvSpPr>
        <p:spPr/>
        <p:txBody>
          <a:bodyPr/>
          <a:lstStyle/>
          <a:p>
            <a:r>
              <a:rPr lang="en-US" dirty="0" smtClean="0"/>
              <a:t>Abhijit das – apr2020</a:t>
            </a:r>
            <a:endParaRPr lang="en-US" dirty="0"/>
          </a:p>
        </p:txBody>
      </p:sp>
    </p:spTree>
    <p:extLst>
      <p:ext uri="{BB962C8B-B14F-4D97-AF65-F5344CB8AC3E}">
        <p14:creationId xmlns:p14="http://schemas.microsoft.com/office/powerpoint/2010/main" val="1000271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 venue categories into 8 categories</a:t>
            </a:r>
            <a:endParaRPr lang="en-US" dirty="0"/>
          </a:p>
        </p:txBody>
      </p:sp>
      <p:sp>
        <p:nvSpPr>
          <p:cNvPr id="3" name="Content Placeholder 2"/>
          <p:cNvSpPr>
            <a:spLocks noGrp="1"/>
          </p:cNvSpPr>
          <p:nvPr>
            <p:ph idx="1"/>
          </p:nvPr>
        </p:nvSpPr>
        <p:spPr>
          <a:xfrm>
            <a:off x="1451579" y="2015733"/>
            <a:ext cx="9603275" cy="1438668"/>
          </a:xfrm>
        </p:spPr>
        <p:txBody>
          <a:bodyPr>
            <a:normAutofit fontScale="85000" lnSpcReduction="10000"/>
          </a:bodyPr>
          <a:lstStyle/>
          <a:p>
            <a:r>
              <a:rPr lang="en-US" dirty="0" smtClean="0"/>
              <a:t>There are venue categories which are similar, like “Noodle house” and “Chinese”, these essentially belong to one type “Asian”. The weights of “Noodle house” and “Chinese” is combined into “Asian”.</a:t>
            </a:r>
          </a:p>
          <a:p>
            <a:r>
              <a:rPr lang="en-US" dirty="0" smtClean="0"/>
              <a:t>The venue categories are grouped into 8 categories to create a new </a:t>
            </a:r>
            <a:r>
              <a:rPr lang="en-US" dirty="0" err="1" smtClean="0"/>
              <a:t>dataframe</a:t>
            </a:r>
            <a:r>
              <a:rPr lang="en-US" dirty="0" smtClean="0"/>
              <a:t>, the weights of the venue categories are combined into 8 summarized categories</a:t>
            </a:r>
            <a:endParaRPr lang="en-US" dirty="0"/>
          </a:p>
        </p:txBody>
      </p:sp>
      <p:pic>
        <p:nvPicPr>
          <p:cNvPr id="4" name="Picture 3"/>
          <p:cNvPicPr>
            <a:picLocks noChangeAspect="1"/>
          </p:cNvPicPr>
          <p:nvPr/>
        </p:nvPicPr>
        <p:blipFill>
          <a:blip r:embed="rId2"/>
          <a:stretch>
            <a:fillRect/>
          </a:stretch>
        </p:blipFill>
        <p:spPr>
          <a:xfrm>
            <a:off x="743633" y="3400590"/>
            <a:ext cx="10933333" cy="2647619"/>
          </a:xfrm>
          <a:prstGeom prst="rect">
            <a:avLst/>
          </a:prstGeom>
        </p:spPr>
      </p:pic>
    </p:spTree>
    <p:extLst>
      <p:ext uri="{BB962C8B-B14F-4D97-AF65-F5344CB8AC3E}">
        <p14:creationId xmlns:p14="http://schemas.microsoft.com/office/powerpoint/2010/main" val="2651478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training data</a:t>
            </a:r>
            <a:endParaRPr lang="en-US" dirty="0"/>
          </a:p>
        </p:txBody>
      </p:sp>
      <p:sp>
        <p:nvSpPr>
          <p:cNvPr id="3" name="Content Placeholder 2"/>
          <p:cNvSpPr>
            <a:spLocks noGrp="1"/>
          </p:cNvSpPr>
          <p:nvPr>
            <p:ph idx="1"/>
          </p:nvPr>
        </p:nvSpPr>
        <p:spPr>
          <a:xfrm>
            <a:off x="1451579" y="2015732"/>
            <a:ext cx="9603275" cy="1921268"/>
          </a:xfrm>
        </p:spPr>
        <p:txBody>
          <a:bodyPr>
            <a:normAutofit fontScale="92500" lnSpcReduction="20000"/>
          </a:bodyPr>
          <a:lstStyle/>
          <a:p>
            <a:r>
              <a:rPr lang="en-US" dirty="0" smtClean="0"/>
              <a:t>The locations having the “</a:t>
            </a:r>
            <a:r>
              <a:rPr lang="en-US" dirty="0" err="1" smtClean="0"/>
              <a:t>PizzaOutlet</a:t>
            </a:r>
            <a:r>
              <a:rPr lang="en-US" dirty="0" smtClean="0"/>
              <a:t>” as popular category, I have taken that as rating higher that 0.1 are marked as recommended. The others are marked not-recommended.</a:t>
            </a:r>
          </a:p>
          <a:p>
            <a:r>
              <a:rPr lang="en-US" dirty="0" smtClean="0"/>
              <a:t>A subset of this is selected as the training data, following is the training data</a:t>
            </a:r>
          </a:p>
          <a:p>
            <a:r>
              <a:rPr lang="en-US" dirty="0" smtClean="0"/>
              <a:t>A classification model algorithm “K-Nearest Neighbor” is used to build the model</a:t>
            </a:r>
          </a:p>
          <a:p>
            <a:r>
              <a:rPr lang="en-US" dirty="0" smtClean="0"/>
              <a:t>The model is then used to predict which locations would be favorable for pizza locations</a:t>
            </a:r>
          </a:p>
          <a:p>
            <a:endParaRPr lang="en-US" dirty="0"/>
          </a:p>
        </p:txBody>
      </p:sp>
      <p:pic>
        <p:nvPicPr>
          <p:cNvPr id="4" name="Picture 3"/>
          <p:cNvPicPr>
            <a:picLocks noChangeAspect="1"/>
          </p:cNvPicPr>
          <p:nvPr/>
        </p:nvPicPr>
        <p:blipFill>
          <a:blip r:embed="rId2"/>
          <a:stretch>
            <a:fillRect/>
          </a:stretch>
        </p:blipFill>
        <p:spPr>
          <a:xfrm>
            <a:off x="378543" y="4025901"/>
            <a:ext cx="11485714" cy="1866667"/>
          </a:xfrm>
          <a:prstGeom prst="rect">
            <a:avLst/>
          </a:prstGeom>
        </p:spPr>
      </p:pic>
    </p:spTree>
    <p:extLst>
      <p:ext uri="{BB962C8B-B14F-4D97-AF65-F5344CB8AC3E}">
        <p14:creationId xmlns:p14="http://schemas.microsoft.com/office/powerpoint/2010/main" val="42534308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results</a:t>
            </a:r>
            <a:endParaRPr lang="en-US" dirty="0"/>
          </a:p>
        </p:txBody>
      </p:sp>
      <p:sp>
        <p:nvSpPr>
          <p:cNvPr id="3" name="Content Placeholder 2"/>
          <p:cNvSpPr>
            <a:spLocks noGrp="1"/>
          </p:cNvSpPr>
          <p:nvPr>
            <p:ph idx="1"/>
          </p:nvPr>
        </p:nvSpPr>
        <p:spPr>
          <a:xfrm>
            <a:off x="1451579" y="2015733"/>
            <a:ext cx="9603275" cy="1476768"/>
          </a:xfrm>
        </p:spPr>
        <p:txBody>
          <a:bodyPr>
            <a:normAutofit fontScale="92500" lnSpcReduction="20000"/>
          </a:bodyPr>
          <a:lstStyle/>
          <a:p>
            <a:r>
              <a:rPr lang="en-US" dirty="0" smtClean="0"/>
              <a:t>The model is used on the entire dataset to predict which locations are favorable for pizza locations. The prediction is the “Recommendation” field as “0” for “Not recommended” and “1” for recommended.</a:t>
            </a:r>
          </a:p>
          <a:p>
            <a:r>
              <a:rPr lang="en-US" dirty="0" smtClean="0"/>
              <a:t>The predicted “recommendation” is merged into the original dataset for plotting a map</a:t>
            </a:r>
            <a:endParaRPr lang="en-US" dirty="0"/>
          </a:p>
        </p:txBody>
      </p:sp>
      <p:pic>
        <p:nvPicPr>
          <p:cNvPr id="4" name="Picture 3"/>
          <p:cNvPicPr>
            <a:picLocks noChangeAspect="1"/>
          </p:cNvPicPr>
          <p:nvPr/>
        </p:nvPicPr>
        <p:blipFill>
          <a:blip r:embed="rId2"/>
          <a:stretch>
            <a:fillRect/>
          </a:stretch>
        </p:blipFill>
        <p:spPr>
          <a:xfrm>
            <a:off x="500781" y="3757719"/>
            <a:ext cx="11495238" cy="1704762"/>
          </a:xfrm>
          <a:prstGeom prst="rect">
            <a:avLst/>
          </a:prstGeom>
        </p:spPr>
      </p:pic>
    </p:spTree>
    <p:extLst>
      <p:ext uri="{BB962C8B-B14F-4D97-AF65-F5344CB8AC3E}">
        <p14:creationId xmlns:p14="http://schemas.microsoft.com/office/powerpoint/2010/main" val="277174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Toronto locations recommended for pizza outlets</a:t>
            </a:r>
            <a:endParaRPr lang="en-US" dirty="0"/>
          </a:p>
        </p:txBody>
      </p:sp>
      <p:sp>
        <p:nvSpPr>
          <p:cNvPr id="3" name="Content Placeholder 2"/>
          <p:cNvSpPr>
            <a:spLocks noGrp="1"/>
          </p:cNvSpPr>
          <p:nvPr>
            <p:ph idx="1"/>
          </p:nvPr>
        </p:nvSpPr>
        <p:spPr>
          <a:xfrm>
            <a:off x="1337278" y="1853754"/>
            <a:ext cx="10257821" cy="841768"/>
          </a:xfrm>
        </p:spPr>
        <p:txBody>
          <a:bodyPr/>
          <a:lstStyle/>
          <a:p>
            <a:r>
              <a:rPr lang="en-US" dirty="0" smtClean="0"/>
              <a:t>The map below shows the Toronto neighborhoods that are recommended for pizza outlets</a:t>
            </a:r>
            <a:endParaRPr lang="en-US" dirty="0"/>
          </a:p>
        </p:txBody>
      </p:sp>
      <p:pic>
        <p:nvPicPr>
          <p:cNvPr id="4" name="Picture 3"/>
          <p:cNvPicPr>
            <a:picLocks noChangeAspect="1"/>
          </p:cNvPicPr>
          <p:nvPr/>
        </p:nvPicPr>
        <p:blipFill>
          <a:blip r:embed="rId2"/>
          <a:stretch>
            <a:fillRect/>
          </a:stretch>
        </p:blipFill>
        <p:spPr>
          <a:xfrm>
            <a:off x="1248378" y="2322317"/>
            <a:ext cx="10111667" cy="4129283"/>
          </a:xfrm>
          <a:prstGeom prst="rect">
            <a:avLst/>
          </a:prstGeom>
        </p:spPr>
      </p:pic>
    </p:spTree>
    <p:extLst>
      <p:ext uri="{BB962C8B-B14F-4D97-AF65-F5344CB8AC3E}">
        <p14:creationId xmlns:p14="http://schemas.microsoft.com/office/powerpoint/2010/main" val="1630230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Thanks for reviewing my Capstone Project – Abhijit Das</a:t>
            </a:r>
            <a:endParaRPr lang="en-US" dirty="0"/>
          </a:p>
        </p:txBody>
      </p:sp>
    </p:spTree>
    <p:extLst>
      <p:ext uri="{BB962C8B-B14F-4D97-AF65-F5344CB8AC3E}">
        <p14:creationId xmlns:p14="http://schemas.microsoft.com/office/powerpoint/2010/main" val="3497159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a:t>
            </a:r>
            <a:r>
              <a:rPr lang="en-US" dirty="0" err="1" smtClean="0"/>
              <a:t>canada</a:t>
            </a:r>
            <a:r>
              <a:rPr lang="en-US" dirty="0" smtClean="0"/>
              <a:t> neighborhood data</a:t>
            </a:r>
            <a:endParaRPr lang="en-US" dirty="0"/>
          </a:p>
        </p:txBody>
      </p:sp>
      <p:sp>
        <p:nvSpPr>
          <p:cNvPr id="3" name="Content Placeholder 2"/>
          <p:cNvSpPr>
            <a:spLocks noGrp="1"/>
          </p:cNvSpPr>
          <p:nvPr>
            <p:ph idx="1"/>
          </p:nvPr>
        </p:nvSpPr>
        <p:spPr>
          <a:xfrm>
            <a:off x="698501" y="2015733"/>
            <a:ext cx="10356354" cy="1540268"/>
          </a:xfrm>
        </p:spPr>
        <p:txBody>
          <a:bodyPr/>
          <a:lstStyle/>
          <a:p>
            <a:r>
              <a:rPr lang="en-US" dirty="0" smtClean="0"/>
              <a:t>Scrape Wikipedia webpage to extract Toronto postal code (this was done in week 3 and 4)</a:t>
            </a:r>
          </a:p>
          <a:p>
            <a:r>
              <a:rPr lang="en-US" dirty="0" smtClean="0"/>
              <a:t>Postal codes saved in csv file</a:t>
            </a:r>
          </a:p>
          <a:p>
            <a:r>
              <a:rPr lang="en-US" dirty="0" smtClean="0"/>
              <a:t>Load postal codes from csv file. Data contains Postal Code, Borough, Name of Neighborhood, </a:t>
            </a:r>
          </a:p>
        </p:txBody>
      </p:sp>
      <p:pic>
        <p:nvPicPr>
          <p:cNvPr id="6" name="Picture 5"/>
          <p:cNvPicPr>
            <a:picLocks noChangeAspect="1"/>
          </p:cNvPicPr>
          <p:nvPr/>
        </p:nvPicPr>
        <p:blipFill>
          <a:blip r:embed="rId2"/>
          <a:stretch>
            <a:fillRect/>
          </a:stretch>
        </p:blipFill>
        <p:spPr>
          <a:xfrm>
            <a:off x="1451578" y="3641780"/>
            <a:ext cx="4441221" cy="2251887"/>
          </a:xfrm>
          <a:prstGeom prst="rect">
            <a:avLst/>
          </a:prstGeom>
        </p:spPr>
      </p:pic>
    </p:spTree>
    <p:extLst>
      <p:ext uri="{BB962C8B-B14F-4D97-AF65-F5344CB8AC3E}">
        <p14:creationId xmlns:p14="http://schemas.microsoft.com/office/powerpoint/2010/main" val="1858715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Canada geo data</a:t>
            </a:r>
            <a:endParaRPr lang="en-US" dirty="0"/>
          </a:p>
        </p:txBody>
      </p:sp>
      <p:sp>
        <p:nvSpPr>
          <p:cNvPr id="3" name="Content Placeholder 2"/>
          <p:cNvSpPr>
            <a:spLocks noGrp="1"/>
          </p:cNvSpPr>
          <p:nvPr>
            <p:ph idx="1"/>
          </p:nvPr>
        </p:nvSpPr>
        <p:spPr>
          <a:xfrm>
            <a:off x="1451579" y="2015733"/>
            <a:ext cx="9603275" cy="1146567"/>
          </a:xfrm>
        </p:spPr>
        <p:txBody>
          <a:bodyPr/>
          <a:lstStyle/>
          <a:p>
            <a:r>
              <a:rPr lang="en-US" dirty="0" smtClean="0"/>
              <a:t>Load Canada geo location data </a:t>
            </a:r>
            <a:r>
              <a:rPr lang="en-US" dirty="0"/>
              <a:t>from csv file (</a:t>
            </a:r>
            <a:r>
              <a:rPr lang="en-US" dirty="0">
                <a:hlinkClick r:id="rId2"/>
              </a:rPr>
              <a:t>http://</a:t>
            </a:r>
            <a:r>
              <a:rPr lang="en-US" dirty="0" smtClean="0">
                <a:hlinkClick r:id="rId2"/>
              </a:rPr>
              <a:t>cocl.us/Geospatial_data</a:t>
            </a:r>
            <a:r>
              <a:rPr lang="en-US" dirty="0" smtClean="0"/>
              <a:t>)</a:t>
            </a:r>
          </a:p>
          <a:p>
            <a:r>
              <a:rPr lang="en-US" dirty="0" smtClean="0"/>
              <a:t>The location data contains postal code and their latitudes and longitudes</a:t>
            </a:r>
            <a:endParaRPr lang="en-US" dirty="0"/>
          </a:p>
          <a:p>
            <a:endParaRPr lang="en-US" dirty="0"/>
          </a:p>
        </p:txBody>
      </p:sp>
      <p:pic>
        <p:nvPicPr>
          <p:cNvPr id="4" name="Picture 3"/>
          <p:cNvPicPr>
            <a:picLocks noChangeAspect="1"/>
          </p:cNvPicPr>
          <p:nvPr/>
        </p:nvPicPr>
        <p:blipFill>
          <a:blip r:embed="rId3"/>
          <a:stretch>
            <a:fillRect/>
          </a:stretch>
        </p:blipFill>
        <p:spPr>
          <a:xfrm>
            <a:off x="3702050" y="3324279"/>
            <a:ext cx="3981450" cy="2533650"/>
          </a:xfrm>
          <a:prstGeom prst="rect">
            <a:avLst/>
          </a:prstGeom>
        </p:spPr>
      </p:pic>
    </p:spTree>
    <p:extLst>
      <p:ext uri="{BB962C8B-B14F-4D97-AF65-F5344CB8AC3E}">
        <p14:creationId xmlns:p14="http://schemas.microsoft.com/office/powerpoint/2010/main" val="190913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Canada neighborhood and geo data combined</a:t>
            </a:r>
            <a:endParaRPr lang="en-US" dirty="0"/>
          </a:p>
        </p:txBody>
      </p:sp>
      <p:sp>
        <p:nvSpPr>
          <p:cNvPr id="3" name="Content Placeholder 2"/>
          <p:cNvSpPr>
            <a:spLocks noGrp="1"/>
          </p:cNvSpPr>
          <p:nvPr>
            <p:ph idx="1"/>
          </p:nvPr>
        </p:nvSpPr>
        <p:spPr>
          <a:xfrm>
            <a:off x="1451579" y="2015733"/>
            <a:ext cx="9603275" cy="727468"/>
          </a:xfrm>
        </p:spPr>
        <p:txBody>
          <a:bodyPr/>
          <a:lstStyle/>
          <a:p>
            <a:r>
              <a:rPr lang="en-US" dirty="0" smtClean="0"/>
              <a:t>The two </a:t>
            </a:r>
            <a:r>
              <a:rPr lang="en-US" dirty="0" err="1" smtClean="0"/>
              <a:t>dataframes</a:t>
            </a:r>
            <a:r>
              <a:rPr lang="en-US" dirty="0" smtClean="0"/>
              <a:t> for Canada are combined to consolidate the neighborhood data</a:t>
            </a:r>
            <a:endParaRPr lang="en-US" dirty="0"/>
          </a:p>
        </p:txBody>
      </p:sp>
      <p:pic>
        <p:nvPicPr>
          <p:cNvPr id="4" name="Picture 3"/>
          <p:cNvPicPr>
            <a:picLocks noChangeAspect="1"/>
          </p:cNvPicPr>
          <p:nvPr/>
        </p:nvPicPr>
        <p:blipFill>
          <a:blip r:embed="rId2"/>
          <a:stretch>
            <a:fillRect/>
          </a:stretch>
        </p:blipFill>
        <p:spPr>
          <a:xfrm>
            <a:off x="2011362" y="2743201"/>
            <a:ext cx="7845259" cy="2362199"/>
          </a:xfrm>
          <a:prstGeom prst="rect">
            <a:avLst/>
          </a:prstGeom>
        </p:spPr>
      </p:pic>
    </p:spTree>
    <p:extLst>
      <p:ext uri="{BB962C8B-B14F-4D97-AF65-F5344CB8AC3E}">
        <p14:creationId xmlns:p14="http://schemas.microsoft.com/office/powerpoint/2010/main" val="717312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neighborhoods from Canada data </a:t>
            </a:r>
            <a:endParaRPr lang="en-US" dirty="0"/>
          </a:p>
        </p:txBody>
      </p:sp>
      <p:sp>
        <p:nvSpPr>
          <p:cNvPr id="3" name="Content Placeholder 2"/>
          <p:cNvSpPr>
            <a:spLocks noGrp="1"/>
          </p:cNvSpPr>
          <p:nvPr>
            <p:ph idx="1"/>
          </p:nvPr>
        </p:nvSpPr>
        <p:spPr>
          <a:xfrm>
            <a:off x="1451579" y="2015733"/>
            <a:ext cx="9603275" cy="702068"/>
          </a:xfrm>
        </p:spPr>
        <p:txBody>
          <a:bodyPr/>
          <a:lstStyle/>
          <a:p>
            <a:r>
              <a:rPr lang="en-US" dirty="0" smtClean="0"/>
              <a:t>Separate the Toronto neighborhoods</a:t>
            </a:r>
            <a:endParaRPr lang="en-US" dirty="0"/>
          </a:p>
        </p:txBody>
      </p:sp>
      <p:pic>
        <p:nvPicPr>
          <p:cNvPr id="5" name="Picture 4"/>
          <p:cNvPicPr>
            <a:picLocks noChangeAspect="1"/>
          </p:cNvPicPr>
          <p:nvPr/>
        </p:nvPicPr>
        <p:blipFill>
          <a:blip r:embed="rId2"/>
          <a:stretch>
            <a:fillRect/>
          </a:stretch>
        </p:blipFill>
        <p:spPr>
          <a:xfrm>
            <a:off x="2082151" y="2717801"/>
            <a:ext cx="8342129" cy="1857305"/>
          </a:xfrm>
          <a:prstGeom prst="rect">
            <a:avLst/>
          </a:prstGeom>
        </p:spPr>
      </p:pic>
    </p:spTree>
    <p:extLst>
      <p:ext uri="{BB962C8B-B14F-4D97-AF65-F5344CB8AC3E}">
        <p14:creationId xmlns:p14="http://schemas.microsoft.com/office/powerpoint/2010/main" val="339258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neighborhoods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572" y="1972985"/>
            <a:ext cx="9285287" cy="3892827"/>
          </a:xfrm>
          <a:prstGeom prst="rect">
            <a:avLst/>
          </a:prstGeom>
        </p:spPr>
      </p:pic>
    </p:spTree>
    <p:extLst>
      <p:ext uri="{BB962C8B-B14F-4D97-AF65-F5344CB8AC3E}">
        <p14:creationId xmlns:p14="http://schemas.microsoft.com/office/powerpoint/2010/main" val="1875186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venue data from foursquare</a:t>
            </a:r>
            <a:endParaRPr lang="en-US" dirty="0"/>
          </a:p>
        </p:txBody>
      </p:sp>
      <p:sp>
        <p:nvSpPr>
          <p:cNvPr id="3" name="Content Placeholder 2"/>
          <p:cNvSpPr>
            <a:spLocks noGrp="1"/>
          </p:cNvSpPr>
          <p:nvPr>
            <p:ph idx="1"/>
          </p:nvPr>
        </p:nvSpPr>
        <p:spPr>
          <a:xfrm>
            <a:off x="1451579" y="2015732"/>
            <a:ext cx="9603275" cy="1387867"/>
          </a:xfrm>
        </p:spPr>
        <p:txBody>
          <a:bodyPr>
            <a:noAutofit/>
          </a:bodyPr>
          <a:lstStyle/>
          <a:p>
            <a:r>
              <a:rPr lang="en-US" dirty="0" smtClean="0"/>
              <a:t>Using Foursquare API, location data is extracted for Toronto neighborhoods. Location data for single locations is as shown below.</a:t>
            </a:r>
          </a:p>
          <a:p>
            <a:r>
              <a:rPr lang="en-US" dirty="0" smtClean="0"/>
              <a:t>Each venue has a “venue category"</a:t>
            </a:r>
          </a:p>
        </p:txBody>
      </p:sp>
      <p:pic>
        <p:nvPicPr>
          <p:cNvPr id="5" name="Picture 4"/>
          <p:cNvPicPr>
            <a:picLocks noChangeAspect="1"/>
          </p:cNvPicPr>
          <p:nvPr/>
        </p:nvPicPr>
        <p:blipFill>
          <a:blip r:embed="rId2"/>
          <a:stretch>
            <a:fillRect/>
          </a:stretch>
        </p:blipFill>
        <p:spPr>
          <a:xfrm>
            <a:off x="1073576" y="3603680"/>
            <a:ext cx="10470724" cy="2091220"/>
          </a:xfrm>
          <a:prstGeom prst="rect">
            <a:avLst/>
          </a:prstGeom>
        </p:spPr>
      </p:pic>
    </p:spTree>
    <p:extLst>
      <p:ext uri="{BB962C8B-B14F-4D97-AF65-F5344CB8AC3E}">
        <p14:creationId xmlns:p14="http://schemas.microsoft.com/office/powerpoint/2010/main" val="35955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Venue data one-hot encoded by category types</a:t>
            </a:r>
            <a:endParaRPr lang="en-US" dirty="0"/>
          </a:p>
        </p:txBody>
      </p:sp>
      <p:pic>
        <p:nvPicPr>
          <p:cNvPr id="4" name="Picture 3"/>
          <p:cNvPicPr>
            <a:picLocks noChangeAspect="1"/>
          </p:cNvPicPr>
          <p:nvPr/>
        </p:nvPicPr>
        <p:blipFill>
          <a:blip r:embed="rId2"/>
          <a:stretch>
            <a:fillRect/>
          </a:stretch>
        </p:blipFill>
        <p:spPr>
          <a:xfrm>
            <a:off x="418228" y="3449757"/>
            <a:ext cx="11457143" cy="1914286"/>
          </a:xfrm>
          <a:prstGeom prst="rect">
            <a:avLst/>
          </a:prstGeom>
        </p:spPr>
      </p:pic>
      <p:sp>
        <p:nvSpPr>
          <p:cNvPr id="5" name="Content Placeholder 2"/>
          <p:cNvSpPr>
            <a:spLocks noGrp="1"/>
          </p:cNvSpPr>
          <p:nvPr>
            <p:ph idx="1"/>
          </p:nvPr>
        </p:nvSpPr>
        <p:spPr>
          <a:xfrm>
            <a:off x="1451579" y="2015732"/>
            <a:ext cx="9603275" cy="1286267"/>
          </a:xfrm>
        </p:spPr>
        <p:txBody>
          <a:bodyPr>
            <a:noAutofit/>
          </a:bodyPr>
          <a:lstStyle/>
          <a:p>
            <a:r>
              <a:rPr lang="en-US" dirty="0" smtClean="0"/>
              <a:t>This data contains one row for every venue, data needs to be cleaned and combined</a:t>
            </a:r>
          </a:p>
          <a:p>
            <a:r>
              <a:rPr lang="en-US" dirty="0" smtClean="0"/>
              <a:t>The “category column” associated with the venue has a “one” all other columns have a zero. Hence there are multiple rows for venues in a neighborhood</a:t>
            </a:r>
          </a:p>
        </p:txBody>
      </p:sp>
    </p:spTree>
    <p:extLst>
      <p:ext uri="{BB962C8B-B14F-4D97-AF65-F5344CB8AC3E}">
        <p14:creationId xmlns:p14="http://schemas.microsoft.com/office/powerpoint/2010/main" val="86477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venue </a:t>
            </a:r>
            <a:r>
              <a:rPr lang="en-US" dirty="0" err="1" smtClean="0"/>
              <a:t>dataframe</a:t>
            </a:r>
            <a:endParaRPr lang="en-US" dirty="0"/>
          </a:p>
        </p:txBody>
      </p:sp>
      <p:sp>
        <p:nvSpPr>
          <p:cNvPr id="3" name="Content Placeholder 2"/>
          <p:cNvSpPr>
            <a:spLocks noGrp="1"/>
          </p:cNvSpPr>
          <p:nvPr>
            <p:ph idx="1"/>
          </p:nvPr>
        </p:nvSpPr>
        <p:spPr>
          <a:xfrm>
            <a:off x="1451579" y="2015733"/>
            <a:ext cx="9603275" cy="1248168"/>
          </a:xfrm>
        </p:spPr>
        <p:txBody>
          <a:bodyPr>
            <a:normAutofit fontScale="92500"/>
          </a:bodyPr>
          <a:lstStyle/>
          <a:p>
            <a:r>
              <a:rPr lang="en-US" dirty="0" smtClean="0"/>
              <a:t>The one-hot encoded venue data is combined to create one row for every neighborhood. The columns contain the mean of the number of times a venue category appears in that neighborhood, this provides the weight of each venue category in a neighborhood</a:t>
            </a:r>
            <a:endParaRPr lang="en-US" dirty="0"/>
          </a:p>
        </p:txBody>
      </p:sp>
      <p:pic>
        <p:nvPicPr>
          <p:cNvPr id="4" name="Picture 3"/>
          <p:cNvPicPr>
            <a:picLocks noChangeAspect="1"/>
          </p:cNvPicPr>
          <p:nvPr/>
        </p:nvPicPr>
        <p:blipFill>
          <a:blip r:embed="rId2"/>
          <a:stretch>
            <a:fillRect/>
          </a:stretch>
        </p:blipFill>
        <p:spPr>
          <a:xfrm>
            <a:off x="403952" y="3371960"/>
            <a:ext cx="11638095" cy="2304762"/>
          </a:xfrm>
          <a:prstGeom prst="rect">
            <a:avLst/>
          </a:prstGeom>
        </p:spPr>
      </p:pic>
    </p:spTree>
    <p:extLst>
      <p:ext uri="{BB962C8B-B14F-4D97-AF65-F5344CB8AC3E}">
        <p14:creationId xmlns:p14="http://schemas.microsoft.com/office/powerpoint/2010/main" val="54443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300</TotalTime>
  <Words>492</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Selecting locations for pizza outlets</vt:lpstr>
      <vt:lpstr>Extract canada neighborhood data</vt:lpstr>
      <vt:lpstr>Canada geo data</vt:lpstr>
      <vt:lpstr>Canada neighborhood and geo data combined</vt:lpstr>
      <vt:lpstr>Toronto neighborhoods from Canada data </vt:lpstr>
      <vt:lpstr>Toronto neighborhoods</vt:lpstr>
      <vt:lpstr>Toronto venue data from foursquare</vt:lpstr>
      <vt:lpstr>Venue data one-hot encoded by category types</vt:lpstr>
      <vt:lpstr>Neighborhood venue dataframe</vt:lpstr>
      <vt:lpstr>Summarize venue categories into 8 categories</vt:lpstr>
      <vt:lpstr>Create training data</vt:lpstr>
      <vt:lpstr>Predicted results</vt:lpstr>
      <vt:lpstr>Plot of Toronto locations recommended for pizza outlets</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locations for pizza oUTLETs</dc:title>
  <dc:creator>Das, Abhijit (Cognizant)</dc:creator>
  <cp:lastModifiedBy>Das, Abhijit (Cognizant)</cp:lastModifiedBy>
  <cp:revision>34</cp:revision>
  <dcterms:created xsi:type="dcterms:W3CDTF">2020-04-05T21:04:28Z</dcterms:created>
  <dcterms:modified xsi:type="dcterms:W3CDTF">2020-04-06T02:05:14Z</dcterms:modified>
</cp:coreProperties>
</file>