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4"/>
  </p:notesMasterIdLst>
  <p:sldIdLst>
    <p:sldId id="273" r:id="rId2"/>
    <p:sldId id="271" r:id="rId3"/>
    <p:sldId id="266" r:id="rId4"/>
    <p:sldId id="257" r:id="rId5"/>
    <p:sldId id="264" r:id="rId6"/>
    <p:sldId id="265" r:id="rId7"/>
    <p:sldId id="267" r:id="rId8"/>
    <p:sldId id="270" r:id="rId9"/>
    <p:sldId id="268" r:id="rId10"/>
    <p:sldId id="269" r:id="rId11"/>
    <p:sldId id="274"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1"/>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CACDAA-CEB7-4160-ACEB-00587E1A419B}" type="datetimeFigureOut">
              <a:rPr lang="en-IN" smtClean="0"/>
              <a:t>28-04-2023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1835B8-0A14-4A1A-8E10-758851AF2B03}" type="slidenum">
              <a:rPr lang="en-IN" smtClean="0"/>
              <a:t>‹#›</a:t>
            </a:fld>
            <a:endParaRPr lang="en-IN"/>
          </a:p>
        </p:txBody>
      </p:sp>
    </p:spTree>
    <p:extLst>
      <p:ext uri="{BB962C8B-B14F-4D97-AF65-F5344CB8AC3E}">
        <p14:creationId xmlns:p14="http://schemas.microsoft.com/office/powerpoint/2010/main" val="326168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1</a:t>
            </a:fld>
            <a:endParaRPr lang="en-IN"/>
          </a:p>
        </p:txBody>
      </p:sp>
    </p:spTree>
    <p:extLst>
      <p:ext uri="{BB962C8B-B14F-4D97-AF65-F5344CB8AC3E}">
        <p14:creationId xmlns:p14="http://schemas.microsoft.com/office/powerpoint/2010/main" val="3187012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10</a:t>
            </a:fld>
            <a:endParaRPr lang="en-IN"/>
          </a:p>
        </p:txBody>
      </p:sp>
    </p:spTree>
    <p:extLst>
      <p:ext uri="{BB962C8B-B14F-4D97-AF65-F5344CB8AC3E}">
        <p14:creationId xmlns:p14="http://schemas.microsoft.com/office/powerpoint/2010/main" val="140228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11</a:t>
            </a:fld>
            <a:endParaRPr lang="en-IN"/>
          </a:p>
        </p:txBody>
      </p:sp>
    </p:spTree>
    <p:extLst>
      <p:ext uri="{BB962C8B-B14F-4D97-AF65-F5344CB8AC3E}">
        <p14:creationId xmlns:p14="http://schemas.microsoft.com/office/powerpoint/2010/main" val="421619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12</a:t>
            </a:fld>
            <a:endParaRPr lang="en-IN"/>
          </a:p>
        </p:txBody>
      </p:sp>
    </p:spTree>
    <p:extLst>
      <p:ext uri="{BB962C8B-B14F-4D97-AF65-F5344CB8AC3E}">
        <p14:creationId xmlns:p14="http://schemas.microsoft.com/office/powerpoint/2010/main" val="2288241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2</a:t>
            </a:fld>
            <a:endParaRPr lang="en-IN"/>
          </a:p>
        </p:txBody>
      </p:sp>
    </p:spTree>
    <p:extLst>
      <p:ext uri="{BB962C8B-B14F-4D97-AF65-F5344CB8AC3E}">
        <p14:creationId xmlns:p14="http://schemas.microsoft.com/office/powerpoint/2010/main" val="475095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3</a:t>
            </a:fld>
            <a:endParaRPr lang="en-IN"/>
          </a:p>
        </p:txBody>
      </p:sp>
    </p:spTree>
    <p:extLst>
      <p:ext uri="{BB962C8B-B14F-4D97-AF65-F5344CB8AC3E}">
        <p14:creationId xmlns:p14="http://schemas.microsoft.com/office/powerpoint/2010/main" val="675151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4</a:t>
            </a:fld>
            <a:endParaRPr lang="en-IN"/>
          </a:p>
        </p:txBody>
      </p:sp>
    </p:spTree>
    <p:extLst>
      <p:ext uri="{BB962C8B-B14F-4D97-AF65-F5344CB8AC3E}">
        <p14:creationId xmlns:p14="http://schemas.microsoft.com/office/powerpoint/2010/main" val="425206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5</a:t>
            </a:fld>
            <a:endParaRPr lang="en-IN"/>
          </a:p>
        </p:txBody>
      </p:sp>
    </p:spTree>
    <p:extLst>
      <p:ext uri="{BB962C8B-B14F-4D97-AF65-F5344CB8AC3E}">
        <p14:creationId xmlns:p14="http://schemas.microsoft.com/office/powerpoint/2010/main" val="3657358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6</a:t>
            </a:fld>
            <a:endParaRPr lang="en-IN"/>
          </a:p>
        </p:txBody>
      </p:sp>
    </p:spTree>
    <p:extLst>
      <p:ext uri="{BB962C8B-B14F-4D97-AF65-F5344CB8AC3E}">
        <p14:creationId xmlns:p14="http://schemas.microsoft.com/office/powerpoint/2010/main" val="3113904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7</a:t>
            </a:fld>
            <a:endParaRPr lang="en-IN"/>
          </a:p>
        </p:txBody>
      </p:sp>
    </p:spTree>
    <p:extLst>
      <p:ext uri="{BB962C8B-B14F-4D97-AF65-F5344CB8AC3E}">
        <p14:creationId xmlns:p14="http://schemas.microsoft.com/office/powerpoint/2010/main" val="135829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8</a:t>
            </a:fld>
            <a:endParaRPr lang="en-IN"/>
          </a:p>
        </p:txBody>
      </p:sp>
    </p:spTree>
    <p:extLst>
      <p:ext uri="{BB962C8B-B14F-4D97-AF65-F5344CB8AC3E}">
        <p14:creationId xmlns:p14="http://schemas.microsoft.com/office/powerpoint/2010/main" val="163469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9</a:t>
            </a:fld>
            <a:endParaRPr lang="en-IN"/>
          </a:p>
        </p:txBody>
      </p:sp>
    </p:spTree>
    <p:extLst>
      <p:ext uri="{BB962C8B-B14F-4D97-AF65-F5344CB8AC3E}">
        <p14:creationId xmlns:p14="http://schemas.microsoft.com/office/powerpoint/2010/main" val="1842772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2E6A-4F42-2135-25D8-A58F9A1DB7D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C125A0C-52F4-7A00-D2AF-9F1D561F9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44767D1-6B0D-8C0E-9161-72E4DB372F0D}"/>
              </a:ext>
            </a:extLst>
          </p:cNvPr>
          <p:cNvSpPr>
            <a:spLocks noGrp="1"/>
          </p:cNvSpPr>
          <p:nvPr>
            <p:ph type="dt" sz="half" idx="10"/>
          </p:nvPr>
        </p:nvSpPr>
        <p:spPr/>
        <p:txBody>
          <a:bodyPr/>
          <a:lstStyle/>
          <a:p>
            <a:fld id="{7CB97BC7-E017-FF4D-BF94-93A04B653073}" type="datetimeFigureOut">
              <a:rPr lang="en-US" smtClean="0"/>
              <a:t>4/28/2023</a:t>
            </a:fld>
            <a:endParaRPr lang="en-US" dirty="0"/>
          </a:p>
        </p:txBody>
      </p:sp>
      <p:sp>
        <p:nvSpPr>
          <p:cNvPr id="5" name="Footer Placeholder 4">
            <a:extLst>
              <a:ext uri="{FF2B5EF4-FFF2-40B4-BE49-F238E27FC236}">
                <a16:creationId xmlns:a16="http://schemas.microsoft.com/office/drawing/2014/main" id="{65B54D13-5D1D-53A2-9F6E-EB1DC5A390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6CD142-759C-DF63-9B89-5EAE2B3A4C70}"/>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1056649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BCA2-FE99-C347-D80F-3EF97AD8039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9FA2D4-6C42-3A41-1330-A95E9A38091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520E53-6C91-9F47-3F37-5A503915F035}"/>
              </a:ext>
            </a:extLst>
          </p:cNvPr>
          <p:cNvSpPr>
            <a:spLocks noGrp="1"/>
          </p:cNvSpPr>
          <p:nvPr>
            <p:ph type="dt" sz="half" idx="10"/>
          </p:nvPr>
        </p:nvSpPr>
        <p:spPr/>
        <p:txBody>
          <a:bodyPr/>
          <a:lstStyle/>
          <a:p>
            <a:fld id="{7CB97BC7-E017-FF4D-BF94-93A04B653073}" type="datetimeFigureOut">
              <a:rPr lang="en-US" smtClean="0"/>
              <a:t>4/28/2023</a:t>
            </a:fld>
            <a:endParaRPr lang="en-US" dirty="0"/>
          </a:p>
        </p:txBody>
      </p:sp>
      <p:sp>
        <p:nvSpPr>
          <p:cNvPr id="5" name="Footer Placeholder 4">
            <a:extLst>
              <a:ext uri="{FF2B5EF4-FFF2-40B4-BE49-F238E27FC236}">
                <a16:creationId xmlns:a16="http://schemas.microsoft.com/office/drawing/2014/main" id="{7B0F8BAE-E964-B3FF-3B13-2F78CC8100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98B9A2-BC51-177F-3BAF-34F67D285D52}"/>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45256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B21708-6C06-50BA-F139-7733B42EA30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3DD2786-7D92-0BC9-3A7E-F77759AAF8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FD5EB0-B7E3-32EE-6B2F-9DE667864436}"/>
              </a:ext>
            </a:extLst>
          </p:cNvPr>
          <p:cNvSpPr>
            <a:spLocks noGrp="1"/>
          </p:cNvSpPr>
          <p:nvPr>
            <p:ph type="dt" sz="half" idx="10"/>
          </p:nvPr>
        </p:nvSpPr>
        <p:spPr/>
        <p:txBody>
          <a:bodyPr/>
          <a:lstStyle/>
          <a:p>
            <a:fld id="{7CB97BC7-E017-FF4D-BF94-93A04B653073}" type="datetimeFigureOut">
              <a:rPr lang="en-US" smtClean="0"/>
              <a:t>4/28/2023</a:t>
            </a:fld>
            <a:endParaRPr lang="en-US" dirty="0"/>
          </a:p>
        </p:txBody>
      </p:sp>
      <p:sp>
        <p:nvSpPr>
          <p:cNvPr id="5" name="Footer Placeholder 4">
            <a:extLst>
              <a:ext uri="{FF2B5EF4-FFF2-40B4-BE49-F238E27FC236}">
                <a16:creationId xmlns:a16="http://schemas.microsoft.com/office/drawing/2014/main" id="{E33D01A0-500E-6497-FA5C-462F88BF07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6829B26-B196-3C05-746B-BF8829A63358}"/>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277108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6A21-F4D1-A326-F70B-8461061D711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6BD80B5-847E-F87F-252C-BC4A954BBBF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A99A26-1CB9-E906-A58A-FFD1E32445D5}"/>
              </a:ext>
            </a:extLst>
          </p:cNvPr>
          <p:cNvSpPr>
            <a:spLocks noGrp="1"/>
          </p:cNvSpPr>
          <p:nvPr>
            <p:ph type="dt" sz="half" idx="10"/>
          </p:nvPr>
        </p:nvSpPr>
        <p:spPr/>
        <p:txBody>
          <a:bodyPr/>
          <a:lstStyle/>
          <a:p>
            <a:fld id="{7CB97BC7-E017-FF4D-BF94-93A04B653073}" type="datetimeFigureOut">
              <a:rPr lang="en-US" smtClean="0"/>
              <a:t>4/28/2023</a:t>
            </a:fld>
            <a:endParaRPr lang="en-US" dirty="0"/>
          </a:p>
        </p:txBody>
      </p:sp>
      <p:sp>
        <p:nvSpPr>
          <p:cNvPr id="5" name="Footer Placeholder 4">
            <a:extLst>
              <a:ext uri="{FF2B5EF4-FFF2-40B4-BE49-F238E27FC236}">
                <a16:creationId xmlns:a16="http://schemas.microsoft.com/office/drawing/2014/main" id="{90E86BC0-8BBF-3CA7-2BD4-A221F52F66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52A9E-FBA4-9A4D-F9DC-C15F9EC14BCF}"/>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41875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9358B-DFF2-CBEC-F045-2D3AFCEA6AC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CBE4FEF-5F10-A860-90FF-217F2FEE4A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EE0FCA-2C5C-FF1D-7770-0DB33DAD4AC5}"/>
              </a:ext>
            </a:extLst>
          </p:cNvPr>
          <p:cNvSpPr>
            <a:spLocks noGrp="1"/>
          </p:cNvSpPr>
          <p:nvPr>
            <p:ph type="dt" sz="half" idx="10"/>
          </p:nvPr>
        </p:nvSpPr>
        <p:spPr/>
        <p:txBody>
          <a:bodyPr/>
          <a:lstStyle/>
          <a:p>
            <a:fld id="{7CB97BC7-E017-FF4D-BF94-93A04B653073}" type="datetimeFigureOut">
              <a:rPr lang="en-US" smtClean="0"/>
              <a:t>4/28/2023</a:t>
            </a:fld>
            <a:endParaRPr lang="en-US" dirty="0"/>
          </a:p>
        </p:txBody>
      </p:sp>
      <p:sp>
        <p:nvSpPr>
          <p:cNvPr id="5" name="Footer Placeholder 4">
            <a:extLst>
              <a:ext uri="{FF2B5EF4-FFF2-40B4-BE49-F238E27FC236}">
                <a16:creationId xmlns:a16="http://schemas.microsoft.com/office/drawing/2014/main" id="{884BC3C8-ED33-793C-7E07-FCB3285435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D6C5CB-1E14-97ED-D95A-2AD1289A7C84}"/>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927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0AE2-623A-57E6-3B96-C2FC138F9F0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5C76050-5BF4-D2F0-184D-13341016A9D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5470585-0CF7-C27E-C062-AA2576B0FE7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B718C14-87C2-6464-8F8C-62C07CE7AF35}"/>
              </a:ext>
            </a:extLst>
          </p:cNvPr>
          <p:cNvSpPr>
            <a:spLocks noGrp="1"/>
          </p:cNvSpPr>
          <p:nvPr>
            <p:ph type="dt" sz="half" idx="10"/>
          </p:nvPr>
        </p:nvSpPr>
        <p:spPr/>
        <p:txBody>
          <a:bodyPr/>
          <a:lstStyle/>
          <a:p>
            <a:fld id="{7CB97BC7-E017-FF4D-BF94-93A04B653073}" type="datetimeFigureOut">
              <a:rPr lang="en-US" smtClean="0"/>
              <a:t>4/28/2023</a:t>
            </a:fld>
            <a:endParaRPr lang="en-US" dirty="0"/>
          </a:p>
        </p:txBody>
      </p:sp>
      <p:sp>
        <p:nvSpPr>
          <p:cNvPr id="6" name="Footer Placeholder 5">
            <a:extLst>
              <a:ext uri="{FF2B5EF4-FFF2-40B4-BE49-F238E27FC236}">
                <a16:creationId xmlns:a16="http://schemas.microsoft.com/office/drawing/2014/main" id="{4B00400A-845F-8E24-092E-814E353B1F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5FE420F-2F39-EA31-B2D6-7B49E7E74505}"/>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424880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41F2-AB6E-AA73-EE2B-2D301CB517F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52B4DFF-989D-7252-A1F4-79AF98DE2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51FBF9-8F12-5AB1-691E-FDE6061B812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AD8238F-5D34-28E1-2541-D7D55F508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DC09A1C-00AE-C4E1-4979-049A48546B9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0A1C3C7-BDBF-516D-0989-0B773D3981ED}"/>
              </a:ext>
            </a:extLst>
          </p:cNvPr>
          <p:cNvSpPr>
            <a:spLocks noGrp="1"/>
          </p:cNvSpPr>
          <p:nvPr>
            <p:ph type="dt" sz="half" idx="10"/>
          </p:nvPr>
        </p:nvSpPr>
        <p:spPr/>
        <p:txBody>
          <a:bodyPr/>
          <a:lstStyle/>
          <a:p>
            <a:fld id="{7CB97BC7-E017-FF4D-BF94-93A04B653073}" type="datetimeFigureOut">
              <a:rPr lang="en-US" smtClean="0"/>
              <a:t>4/28/2023</a:t>
            </a:fld>
            <a:endParaRPr lang="en-US" dirty="0"/>
          </a:p>
        </p:txBody>
      </p:sp>
      <p:sp>
        <p:nvSpPr>
          <p:cNvPr id="8" name="Footer Placeholder 7">
            <a:extLst>
              <a:ext uri="{FF2B5EF4-FFF2-40B4-BE49-F238E27FC236}">
                <a16:creationId xmlns:a16="http://schemas.microsoft.com/office/drawing/2014/main" id="{B0B73A2E-EE1C-FFE1-0AA3-B69683CC114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13CE102-6C78-FED3-5DDA-98B2A9E93733}"/>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1601000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1884-3950-3A7C-C847-05BA51426E4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070C33F-C3F5-B3E0-78C0-73982AF1935C}"/>
              </a:ext>
            </a:extLst>
          </p:cNvPr>
          <p:cNvSpPr>
            <a:spLocks noGrp="1"/>
          </p:cNvSpPr>
          <p:nvPr>
            <p:ph type="dt" sz="half" idx="10"/>
          </p:nvPr>
        </p:nvSpPr>
        <p:spPr/>
        <p:txBody>
          <a:bodyPr/>
          <a:lstStyle/>
          <a:p>
            <a:fld id="{7CB97BC7-E017-FF4D-BF94-93A04B653073}" type="datetimeFigureOut">
              <a:rPr lang="en-US" smtClean="0"/>
              <a:t>4/28/2023</a:t>
            </a:fld>
            <a:endParaRPr lang="en-US" dirty="0"/>
          </a:p>
        </p:txBody>
      </p:sp>
      <p:sp>
        <p:nvSpPr>
          <p:cNvPr id="4" name="Footer Placeholder 3">
            <a:extLst>
              <a:ext uri="{FF2B5EF4-FFF2-40B4-BE49-F238E27FC236}">
                <a16:creationId xmlns:a16="http://schemas.microsoft.com/office/drawing/2014/main" id="{8B135530-448A-1E54-36CC-1FCB6A3E09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3C386BB-04B9-7839-27F7-C35CA1BA88D8}"/>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2890626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3A278A-589C-5789-4A74-57BD3F67EB3D}"/>
              </a:ext>
            </a:extLst>
          </p:cNvPr>
          <p:cNvSpPr>
            <a:spLocks noGrp="1"/>
          </p:cNvSpPr>
          <p:nvPr>
            <p:ph type="dt" sz="half" idx="10"/>
          </p:nvPr>
        </p:nvSpPr>
        <p:spPr/>
        <p:txBody>
          <a:bodyPr/>
          <a:lstStyle/>
          <a:p>
            <a:fld id="{7CB97BC7-E017-FF4D-BF94-93A04B653073}" type="datetimeFigureOut">
              <a:rPr lang="en-US" smtClean="0"/>
              <a:t>4/28/2023</a:t>
            </a:fld>
            <a:endParaRPr lang="en-US" dirty="0"/>
          </a:p>
        </p:txBody>
      </p:sp>
      <p:sp>
        <p:nvSpPr>
          <p:cNvPr id="3" name="Footer Placeholder 2">
            <a:extLst>
              <a:ext uri="{FF2B5EF4-FFF2-40B4-BE49-F238E27FC236}">
                <a16:creationId xmlns:a16="http://schemas.microsoft.com/office/drawing/2014/main" id="{CF83CA71-CCD9-37B0-5B25-DF88C635617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660063F-10D2-DF78-19F5-BA68CBFC5957}"/>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1978888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2472-B6B4-B42E-268B-699DA5923F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25B793F-866D-7FDE-47DF-18E3D6F124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4BAB2B6-52F1-A866-6785-55ECBD45A7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8D3725-8433-777F-A2A3-41531B0130D2}"/>
              </a:ext>
            </a:extLst>
          </p:cNvPr>
          <p:cNvSpPr>
            <a:spLocks noGrp="1"/>
          </p:cNvSpPr>
          <p:nvPr>
            <p:ph type="dt" sz="half" idx="10"/>
          </p:nvPr>
        </p:nvSpPr>
        <p:spPr/>
        <p:txBody>
          <a:bodyPr/>
          <a:lstStyle/>
          <a:p>
            <a:fld id="{7CB97BC7-E017-FF4D-BF94-93A04B653073}" type="datetimeFigureOut">
              <a:rPr lang="en-US" smtClean="0"/>
              <a:t>4/28/2023</a:t>
            </a:fld>
            <a:endParaRPr lang="en-US" dirty="0"/>
          </a:p>
        </p:txBody>
      </p:sp>
      <p:sp>
        <p:nvSpPr>
          <p:cNvPr id="6" name="Footer Placeholder 5">
            <a:extLst>
              <a:ext uri="{FF2B5EF4-FFF2-40B4-BE49-F238E27FC236}">
                <a16:creationId xmlns:a16="http://schemas.microsoft.com/office/drawing/2014/main" id="{CFD2A336-8F0E-FF1C-E369-438120BC20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2EBB83-7951-21A6-CCCF-2D7CECF8B174}"/>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4124807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8B08B-F117-76B2-484F-ECC59038655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898566D-850B-2628-1FC8-282CBDB3DC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2E5A5A5-B21D-FB31-68AE-B05C3D940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A038B7-45FA-F132-4E37-187A8629715B}"/>
              </a:ext>
            </a:extLst>
          </p:cNvPr>
          <p:cNvSpPr>
            <a:spLocks noGrp="1"/>
          </p:cNvSpPr>
          <p:nvPr>
            <p:ph type="dt" sz="half" idx="10"/>
          </p:nvPr>
        </p:nvSpPr>
        <p:spPr/>
        <p:txBody>
          <a:bodyPr/>
          <a:lstStyle/>
          <a:p>
            <a:fld id="{7CB97BC7-E017-FF4D-BF94-93A04B653073}" type="datetimeFigureOut">
              <a:rPr lang="en-US" smtClean="0"/>
              <a:t>4/28/2023</a:t>
            </a:fld>
            <a:endParaRPr lang="en-US" dirty="0"/>
          </a:p>
        </p:txBody>
      </p:sp>
      <p:sp>
        <p:nvSpPr>
          <p:cNvPr id="6" name="Footer Placeholder 5">
            <a:extLst>
              <a:ext uri="{FF2B5EF4-FFF2-40B4-BE49-F238E27FC236}">
                <a16:creationId xmlns:a16="http://schemas.microsoft.com/office/drawing/2014/main" id="{15932D18-2C76-7633-A23B-6762F4546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CC65190-E2A5-9E2B-9437-9A9C8FC3377C}"/>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248996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47349A-02CE-D3BF-1E54-F1EC8EF275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BA03A88-83C9-0D53-ACCE-C63289C5FA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234F0D2-6453-C20E-299C-C4B0968D35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97BC7-E017-FF4D-BF94-93A04B653073}" type="datetimeFigureOut">
              <a:rPr lang="en-US" smtClean="0"/>
              <a:t>4/28/2023</a:t>
            </a:fld>
            <a:endParaRPr lang="en-US" dirty="0"/>
          </a:p>
        </p:txBody>
      </p:sp>
      <p:sp>
        <p:nvSpPr>
          <p:cNvPr id="5" name="Footer Placeholder 4">
            <a:extLst>
              <a:ext uri="{FF2B5EF4-FFF2-40B4-BE49-F238E27FC236}">
                <a16:creationId xmlns:a16="http://schemas.microsoft.com/office/drawing/2014/main" id="{3C7A11C4-59BF-8D7E-C592-C597444070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5E9E806-8121-7D9B-3238-FF1F7A34EA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61FC3-24D8-4D4D-B3E6-BA0478F19966}" type="slidenum">
              <a:rPr lang="en-US" smtClean="0"/>
              <a:t>‹#›</a:t>
            </a:fld>
            <a:endParaRPr lang="en-US" dirty="0"/>
          </a:p>
        </p:txBody>
      </p:sp>
    </p:spTree>
    <p:extLst>
      <p:ext uri="{BB962C8B-B14F-4D97-AF65-F5344CB8AC3E}">
        <p14:creationId xmlns:p14="http://schemas.microsoft.com/office/powerpoint/2010/main" val="31572000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199047"/>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2800" dirty="0">
              <a:solidFill>
                <a:srgbClr val="FFFFFF"/>
              </a:solidFill>
              <a:latin typeface="+mj-lt"/>
              <a:ea typeface="+mj-ea"/>
              <a:cs typeface="+mj-cs"/>
            </a:endParaRPr>
          </a:p>
        </p:txBody>
      </p:sp>
      <p:sp>
        <p:nvSpPr>
          <p:cNvPr id="2" name="TextBox 1">
            <a:extLst>
              <a:ext uri="{FF2B5EF4-FFF2-40B4-BE49-F238E27FC236}">
                <a16:creationId xmlns:a16="http://schemas.microsoft.com/office/drawing/2014/main" id="{A32F1B68-7C4E-4212-A3D7-AE96E2499E1A}"/>
              </a:ext>
            </a:extLst>
          </p:cNvPr>
          <p:cNvSpPr txBox="1"/>
          <p:nvPr/>
        </p:nvSpPr>
        <p:spPr>
          <a:xfrm>
            <a:off x="861852" y="2393880"/>
            <a:ext cx="10468295" cy="1569660"/>
          </a:xfrm>
          <a:prstGeom prst="rect">
            <a:avLst/>
          </a:prstGeom>
          <a:noFill/>
        </p:spPr>
        <p:txBody>
          <a:bodyPr wrap="square" rtlCol="0">
            <a:spAutoFit/>
          </a:bodyPr>
          <a:lstStyle/>
          <a:p>
            <a:pPr algn="ctr"/>
            <a:r>
              <a:rPr lang="en-IN" sz="4800" b="0" i="0" dirty="0">
                <a:effectLst/>
              </a:rPr>
              <a:t>Presentation on Descriptive Statistical Analysis for Spring Houses</a:t>
            </a:r>
            <a:r>
              <a:rPr lang="en-IN" sz="4800" dirty="0"/>
              <a:t> </a:t>
            </a:r>
            <a:r>
              <a:rPr lang="en-IN" sz="4800" b="0" i="0" dirty="0">
                <a:effectLst/>
              </a:rPr>
              <a:t>Data Set</a:t>
            </a:r>
            <a:endParaRPr lang="en-IN" sz="4800" dirty="0"/>
          </a:p>
        </p:txBody>
      </p:sp>
    </p:spTree>
    <p:extLst>
      <p:ext uri="{BB962C8B-B14F-4D97-AF65-F5344CB8AC3E}">
        <p14:creationId xmlns:p14="http://schemas.microsoft.com/office/powerpoint/2010/main" val="4050454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rgbClr val="FFFFFF"/>
                </a:solidFill>
                <a:latin typeface="+mj-lt"/>
                <a:ea typeface="+mj-ea"/>
                <a:cs typeface="+mj-cs"/>
              </a:rPr>
              <a:t>Boxplot distribution of Baths column against Selling Price</a:t>
            </a:r>
          </a:p>
        </p:txBody>
      </p:sp>
      <p:pic>
        <p:nvPicPr>
          <p:cNvPr id="4" name="Picture 3">
            <a:extLst>
              <a:ext uri="{FF2B5EF4-FFF2-40B4-BE49-F238E27FC236}">
                <a16:creationId xmlns:a16="http://schemas.microsoft.com/office/drawing/2014/main" id="{E6FC54FD-C122-4AA7-8BF2-05A6B67CC1EE}"/>
              </a:ext>
            </a:extLst>
          </p:cNvPr>
          <p:cNvPicPr>
            <a:picLocks noChangeAspect="1"/>
          </p:cNvPicPr>
          <p:nvPr/>
        </p:nvPicPr>
        <p:blipFill>
          <a:blip r:embed="rId3"/>
          <a:stretch>
            <a:fillRect/>
          </a:stretch>
        </p:blipFill>
        <p:spPr>
          <a:xfrm>
            <a:off x="120364" y="1705510"/>
            <a:ext cx="7880112" cy="5106622"/>
          </a:xfrm>
          <a:prstGeom prst="rect">
            <a:avLst/>
          </a:prstGeom>
        </p:spPr>
      </p:pic>
      <p:sp>
        <p:nvSpPr>
          <p:cNvPr id="12" name="TextBox 11">
            <a:extLst>
              <a:ext uri="{FF2B5EF4-FFF2-40B4-BE49-F238E27FC236}">
                <a16:creationId xmlns:a16="http://schemas.microsoft.com/office/drawing/2014/main" id="{5F4E9983-27FD-4E76-A8DB-0CB43C9C46D0}"/>
              </a:ext>
            </a:extLst>
          </p:cNvPr>
          <p:cNvSpPr txBox="1"/>
          <p:nvPr/>
        </p:nvSpPr>
        <p:spPr>
          <a:xfrm>
            <a:off x="8000476" y="2966159"/>
            <a:ext cx="3915424"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This boxplot distribution also implies that if any house has more number of Bathrooms then the price range for that house will be in higher side though it is not always valid.</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This shows weak linear relationship between Bathrooms and Selling Price of a house </a:t>
            </a:r>
          </a:p>
        </p:txBody>
      </p:sp>
    </p:spTree>
    <p:extLst>
      <p:ext uri="{BB962C8B-B14F-4D97-AF65-F5344CB8AC3E}">
        <p14:creationId xmlns:p14="http://schemas.microsoft.com/office/powerpoint/2010/main" val="525953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IN" sz="2800" dirty="0">
                <a:solidFill>
                  <a:srgbClr val="FFFFFF"/>
                </a:solidFill>
                <a:latin typeface="+mj-lt"/>
                <a:ea typeface="+mj-ea"/>
                <a:cs typeface="+mj-cs"/>
              </a:rPr>
              <a:t>Total Rooms vs </a:t>
            </a:r>
            <a:r>
              <a:rPr lang="en-IN" sz="2800" dirty="0" err="1">
                <a:solidFill>
                  <a:srgbClr val="FFFFFF"/>
                </a:solidFill>
                <a:latin typeface="+mj-lt"/>
                <a:ea typeface="+mj-ea"/>
                <a:cs typeface="+mj-cs"/>
              </a:rPr>
              <a:t>Sq</a:t>
            </a:r>
            <a:r>
              <a:rPr lang="en-IN" sz="2800" dirty="0">
                <a:solidFill>
                  <a:srgbClr val="FFFFFF"/>
                </a:solidFill>
                <a:latin typeface="+mj-lt"/>
                <a:ea typeface="+mj-ea"/>
                <a:cs typeface="+mj-cs"/>
              </a:rPr>
              <a:t> Ft area Scatterplot</a:t>
            </a:r>
            <a:endParaRPr lang="en-US" sz="28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70351DE8-7EA4-45B4-B838-08B75C37E859}"/>
              </a:ext>
            </a:extLst>
          </p:cNvPr>
          <p:cNvSpPr txBox="1"/>
          <p:nvPr/>
        </p:nvSpPr>
        <p:spPr>
          <a:xfrm>
            <a:off x="8010420" y="3201560"/>
            <a:ext cx="4020618" cy="1754326"/>
          </a:xfrm>
          <a:prstGeom prst="rect">
            <a:avLst/>
          </a:prstGeom>
          <a:noFill/>
        </p:spPr>
        <p:txBody>
          <a:bodyPr wrap="square" rtlCol="0">
            <a:spAutoFit/>
          </a:bodyPr>
          <a:lstStyle/>
          <a:p>
            <a:pPr marL="285750" indent="-285750">
              <a:buFont typeface="Wingdings" panose="05000000000000000000" pitchFamily="2" charset="2"/>
              <a:buChar char="Ø"/>
            </a:pPr>
            <a:r>
              <a:rPr lang="en-IN" dirty="0"/>
              <a:t>Total Rooms = Number of Bedrooms                 	           + Number of Bathrooms</a:t>
            </a:r>
          </a:p>
          <a:p>
            <a:pPr marL="285750" indent="-285750" algn="just">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Graph indicates higher number of  Total Rooms in a house will have </a:t>
            </a:r>
          </a:p>
          <a:p>
            <a:r>
              <a:rPr lang="en-IN" dirty="0"/>
              <a:t>      more Sq. Ft area.</a:t>
            </a:r>
          </a:p>
        </p:txBody>
      </p:sp>
      <p:pic>
        <p:nvPicPr>
          <p:cNvPr id="3" name="Picture 2">
            <a:extLst>
              <a:ext uri="{FF2B5EF4-FFF2-40B4-BE49-F238E27FC236}">
                <a16:creationId xmlns:a16="http://schemas.microsoft.com/office/drawing/2014/main" id="{3559A15D-1E61-4923-84BC-53AC59C4F139}"/>
              </a:ext>
            </a:extLst>
          </p:cNvPr>
          <p:cNvPicPr>
            <a:picLocks noChangeAspect="1"/>
          </p:cNvPicPr>
          <p:nvPr/>
        </p:nvPicPr>
        <p:blipFill>
          <a:blip r:embed="rId3"/>
          <a:stretch>
            <a:fillRect/>
          </a:stretch>
        </p:blipFill>
        <p:spPr>
          <a:xfrm>
            <a:off x="62682" y="1881646"/>
            <a:ext cx="7885057" cy="4865248"/>
          </a:xfrm>
          <a:prstGeom prst="rect">
            <a:avLst/>
          </a:prstGeom>
        </p:spPr>
      </p:pic>
    </p:spTree>
    <p:extLst>
      <p:ext uri="{BB962C8B-B14F-4D97-AF65-F5344CB8AC3E}">
        <p14:creationId xmlns:p14="http://schemas.microsoft.com/office/powerpoint/2010/main" val="2797846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301789"/>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rgbClr val="FFFFFF"/>
                </a:solidFill>
                <a:latin typeface="+mj-lt"/>
                <a:ea typeface="+mj-ea"/>
                <a:cs typeface="+mj-cs"/>
              </a:rPr>
              <a:t>Conclusion</a:t>
            </a:r>
          </a:p>
        </p:txBody>
      </p:sp>
      <p:sp>
        <p:nvSpPr>
          <p:cNvPr id="2" name="TextBox 1">
            <a:extLst>
              <a:ext uri="{FF2B5EF4-FFF2-40B4-BE49-F238E27FC236}">
                <a16:creationId xmlns:a16="http://schemas.microsoft.com/office/drawing/2014/main" id="{A32F1B68-7C4E-4212-A3D7-AE96E2499E1A}"/>
              </a:ext>
            </a:extLst>
          </p:cNvPr>
          <p:cNvSpPr txBox="1"/>
          <p:nvPr/>
        </p:nvSpPr>
        <p:spPr>
          <a:xfrm>
            <a:off x="699714" y="2393880"/>
            <a:ext cx="10468295" cy="3416320"/>
          </a:xfrm>
          <a:prstGeom prst="rect">
            <a:avLst/>
          </a:prstGeom>
          <a:noFill/>
        </p:spPr>
        <p:txBody>
          <a:bodyPr wrap="square" rtlCol="0">
            <a:spAutoFit/>
          </a:bodyPr>
          <a:lstStyle/>
          <a:p>
            <a:pPr marL="342900" indent="-342900">
              <a:buFont typeface="Wingdings" panose="05000000000000000000" pitchFamily="2" charset="2"/>
              <a:buChar char="Ø"/>
            </a:pPr>
            <a:r>
              <a:rPr lang="en-IN" sz="2400" b="0" i="0" dirty="0">
                <a:effectLst/>
              </a:rPr>
              <a:t>We found that square footage and number of bedrooms have a strong influence on selling price, while number of bathrooms has a weaker but still significant influence.</a:t>
            </a:r>
          </a:p>
          <a:p>
            <a:endParaRPr lang="en-IN" sz="2400" dirty="0"/>
          </a:p>
          <a:p>
            <a:pPr marL="342900" indent="-342900">
              <a:buFont typeface="Wingdings" panose="05000000000000000000" pitchFamily="2" charset="2"/>
              <a:buChar char="Ø"/>
            </a:pPr>
            <a:r>
              <a:rPr lang="en-IN" sz="2400" dirty="0"/>
              <a:t>Despite the valuable insights gained from our descriptive statistical analysis, there are limitations like other important factors that influence house prices that are not captured in the dataset, such as location, condition, and age of the property.</a:t>
            </a:r>
          </a:p>
          <a:p>
            <a:endParaRPr lang="en-IN" sz="2400" dirty="0"/>
          </a:p>
        </p:txBody>
      </p:sp>
    </p:spTree>
    <p:extLst>
      <p:ext uri="{BB962C8B-B14F-4D97-AF65-F5344CB8AC3E}">
        <p14:creationId xmlns:p14="http://schemas.microsoft.com/office/powerpoint/2010/main" val="134717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301789"/>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rgbClr val="FFFFFF"/>
                </a:solidFill>
                <a:latin typeface="+mj-lt"/>
                <a:ea typeface="+mj-ea"/>
                <a:cs typeface="+mj-cs"/>
              </a:rPr>
              <a:t>Introduction</a:t>
            </a:r>
          </a:p>
        </p:txBody>
      </p:sp>
      <p:sp>
        <p:nvSpPr>
          <p:cNvPr id="2" name="TextBox 1">
            <a:extLst>
              <a:ext uri="{FF2B5EF4-FFF2-40B4-BE49-F238E27FC236}">
                <a16:creationId xmlns:a16="http://schemas.microsoft.com/office/drawing/2014/main" id="{A32F1B68-7C4E-4212-A3D7-AE96E2499E1A}"/>
              </a:ext>
            </a:extLst>
          </p:cNvPr>
          <p:cNvSpPr txBox="1"/>
          <p:nvPr/>
        </p:nvSpPr>
        <p:spPr>
          <a:xfrm>
            <a:off x="699714" y="2393880"/>
            <a:ext cx="10468295" cy="3416320"/>
          </a:xfrm>
          <a:prstGeom prst="rect">
            <a:avLst/>
          </a:prstGeom>
          <a:noFill/>
        </p:spPr>
        <p:txBody>
          <a:bodyPr wrap="square" rtlCol="0">
            <a:spAutoFit/>
          </a:bodyPr>
          <a:lstStyle/>
          <a:p>
            <a:pPr marL="342900" indent="-342900" algn="just">
              <a:buFont typeface="Wingdings" panose="05000000000000000000" pitchFamily="2" charset="2"/>
              <a:buChar char="Ø"/>
            </a:pPr>
            <a:r>
              <a:rPr lang="en-IN" sz="2400" b="0" i="0" dirty="0">
                <a:effectLst/>
              </a:rPr>
              <a:t>Understanding the distribution and characteristics of a dataset is a critical step in drawing meaningful insights and making informed decisions.</a:t>
            </a:r>
          </a:p>
          <a:p>
            <a:pPr marL="342900" indent="-342900" algn="just">
              <a:buFont typeface="Wingdings" panose="05000000000000000000" pitchFamily="2" charset="2"/>
              <a:buChar char="Ø"/>
            </a:pPr>
            <a:endParaRPr lang="en-IN" sz="2400" dirty="0"/>
          </a:p>
          <a:p>
            <a:pPr marL="342900" indent="-342900" algn="just">
              <a:buFont typeface="Wingdings" panose="05000000000000000000" pitchFamily="2" charset="2"/>
              <a:buChar char="Ø"/>
            </a:pPr>
            <a:r>
              <a:rPr lang="en-IN" sz="2400" dirty="0"/>
              <a:t>Descriptive statistics techniques can help us to gain a deeper understanding of the distribution, central tendency, variability, and relationship between these attributes.</a:t>
            </a:r>
          </a:p>
          <a:p>
            <a:pPr marL="342900" indent="-342900" algn="just">
              <a:buFont typeface="Wingdings" panose="05000000000000000000" pitchFamily="2" charset="2"/>
              <a:buChar char="Ø"/>
            </a:pPr>
            <a:endParaRPr lang="en-IN" sz="2400" dirty="0"/>
          </a:p>
          <a:p>
            <a:pPr marL="342900" indent="-342900" algn="just">
              <a:buFont typeface="Wingdings" panose="05000000000000000000" pitchFamily="2" charset="2"/>
              <a:buChar char="Ø"/>
            </a:pPr>
            <a:r>
              <a:rPr lang="en-IN" sz="2400" dirty="0"/>
              <a:t>We will apply various descriptive statistics techniques to analyse the Spring Houses dataset and draw insights into the factors that influence house prices.</a:t>
            </a:r>
          </a:p>
        </p:txBody>
      </p:sp>
    </p:spTree>
    <p:extLst>
      <p:ext uri="{BB962C8B-B14F-4D97-AF65-F5344CB8AC3E}">
        <p14:creationId xmlns:p14="http://schemas.microsoft.com/office/powerpoint/2010/main" val="3239105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301789"/>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rgbClr val="FFFFFF"/>
                </a:solidFill>
                <a:latin typeface="+mj-lt"/>
                <a:ea typeface="+mj-ea"/>
                <a:cs typeface="+mj-cs"/>
              </a:rPr>
              <a:t>Housing Data Description</a:t>
            </a:r>
          </a:p>
        </p:txBody>
      </p:sp>
      <p:graphicFrame>
        <p:nvGraphicFramePr>
          <p:cNvPr id="10" name="Table 9">
            <a:extLst>
              <a:ext uri="{FF2B5EF4-FFF2-40B4-BE49-F238E27FC236}">
                <a16:creationId xmlns:a16="http://schemas.microsoft.com/office/drawing/2014/main" id="{5D42F4D0-530C-4BEC-BD1E-674F13E3EF1C}"/>
              </a:ext>
            </a:extLst>
          </p:cNvPr>
          <p:cNvGraphicFramePr>
            <a:graphicFrameLocks noGrp="1"/>
          </p:cNvGraphicFramePr>
          <p:nvPr>
            <p:extLst>
              <p:ext uri="{D42A27DB-BD31-4B8C-83A1-F6EECF244321}">
                <p14:modId xmlns:p14="http://schemas.microsoft.com/office/powerpoint/2010/main" val="3362500883"/>
              </p:ext>
            </p:extLst>
          </p:nvPr>
        </p:nvGraphicFramePr>
        <p:xfrm>
          <a:off x="644057" y="2239173"/>
          <a:ext cx="5746470" cy="4017789"/>
        </p:xfrm>
        <a:graphic>
          <a:graphicData uri="http://schemas.openxmlformats.org/drawingml/2006/table">
            <a:tbl>
              <a:tblPr firstRow="1" firstCol="1" bandRow="1">
                <a:tableStyleId>{5C22544A-7EE6-4342-B048-85BDC9FD1C3A}</a:tableStyleId>
              </a:tblPr>
              <a:tblGrid>
                <a:gridCol w="1908250">
                  <a:extLst>
                    <a:ext uri="{9D8B030D-6E8A-4147-A177-3AD203B41FA5}">
                      <a16:colId xmlns:a16="http://schemas.microsoft.com/office/drawing/2014/main" val="2446263404"/>
                    </a:ext>
                  </a:extLst>
                </a:gridCol>
                <a:gridCol w="971729">
                  <a:extLst>
                    <a:ext uri="{9D8B030D-6E8A-4147-A177-3AD203B41FA5}">
                      <a16:colId xmlns:a16="http://schemas.microsoft.com/office/drawing/2014/main" val="1823658226"/>
                    </a:ext>
                  </a:extLst>
                </a:gridCol>
                <a:gridCol w="945222">
                  <a:extLst>
                    <a:ext uri="{9D8B030D-6E8A-4147-A177-3AD203B41FA5}">
                      <a16:colId xmlns:a16="http://schemas.microsoft.com/office/drawing/2014/main" val="3110290190"/>
                    </a:ext>
                  </a:extLst>
                </a:gridCol>
                <a:gridCol w="1921269">
                  <a:extLst>
                    <a:ext uri="{9D8B030D-6E8A-4147-A177-3AD203B41FA5}">
                      <a16:colId xmlns:a16="http://schemas.microsoft.com/office/drawing/2014/main" val="922625192"/>
                    </a:ext>
                  </a:extLst>
                </a:gridCol>
              </a:tblGrid>
              <a:tr h="1088716">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Name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Variable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Data type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IN" sz="1200" dirty="0">
                          <a:effectLst/>
                          <a:latin typeface="Arial" panose="020B0604020202020204" pitchFamily="34" charset="0"/>
                          <a:ea typeface="Calibri" panose="020F0502020204030204" pitchFamily="34" charset="0"/>
                          <a:cs typeface="Arial" panose="020B0604020202020204" pitchFamily="34" charset="0"/>
                        </a:rPr>
                        <a:t>Variable type</a:t>
                      </a:r>
                    </a:p>
                  </a:txBody>
                  <a:tcPr marL="68580" marR="68580" marT="0" marB="0" anchor="ctr"/>
                </a:tc>
                <a:extLst>
                  <a:ext uri="{0D108BD9-81ED-4DB2-BD59-A6C34878D82A}">
                    <a16:rowId xmlns:a16="http://schemas.microsoft.com/office/drawing/2014/main" val="2683618511"/>
                  </a:ext>
                </a:extLst>
              </a:tr>
              <a:tr h="707309">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Selling Price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In pounds</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Ratio</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IN" sz="1200" dirty="0">
                          <a:effectLst/>
                          <a:latin typeface="Arial" panose="020B0604020202020204" pitchFamily="34" charset="0"/>
                          <a:ea typeface="Calibri" panose="020F0502020204030204" pitchFamily="34" charset="0"/>
                          <a:cs typeface="Arial" panose="020B0604020202020204" pitchFamily="34" charset="0"/>
                        </a:rPr>
                        <a:t>Target Variable</a:t>
                      </a:r>
                    </a:p>
                  </a:txBody>
                  <a:tcPr marL="68580" marR="68580" marT="0" marB="0" anchor="ctr"/>
                </a:tc>
                <a:extLst>
                  <a:ext uri="{0D108BD9-81ED-4DB2-BD59-A6C34878D82A}">
                    <a16:rowId xmlns:a16="http://schemas.microsoft.com/office/drawing/2014/main" val="2205595710"/>
                  </a:ext>
                </a:extLst>
              </a:tr>
              <a:tr h="740588">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Baths</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pPr>
                      <a:endParaRPr lang="en-IN" sz="1200" dirty="0">
                        <a:effectLst/>
                        <a:latin typeface="Arial" panose="020B060402020202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Ratio</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IN" sz="1200" dirty="0">
                          <a:effectLst/>
                          <a:latin typeface="Arial" panose="020B0604020202020204" pitchFamily="34" charset="0"/>
                          <a:ea typeface="Calibri" panose="020F0502020204030204" pitchFamily="34" charset="0"/>
                          <a:cs typeface="Arial" panose="020B0604020202020204" pitchFamily="34" charset="0"/>
                        </a:rPr>
                        <a:t>Predictor Variable</a:t>
                      </a:r>
                    </a:p>
                  </a:txBody>
                  <a:tcPr marL="68580" marR="68580" marT="0" marB="0" anchor="ctr"/>
                </a:tc>
                <a:extLst>
                  <a:ext uri="{0D108BD9-81ED-4DB2-BD59-A6C34878D82A}">
                    <a16:rowId xmlns:a16="http://schemas.microsoft.com/office/drawing/2014/main" val="4074292407"/>
                  </a:ext>
                </a:extLst>
              </a:tr>
              <a:tr h="740588">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Sq ft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pPr>
                      <a:endParaRPr lang="en-IN" sz="1200" dirty="0">
                        <a:effectLst/>
                        <a:latin typeface="Arial" panose="020B060402020202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Ratio</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IN" sz="1200" dirty="0">
                          <a:effectLst/>
                          <a:latin typeface="Arial" panose="020B0604020202020204" pitchFamily="34" charset="0"/>
                          <a:ea typeface="Calibri" panose="020F0502020204030204" pitchFamily="34" charset="0"/>
                          <a:cs typeface="Arial" panose="020B0604020202020204" pitchFamily="34" charset="0"/>
                        </a:rPr>
                        <a:t>Predictor Variable</a:t>
                      </a:r>
                    </a:p>
                  </a:txBody>
                  <a:tcPr marL="68580" marR="68580" marT="0" marB="0" anchor="ctr"/>
                </a:tc>
                <a:extLst>
                  <a:ext uri="{0D108BD9-81ED-4DB2-BD59-A6C34878D82A}">
                    <a16:rowId xmlns:a16="http://schemas.microsoft.com/office/drawing/2014/main" val="3748439649"/>
                  </a:ext>
                </a:extLst>
              </a:tr>
              <a:tr h="740588">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Beds</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pPr>
                      <a:endParaRPr lang="en-IN" sz="1200" dirty="0">
                        <a:effectLst/>
                        <a:latin typeface="Arial" panose="020B060402020202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Ratio </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IN" sz="1200" dirty="0">
                          <a:effectLst/>
                          <a:latin typeface="Arial" panose="020B0604020202020204" pitchFamily="34" charset="0"/>
                          <a:ea typeface="Calibri" panose="020F0502020204030204" pitchFamily="34" charset="0"/>
                          <a:cs typeface="Arial" panose="020B0604020202020204" pitchFamily="34" charset="0"/>
                        </a:rPr>
                        <a:t>Predictor Variable</a:t>
                      </a:r>
                    </a:p>
                  </a:txBody>
                  <a:tcPr marL="68580" marR="68580" marT="0" marB="0" anchor="ctr"/>
                </a:tc>
                <a:extLst>
                  <a:ext uri="{0D108BD9-81ED-4DB2-BD59-A6C34878D82A}">
                    <a16:rowId xmlns:a16="http://schemas.microsoft.com/office/drawing/2014/main" val="1168913123"/>
                  </a:ext>
                </a:extLst>
              </a:tr>
            </a:tbl>
          </a:graphicData>
        </a:graphic>
      </p:graphicFrame>
      <p:pic>
        <p:nvPicPr>
          <p:cNvPr id="11" name="Picture 10">
            <a:extLst>
              <a:ext uri="{FF2B5EF4-FFF2-40B4-BE49-F238E27FC236}">
                <a16:creationId xmlns:a16="http://schemas.microsoft.com/office/drawing/2014/main" id="{3868EBB4-8A9E-45C2-8F53-FD3DDA7B3871}"/>
              </a:ext>
            </a:extLst>
          </p:cNvPr>
          <p:cNvPicPr>
            <a:picLocks noChangeAspect="1"/>
          </p:cNvPicPr>
          <p:nvPr/>
        </p:nvPicPr>
        <p:blipFill>
          <a:blip r:embed="rId3"/>
          <a:stretch>
            <a:fillRect/>
          </a:stretch>
        </p:blipFill>
        <p:spPr>
          <a:xfrm>
            <a:off x="6463765" y="2239172"/>
            <a:ext cx="5108120" cy="3939619"/>
          </a:xfrm>
          <a:prstGeom prst="rect">
            <a:avLst/>
          </a:prstGeom>
        </p:spPr>
      </p:pic>
    </p:spTree>
    <p:extLst>
      <p:ext uri="{BB962C8B-B14F-4D97-AF65-F5344CB8AC3E}">
        <p14:creationId xmlns:p14="http://schemas.microsoft.com/office/powerpoint/2010/main" val="241399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301789"/>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rgbClr val="FFFFFF"/>
                </a:solidFill>
                <a:latin typeface="+mj-lt"/>
                <a:ea typeface="+mj-ea"/>
                <a:cs typeface="+mj-cs"/>
              </a:rPr>
              <a:t>Central Tendency, Variability and Histogram Distribution of Sq Ft Column</a:t>
            </a:r>
          </a:p>
        </p:txBody>
      </p:sp>
      <p:pic>
        <p:nvPicPr>
          <p:cNvPr id="4" name="Picture 3">
            <a:extLst>
              <a:ext uri="{FF2B5EF4-FFF2-40B4-BE49-F238E27FC236}">
                <a16:creationId xmlns:a16="http://schemas.microsoft.com/office/drawing/2014/main" id="{B0BD087D-6CF0-48D1-92F6-794E7BF6BF0A}"/>
              </a:ext>
            </a:extLst>
          </p:cNvPr>
          <p:cNvPicPr>
            <a:picLocks noChangeAspect="1"/>
          </p:cNvPicPr>
          <p:nvPr/>
        </p:nvPicPr>
        <p:blipFill>
          <a:blip r:embed="rId3"/>
          <a:stretch>
            <a:fillRect/>
          </a:stretch>
        </p:blipFill>
        <p:spPr>
          <a:xfrm>
            <a:off x="5795146" y="2307972"/>
            <a:ext cx="6345164" cy="4235396"/>
          </a:xfrm>
          <a:prstGeom prst="rect">
            <a:avLst/>
          </a:prstGeom>
        </p:spPr>
      </p:pic>
      <p:pic>
        <p:nvPicPr>
          <p:cNvPr id="12" name="Picture 11">
            <a:extLst>
              <a:ext uri="{FF2B5EF4-FFF2-40B4-BE49-F238E27FC236}">
                <a16:creationId xmlns:a16="http://schemas.microsoft.com/office/drawing/2014/main" id="{E1FAA86C-2D75-4EFE-AB53-1260CE9DFF05}"/>
              </a:ext>
            </a:extLst>
          </p:cNvPr>
          <p:cNvPicPr>
            <a:picLocks noChangeAspect="1"/>
          </p:cNvPicPr>
          <p:nvPr/>
        </p:nvPicPr>
        <p:blipFill>
          <a:blip r:embed="rId4"/>
          <a:stretch>
            <a:fillRect/>
          </a:stretch>
        </p:blipFill>
        <p:spPr>
          <a:xfrm>
            <a:off x="51691" y="2269444"/>
            <a:ext cx="5749458" cy="4141630"/>
          </a:xfrm>
          <a:prstGeom prst="rect">
            <a:avLst/>
          </a:prstGeom>
        </p:spPr>
      </p:pic>
    </p:spTree>
    <p:extLst>
      <p:ext uri="{BB962C8B-B14F-4D97-AF65-F5344CB8AC3E}">
        <p14:creationId xmlns:p14="http://schemas.microsoft.com/office/powerpoint/2010/main" val="285681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rgbClr val="FFFFFF"/>
                </a:solidFill>
                <a:latin typeface="+mj-lt"/>
                <a:ea typeface="+mj-ea"/>
                <a:cs typeface="+mj-cs"/>
              </a:rPr>
              <a:t>Central Tendency, Variability and Histogram Distribution of Beds Column</a:t>
            </a:r>
          </a:p>
        </p:txBody>
      </p:sp>
      <p:pic>
        <p:nvPicPr>
          <p:cNvPr id="3" name="Picture 2">
            <a:extLst>
              <a:ext uri="{FF2B5EF4-FFF2-40B4-BE49-F238E27FC236}">
                <a16:creationId xmlns:a16="http://schemas.microsoft.com/office/drawing/2014/main" id="{B5CA482D-C240-42F9-934D-C2A4345F90DE}"/>
              </a:ext>
            </a:extLst>
          </p:cNvPr>
          <p:cNvPicPr>
            <a:picLocks noChangeAspect="1"/>
          </p:cNvPicPr>
          <p:nvPr/>
        </p:nvPicPr>
        <p:blipFill>
          <a:blip r:embed="rId3"/>
          <a:stretch>
            <a:fillRect/>
          </a:stretch>
        </p:blipFill>
        <p:spPr>
          <a:xfrm>
            <a:off x="5543016" y="2091513"/>
            <a:ext cx="6562940" cy="4497492"/>
          </a:xfrm>
          <a:prstGeom prst="rect">
            <a:avLst/>
          </a:prstGeom>
        </p:spPr>
      </p:pic>
      <p:pic>
        <p:nvPicPr>
          <p:cNvPr id="6" name="Picture 5">
            <a:extLst>
              <a:ext uri="{FF2B5EF4-FFF2-40B4-BE49-F238E27FC236}">
                <a16:creationId xmlns:a16="http://schemas.microsoft.com/office/drawing/2014/main" id="{5889B755-96CE-4B8F-BE78-4F02A8671C0A}"/>
              </a:ext>
            </a:extLst>
          </p:cNvPr>
          <p:cNvPicPr>
            <a:picLocks noChangeAspect="1"/>
          </p:cNvPicPr>
          <p:nvPr/>
        </p:nvPicPr>
        <p:blipFill>
          <a:blip r:embed="rId4"/>
          <a:stretch>
            <a:fillRect/>
          </a:stretch>
        </p:blipFill>
        <p:spPr>
          <a:xfrm>
            <a:off x="86044" y="2154580"/>
            <a:ext cx="5762039" cy="4125286"/>
          </a:xfrm>
          <a:prstGeom prst="rect">
            <a:avLst/>
          </a:prstGeom>
        </p:spPr>
      </p:pic>
    </p:spTree>
    <p:extLst>
      <p:ext uri="{BB962C8B-B14F-4D97-AF65-F5344CB8AC3E}">
        <p14:creationId xmlns:p14="http://schemas.microsoft.com/office/powerpoint/2010/main" val="1768415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rgbClr val="FFFFFF"/>
                </a:solidFill>
                <a:latin typeface="+mj-lt"/>
                <a:ea typeface="+mj-ea"/>
                <a:cs typeface="+mj-cs"/>
              </a:rPr>
              <a:t>Central Tendency, Variability and Histogram Distribution of Baths Column</a:t>
            </a:r>
          </a:p>
        </p:txBody>
      </p:sp>
      <p:pic>
        <p:nvPicPr>
          <p:cNvPr id="4" name="Picture 3">
            <a:extLst>
              <a:ext uri="{FF2B5EF4-FFF2-40B4-BE49-F238E27FC236}">
                <a16:creationId xmlns:a16="http://schemas.microsoft.com/office/drawing/2014/main" id="{7DA48A8A-D5D0-418C-94F8-62324888C208}"/>
              </a:ext>
            </a:extLst>
          </p:cNvPr>
          <p:cNvPicPr>
            <a:picLocks noChangeAspect="1"/>
          </p:cNvPicPr>
          <p:nvPr/>
        </p:nvPicPr>
        <p:blipFill>
          <a:blip r:embed="rId3"/>
          <a:stretch>
            <a:fillRect/>
          </a:stretch>
        </p:blipFill>
        <p:spPr>
          <a:xfrm>
            <a:off x="5390329" y="1928621"/>
            <a:ext cx="6715627" cy="4687917"/>
          </a:xfrm>
          <a:prstGeom prst="rect">
            <a:avLst/>
          </a:prstGeom>
        </p:spPr>
      </p:pic>
      <p:pic>
        <p:nvPicPr>
          <p:cNvPr id="7" name="Picture 6">
            <a:extLst>
              <a:ext uri="{FF2B5EF4-FFF2-40B4-BE49-F238E27FC236}">
                <a16:creationId xmlns:a16="http://schemas.microsoft.com/office/drawing/2014/main" id="{9FB0323D-417D-4547-B20F-787A17A2847A}"/>
              </a:ext>
            </a:extLst>
          </p:cNvPr>
          <p:cNvPicPr>
            <a:picLocks noChangeAspect="1"/>
          </p:cNvPicPr>
          <p:nvPr/>
        </p:nvPicPr>
        <p:blipFill>
          <a:blip r:embed="rId4"/>
          <a:stretch>
            <a:fillRect/>
          </a:stretch>
        </p:blipFill>
        <p:spPr>
          <a:xfrm>
            <a:off x="86044" y="2173108"/>
            <a:ext cx="5609053" cy="4088231"/>
          </a:xfrm>
          <a:prstGeom prst="rect">
            <a:avLst/>
          </a:prstGeom>
        </p:spPr>
      </p:pic>
    </p:spTree>
    <p:extLst>
      <p:ext uri="{BB962C8B-B14F-4D97-AF65-F5344CB8AC3E}">
        <p14:creationId xmlns:p14="http://schemas.microsoft.com/office/powerpoint/2010/main" val="240344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rgbClr val="FFFFFF"/>
                </a:solidFill>
                <a:latin typeface="+mj-lt"/>
                <a:ea typeface="+mj-ea"/>
                <a:cs typeface="+mj-cs"/>
              </a:rPr>
              <a:t>Central Tendency, Variability and Histogram Distribution of Selling Price Column</a:t>
            </a:r>
          </a:p>
        </p:txBody>
      </p:sp>
      <p:pic>
        <p:nvPicPr>
          <p:cNvPr id="3" name="Picture 2">
            <a:extLst>
              <a:ext uri="{FF2B5EF4-FFF2-40B4-BE49-F238E27FC236}">
                <a16:creationId xmlns:a16="http://schemas.microsoft.com/office/drawing/2014/main" id="{74CC862E-5315-4D75-AA32-DB643910F654}"/>
              </a:ext>
            </a:extLst>
          </p:cNvPr>
          <p:cNvPicPr>
            <a:picLocks noChangeAspect="1"/>
          </p:cNvPicPr>
          <p:nvPr/>
        </p:nvPicPr>
        <p:blipFill>
          <a:blip r:embed="rId3"/>
          <a:stretch>
            <a:fillRect/>
          </a:stretch>
        </p:blipFill>
        <p:spPr>
          <a:xfrm>
            <a:off x="5394361" y="2061658"/>
            <a:ext cx="6636677" cy="4632981"/>
          </a:xfrm>
          <a:prstGeom prst="rect">
            <a:avLst/>
          </a:prstGeom>
        </p:spPr>
      </p:pic>
      <p:pic>
        <p:nvPicPr>
          <p:cNvPr id="6" name="Picture 5">
            <a:extLst>
              <a:ext uri="{FF2B5EF4-FFF2-40B4-BE49-F238E27FC236}">
                <a16:creationId xmlns:a16="http://schemas.microsoft.com/office/drawing/2014/main" id="{42F9FFF1-4A66-473C-BB69-8010FCFED3A7}"/>
              </a:ext>
            </a:extLst>
          </p:cNvPr>
          <p:cNvPicPr>
            <a:picLocks noChangeAspect="1"/>
          </p:cNvPicPr>
          <p:nvPr/>
        </p:nvPicPr>
        <p:blipFill>
          <a:blip r:embed="rId4"/>
          <a:stretch>
            <a:fillRect/>
          </a:stretch>
        </p:blipFill>
        <p:spPr>
          <a:xfrm>
            <a:off x="87223" y="2261699"/>
            <a:ext cx="5418924" cy="3911049"/>
          </a:xfrm>
          <a:prstGeom prst="rect">
            <a:avLst/>
          </a:prstGeom>
        </p:spPr>
      </p:pic>
    </p:spTree>
    <p:extLst>
      <p:ext uri="{BB962C8B-B14F-4D97-AF65-F5344CB8AC3E}">
        <p14:creationId xmlns:p14="http://schemas.microsoft.com/office/powerpoint/2010/main" val="95627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IN" sz="2800" dirty="0">
                <a:solidFill>
                  <a:srgbClr val="FFFFFF"/>
                </a:solidFill>
                <a:latin typeface="+mj-lt"/>
                <a:ea typeface="+mj-ea"/>
                <a:cs typeface="+mj-cs"/>
              </a:rPr>
              <a:t>Sq Ft vs Selling Price Scatterplot</a:t>
            </a:r>
            <a:endParaRPr lang="en-US" sz="28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8E966882-B1DD-44C9-A372-C74D78E26FA1}"/>
              </a:ext>
            </a:extLst>
          </p:cNvPr>
          <p:cNvPicPr>
            <a:picLocks noChangeAspect="1"/>
          </p:cNvPicPr>
          <p:nvPr/>
        </p:nvPicPr>
        <p:blipFill>
          <a:blip r:embed="rId3"/>
          <a:stretch>
            <a:fillRect/>
          </a:stretch>
        </p:blipFill>
        <p:spPr>
          <a:xfrm>
            <a:off x="266157" y="1746979"/>
            <a:ext cx="7524857" cy="4940488"/>
          </a:xfrm>
          <a:prstGeom prst="rect">
            <a:avLst/>
          </a:prstGeom>
        </p:spPr>
      </p:pic>
      <p:sp>
        <p:nvSpPr>
          <p:cNvPr id="5" name="TextBox 4">
            <a:extLst>
              <a:ext uri="{FF2B5EF4-FFF2-40B4-BE49-F238E27FC236}">
                <a16:creationId xmlns:a16="http://schemas.microsoft.com/office/drawing/2014/main" id="{70351DE8-7EA4-45B4-B838-08B75C37E859}"/>
              </a:ext>
            </a:extLst>
          </p:cNvPr>
          <p:cNvSpPr txBox="1"/>
          <p:nvPr/>
        </p:nvSpPr>
        <p:spPr>
          <a:xfrm>
            <a:off x="8010420" y="3201560"/>
            <a:ext cx="3915424"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Sq Ft area and Selling Price have a strong linear relationship which is visible from this scatterplot</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Which indicate as the Sq Ft area increase the Selling Price for a hose is also increases.</a:t>
            </a:r>
          </a:p>
        </p:txBody>
      </p:sp>
    </p:spTree>
    <p:extLst>
      <p:ext uri="{BB962C8B-B14F-4D97-AF65-F5344CB8AC3E}">
        <p14:creationId xmlns:p14="http://schemas.microsoft.com/office/powerpoint/2010/main" val="3008579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rgbClr val="FFFFFF"/>
                </a:solidFill>
                <a:latin typeface="+mj-lt"/>
                <a:ea typeface="+mj-ea"/>
                <a:cs typeface="+mj-cs"/>
              </a:rPr>
              <a:t>Boxplot distribution of Beds column against Selling Price</a:t>
            </a:r>
          </a:p>
        </p:txBody>
      </p:sp>
      <p:pic>
        <p:nvPicPr>
          <p:cNvPr id="4" name="Picture 3">
            <a:extLst>
              <a:ext uri="{FF2B5EF4-FFF2-40B4-BE49-F238E27FC236}">
                <a16:creationId xmlns:a16="http://schemas.microsoft.com/office/drawing/2014/main" id="{3336C6E7-C63A-45DA-A2DA-CA1DA02466A3}"/>
              </a:ext>
            </a:extLst>
          </p:cNvPr>
          <p:cNvPicPr>
            <a:picLocks noChangeAspect="1"/>
          </p:cNvPicPr>
          <p:nvPr/>
        </p:nvPicPr>
        <p:blipFill>
          <a:blip r:embed="rId3"/>
          <a:stretch>
            <a:fillRect/>
          </a:stretch>
        </p:blipFill>
        <p:spPr>
          <a:xfrm>
            <a:off x="339574" y="1928621"/>
            <a:ext cx="7451440" cy="4873213"/>
          </a:xfrm>
          <a:prstGeom prst="rect">
            <a:avLst/>
          </a:prstGeom>
        </p:spPr>
      </p:pic>
      <p:sp>
        <p:nvSpPr>
          <p:cNvPr id="12" name="TextBox 11">
            <a:extLst>
              <a:ext uri="{FF2B5EF4-FFF2-40B4-BE49-F238E27FC236}">
                <a16:creationId xmlns:a16="http://schemas.microsoft.com/office/drawing/2014/main" id="{2746033B-2A16-4831-A0EA-1DB8DFBB308D}"/>
              </a:ext>
            </a:extLst>
          </p:cNvPr>
          <p:cNvSpPr txBox="1"/>
          <p:nvPr/>
        </p:nvSpPr>
        <p:spPr>
          <a:xfrm>
            <a:off x="7981198" y="3072565"/>
            <a:ext cx="4020618"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This boxplot distribution suggests that if any house has more number of Bedrooms then the price range for that house will be in higher side.</a:t>
            </a:r>
          </a:p>
          <a:p>
            <a:pPr algn="just"/>
            <a:endParaRPr lang="en-IN" dirty="0"/>
          </a:p>
          <a:p>
            <a:pPr marL="285750" indent="-285750" algn="just">
              <a:buFont typeface="Wingdings" panose="05000000000000000000" pitchFamily="2" charset="2"/>
              <a:buChar char="Ø"/>
            </a:pPr>
            <a:r>
              <a:rPr lang="en-IN" dirty="0"/>
              <a:t>This shows positive linear relationship between Bedrooms and Selling Price of a house </a:t>
            </a:r>
          </a:p>
          <a:p>
            <a:pPr algn="just"/>
            <a:endParaRPr lang="en-IN" dirty="0"/>
          </a:p>
        </p:txBody>
      </p:sp>
    </p:spTree>
    <p:extLst>
      <p:ext uri="{BB962C8B-B14F-4D97-AF65-F5344CB8AC3E}">
        <p14:creationId xmlns:p14="http://schemas.microsoft.com/office/powerpoint/2010/main" val="525444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1097</TotalTime>
  <Words>417</Words>
  <Application>Microsoft Office PowerPoint</Application>
  <PresentationFormat>Widescreen</PresentationFormat>
  <Paragraphs>62</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Abhijit De</cp:lastModifiedBy>
  <cp:revision>32</cp:revision>
  <dcterms:created xsi:type="dcterms:W3CDTF">2023-04-24T19:05:24Z</dcterms:created>
  <dcterms:modified xsi:type="dcterms:W3CDTF">2023-04-28T11:16:45Z</dcterms:modified>
</cp:coreProperties>
</file>