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35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10" dirty="0"/>
              <a:t>204231: Computer Organization </a:t>
            </a:r>
            <a:r>
              <a:rPr spc="-5" dirty="0"/>
              <a:t>and</a:t>
            </a:r>
            <a:r>
              <a:rPr spc="12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98989"/>
                </a:solidFill>
                <a:latin typeface="Cordia New"/>
                <a:cs typeface="Cordia New"/>
              </a:defRPr>
            </a:lvl1pPr>
          </a:lstStyle>
          <a:p>
            <a:pPr marL="153670">
              <a:lnSpc>
                <a:spcPts val="1275"/>
              </a:lnSpc>
            </a:pPr>
            <a:fld id="{81D60167-4931-47E6-BA6A-407CBD079E47}" type="slidenum">
              <a:rPr sz="1200" dirty="0"/>
              <a:t>‹#›</a:t>
            </a:fld>
            <a:endParaRPr sz="12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10" dirty="0"/>
              <a:t>204231: Computer Organization </a:t>
            </a:r>
            <a:r>
              <a:rPr spc="-5" dirty="0"/>
              <a:t>and</a:t>
            </a:r>
            <a:r>
              <a:rPr spc="12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98989"/>
                </a:solidFill>
                <a:latin typeface="Cordia New"/>
                <a:cs typeface="Cordia New"/>
              </a:defRPr>
            </a:lvl1pPr>
          </a:lstStyle>
          <a:p>
            <a:pPr marL="153670">
              <a:lnSpc>
                <a:spcPts val="1275"/>
              </a:lnSpc>
            </a:pPr>
            <a:fld id="{81D60167-4931-47E6-BA6A-407CBD079E47}" type="slidenum">
              <a:rPr sz="1200" dirty="0"/>
              <a:t>‹#›</a:t>
            </a:fld>
            <a:endParaRPr sz="12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10" dirty="0"/>
              <a:t>204231: Computer Organization </a:t>
            </a:r>
            <a:r>
              <a:rPr spc="-5" dirty="0"/>
              <a:t>and</a:t>
            </a:r>
            <a:r>
              <a:rPr spc="12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98989"/>
                </a:solidFill>
                <a:latin typeface="Cordia New"/>
                <a:cs typeface="Cordia New"/>
              </a:defRPr>
            </a:lvl1pPr>
          </a:lstStyle>
          <a:p>
            <a:pPr marL="153670">
              <a:lnSpc>
                <a:spcPts val="1275"/>
              </a:lnSpc>
            </a:pPr>
            <a:fld id="{81D60167-4931-47E6-BA6A-407CBD079E47}" type="slidenum">
              <a:rPr sz="1200" dirty="0"/>
              <a:t>‹#›</a:t>
            </a:fld>
            <a:endParaRPr sz="12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10" dirty="0"/>
              <a:t>204231: Computer Organization </a:t>
            </a:r>
            <a:r>
              <a:rPr spc="-5" dirty="0"/>
              <a:t>and</a:t>
            </a:r>
            <a:r>
              <a:rPr spc="12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98989"/>
                </a:solidFill>
                <a:latin typeface="Cordia New"/>
                <a:cs typeface="Cordia New"/>
              </a:defRPr>
            </a:lvl1pPr>
          </a:lstStyle>
          <a:p>
            <a:pPr marL="153670">
              <a:lnSpc>
                <a:spcPts val="1275"/>
              </a:lnSpc>
            </a:pPr>
            <a:fld id="{81D60167-4931-47E6-BA6A-407CBD079E47}" type="slidenum">
              <a:rPr sz="1200" dirty="0"/>
              <a:t>‹#›</a:t>
            </a:fld>
            <a:endParaRPr sz="12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10" dirty="0"/>
              <a:t>204231: Computer Organization </a:t>
            </a:r>
            <a:r>
              <a:rPr spc="-5" dirty="0"/>
              <a:t>and</a:t>
            </a:r>
            <a:r>
              <a:rPr spc="12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98989"/>
                </a:solidFill>
                <a:latin typeface="Cordia New"/>
                <a:cs typeface="Cordia New"/>
              </a:defRPr>
            </a:lvl1pPr>
          </a:lstStyle>
          <a:p>
            <a:pPr marL="153670">
              <a:lnSpc>
                <a:spcPts val="1275"/>
              </a:lnSpc>
            </a:pPr>
            <a:fld id="{81D60167-4931-47E6-BA6A-407CBD079E47}" type="slidenum">
              <a:rPr sz="1200" dirty="0"/>
              <a:t>‹#›</a:t>
            </a:fld>
            <a:endParaRPr sz="12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0779" y="661924"/>
            <a:ext cx="8071840" cy="1054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0779" y="1968753"/>
            <a:ext cx="7192009" cy="4252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54107" y="6782244"/>
            <a:ext cx="3585845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10" dirty="0"/>
              <a:t>204231: Computer Organization </a:t>
            </a:r>
            <a:r>
              <a:rPr spc="-5" dirty="0"/>
              <a:t>and</a:t>
            </a:r>
            <a:r>
              <a:rPr spc="12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58871" y="6722402"/>
            <a:ext cx="236220" cy="27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898989"/>
                </a:solidFill>
                <a:latin typeface="Cordia New"/>
                <a:cs typeface="Cordia New"/>
              </a:defRPr>
            </a:lvl1pPr>
          </a:lstStyle>
          <a:p>
            <a:pPr marL="153670">
              <a:lnSpc>
                <a:spcPts val="1275"/>
              </a:lnSpc>
            </a:pPr>
            <a:fld id="{81D60167-4931-47E6-BA6A-407CBD079E47}" type="slidenum">
              <a:rPr sz="1200" dirty="0"/>
              <a:t>‹#›</a:t>
            </a:fld>
            <a:endParaRPr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0500" y="1046927"/>
            <a:ext cx="7772399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 marR="5080" indent="-12700" algn="ctr">
              <a:lnSpc>
                <a:spcPts val="4970"/>
              </a:lnSpc>
            </a:pPr>
            <a:r>
              <a:rPr lang="en-US" spc="-5" dirty="0"/>
              <a:t>Assembly </a:t>
            </a:r>
            <a:r>
              <a:rPr lang="en-US" spc="-10" dirty="0"/>
              <a:t>Language </a:t>
            </a:r>
            <a:r>
              <a:rPr spc="-20" dirty="0"/>
              <a:t>Programming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774839" y="377799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3294" y="6149986"/>
            <a:ext cx="9448661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54405" algn="ctr">
              <a:lnSpc>
                <a:spcPct val="100000"/>
              </a:lnSpc>
            </a:pPr>
            <a:r>
              <a:rPr sz="2700" spc="-10" dirty="0">
                <a:solidFill>
                  <a:srgbClr val="898989"/>
                </a:solidFill>
                <a:latin typeface="Calibri"/>
                <a:cs typeface="Calibri"/>
              </a:rPr>
              <a:t>Department </a:t>
            </a:r>
            <a:r>
              <a:rPr sz="2700" spc="-5" dirty="0">
                <a:solidFill>
                  <a:srgbClr val="898989"/>
                </a:solidFill>
                <a:latin typeface="Calibri"/>
                <a:cs typeface="Calibri"/>
              </a:rPr>
              <a:t>of </a:t>
            </a:r>
            <a:r>
              <a:rPr sz="2700" spc="-10" dirty="0">
                <a:solidFill>
                  <a:srgbClr val="898989"/>
                </a:solidFill>
                <a:latin typeface="Calibri"/>
                <a:cs typeface="Calibri"/>
              </a:rPr>
              <a:t>Computer</a:t>
            </a:r>
            <a:r>
              <a:rPr sz="2700" spc="-6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898989"/>
                </a:solidFill>
                <a:latin typeface="Calibri"/>
                <a:cs typeface="Calibri"/>
              </a:rPr>
              <a:t>Science</a:t>
            </a:r>
            <a:r>
              <a:rPr lang="en-US" sz="2700" spc="-5" dirty="0">
                <a:solidFill>
                  <a:srgbClr val="898989"/>
                </a:solidFill>
                <a:latin typeface="Calibri"/>
                <a:cs typeface="Calibri"/>
              </a:rPr>
              <a:t> &amp; Engineering</a:t>
            </a:r>
            <a:endParaRPr lang="en-US" sz="2700" dirty="0">
              <a:latin typeface="Calibri"/>
              <a:cs typeface="Calibri"/>
            </a:endParaRPr>
          </a:p>
          <a:p>
            <a:pPr marL="12700" marR="5080" indent="954405" algn="ctr">
              <a:lnSpc>
                <a:spcPct val="100000"/>
              </a:lnSpc>
            </a:pPr>
            <a:r>
              <a:rPr lang="en-US" sz="2700" spc="-15" dirty="0">
                <a:solidFill>
                  <a:srgbClr val="898989"/>
                </a:solidFill>
                <a:latin typeface="Calibri"/>
                <a:cs typeface="Calibri"/>
              </a:rPr>
              <a:t>Hajee Mohammad Danesh Science &amp; Technology </a:t>
            </a:r>
            <a:r>
              <a:rPr sz="2700" spc="-10" dirty="0">
                <a:solidFill>
                  <a:srgbClr val="898989"/>
                </a:solidFill>
                <a:latin typeface="Calibri"/>
                <a:cs typeface="Calibri"/>
              </a:rPr>
              <a:t>University</a:t>
            </a:r>
            <a:endParaRPr sz="2700" dirty="0">
              <a:latin typeface="Calibri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099" y="4391025"/>
            <a:ext cx="1543050" cy="1543050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3B03C2EC-5A35-4FBE-A2E0-D31562622BAE}"/>
              </a:ext>
            </a:extLst>
          </p:cNvPr>
          <p:cNvSpPr txBox="1">
            <a:spLocks/>
          </p:cNvSpPr>
          <p:nvPr/>
        </p:nvSpPr>
        <p:spPr>
          <a:xfrm>
            <a:off x="1549399" y="2379425"/>
            <a:ext cx="7772399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24765" marR="5080" indent="-12700" algn="ctr">
              <a:lnSpc>
                <a:spcPts val="4970"/>
              </a:lnSpc>
            </a:pPr>
            <a:r>
              <a:rPr lang="en-US" kern="0" spc="-5" dirty="0"/>
              <a:t>Lecture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251" y="276225"/>
            <a:ext cx="8071840" cy="1054735"/>
          </a:xfrm>
          <a:prstGeom prst="rect">
            <a:avLst/>
          </a:prstGeom>
        </p:spPr>
        <p:txBody>
          <a:bodyPr vert="horz" wrap="square" lIns="0" tIns="140461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z="4200" dirty="0"/>
              <a:t>Bus </a:t>
            </a:r>
            <a:r>
              <a:rPr sz="4200" spc="-5" dirty="0"/>
              <a:t>Connections of </a:t>
            </a:r>
            <a:r>
              <a:rPr sz="4200" dirty="0"/>
              <a:t>a</a:t>
            </a:r>
            <a:r>
              <a:rPr sz="4200" spc="-15" dirty="0"/>
              <a:t> </a:t>
            </a:r>
            <a:r>
              <a:rPr sz="4200" spc="-20" dirty="0"/>
              <a:t>Microcomputer</a:t>
            </a:r>
            <a:endParaRPr sz="4200" dirty="0"/>
          </a:p>
        </p:txBody>
      </p:sp>
      <p:sp>
        <p:nvSpPr>
          <p:cNvPr id="3" name="object 3"/>
          <p:cNvSpPr/>
          <p:nvPr/>
        </p:nvSpPr>
        <p:spPr>
          <a:xfrm>
            <a:off x="774839" y="1206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39531" y="1792985"/>
            <a:ext cx="7214616" cy="4649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5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2359" y="213616"/>
            <a:ext cx="8071840" cy="1054735"/>
          </a:xfrm>
          <a:prstGeom prst="rect">
            <a:avLst/>
          </a:prstGeom>
        </p:spPr>
        <p:txBody>
          <a:bodyPr vert="horz" wrap="square" lIns="0" tIns="196087" rIns="0" bIns="0" rtlCol="0">
            <a:spAutoFit/>
          </a:bodyPr>
          <a:lstStyle/>
          <a:p>
            <a:pPr marL="379730">
              <a:lnSpc>
                <a:spcPct val="100000"/>
              </a:lnSpc>
            </a:pPr>
            <a:r>
              <a:rPr sz="3600" spc="-20" dirty="0"/>
              <a:t>Intel </a:t>
            </a:r>
            <a:r>
              <a:rPr sz="3600" spc="-5" dirty="0"/>
              <a:t>8086 </a:t>
            </a:r>
            <a:r>
              <a:rPr sz="3600" spc="-10" dirty="0"/>
              <a:t>Microprocessor</a:t>
            </a:r>
            <a:r>
              <a:rPr sz="3600" spc="-50" dirty="0"/>
              <a:t> </a:t>
            </a:r>
            <a:r>
              <a:rPr sz="3600" spc="-25" dirty="0"/>
              <a:t>Organization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774839" y="1206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67063" y="1330457"/>
            <a:ext cx="5558790" cy="5500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158870" y="6722402"/>
            <a:ext cx="455029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5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250254"/>
            <a:ext cx="8071840" cy="1054735"/>
          </a:xfrm>
          <a:prstGeom prst="rect">
            <a:avLst/>
          </a:prstGeom>
        </p:spPr>
        <p:txBody>
          <a:bodyPr vert="horz" wrap="square" lIns="0" tIns="121919" rIns="0" bIns="0" rtlCol="0">
            <a:spAutoFit/>
          </a:bodyPr>
          <a:lstStyle/>
          <a:p>
            <a:pPr marL="1833880">
              <a:lnSpc>
                <a:spcPct val="100000"/>
              </a:lnSpc>
            </a:pPr>
            <a:r>
              <a:rPr spc="-15" dirty="0"/>
              <a:t>Execution </a:t>
            </a:r>
            <a:r>
              <a:rPr spc="-5" dirty="0"/>
              <a:t>Unit</a:t>
            </a:r>
            <a:r>
              <a:rPr spc="-40" dirty="0"/>
              <a:t> </a:t>
            </a:r>
            <a:r>
              <a:rPr spc="-10" dirty="0"/>
              <a:t>(EU)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1206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292074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4839" y="1677645"/>
            <a:ext cx="8991461" cy="4739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151701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purpose </a:t>
            </a:r>
            <a:r>
              <a:rPr sz="3200" spc="-5" dirty="0">
                <a:latin typeface="Calibri"/>
                <a:cs typeface="Calibri"/>
              </a:rPr>
              <a:t>of the EU is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30" dirty="0">
                <a:latin typeface="Calibri"/>
                <a:cs typeface="Calibri"/>
              </a:rPr>
              <a:t>execute  </a:t>
            </a:r>
            <a:r>
              <a:rPr sz="3200" spc="-5" dirty="0">
                <a:latin typeface="Calibri"/>
                <a:cs typeface="Calibri"/>
              </a:rPr>
              <a:t>instructions.</a:t>
            </a:r>
            <a:endParaRPr lang="en-GB" sz="3200" spc="-5" dirty="0">
              <a:latin typeface="Calibri"/>
              <a:cs typeface="Calibri"/>
            </a:endParaRPr>
          </a:p>
          <a:p>
            <a:pPr marL="354965" marR="151701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endParaRPr sz="3200" dirty="0">
              <a:latin typeface="Calibri"/>
              <a:cs typeface="Calibri"/>
            </a:endParaRPr>
          </a:p>
          <a:p>
            <a:pPr marL="354965" marR="5080" indent="-34226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b="1" spc="-5" dirty="0">
                <a:latin typeface="Calibri"/>
                <a:cs typeface="Calibri"/>
              </a:rPr>
              <a:t>arithmetic and logic unit </a:t>
            </a:r>
            <a:r>
              <a:rPr sz="3200" b="1" spc="-20" dirty="0">
                <a:latin typeface="Calibri"/>
                <a:cs typeface="Calibri"/>
              </a:rPr>
              <a:t>(ALU) </a:t>
            </a:r>
            <a:r>
              <a:rPr sz="3200" spc="-15" dirty="0">
                <a:latin typeface="Calibri"/>
                <a:cs typeface="Calibri"/>
              </a:rPr>
              <a:t>can  perform </a:t>
            </a:r>
            <a:r>
              <a:rPr sz="3200" spc="-10" dirty="0">
                <a:latin typeface="Calibri"/>
                <a:cs typeface="Calibri"/>
              </a:rPr>
              <a:t>arithmetic </a:t>
            </a:r>
            <a:r>
              <a:rPr sz="3200" spc="-5" dirty="0">
                <a:latin typeface="Calibri"/>
                <a:cs typeface="Calibri"/>
              </a:rPr>
              <a:t>(+, ‐, x, /) and logic </a:t>
            </a:r>
            <a:r>
              <a:rPr sz="3200" spc="-25" dirty="0">
                <a:latin typeface="Calibri"/>
                <a:cs typeface="Calibri"/>
              </a:rPr>
              <a:t>(AND,  </a:t>
            </a:r>
            <a:r>
              <a:rPr sz="3200" spc="-5" dirty="0">
                <a:latin typeface="Calibri"/>
                <a:cs typeface="Calibri"/>
              </a:rPr>
              <a:t>OR, </a:t>
            </a:r>
            <a:r>
              <a:rPr sz="3200" spc="-25" dirty="0">
                <a:latin typeface="Calibri"/>
                <a:cs typeface="Calibri"/>
              </a:rPr>
              <a:t>NOT)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operations.</a:t>
            </a:r>
            <a:endParaRPr lang="en-GB" sz="3200" spc="-10" dirty="0">
              <a:latin typeface="Calibri"/>
              <a:cs typeface="Calibri"/>
            </a:endParaRPr>
          </a:p>
          <a:p>
            <a:pPr marL="354965" marR="5080" indent="-34226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3200" dirty="0">
              <a:latin typeface="Calibri"/>
              <a:cs typeface="Calibri"/>
            </a:endParaRPr>
          </a:p>
          <a:p>
            <a:pPr marL="355600" marR="687705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operations </a:t>
            </a:r>
            <a:r>
              <a:rPr sz="3200" spc="-20" dirty="0">
                <a:latin typeface="Calibri"/>
                <a:cs typeface="Calibri"/>
              </a:rPr>
              <a:t>are stored </a:t>
            </a:r>
            <a:r>
              <a:rPr sz="3200" spc="-10" dirty="0">
                <a:latin typeface="Calibri"/>
                <a:cs typeface="Calibri"/>
              </a:rPr>
              <a:t>in  circuits called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registers</a:t>
            </a:r>
            <a:r>
              <a:rPr sz="3200" spc="-20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5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8125" y="306222"/>
            <a:ext cx="8071840" cy="1054735"/>
          </a:xfrm>
          <a:prstGeom prst="rect">
            <a:avLst/>
          </a:prstGeom>
        </p:spPr>
        <p:txBody>
          <a:bodyPr vert="horz" wrap="square" lIns="0" tIns="121919" rIns="0" bIns="0" rtlCol="0">
            <a:spAutoFit/>
          </a:bodyPr>
          <a:lstStyle/>
          <a:p>
            <a:pPr marL="1369695">
              <a:lnSpc>
                <a:spcPct val="100000"/>
              </a:lnSpc>
            </a:pPr>
            <a:r>
              <a:rPr spc="-5" dirty="0"/>
              <a:t>Bus </a:t>
            </a:r>
            <a:r>
              <a:rPr spc="-25" dirty="0"/>
              <a:t>Interface </a:t>
            </a:r>
            <a:r>
              <a:rPr spc="-5" dirty="0"/>
              <a:t>Unit</a:t>
            </a:r>
            <a:r>
              <a:rPr spc="30" dirty="0"/>
              <a:t> </a:t>
            </a:r>
            <a:r>
              <a:rPr spc="-10" dirty="0"/>
              <a:t>(BIU)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1206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292074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4839" y="1968753"/>
            <a:ext cx="9144000" cy="42473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411480" indent="-342265" algn="just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BIU </a:t>
            </a:r>
            <a:r>
              <a:rPr sz="3200" spc="-20" dirty="0">
                <a:latin typeface="Calibri"/>
                <a:cs typeface="Calibri"/>
              </a:rPr>
              <a:t>facilitates </a:t>
            </a:r>
            <a:r>
              <a:rPr sz="3200" spc="-10" dirty="0">
                <a:latin typeface="Calibri"/>
                <a:cs typeface="Calibri"/>
              </a:rPr>
              <a:t>communication between  </a:t>
            </a:r>
            <a:r>
              <a:rPr sz="3200" spc="-5" dirty="0">
                <a:latin typeface="Calibri"/>
                <a:cs typeface="Calibri"/>
              </a:rPr>
              <a:t>the EU and the </a:t>
            </a:r>
            <a:r>
              <a:rPr sz="3200" dirty="0">
                <a:latin typeface="Calibri"/>
                <a:cs typeface="Calibri"/>
              </a:rPr>
              <a:t>memory </a:t>
            </a:r>
            <a:r>
              <a:rPr sz="3200" spc="-5" dirty="0">
                <a:latin typeface="Calibri"/>
                <a:cs typeface="Calibri"/>
              </a:rPr>
              <a:t>or I/O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circuits.</a:t>
            </a:r>
            <a:endParaRPr lang="en-GB" sz="3200" spc="-15" dirty="0">
              <a:latin typeface="Calibri"/>
              <a:cs typeface="Calibri"/>
            </a:endParaRPr>
          </a:p>
          <a:p>
            <a:pPr marL="354965" marR="411480" indent="-342265" algn="just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endParaRPr sz="3200" dirty="0">
              <a:latin typeface="Calibri"/>
              <a:cs typeface="Calibri"/>
            </a:endParaRPr>
          </a:p>
          <a:p>
            <a:pPr marL="355600" marR="574675" indent="-342900" algn="just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  <a:tab pos="4166870" algn="l"/>
              </a:tabLst>
            </a:pPr>
            <a:r>
              <a:rPr sz="3200" spc="-5" dirty="0">
                <a:latin typeface="Calibri"/>
                <a:cs typeface="Calibri"/>
              </a:rPr>
              <a:t>The BIU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responsible	</a:t>
            </a:r>
            <a:r>
              <a:rPr sz="3200" spc="-25" dirty="0">
                <a:latin typeface="Calibri"/>
                <a:cs typeface="Calibri"/>
              </a:rPr>
              <a:t>for</a:t>
            </a:r>
            <a:r>
              <a:rPr lang="en-GB"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transmitting</a:t>
            </a:r>
            <a:r>
              <a:rPr lang="en-GB" sz="3200" spc="-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addresses, </a:t>
            </a:r>
            <a:r>
              <a:rPr lang="en-GB"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data, </a:t>
            </a:r>
            <a:r>
              <a:rPr lang="en-GB"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 </a:t>
            </a:r>
            <a:r>
              <a:rPr sz="3200" spc="-20" dirty="0">
                <a:latin typeface="Calibri"/>
                <a:cs typeface="Calibri"/>
              </a:rPr>
              <a:t>control </a:t>
            </a:r>
            <a:r>
              <a:rPr sz="3200" spc="-5" dirty="0">
                <a:latin typeface="Calibri"/>
                <a:cs typeface="Calibri"/>
              </a:rPr>
              <a:t>signals on the  </a:t>
            </a:r>
            <a:r>
              <a:rPr sz="3200" spc="-10" dirty="0">
                <a:latin typeface="Calibri"/>
                <a:cs typeface="Calibri"/>
              </a:rPr>
              <a:t>buses.</a:t>
            </a:r>
            <a:endParaRPr lang="en-GB" sz="3200" spc="-10" dirty="0">
              <a:latin typeface="Calibri"/>
              <a:cs typeface="Calibri"/>
            </a:endParaRPr>
          </a:p>
          <a:p>
            <a:pPr marL="355600" marR="574675" indent="-342900" algn="just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  <a:tab pos="4166870" algn="l"/>
              </a:tabLst>
            </a:pPr>
            <a:endParaRPr sz="32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b="1" spc="-10" dirty="0">
                <a:latin typeface="Calibri"/>
                <a:cs typeface="Calibri"/>
              </a:rPr>
              <a:t>instruction </a:t>
            </a:r>
            <a:r>
              <a:rPr sz="3200" b="1" spc="-15" dirty="0">
                <a:latin typeface="Calibri"/>
                <a:cs typeface="Calibri"/>
              </a:rPr>
              <a:t>pointer </a:t>
            </a:r>
            <a:r>
              <a:rPr sz="3200" b="1" spc="-5" dirty="0">
                <a:latin typeface="Calibri"/>
                <a:cs typeface="Calibri"/>
              </a:rPr>
              <a:t>(IP) </a:t>
            </a:r>
            <a:r>
              <a:rPr sz="3200" spc="-15" dirty="0">
                <a:latin typeface="Calibri"/>
                <a:cs typeface="Calibri"/>
              </a:rPr>
              <a:t>contains </a:t>
            </a:r>
            <a:r>
              <a:rPr sz="3200" spc="-5" dirty="0">
                <a:latin typeface="Calibri"/>
                <a:cs typeface="Calibri"/>
              </a:rPr>
              <a:t>the  </a:t>
            </a:r>
            <a:r>
              <a:rPr sz="3200" spc="-10" dirty="0">
                <a:latin typeface="Calibri"/>
                <a:cs typeface="Calibri"/>
              </a:rPr>
              <a:t>address </a:t>
            </a:r>
            <a:r>
              <a:rPr sz="3200" spc="-5" dirty="0">
                <a:latin typeface="Calibri"/>
                <a:cs typeface="Calibri"/>
              </a:rPr>
              <a:t>of the </a:t>
            </a:r>
            <a:r>
              <a:rPr sz="3200" spc="-15" dirty="0">
                <a:latin typeface="Calibri"/>
                <a:cs typeface="Calibri"/>
              </a:rPr>
              <a:t>next </a:t>
            </a:r>
            <a:r>
              <a:rPr sz="3200" spc="-10" dirty="0">
                <a:latin typeface="Calibri"/>
                <a:cs typeface="Calibri"/>
              </a:rPr>
              <a:t>instruction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25" dirty="0">
                <a:latin typeface="Calibri"/>
                <a:cs typeface="Calibri"/>
              </a:rPr>
              <a:t>executed  </a:t>
            </a:r>
            <a:r>
              <a:rPr sz="3200" spc="-15" dirty="0">
                <a:latin typeface="Calibri"/>
                <a:cs typeface="Calibri"/>
              </a:rPr>
              <a:t>by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EU.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5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401" y="421137"/>
            <a:ext cx="8071840" cy="1054735"/>
          </a:xfrm>
          <a:prstGeom prst="rect">
            <a:avLst/>
          </a:prstGeom>
        </p:spPr>
        <p:txBody>
          <a:bodyPr vert="horz" wrap="square" lIns="0" tIns="121919" rIns="0" bIns="0" rtlCol="0">
            <a:spAutoFit/>
          </a:bodyPr>
          <a:lstStyle/>
          <a:p>
            <a:pPr marL="1793875">
              <a:lnSpc>
                <a:spcPct val="100000"/>
              </a:lnSpc>
            </a:pPr>
            <a:r>
              <a:rPr spc="-10" dirty="0"/>
              <a:t>Instruction</a:t>
            </a:r>
            <a:r>
              <a:rPr spc="-5" dirty="0"/>
              <a:t> </a:t>
            </a:r>
            <a:r>
              <a:rPr spc="-40" dirty="0"/>
              <a:t>Prefetch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1206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292074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779" y="1968753"/>
            <a:ext cx="7884159" cy="19399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4965" marR="5080" indent="-342265">
              <a:lnSpc>
                <a:spcPct val="97000"/>
              </a:lnSpc>
              <a:spcBef>
                <a:spcPts val="11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While the EU is </a:t>
            </a:r>
            <a:r>
              <a:rPr sz="3200" spc="-20" dirty="0">
                <a:latin typeface="Calibri"/>
                <a:cs typeface="Calibri"/>
              </a:rPr>
              <a:t>executing </a:t>
            </a:r>
            <a:r>
              <a:rPr sz="3200" spc="-5" dirty="0">
                <a:latin typeface="Calibri"/>
                <a:cs typeface="Calibri"/>
              </a:rPr>
              <a:t>an instruction, the  BIU </a:t>
            </a:r>
            <a:r>
              <a:rPr sz="3200" spc="-25" dirty="0">
                <a:latin typeface="Calibri"/>
                <a:cs typeface="Calibri"/>
              </a:rPr>
              <a:t>fetches </a:t>
            </a:r>
            <a:r>
              <a:rPr sz="3200" spc="-5" dirty="0">
                <a:latin typeface="Calibri"/>
                <a:cs typeface="Calibri"/>
              </a:rPr>
              <a:t>up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six </a:t>
            </a:r>
            <a:r>
              <a:rPr sz="3200" spc="-10" dirty="0">
                <a:latin typeface="Calibri"/>
                <a:cs typeface="Calibri"/>
              </a:rPr>
              <a:t>bytes </a:t>
            </a:r>
            <a:r>
              <a:rPr sz="3200" spc="-5" dirty="0">
                <a:latin typeface="Calibri"/>
                <a:cs typeface="Calibri"/>
              </a:rPr>
              <a:t>of the </a:t>
            </a:r>
            <a:r>
              <a:rPr sz="3200" spc="-10" dirty="0">
                <a:latin typeface="Calibri"/>
                <a:cs typeface="Calibri"/>
              </a:rPr>
              <a:t>next  instruction </a:t>
            </a:r>
            <a:r>
              <a:rPr sz="3200" spc="-5" dirty="0">
                <a:latin typeface="Calibri"/>
                <a:cs typeface="Calibri"/>
              </a:rPr>
              <a:t>and places them in the </a:t>
            </a:r>
            <a:r>
              <a:rPr sz="3200" spc="-10" dirty="0">
                <a:latin typeface="Calibri"/>
                <a:cs typeface="Calibri"/>
              </a:rPr>
              <a:t>instruction  queue.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5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28" y="532764"/>
            <a:ext cx="8071840" cy="1054735"/>
          </a:xfrm>
          <a:prstGeom prst="rect">
            <a:avLst/>
          </a:prstGeom>
        </p:spPr>
        <p:txBody>
          <a:bodyPr vert="horz" wrap="square" lIns="0" tIns="121919" rIns="0" bIns="0" rtlCol="0">
            <a:spAutoFit/>
          </a:bodyPr>
          <a:lstStyle/>
          <a:p>
            <a:pPr marL="1752600">
              <a:lnSpc>
                <a:spcPct val="100000"/>
              </a:lnSpc>
            </a:pPr>
            <a:r>
              <a:rPr spc="-10" dirty="0"/>
              <a:t>Machine</a:t>
            </a:r>
            <a:r>
              <a:rPr spc="-5" dirty="0"/>
              <a:t> </a:t>
            </a:r>
            <a:r>
              <a:rPr spc="-10" dirty="0"/>
              <a:t>Instruction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1206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292074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727" y="1968753"/>
            <a:ext cx="8608111" cy="2072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b="1" spc="-10" dirty="0">
                <a:latin typeface="Calibri"/>
                <a:cs typeface="Calibri"/>
              </a:rPr>
              <a:t>Opcode </a:t>
            </a:r>
            <a:r>
              <a:rPr sz="3200" spc="-10" dirty="0">
                <a:latin typeface="Calibri"/>
                <a:cs typeface="Calibri"/>
              </a:rPr>
              <a:t>specifies </a:t>
            </a:r>
            <a:r>
              <a:rPr sz="3200" spc="-5" dirty="0">
                <a:latin typeface="Calibri"/>
                <a:cs typeface="Calibri"/>
              </a:rPr>
              <a:t>the type of</a:t>
            </a:r>
            <a:r>
              <a:rPr sz="3200" spc="1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operation.</a:t>
            </a:r>
            <a:endParaRPr lang="en-GB" sz="3200" spc="-15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endParaRPr sz="3200" dirty="0">
              <a:latin typeface="Calibri"/>
              <a:cs typeface="Calibri"/>
            </a:endParaRPr>
          </a:p>
          <a:p>
            <a:pPr marL="355600" marR="386715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b="1" spc="-15" dirty="0">
                <a:latin typeface="Calibri"/>
                <a:cs typeface="Calibri"/>
              </a:rPr>
              <a:t>Operands </a:t>
            </a:r>
            <a:r>
              <a:rPr sz="3200" spc="-20" dirty="0">
                <a:latin typeface="Calibri"/>
                <a:cs typeface="Calibri"/>
              </a:rPr>
              <a:t>are </a:t>
            </a:r>
            <a:r>
              <a:rPr sz="3200" spc="-10" dirty="0">
                <a:latin typeface="Calibri"/>
                <a:cs typeface="Calibri"/>
              </a:rPr>
              <a:t>often given </a:t>
            </a:r>
            <a:r>
              <a:rPr sz="3200" spc="-5" dirty="0">
                <a:latin typeface="Calibri"/>
                <a:cs typeface="Calibri"/>
              </a:rPr>
              <a:t>as </a:t>
            </a:r>
            <a:r>
              <a:rPr sz="3200" dirty="0">
                <a:latin typeface="Calibri"/>
                <a:cs typeface="Calibri"/>
              </a:rPr>
              <a:t>memory  </a:t>
            </a:r>
            <a:r>
              <a:rPr sz="3200" spc="-10" dirty="0">
                <a:latin typeface="Calibri"/>
                <a:cs typeface="Calibri"/>
              </a:rPr>
              <a:t>addresses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data to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20" dirty="0">
                <a:latin typeface="Calibri"/>
                <a:cs typeface="Calibri"/>
              </a:rPr>
              <a:t>operated</a:t>
            </a:r>
            <a:r>
              <a:rPr sz="3200" spc="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on.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5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00" y="151838"/>
            <a:ext cx="8071840" cy="1054735"/>
          </a:xfrm>
          <a:prstGeom prst="rect">
            <a:avLst/>
          </a:prstGeom>
        </p:spPr>
        <p:txBody>
          <a:bodyPr vert="horz" wrap="square" lIns="0" tIns="121919" rIns="0" bIns="0" rtlCol="0">
            <a:spAutoFit/>
          </a:bodyPr>
          <a:lstStyle/>
          <a:p>
            <a:pPr marL="1793239">
              <a:lnSpc>
                <a:spcPct val="100000"/>
              </a:lnSpc>
            </a:pPr>
            <a:r>
              <a:rPr spc="-30" dirty="0"/>
              <a:t>Fetch‐Execute</a:t>
            </a:r>
            <a:r>
              <a:rPr spc="-40" dirty="0"/>
              <a:t> </a:t>
            </a:r>
            <a:r>
              <a:rPr spc="-15" dirty="0"/>
              <a:t>Cycle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1206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292074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839" y="377799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839" y="549249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6100" y="1343025"/>
            <a:ext cx="9372739" cy="4293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30" dirty="0">
                <a:latin typeface="Calibri"/>
                <a:cs typeface="Calibri"/>
              </a:rPr>
              <a:t>Fetch</a:t>
            </a:r>
            <a:endParaRPr sz="3200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384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3200" spc="-25" dirty="0">
                <a:latin typeface="Calibri"/>
                <a:cs typeface="Calibri"/>
              </a:rPr>
              <a:t>Fetch </a:t>
            </a:r>
            <a:r>
              <a:rPr sz="3200" spc="-5" dirty="0">
                <a:latin typeface="Calibri"/>
                <a:cs typeface="Calibri"/>
              </a:rPr>
              <a:t>an </a:t>
            </a:r>
            <a:r>
              <a:rPr sz="3200" spc="-10" dirty="0">
                <a:latin typeface="Calibri"/>
                <a:cs typeface="Calibri"/>
              </a:rPr>
              <a:t>instruction </a:t>
            </a:r>
            <a:r>
              <a:rPr sz="3200" spc="-20" dirty="0">
                <a:latin typeface="Calibri"/>
                <a:cs typeface="Calibri"/>
              </a:rPr>
              <a:t>from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memory.</a:t>
            </a:r>
            <a:endParaRPr sz="3200" dirty="0">
              <a:latin typeface="Calibri"/>
              <a:cs typeface="Calibri"/>
            </a:endParaRPr>
          </a:p>
          <a:p>
            <a:pPr marL="527050" marR="5080" indent="-514350">
              <a:lnSpc>
                <a:spcPts val="3460"/>
              </a:lnSpc>
              <a:spcBef>
                <a:spcPts val="81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3200" spc="-10" dirty="0">
                <a:latin typeface="Calibri"/>
                <a:cs typeface="Calibri"/>
              </a:rPr>
              <a:t>Decode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instruction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determine </a:t>
            </a:r>
            <a:r>
              <a:rPr sz="3200" spc="-5" dirty="0">
                <a:latin typeface="Calibri"/>
                <a:cs typeface="Calibri"/>
              </a:rPr>
              <a:t>the  </a:t>
            </a:r>
            <a:r>
              <a:rPr sz="3200" spc="-15" dirty="0">
                <a:latin typeface="Calibri"/>
                <a:cs typeface="Calibri"/>
              </a:rPr>
              <a:t>operation.</a:t>
            </a:r>
            <a:endParaRPr sz="3200" dirty="0">
              <a:latin typeface="Calibri"/>
              <a:cs typeface="Calibri"/>
            </a:endParaRPr>
          </a:p>
          <a:p>
            <a:pPr marL="526415" indent="-513715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3200" spc="-25" dirty="0">
                <a:latin typeface="Calibri"/>
                <a:cs typeface="Calibri"/>
              </a:rPr>
              <a:t>Fetch data </a:t>
            </a:r>
            <a:r>
              <a:rPr sz="3200" spc="-20" dirty="0">
                <a:latin typeface="Calibri"/>
                <a:cs typeface="Calibri"/>
              </a:rPr>
              <a:t>from </a:t>
            </a:r>
            <a:r>
              <a:rPr sz="3200" dirty="0">
                <a:latin typeface="Calibri"/>
                <a:cs typeface="Calibri"/>
              </a:rPr>
              <a:t>memory </a:t>
            </a:r>
            <a:r>
              <a:rPr sz="3200" spc="-5" dirty="0">
                <a:latin typeface="Calibri"/>
                <a:cs typeface="Calibri"/>
              </a:rPr>
              <a:t>if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necessary.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endParaRPr lang="en-GB" sz="3200" b="1" spc="-25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3200" b="1" spc="-25">
                <a:latin typeface="Calibri"/>
                <a:cs typeface="Calibri"/>
              </a:rPr>
              <a:t>Execute</a:t>
            </a:r>
            <a:endParaRPr sz="3200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380"/>
              </a:spcBef>
              <a:buAutoNum type="arabicPeriod" startAt="4"/>
              <a:tabLst>
                <a:tab pos="526415" algn="l"/>
                <a:tab pos="527050" algn="l"/>
                <a:tab pos="2050414" algn="l"/>
              </a:tabLst>
            </a:pPr>
            <a:r>
              <a:rPr sz="3200" spc="-25" dirty="0">
                <a:latin typeface="Calibri"/>
                <a:cs typeface="Calibri"/>
              </a:rPr>
              <a:t>Perform	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operation </a:t>
            </a:r>
            <a:r>
              <a:rPr sz="3200" spc="-5" dirty="0">
                <a:latin typeface="Calibri"/>
                <a:cs typeface="Calibri"/>
              </a:rPr>
              <a:t>on the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data.</a:t>
            </a:r>
            <a:endParaRPr sz="3200" dirty="0">
              <a:latin typeface="Calibri"/>
              <a:cs typeface="Calibri"/>
            </a:endParaRPr>
          </a:p>
          <a:p>
            <a:pPr marL="526415" indent="-513715">
              <a:lnSpc>
                <a:spcPct val="100000"/>
              </a:lnSpc>
              <a:spcBef>
                <a:spcPts val="384"/>
              </a:spcBef>
              <a:buAutoNum type="arabicPeriod" startAt="4"/>
              <a:tabLst>
                <a:tab pos="526415" algn="l"/>
                <a:tab pos="527050" algn="l"/>
                <a:tab pos="1581785" algn="l"/>
              </a:tabLst>
            </a:pPr>
            <a:r>
              <a:rPr sz="3200" spc="-20" dirty="0">
                <a:latin typeface="Calibri"/>
                <a:cs typeface="Calibri"/>
              </a:rPr>
              <a:t>Store	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result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memory </a:t>
            </a:r>
            <a:r>
              <a:rPr sz="3200" spc="-5" dirty="0">
                <a:latin typeface="Calibri"/>
                <a:cs typeface="Calibri"/>
              </a:rPr>
              <a:t>if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needed.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5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251" y="393806"/>
            <a:ext cx="8071840" cy="1054735"/>
          </a:xfrm>
          <a:prstGeom prst="rect">
            <a:avLst/>
          </a:prstGeom>
        </p:spPr>
        <p:txBody>
          <a:bodyPr vert="horz" wrap="square" lIns="0" tIns="121919" rIns="0" bIns="0" rtlCol="0">
            <a:spAutoFit/>
          </a:bodyPr>
          <a:lstStyle/>
          <a:p>
            <a:pPr marL="1252855">
              <a:lnSpc>
                <a:spcPct val="100000"/>
              </a:lnSpc>
            </a:pPr>
            <a:r>
              <a:rPr spc="-20" dirty="0"/>
              <a:t>Programming</a:t>
            </a:r>
            <a:r>
              <a:rPr spc="-25" dirty="0"/>
              <a:t> </a:t>
            </a:r>
            <a:r>
              <a:rPr spc="-10" dirty="0"/>
              <a:t>Languages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1206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292074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779" y="1968753"/>
            <a:ext cx="7579995" cy="2037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4254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operations </a:t>
            </a:r>
            <a:r>
              <a:rPr sz="3200" spc="-5" dirty="0">
                <a:latin typeface="Calibri"/>
                <a:cs typeface="Calibri"/>
              </a:rPr>
              <a:t>of the </a:t>
            </a:r>
            <a:r>
              <a:rPr sz="3200" spc="-15" dirty="0">
                <a:latin typeface="Calibri"/>
                <a:cs typeface="Calibri"/>
              </a:rPr>
              <a:t>computer’s </a:t>
            </a:r>
            <a:r>
              <a:rPr sz="3200" spc="-25" dirty="0">
                <a:latin typeface="Calibri"/>
                <a:cs typeface="Calibri"/>
              </a:rPr>
              <a:t>hardware  </a:t>
            </a:r>
            <a:r>
              <a:rPr sz="3200" spc="-20" dirty="0">
                <a:latin typeface="Calibri"/>
                <a:cs typeface="Calibri"/>
              </a:rPr>
              <a:t>are controlled </a:t>
            </a:r>
            <a:r>
              <a:rPr sz="3200" spc="-15" dirty="0">
                <a:latin typeface="Calibri"/>
                <a:cs typeface="Calibri"/>
              </a:rPr>
              <a:t>by </a:t>
            </a:r>
            <a:r>
              <a:rPr sz="3200" spc="-5" dirty="0">
                <a:latin typeface="Calibri"/>
                <a:cs typeface="Calibri"/>
              </a:rPr>
              <a:t>its</a:t>
            </a:r>
            <a:r>
              <a:rPr sz="3200" spc="1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software.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ts val="3490"/>
              </a:lnSpc>
              <a:spcBef>
                <a:spcPts val="11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When the </a:t>
            </a:r>
            <a:r>
              <a:rPr sz="3200" spc="-15" dirty="0">
                <a:latin typeface="Calibri"/>
                <a:cs typeface="Calibri"/>
              </a:rPr>
              <a:t>computer </a:t>
            </a:r>
            <a:r>
              <a:rPr sz="3200" spc="-5" dirty="0">
                <a:latin typeface="Calibri"/>
                <a:cs typeface="Calibri"/>
              </a:rPr>
              <a:t>is on, it is </a:t>
            </a:r>
            <a:r>
              <a:rPr sz="3200" spc="-25" dirty="0">
                <a:latin typeface="Calibri"/>
                <a:cs typeface="Calibri"/>
              </a:rPr>
              <a:t>always </a:t>
            </a:r>
            <a:r>
              <a:rPr sz="3200" spc="-5" dirty="0">
                <a:latin typeface="Calibri"/>
                <a:cs typeface="Calibri"/>
              </a:rPr>
              <a:t>in the  </a:t>
            </a:r>
            <a:r>
              <a:rPr sz="3200" spc="-15" dirty="0">
                <a:latin typeface="Calibri"/>
                <a:cs typeface="Calibri"/>
              </a:rPr>
              <a:t>process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20" dirty="0">
                <a:latin typeface="Calibri"/>
                <a:cs typeface="Calibri"/>
              </a:rPr>
              <a:t>executing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instructions.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0622" rIns="0" bIns="0" rtlCol="0">
            <a:spAutoFit/>
          </a:bodyPr>
          <a:lstStyle/>
          <a:p>
            <a:pPr marL="98425">
              <a:lnSpc>
                <a:spcPts val="1275"/>
              </a:lnSpc>
            </a:pPr>
            <a:fld id="{81D60167-4931-47E6-BA6A-407CBD079E47}" type="slidenum">
              <a:rPr sz="1200" dirty="0"/>
              <a:t>17</a:t>
            </a:fld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2482" y="485393"/>
            <a:ext cx="8071840" cy="1054735"/>
          </a:xfrm>
          <a:prstGeom prst="rect">
            <a:avLst/>
          </a:prstGeom>
        </p:spPr>
        <p:txBody>
          <a:bodyPr vert="horz" wrap="square" lIns="0" tIns="121919" rIns="0" bIns="0" rtlCol="0">
            <a:spAutoFit/>
          </a:bodyPr>
          <a:lstStyle/>
          <a:p>
            <a:pPr marL="1905635">
              <a:lnSpc>
                <a:spcPct val="100000"/>
              </a:lnSpc>
            </a:pPr>
            <a:r>
              <a:rPr spc="-10" dirty="0"/>
              <a:t>Machine</a:t>
            </a:r>
            <a:r>
              <a:rPr spc="-40" dirty="0"/>
              <a:t> </a:t>
            </a:r>
            <a:r>
              <a:rPr spc="-10" dirty="0"/>
              <a:t>Language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1206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292074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779" y="1968753"/>
            <a:ext cx="7696834" cy="154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CPU </a:t>
            </a:r>
            <a:r>
              <a:rPr sz="3200" spc="-15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only </a:t>
            </a:r>
            <a:r>
              <a:rPr sz="3200" spc="-30" dirty="0">
                <a:latin typeface="Calibri"/>
                <a:cs typeface="Calibri"/>
              </a:rPr>
              <a:t>execute </a:t>
            </a:r>
            <a:r>
              <a:rPr sz="3200" spc="-5" dirty="0">
                <a:latin typeface="Calibri"/>
                <a:cs typeface="Calibri"/>
              </a:rPr>
              <a:t>machine language  instructions.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They </a:t>
            </a:r>
            <a:r>
              <a:rPr sz="3200" spc="-20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bit </a:t>
            </a:r>
            <a:r>
              <a:rPr sz="3200" spc="-10" dirty="0">
                <a:latin typeface="Calibri"/>
                <a:cs typeface="Calibri"/>
              </a:rPr>
              <a:t>strings.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0622" rIns="0" bIns="0" rtlCol="0">
            <a:spAutoFit/>
          </a:bodyPr>
          <a:lstStyle/>
          <a:p>
            <a:pPr marL="98425">
              <a:lnSpc>
                <a:spcPts val="1275"/>
              </a:lnSpc>
            </a:pPr>
            <a:fld id="{81D60167-4931-47E6-BA6A-407CBD079E47}" type="slidenum">
              <a:rPr sz="1200" dirty="0"/>
              <a:t>18</a:t>
            </a:fld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54" y="453900"/>
            <a:ext cx="8071840" cy="1054735"/>
          </a:xfrm>
          <a:prstGeom prst="rect">
            <a:avLst/>
          </a:prstGeom>
        </p:spPr>
        <p:txBody>
          <a:bodyPr vert="horz" wrap="square" lIns="0" tIns="121919" rIns="0" bIns="0" rtlCol="0">
            <a:spAutoFit/>
          </a:bodyPr>
          <a:lstStyle/>
          <a:p>
            <a:pPr marL="1905635">
              <a:lnSpc>
                <a:spcPct val="100000"/>
              </a:lnSpc>
            </a:pPr>
            <a:r>
              <a:rPr spc="-10" dirty="0"/>
              <a:t>Machine</a:t>
            </a:r>
            <a:r>
              <a:rPr spc="-40" dirty="0"/>
              <a:t> </a:t>
            </a:r>
            <a:r>
              <a:rPr spc="-10" dirty="0"/>
              <a:t>Language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1206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292074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754" y="1968753"/>
            <a:ext cx="7812405" cy="3594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85970" algn="l"/>
              </a:tabLst>
            </a:pPr>
            <a:r>
              <a:rPr sz="3200" b="1" spc="-5" dirty="0">
                <a:latin typeface="Calibri"/>
                <a:cs typeface="Calibri"/>
              </a:rPr>
              <a:t>Machine</a:t>
            </a:r>
            <a:r>
              <a:rPr sz="3200" b="1" spc="1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Instruction	</a:t>
            </a:r>
            <a:r>
              <a:rPr sz="3200" b="1" spc="-15" dirty="0">
                <a:latin typeface="Calibri"/>
                <a:cs typeface="Calibri"/>
              </a:rPr>
              <a:t>Operation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dirty="0">
                <a:latin typeface="Calibri"/>
                <a:cs typeface="Calibri"/>
              </a:rPr>
              <a:t>10100001 00000000 00000000 </a:t>
            </a:r>
            <a:r>
              <a:rPr sz="2800" spc="-25" dirty="0">
                <a:latin typeface="Calibri"/>
                <a:cs typeface="Calibri"/>
              </a:rPr>
              <a:t>Fetch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contents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endParaRPr sz="2800">
              <a:latin typeface="Calibri"/>
              <a:cs typeface="Calibri"/>
            </a:endParaRPr>
          </a:p>
          <a:p>
            <a:pPr marL="4584700" marR="289560">
              <a:lnSpc>
                <a:spcPct val="110900"/>
              </a:lnSpc>
              <a:spcBef>
                <a:spcPts val="305"/>
              </a:spcBef>
            </a:pPr>
            <a:r>
              <a:rPr sz="2800" dirty="0">
                <a:latin typeface="Calibri"/>
                <a:cs typeface="Calibri"/>
              </a:rPr>
              <a:t>memory </a:t>
            </a:r>
            <a:r>
              <a:rPr sz="2800" spc="-20" dirty="0">
                <a:latin typeface="Calibri"/>
                <a:cs typeface="Calibri"/>
              </a:rPr>
              <a:t>word </a:t>
            </a:r>
            <a:r>
              <a:rPr sz="2800" dirty="0">
                <a:latin typeface="Calibri"/>
                <a:cs typeface="Calibri"/>
              </a:rPr>
              <a:t>0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 put it in </a:t>
            </a:r>
            <a:r>
              <a:rPr sz="2800" spc="-15" dirty="0">
                <a:latin typeface="Calibri"/>
                <a:cs typeface="Calibri"/>
              </a:rPr>
              <a:t>register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AX.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Calibri"/>
                <a:cs typeface="Calibri"/>
              </a:rPr>
              <a:t>00000101 00000100 00000000 Add 4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AX.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2800" dirty="0">
                <a:latin typeface="Calibri"/>
                <a:cs typeface="Calibri"/>
              </a:rPr>
              <a:t>10100011 00000000 00000000 </a:t>
            </a:r>
            <a:r>
              <a:rPr sz="2800" spc="-15" dirty="0">
                <a:latin typeface="Calibri"/>
                <a:cs typeface="Calibri"/>
              </a:rPr>
              <a:t>Store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contents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endParaRPr sz="2800">
              <a:latin typeface="Calibri"/>
              <a:cs typeface="Calibri"/>
            </a:endParaRPr>
          </a:p>
          <a:p>
            <a:pPr marL="45847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Calibri"/>
                <a:cs typeface="Calibri"/>
              </a:rPr>
              <a:t>AX in memory </a:t>
            </a:r>
            <a:r>
              <a:rPr sz="2800" spc="-20" dirty="0">
                <a:latin typeface="Calibri"/>
                <a:cs typeface="Calibri"/>
              </a:rPr>
              <a:t>word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4839" y="549249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71571" y="6678676"/>
            <a:ext cx="21018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898989"/>
                </a:solidFill>
                <a:latin typeface="Cordia New"/>
                <a:cs typeface="Cordia New"/>
              </a:rPr>
              <a:t>19</a:t>
            </a:r>
            <a:endParaRPr sz="2000">
              <a:latin typeface="Cordia New"/>
              <a:cs typeface="Cordia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00" y="191196"/>
            <a:ext cx="9829800" cy="800218"/>
          </a:xfrm>
          <a:prstGeom prst="rect">
            <a:avLst/>
          </a:prstGeom>
        </p:spPr>
        <p:txBody>
          <a:bodyPr vert="horz" wrap="square" lIns="0" tIns="121919" rIns="0" bIns="0" rtlCol="0">
            <a:spAutoFit/>
          </a:bodyPr>
          <a:lstStyle/>
          <a:p>
            <a:pPr marL="3196590" algn="l">
              <a:lnSpc>
                <a:spcPct val="100000"/>
              </a:lnSpc>
            </a:pPr>
            <a:r>
              <a:rPr spc="-10" dirty="0"/>
              <a:t>Outline</a:t>
            </a:r>
          </a:p>
        </p:txBody>
      </p:sp>
      <p:sp>
        <p:nvSpPr>
          <p:cNvPr id="4" name="object 4"/>
          <p:cNvSpPr/>
          <p:nvPr/>
        </p:nvSpPr>
        <p:spPr>
          <a:xfrm>
            <a:off x="774839" y="292074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7500" y="1285621"/>
            <a:ext cx="9829800" cy="2872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cs typeface="Calibri"/>
              </a:rPr>
              <a:t>The Components of a </a:t>
            </a:r>
            <a:r>
              <a:rPr sz="3200" spc="-15" dirty="0">
                <a:cs typeface="Calibri"/>
              </a:rPr>
              <a:t>Microcomputer</a:t>
            </a:r>
            <a:r>
              <a:rPr sz="3200" spc="40" dirty="0">
                <a:cs typeface="Calibri"/>
              </a:rPr>
              <a:t> </a:t>
            </a:r>
            <a:r>
              <a:rPr sz="3200" spc="-30" dirty="0">
                <a:cs typeface="Calibri"/>
              </a:rPr>
              <a:t>System</a:t>
            </a:r>
            <a:endParaRPr sz="3200" dirty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3200" spc="-5" dirty="0">
                <a:cs typeface="Calibri"/>
              </a:rPr>
              <a:t>Instruction</a:t>
            </a:r>
            <a:r>
              <a:rPr sz="3200" spc="-75" dirty="0">
                <a:cs typeface="Calibri"/>
              </a:rPr>
              <a:t> </a:t>
            </a:r>
            <a:r>
              <a:rPr sz="3200" spc="-15" dirty="0">
                <a:cs typeface="Calibri"/>
              </a:rPr>
              <a:t>Cycle</a:t>
            </a:r>
            <a:endParaRPr sz="3200" dirty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cs typeface="Calibri"/>
              </a:rPr>
              <a:t>Programming</a:t>
            </a:r>
            <a:r>
              <a:rPr sz="3200" spc="-35" dirty="0">
                <a:cs typeface="Calibri"/>
              </a:rPr>
              <a:t> </a:t>
            </a:r>
            <a:r>
              <a:rPr sz="3200" spc="-5" dirty="0">
                <a:cs typeface="Calibri"/>
              </a:rPr>
              <a:t>Languages</a:t>
            </a:r>
            <a:endParaRPr sz="3200" dirty="0">
              <a:cs typeface="Calibri"/>
            </a:endParaRPr>
          </a:p>
          <a:p>
            <a:pPr marL="355600" marR="139954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cs typeface="Calibri"/>
              </a:rPr>
              <a:t>How </a:t>
            </a:r>
            <a:r>
              <a:rPr sz="3200" spc="-25" dirty="0">
                <a:cs typeface="Calibri"/>
              </a:rPr>
              <a:t>Integers </a:t>
            </a:r>
            <a:r>
              <a:rPr sz="3200" spc="-20" dirty="0">
                <a:cs typeface="Calibri"/>
              </a:rPr>
              <a:t>Are Represented </a:t>
            </a:r>
            <a:r>
              <a:rPr sz="3200" spc="-5" dirty="0">
                <a:cs typeface="Calibri"/>
              </a:rPr>
              <a:t>in the  </a:t>
            </a:r>
            <a:r>
              <a:rPr sz="3200" spc="-10" dirty="0">
                <a:cs typeface="Calibri"/>
              </a:rPr>
              <a:t>Computer</a:t>
            </a:r>
            <a:endParaRPr sz="3200" dirty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cs typeface="Calibri"/>
              </a:rPr>
              <a:t>Character</a:t>
            </a:r>
            <a:r>
              <a:rPr sz="3200" spc="-25" dirty="0">
                <a:cs typeface="Calibri"/>
              </a:rPr>
              <a:t> </a:t>
            </a:r>
            <a:r>
              <a:rPr sz="3200" spc="-20" dirty="0">
                <a:cs typeface="Calibri"/>
              </a:rPr>
              <a:t>Representation</a:t>
            </a:r>
            <a:endParaRPr sz="3200" dirty="0"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63760" y="6678676"/>
            <a:ext cx="11811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898989"/>
                </a:solidFill>
                <a:latin typeface="Cordia New"/>
                <a:cs typeface="Cordia New"/>
              </a:rPr>
              <a:t>2</a:t>
            </a:r>
            <a:endParaRPr sz="2000">
              <a:latin typeface="Cordia New"/>
              <a:cs typeface="Cordia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919" y="501776"/>
            <a:ext cx="8071840" cy="1054735"/>
          </a:xfrm>
          <a:prstGeom prst="rect">
            <a:avLst/>
          </a:prstGeom>
        </p:spPr>
        <p:txBody>
          <a:bodyPr vert="horz" wrap="square" lIns="0" tIns="121919" rIns="0" bIns="0" rtlCol="0">
            <a:spAutoFit/>
          </a:bodyPr>
          <a:lstStyle/>
          <a:p>
            <a:pPr marL="1813560">
              <a:lnSpc>
                <a:spcPct val="100000"/>
              </a:lnSpc>
            </a:pPr>
            <a:r>
              <a:rPr spc="-5" dirty="0"/>
              <a:t>Assembly</a:t>
            </a:r>
            <a:r>
              <a:rPr spc="-65" dirty="0"/>
              <a:t> </a:t>
            </a:r>
            <a:r>
              <a:rPr spc="-10" dirty="0"/>
              <a:t>Language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1206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292074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839" y="549249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10779" y="1968753"/>
            <a:ext cx="7970520" cy="4085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more </a:t>
            </a:r>
            <a:r>
              <a:rPr sz="3200" spc="-20" dirty="0">
                <a:latin typeface="Calibri"/>
                <a:cs typeface="Calibri"/>
              </a:rPr>
              <a:t>convenient </a:t>
            </a:r>
            <a:r>
              <a:rPr sz="3200" spc="-5" dirty="0">
                <a:latin typeface="Calibri"/>
                <a:cs typeface="Calibri"/>
              </a:rPr>
              <a:t>language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use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is</a:t>
            </a:r>
            <a:endParaRPr sz="32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sz="3200" b="1" spc="-5" dirty="0">
                <a:latin typeface="Calibri"/>
                <a:cs typeface="Calibri"/>
              </a:rPr>
              <a:t>assembly</a:t>
            </a:r>
            <a:r>
              <a:rPr sz="3200" b="1" spc="-7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language</a:t>
            </a:r>
            <a:r>
              <a:rPr sz="3200" spc="-1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In assembly </a:t>
            </a:r>
            <a:r>
              <a:rPr sz="3200" spc="-10" dirty="0">
                <a:latin typeface="Calibri"/>
                <a:cs typeface="Calibri"/>
              </a:rPr>
              <a:t>language, </a:t>
            </a:r>
            <a:r>
              <a:rPr sz="3200" spc="-20" dirty="0">
                <a:latin typeface="Calibri"/>
                <a:cs typeface="Calibri"/>
              </a:rPr>
              <a:t>we </a:t>
            </a:r>
            <a:r>
              <a:rPr sz="3200" spc="-5" dirty="0">
                <a:latin typeface="Calibri"/>
                <a:cs typeface="Calibri"/>
              </a:rPr>
              <a:t>use </a:t>
            </a:r>
            <a:r>
              <a:rPr sz="3200" u="heavy" spc="-15" dirty="0">
                <a:latin typeface="Calibri"/>
                <a:cs typeface="Calibri"/>
              </a:rPr>
              <a:t>symbolic </a:t>
            </a:r>
            <a:r>
              <a:rPr sz="3200" spc="-10" dirty="0">
                <a:latin typeface="Calibri"/>
                <a:cs typeface="Calibri"/>
              </a:rPr>
              <a:t>names 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represent operations, </a:t>
            </a:r>
            <a:r>
              <a:rPr sz="3200" spc="-20" dirty="0">
                <a:latin typeface="Calibri"/>
                <a:cs typeface="Calibri"/>
              </a:rPr>
              <a:t>registers, </a:t>
            </a:r>
            <a:r>
              <a:rPr sz="3200" spc="-10" dirty="0">
                <a:latin typeface="Calibri"/>
                <a:cs typeface="Calibri"/>
              </a:rPr>
              <a:t>and  </a:t>
            </a:r>
            <a:r>
              <a:rPr sz="3200" dirty="0">
                <a:latin typeface="Calibri"/>
                <a:cs typeface="Calibri"/>
              </a:rPr>
              <a:t>memory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locations.</a:t>
            </a:r>
            <a:endParaRPr sz="3200">
              <a:latin typeface="Calibri"/>
              <a:cs typeface="Calibri"/>
            </a:endParaRPr>
          </a:p>
          <a:p>
            <a:pPr marL="355600" marR="89535" indent="-342900">
              <a:lnSpc>
                <a:spcPct val="95500"/>
              </a:lnSpc>
              <a:spcBef>
                <a:spcPts val="9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If </a:t>
            </a:r>
            <a:r>
              <a:rPr sz="3200" spc="-15" dirty="0">
                <a:latin typeface="Calibri"/>
                <a:cs typeface="Calibri"/>
              </a:rPr>
              <a:t>location </a:t>
            </a:r>
            <a:r>
              <a:rPr sz="3200" spc="-5" dirty="0">
                <a:latin typeface="Calibri"/>
                <a:cs typeface="Calibri"/>
              </a:rPr>
              <a:t>0 is </a:t>
            </a:r>
            <a:r>
              <a:rPr sz="3200" spc="-20" dirty="0">
                <a:latin typeface="Calibri"/>
                <a:cs typeface="Calibri"/>
              </a:rPr>
              <a:t>symbolized </a:t>
            </a:r>
            <a:r>
              <a:rPr sz="3200" spc="-15" dirty="0">
                <a:latin typeface="Calibri"/>
                <a:cs typeface="Calibri"/>
              </a:rPr>
              <a:t>by </a:t>
            </a:r>
            <a:r>
              <a:rPr sz="3200" spc="5" dirty="0">
                <a:latin typeface="Calibri"/>
                <a:cs typeface="Calibri"/>
              </a:rPr>
              <a:t>A,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preceding  </a:t>
            </a:r>
            <a:r>
              <a:rPr sz="3200" spc="-25" dirty="0">
                <a:latin typeface="Calibri"/>
                <a:cs typeface="Calibri"/>
              </a:rPr>
              <a:t>program </a:t>
            </a:r>
            <a:r>
              <a:rPr sz="3200" spc="-15" dirty="0">
                <a:latin typeface="Calibri"/>
                <a:cs typeface="Calibri"/>
              </a:rPr>
              <a:t>expressed </a:t>
            </a:r>
            <a:r>
              <a:rPr sz="3200" spc="-5" dirty="0">
                <a:latin typeface="Calibri"/>
                <a:cs typeface="Calibri"/>
              </a:rPr>
              <a:t>in IBM PC </a:t>
            </a:r>
            <a:r>
              <a:rPr sz="3200" spc="-10" dirty="0">
                <a:latin typeface="Calibri"/>
                <a:cs typeface="Calibri"/>
              </a:rPr>
              <a:t>assembly  </a:t>
            </a:r>
            <a:r>
              <a:rPr sz="3200" spc="-5" dirty="0">
                <a:latin typeface="Calibri"/>
                <a:cs typeface="Calibri"/>
              </a:rPr>
              <a:t>language </a:t>
            </a:r>
            <a:r>
              <a:rPr sz="3200" spc="-10" dirty="0">
                <a:latin typeface="Calibri"/>
                <a:cs typeface="Calibri"/>
              </a:rPr>
              <a:t>would </a:t>
            </a:r>
            <a:r>
              <a:rPr sz="3200" spc="-5" dirty="0">
                <a:latin typeface="Calibri"/>
                <a:cs typeface="Calibri"/>
              </a:rPr>
              <a:t>look </a:t>
            </a:r>
            <a:r>
              <a:rPr sz="3200" spc="-30" dirty="0">
                <a:latin typeface="Calibri"/>
                <a:cs typeface="Calibri"/>
              </a:rPr>
              <a:t>like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this: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44710" y="6761988"/>
            <a:ext cx="13716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98989"/>
                </a:solidFill>
                <a:latin typeface="Cordia New"/>
                <a:cs typeface="Cordia New"/>
              </a:rPr>
              <a:t>20</a:t>
            </a:r>
            <a:endParaRPr sz="1200">
              <a:latin typeface="Cordia New"/>
              <a:cs typeface="Cordia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251" y="472850"/>
            <a:ext cx="8071840" cy="1054735"/>
          </a:xfrm>
          <a:prstGeom prst="rect">
            <a:avLst/>
          </a:prstGeom>
        </p:spPr>
        <p:txBody>
          <a:bodyPr vert="horz" wrap="square" lIns="0" tIns="121919" rIns="0" bIns="0" rtlCol="0">
            <a:spAutoFit/>
          </a:bodyPr>
          <a:lstStyle/>
          <a:p>
            <a:pPr marL="1813560">
              <a:lnSpc>
                <a:spcPct val="100000"/>
              </a:lnSpc>
            </a:pPr>
            <a:r>
              <a:rPr spc="-5" dirty="0"/>
              <a:t>Assembly</a:t>
            </a:r>
            <a:r>
              <a:rPr spc="-65" dirty="0"/>
              <a:t> </a:t>
            </a:r>
            <a:r>
              <a:rPr spc="-10" dirty="0"/>
              <a:t>Language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1206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779" y="1968753"/>
            <a:ext cx="6859905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alibri"/>
                <a:cs typeface="Calibri"/>
              </a:rPr>
              <a:t>Assembly </a:t>
            </a:r>
            <a:r>
              <a:rPr sz="3200" b="1" spc="-10" dirty="0">
                <a:latin typeface="Calibri"/>
                <a:cs typeface="Calibri"/>
              </a:rPr>
              <a:t>Instruction</a:t>
            </a:r>
            <a:r>
              <a:rPr sz="3200" b="1" spc="18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Comment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669665" algn="l"/>
              </a:tabLst>
            </a:pPr>
            <a:r>
              <a:rPr sz="2800" spc="-15" dirty="0">
                <a:latin typeface="Calibri"/>
                <a:cs typeface="Calibri"/>
              </a:rPr>
              <a:t>MOV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AX,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	; </a:t>
            </a:r>
            <a:r>
              <a:rPr sz="2800" spc="-30" dirty="0">
                <a:latin typeface="Calibri"/>
                <a:cs typeface="Calibri"/>
              </a:rPr>
              <a:t>fetch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contents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4839" y="292074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68366" y="3057397"/>
            <a:ext cx="3475990" cy="9696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; </a:t>
            </a:r>
            <a:r>
              <a:rPr sz="2800" spc="-10" dirty="0">
                <a:latin typeface="Calibri"/>
                <a:cs typeface="Calibri"/>
              </a:rPr>
              <a:t>location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and put it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Calibri"/>
                <a:cs typeface="Calibri"/>
              </a:rPr>
              <a:t>; </a:t>
            </a:r>
            <a:r>
              <a:rPr sz="2800" spc="-15" dirty="0">
                <a:latin typeface="Calibri"/>
                <a:cs typeface="Calibri"/>
              </a:rPr>
              <a:t>register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AX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0779" y="3918488"/>
            <a:ext cx="1612265" cy="1132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9099"/>
              </a:lnSpc>
            </a:pPr>
            <a:r>
              <a:rPr sz="2800" spc="-5" dirty="0">
                <a:latin typeface="Calibri"/>
                <a:cs typeface="Calibri"/>
              </a:rPr>
              <a:t>ADD AX, </a:t>
            </a:r>
            <a:r>
              <a:rPr sz="2800" dirty="0">
                <a:latin typeface="Calibri"/>
                <a:cs typeface="Calibri"/>
              </a:rPr>
              <a:t>4  </a:t>
            </a:r>
            <a:r>
              <a:rPr sz="2800" spc="-15" dirty="0">
                <a:latin typeface="Calibri"/>
                <a:cs typeface="Calibri"/>
              </a:rPr>
              <a:t>MOV </a:t>
            </a:r>
            <a:r>
              <a:rPr sz="2800" spc="5" dirty="0">
                <a:latin typeface="Calibri"/>
                <a:cs typeface="Calibri"/>
              </a:rPr>
              <a:t>A,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AX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68366" y="4042664"/>
            <a:ext cx="3749675" cy="152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; </a:t>
            </a:r>
            <a:r>
              <a:rPr sz="2800" spc="-5" dirty="0">
                <a:latin typeface="Calibri"/>
                <a:cs typeface="Calibri"/>
              </a:rPr>
              <a:t>add </a:t>
            </a:r>
            <a:r>
              <a:rPr sz="2800" dirty="0">
                <a:latin typeface="Calibri"/>
                <a:cs typeface="Calibri"/>
              </a:rPr>
              <a:t>4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AX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2800" dirty="0">
                <a:latin typeface="Calibri"/>
                <a:cs typeface="Calibri"/>
              </a:rPr>
              <a:t>; </a:t>
            </a:r>
            <a:r>
              <a:rPr sz="2800" spc="-15" dirty="0">
                <a:latin typeface="Calibri"/>
                <a:cs typeface="Calibri"/>
              </a:rPr>
              <a:t>move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contents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AX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Calibri"/>
                <a:cs typeface="Calibri"/>
              </a:rPr>
              <a:t>; </a:t>
            </a:r>
            <a:r>
              <a:rPr sz="2800" spc="-20" dirty="0">
                <a:latin typeface="Calibri"/>
                <a:cs typeface="Calibri"/>
              </a:rPr>
              <a:t>into </a:t>
            </a:r>
            <a:r>
              <a:rPr sz="2800" spc="-10" dirty="0">
                <a:latin typeface="Calibri"/>
                <a:cs typeface="Calibri"/>
              </a:rPr>
              <a:t>location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4839" y="549249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5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5461" y="602487"/>
            <a:ext cx="6303010" cy="1146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0190" marR="5080" indent="-1508125">
              <a:lnSpc>
                <a:spcPts val="4510"/>
              </a:lnSpc>
            </a:pPr>
            <a:r>
              <a:rPr sz="4000" spc="-10" dirty="0"/>
              <a:t>How </a:t>
            </a:r>
            <a:r>
              <a:rPr sz="4000" spc="-25" dirty="0"/>
              <a:t>Integers </a:t>
            </a:r>
            <a:r>
              <a:rPr sz="4000" spc="-20" dirty="0"/>
              <a:t>Are Represented  </a:t>
            </a:r>
            <a:r>
              <a:rPr sz="4000" spc="-5" dirty="0"/>
              <a:t>in the</a:t>
            </a:r>
            <a:r>
              <a:rPr sz="4000" spc="-90" dirty="0"/>
              <a:t> </a:t>
            </a:r>
            <a:r>
              <a:rPr sz="4000" spc="-10" dirty="0"/>
              <a:t>Computer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774839" y="292074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779" y="1970532"/>
            <a:ext cx="7931150" cy="2574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The </a:t>
            </a:r>
            <a:r>
              <a:rPr sz="3000" b="1" spc="-10" dirty="0">
                <a:latin typeface="Calibri"/>
                <a:cs typeface="Calibri"/>
              </a:rPr>
              <a:t>least </a:t>
            </a:r>
            <a:r>
              <a:rPr sz="3000" b="1" spc="-5" dirty="0">
                <a:latin typeface="Calibri"/>
                <a:cs typeface="Calibri"/>
              </a:rPr>
              <a:t>significant </a:t>
            </a:r>
            <a:r>
              <a:rPr sz="3000" b="1" dirty="0">
                <a:latin typeface="Calibri"/>
                <a:cs typeface="Calibri"/>
              </a:rPr>
              <a:t>bit (lsb)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rightmost</a:t>
            </a:r>
            <a:r>
              <a:rPr sz="3000" spc="-1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bit.</a:t>
            </a:r>
            <a:endParaRPr sz="3000">
              <a:latin typeface="Calibri"/>
              <a:cs typeface="Calibri"/>
            </a:endParaRPr>
          </a:p>
          <a:p>
            <a:pPr marL="755650" lvl="1" indent="-286385">
              <a:lnSpc>
                <a:spcPct val="100000"/>
              </a:lnSpc>
              <a:spcBef>
                <a:spcPts val="685"/>
              </a:spcBef>
              <a:buFont typeface="Microsoft Sans Serif"/>
              <a:buChar char="▪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In a </a:t>
            </a:r>
            <a:r>
              <a:rPr sz="2800" spc="-15" dirty="0">
                <a:latin typeface="Calibri"/>
                <a:cs typeface="Calibri"/>
              </a:rPr>
              <a:t>byte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5" dirty="0">
                <a:latin typeface="Calibri"/>
                <a:cs typeface="Calibri"/>
              </a:rPr>
              <a:t>word, </a:t>
            </a:r>
            <a:r>
              <a:rPr sz="2800" spc="-5" dirty="0">
                <a:latin typeface="Calibri"/>
                <a:cs typeface="Calibri"/>
              </a:rPr>
              <a:t>bit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The </a:t>
            </a:r>
            <a:r>
              <a:rPr sz="3000" b="1" spc="-10" dirty="0">
                <a:latin typeface="Calibri"/>
                <a:cs typeface="Calibri"/>
              </a:rPr>
              <a:t>most </a:t>
            </a:r>
            <a:r>
              <a:rPr sz="3000" b="1" spc="-5" dirty="0">
                <a:latin typeface="Calibri"/>
                <a:cs typeface="Calibri"/>
              </a:rPr>
              <a:t>significant </a:t>
            </a:r>
            <a:r>
              <a:rPr sz="3000" b="1" dirty="0">
                <a:latin typeface="Calibri"/>
                <a:cs typeface="Calibri"/>
              </a:rPr>
              <a:t>bit (msb)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leftmost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bit.</a:t>
            </a:r>
            <a:endParaRPr sz="3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85"/>
              </a:spcBef>
              <a:buFont typeface="Microsoft Sans Serif"/>
              <a:buChar char="▪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In a </a:t>
            </a:r>
            <a:r>
              <a:rPr sz="2800" spc="-15" dirty="0">
                <a:latin typeface="Calibri"/>
                <a:cs typeface="Calibri"/>
              </a:rPr>
              <a:t>word, </a:t>
            </a:r>
            <a:r>
              <a:rPr sz="2800" spc="-5" dirty="0">
                <a:latin typeface="Calibri"/>
                <a:cs typeface="Calibri"/>
              </a:rPr>
              <a:t>bit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15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Font typeface="Microsoft Sans Serif"/>
              <a:buChar char="▪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In a </a:t>
            </a:r>
            <a:r>
              <a:rPr sz="2800" spc="-10" dirty="0">
                <a:latin typeface="Calibri"/>
                <a:cs typeface="Calibri"/>
              </a:rPr>
              <a:t>byte, </a:t>
            </a:r>
            <a:r>
              <a:rPr sz="2800" spc="-5" dirty="0">
                <a:latin typeface="Calibri"/>
                <a:cs typeface="Calibri"/>
              </a:rPr>
              <a:t>bit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7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5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66" y="348997"/>
            <a:ext cx="8071840" cy="1054735"/>
          </a:xfrm>
          <a:prstGeom prst="rect">
            <a:avLst/>
          </a:prstGeom>
        </p:spPr>
        <p:txBody>
          <a:bodyPr vert="horz" wrap="square" lIns="0" tIns="121919" rIns="0" bIns="0" rtlCol="0">
            <a:spAutoFit/>
          </a:bodyPr>
          <a:lstStyle/>
          <a:p>
            <a:pPr marL="1993264">
              <a:lnSpc>
                <a:spcPct val="100000"/>
              </a:lnSpc>
            </a:pPr>
            <a:r>
              <a:rPr spc="-5" dirty="0"/>
              <a:t>Unsigned</a:t>
            </a:r>
            <a:r>
              <a:rPr spc="-35" dirty="0"/>
              <a:t> </a:t>
            </a:r>
            <a:r>
              <a:rPr spc="-30" dirty="0"/>
              <a:t>Integers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1206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292074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766" y="1968753"/>
            <a:ext cx="7789545" cy="3580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An unsigned </a:t>
            </a:r>
            <a:r>
              <a:rPr sz="3200" spc="-20" dirty="0">
                <a:latin typeface="Calibri"/>
                <a:cs typeface="Calibri"/>
              </a:rPr>
              <a:t>integer </a:t>
            </a:r>
            <a:r>
              <a:rPr sz="3200" spc="-15" dirty="0">
                <a:latin typeface="Calibri"/>
                <a:cs typeface="Calibri"/>
              </a:rPr>
              <a:t>represents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1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magnitude.</a:t>
            </a:r>
            <a:endParaRPr sz="3200">
              <a:latin typeface="Calibri"/>
              <a:cs typeface="Calibri"/>
            </a:endParaRPr>
          </a:p>
          <a:p>
            <a:pPr marL="355600" marR="605155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Unsigned </a:t>
            </a:r>
            <a:r>
              <a:rPr sz="3200" spc="-25" dirty="0">
                <a:latin typeface="Calibri"/>
                <a:cs typeface="Calibri"/>
              </a:rPr>
              <a:t>integers </a:t>
            </a:r>
            <a:r>
              <a:rPr sz="3200" spc="-20" dirty="0">
                <a:latin typeface="Calibri"/>
                <a:cs typeface="Calibri"/>
              </a:rPr>
              <a:t>are </a:t>
            </a:r>
            <a:r>
              <a:rPr sz="3200" spc="-15" dirty="0">
                <a:latin typeface="Calibri"/>
                <a:cs typeface="Calibri"/>
              </a:rPr>
              <a:t>appropriate </a:t>
            </a:r>
            <a:r>
              <a:rPr sz="3200" spc="-25" dirty="0">
                <a:latin typeface="Calibri"/>
                <a:cs typeface="Calibri"/>
              </a:rPr>
              <a:t>for  </a:t>
            </a:r>
            <a:r>
              <a:rPr sz="3200" spc="-15" dirty="0">
                <a:latin typeface="Calibri"/>
                <a:cs typeface="Calibri"/>
              </a:rPr>
              <a:t>representing </a:t>
            </a:r>
            <a:r>
              <a:rPr sz="3200" spc="-10" dirty="0">
                <a:latin typeface="Calibri"/>
                <a:cs typeface="Calibri"/>
              </a:rPr>
              <a:t>quantities that </a:t>
            </a:r>
            <a:r>
              <a:rPr sz="3200" spc="-15" dirty="0">
                <a:latin typeface="Calibri"/>
                <a:cs typeface="Calibri"/>
              </a:rPr>
              <a:t>can never </a:t>
            </a:r>
            <a:r>
              <a:rPr sz="3200" spc="-10" dirty="0">
                <a:latin typeface="Calibri"/>
                <a:cs typeface="Calibri"/>
              </a:rPr>
              <a:t>be  </a:t>
            </a:r>
            <a:r>
              <a:rPr sz="3200" spc="-20" dirty="0">
                <a:latin typeface="Calibri"/>
                <a:cs typeface="Calibri"/>
              </a:rPr>
              <a:t>negative.</a:t>
            </a:r>
            <a:endParaRPr sz="3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Microsoft Sans Serif"/>
              <a:buChar char="▪"/>
              <a:tabLst>
                <a:tab pos="756285" algn="l"/>
              </a:tabLst>
            </a:pPr>
            <a:r>
              <a:rPr sz="2800" spc="-5" dirty="0">
                <a:latin typeface="Calibri"/>
                <a:cs typeface="Calibri"/>
              </a:rPr>
              <a:t>Addresses of </a:t>
            </a:r>
            <a:r>
              <a:rPr sz="2800" dirty="0">
                <a:latin typeface="Calibri"/>
                <a:cs typeface="Calibri"/>
              </a:rPr>
              <a:t>memory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locations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Font typeface="Microsoft Sans Serif"/>
              <a:buChar char="▪"/>
              <a:tabLst>
                <a:tab pos="756285" algn="l"/>
              </a:tabLst>
            </a:pPr>
            <a:r>
              <a:rPr sz="2800" spc="-20" dirty="0">
                <a:latin typeface="Calibri"/>
                <a:cs typeface="Calibri"/>
              </a:rPr>
              <a:t>Counters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65"/>
              </a:spcBef>
              <a:buFont typeface="Microsoft Sans Serif"/>
              <a:buChar char="▪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ASCII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Code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4839" y="549249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5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919" y="463556"/>
            <a:ext cx="8071840" cy="1054735"/>
          </a:xfrm>
          <a:prstGeom prst="rect">
            <a:avLst/>
          </a:prstGeom>
        </p:spPr>
        <p:txBody>
          <a:bodyPr vert="horz" wrap="square" lIns="0" tIns="121919" rIns="0" bIns="0" rtlCol="0">
            <a:spAutoFit/>
          </a:bodyPr>
          <a:lstStyle/>
          <a:p>
            <a:pPr marL="1993264">
              <a:lnSpc>
                <a:spcPct val="100000"/>
              </a:lnSpc>
            </a:pPr>
            <a:r>
              <a:rPr spc="-5" dirty="0"/>
              <a:t>Unsigned</a:t>
            </a:r>
            <a:r>
              <a:rPr spc="-35" dirty="0"/>
              <a:t> </a:t>
            </a:r>
            <a:r>
              <a:rPr spc="-30" dirty="0"/>
              <a:t>Integers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1206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292074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839" y="549249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10779" y="1968753"/>
            <a:ext cx="7995284" cy="4085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4386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largest </a:t>
            </a:r>
            <a:r>
              <a:rPr sz="3200" spc="-5" dirty="0">
                <a:latin typeface="Calibri"/>
                <a:cs typeface="Calibri"/>
              </a:rPr>
              <a:t>unsigned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spc="-15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20" dirty="0">
                <a:latin typeface="Calibri"/>
                <a:cs typeface="Calibri"/>
              </a:rPr>
              <a:t>stored </a:t>
            </a:r>
            <a:r>
              <a:rPr sz="3200" spc="-5" dirty="0">
                <a:latin typeface="Calibri"/>
                <a:cs typeface="Calibri"/>
              </a:rPr>
              <a:t>in a  </a:t>
            </a:r>
            <a:r>
              <a:rPr sz="3200" spc="-15" dirty="0">
                <a:latin typeface="Calibri"/>
                <a:cs typeface="Calibri"/>
              </a:rPr>
              <a:t>byte </a:t>
            </a:r>
            <a:r>
              <a:rPr sz="3200" spc="-5" dirty="0">
                <a:latin typeface="Calibri"/>
                <a:cs typeface="Calibri"/>
              </a:rPr>
              <a:t>is 1111 1111= FFh =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255.</a:t>
            </a:r>
            <a:endParaRPr sz="3200">
              <a:latin typeface="Calibri"/>
              <a:cs typeface="Calibri"/>
            </a:endParaRPr>
          </a:p>
          <a:p>
            <a:pPr marL="355600" marR="584835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biggest </a:t>
            </a:r>
            <a:r>
              <a:rPr sz="3200" spc="-5" dirty="0">
                <a:latin typeface="Calibri"/>
                <a:cs typeface="Calibri"/>
              </a:rPr>
              <a:t>unsigned </a:t>
            </a:r>
            <a:r>
              <a:rPr sz="3200" spc="-20" dirty="0">
                <a:latin typeface="Calibri"/>
                <a:cs typeface="Calibri"/>
              </a:rPr>
              <a:t>integer </a:t>
            </a:r>
            <a:r>
              <a:rPr sz="3200" spc="-5" dirty="0">
                <a:latin typeface="Calibri"/>
                <a:cs typeface="Calibri"/>
              </a:rPr>
              <a:t>a 16‐bit </a:t>
            </a:r>
            <a:r>
              <a:rPr sz="3200" spc="-30" dirty="0">
                <a:latin typeface="Calibri"/>
                <a:cs typeface="Calibri"/>
              </a:rPr>
              <a:t>word  </a:t>
            </a:r>
            <a:r>
              <a:rPr sz="3200" spc="-15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hold is 1111 1111 1111 1111 =</a:t>
            </a:r>
            <a:r>
              <a:rPr sz="3200" spc="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FFFFh</a:t>
            </a:r>
            <a:endParaRPr sz="32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=65535.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95500"/>
              </a:lnSpc>
              <a:spcBef>
                <a:spcPts val="9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Note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spc="-5" dirty="0">
                <a:latin typeface="Calibri"/>
                <a:cs typeface="Calibri"/>
              </a:rPr>
              <a:t>if the </a:t>
            </a:r>
            <a:r>
              <a:rPr sz="3200" spc="-15" dirty="0">
                <a:latin typeface="Calibri"/>
                <a:cs typeface="Calibri"/>
              </a:rPr>
              <a:t>least </a:t>
            </a:r>
            <a:r>
              <a:rPr sz="3200" spc="-10" dirty="0">
                <a:latin typeface="Calibri"/>
                <a:cs typeface="Calibri"/>
              </a:rPr>
              <a:t>significant </a:t>
            </a:r>
            <a:r>
              <a:rPr sz="3200" spc="-5" dirty="0">
                <a:latin typeface="Calibri"/>
                <a:cs typeface="Calibri"/>
              </a:rPr>
              <a:t>bit of </a:t>
            </a:r>
            <a:r>
              <a:rPr sz="3200" spc="-10" dirty="0">
                <a:latin typeface="Calibri"/>
                <a:cs typeface="Calibri"/>
              </a:rPr>
              <a:t>an  </a:t>
            </a:r>
            <a:r>
              <a:rPr sz="3200" spc="-20" dirty="0">
                <a:latin typeface="Calibri"/>
                <a:cs typeface="Calibri"/>
              </a:rPr>
              <a:t>integer </a:t>
            </a:r>
            <a:r>
              <a:rPr sz="3200" spc="-5" dirty="0">
                <a:latin typeface="Calibri"/>
                <a:cs typeface="Calibri"/>
              </a:rPr>
              <a:t>is 1, the number is odd, and </a:t>
            </a:r>
            <a:r>
              <a:rPr sz="3200" spc="-25" dirty="0">
                <a:latin typeface="Calibri"/>
                <a:cs typeface="Calibri"/>
              </a:rPr>
              <a:t>it’s </a:t>
            </a:r>
            <a:r>
              <a:rPr sz="3200" spc="-15" dirty="0">
                <a:latin typeface="Calibri"/>
                <a:cs typeface="Calibri"/>
              </a:rPr>
              <a:t>even </a:t>
            </a:r>
            <a:r>
              <a:rPr sz="3200" spc="-10" dirty="0">
                <a:latin typeface="Calibri"/>
                <a:cs typeface="Calibri"/>
              </a:rPr>
              <a:t>if  </a:t>
            </a:r>
            <a:r>
              <a:rPr sz="3200" spc="-5" dirty="0">
                <a:latin typeface="Calibri"/>
                <a:cs typeface="Calibri"/>
              </a:rPr>
              <a:t>the lsb is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0.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44710" y="6761988"/>
            <a:ext cx="13716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98989"/>
                </a:solidFill>
                <a:latin typeface="Cordia New"/>
                <a:cs typeface="Cordia New"/>
              </a:rPr>
              <a:t>24</a:t>
            </a:r>
            <a:endParaRPr sz="1200">
              <a:latin typeface="Cordia New"/>
              <a:cs typeface="Cordia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251" y="485392"/>
            <a:ext cx="8071840" cy="1054735"/>
          </a:xfrm>
          <a:prstGeom prst="rect">
            <a:avLst/>
          </a:prstGeom>
        </p:spPr>
        <p:txBody>
          <a:bodyPr vert="horz" wrap="square" lIns="0" tIns="121919" rIns="0" bIns="0" rtlCol="0">
            <a:spAutoFit/>
          </a:bodyPr>
          <a:lstStyle/>
          <a:p>
            <a:pPr marL="2300605">
              <a:lnSpc>
                <a:spcPct val="100000"/>
              </a:lnSpc>
            </a:pPr>
            <a:r>
              <a:rPr spc="-5" dirty="0"/>
              <a:t>Signed</a:t>
            </a:r>
            <a:r>
              <a:rPr spc="-55" dirty="0"/>
              <a:t> </a:t>
            </a:r>
            <a:r>
              <a:rPr spc="-30" dirty="0"/>
              <a:t>Integers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1206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292074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839" y="4635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10779" y="1968753"/>
            <a:ext cx="7836534" cy="320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A signed </a:t>
            </a:r>
            <a:r>
              <a:rPr sz="3200" spc="-20" dirty="0">
                <a:latin typeface="Calibri"/>
                <a:cs typeface="Calibri"/>
              </a:rPr>
              <a:t>integer </a:t>
            </a:r>
            <a:r>
              <a:rPr sz="3200" spc="-15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10" dirty="0">
                <a:latin typeface="Calibri"/>
                <a:cs typeface="Calibri"/>
              </a:rPr>
              <a:t>positive 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spc="10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negative.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  <a:tab pos="3819525" algn="l"/>
              </a:tabLst>
            </a:pPr>
            <a:r>
              <a:rPr sz="3200" spc="-5" dirty="0">
                <a:latin typeface="Calibri"/>
                <a:cs typeface="Calibri"/>
              </a:rPr>
              <a:t>The msb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reserved	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sign:</a:t>
            </a:r>
            <a:endParaRPr sz="3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Microsoft Sans Serif"/>
              <a:buChar char="▪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1 </a:t>
            </a:r>
            <a:r>
              <a:rPr sz="2800" spc="-5" dirty="0">
                <a:latin typeface="Calibri"/>
                <a:cs typeface="Calibri"/>
              </a:rPr>
              <a:t>means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negative.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Font typeface="Microsoft Sans Serif"/>
              <a:buChar char="▪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0 </a:t>
            </a:r>
            <a:r>
              <a:rPr sz="2800" spc="-5" dirty="0">
                <a:latin typeface="Calibri"/>
                <a:cs typeface="Calibri"/>
              </a:rPr>
              <a:t>means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positive.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Negative </a:t>
            </a:r>
            <a:r>
              <a:rPr sz="3200" spc="-25" dirty="0">
                <a:latin typeface="Calibri"/>
                <a:cs typeface="Calibri"/>
              </a:rPr>
              <a:t>integers </a:t>
            </a:r>
            <a:r>
              <a:rPr sz="3200" spc="-20" dirty="0">
                <a:latin typeface="Calibri"/>
                <a:cs typeface="Calibri"/>
              </a:rPr>
              <a:t>are stored </a:t>
            </a:r>
            <a:r>
              <a:rPr sz="3200" spc="-5" dirty="0">
                <a:latin typeface="Calibri"/>
                <a:cs typeface="Calibri"/>
              </a:rPr>
              <a:t>in the </a:t>
            </a:r>
            <a:r>
              <a:rPr sz="3200" spc="-15" dirty="0">
                <a:latin typeface="Calibri"/>
                <a:cs typeface="Calibri"/>
              </a:rPr>
              <a:t>computer  </a:t>
            </a:r>
            <a:r>
              <a:rPr sz="3200" spc="-5" dirty="0">
                <a:latin typeface="Calibri"/>
                <a:cs typeface="Calibri"/>
              </a:rPr>
              <a:t>in a special </a:t>
            </a:r>
            <a:r>
              <a:rPr sz="3200" spc="-40" dirty="0">
                <a:latin typeface="Calibri"/>
                <a:cs typeface="Calibri"/>
              </a:rPr>
              <a:t>way </a:t>
            </a:r>
            <a:r>
              <a:rPr sz="3200" spc="-5" dirty="0">
                <a:latin typeface="Calibri"/>
                <a:cs typeface="Calibri"/>
              </a:rPr>
              <a:t>known as </a:t>
            </a:r>
            <a:r>
              <a:rPr sz="3200" spc="-50" dirty="0">
                <a:latin typeface="Calibri"/>
                <a:cs typeface="Calibri"/>
              </a:rPr>
              <a:t>two’s</a:t>
            </a:r>
            <a:r>
              <a:rPr sz="3200" spc="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complement.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5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79" y="398029"/>
            <a:ext cx="8071840" cy="1054735"/>
          </a:xfrm>
          <a:prstGeom prst="rect">
            <a:avLst/>
          </a:prstGeom>
        </p:spPr>
        <p:txBody>
          <a:bodyPr vert="horz" wrap="square" lIns="0" tIns="121919" rIns="0" bIns="0" rtlCol="0">
            <a:spAutoFit/>
          </a:bodyPr>
          <a:lstStyle/>
          <a:p>
            <a:pPr marL="1903730">
              <a:lnSpc>
                <a:spcPct val="100000"/>
              </a:lnSpc>
            </a:pPr>
            <a:r>
              <a:rPr spc="-105" dirty="0"/>
              <a:t>Two’s</a:t>
            </a:r>
            <a:r>
              <a:rPr spc="-25" dirty="0"/>
              <a:t> </a:t>
            </a:r>
            <a:r>
              <a:rPr spc="-15" dirty="0"/>
              <a:t>complement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1206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292074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4839" y="3631120"/>
            <a:ext cx="9144000" cy="1004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519680" algn="ctr">
              <a:lnSpc>
                <a:spcPts val="3040"/>
              </a:lnSpc>
            </a:pPr>
            <a:r>
              <a:rPr sz="3200" spc="-5" dirty="0">
                <a:latin typeface="Calibri"/>
                <a:cs typeface="Calibri"/>
              </a:rPr>
              <a:t>’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4839" y="377799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10779" y="1968753"/>
            <a:ext cx="7753350" cy="2569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45" dirty="0">
                <a:latin typeface="Calibri"/>
                <a:cs typeface="Calibri"/>
              </a:rPr>
              <a:t>one’s </a:t>
            </a:r>
            <a:r>
              <a:rPr sz="3200" spc="-10" dirty="0">
                <a:latin typeface="Calibri"/>
                <a:cs typeface="Calibri"/>
              </a:rPr>
              <a:t>complement </a:t>
            </a:r>
            <a:r>
              <a:rPr sz="3200" spc="-5" dirty="0">
                <a:latin typeface="Calibri"/>
                <a:cs typeface="Calibri"/>
              </a:rPr>
              <a:t>of an </a:t>
            </a:r>
            <a:r>
              <a:rPr sz="3200" spc="-20" dirty="0">
                <a:latin typeface="Calibri"/>
                <a:cs typeface="Calibri"/>
              </a:rPr>
              <a:t>integer </a:t>
            </a:r>
            <a:r>
              <a:rPr sz="3200" spc="-10" dirty="0">
                <a:latin typeface="Calibri"/>
                <a:cs typeface="Calibri"/>
              </a:rPr>
              <a:t>is  obtained </a:t>
            </a:r>
            <a:r>
              <a:rPr sz="3200" spc="-15" dirty="0">
                <a:latin typeface="Calibri"/>
                <a:cs typeface="Calibri"/>
              </a:rPr>
              <a:t>by </a:t>
            </a:r>
            <a:r>
              <a:rPr sz="3200" spc="-10" dirty="0">
                <a:latin typeface="Calibri"/>
                <a:cs typeface="Calibri"/>
              </a:rPr>
              <a:t>complementing </a:t>
            </a:r>
            <a:r>
              <a:rPr sz="3200" spc="-5" dirty="0">
                <a:latin typeface="Calibri"/>
                <a:cs typeface="Calibri"/>
              </a:rPr>
              <a:t>each bit; </a:t>
            </a:r>
            <a:r>
              <a:rPr sz="3200" spc="-10" dirty="0">
                <a:latin typeface="Calibri"/>
                <a:cs typeface="Calibri"/>
              </a:rPr>
              <a:t>that is,  replace </a:t>
            </a:r>
            <a:r>
              <a:rPr sz="3200" spc="-5" dirty="0">
                <a:latin typeface="Calibri"/>
                <a:cs typeface="Calibri"/>
              </a:rPr>
              <a:t>each 0 </a:t>
            </a:r>
            <a:r>
              <a:rPr sz="3200" spc="-15" dirty="0">
                <a:latin typeface="Calibri"/>
                <a:cs typeface="Calibri"/>
              </a:rPr>
              <a:t>by </a:t>
            </a:r>
            <a:r>
              <a:rPr sz="3200" spc="-5" dirty="0">
                <a:latin typeface="Calibri"/>
                <a:cs typeface="Calibri"/>
              </a:rPr>
              <a:t>a 1 and each 1 </a:t>
            </a:r>
            <a:r>
              <a:rPr sz="3200" spc="-15" dirty="0">
                <a:latin typeface="Calibri"/>
                <a:cs typeface="Calibri"/>
              </a:rPr>
              <a:t>by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1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0.</a:t>
            </a:r>
            <a:endParaRPr sz="3200">
              <a:latin typeface="Calibri"/>
              <a:cs typeface="Calibri"/>
            </a:endParaRPr>
          </a:p>
          <a:p>
            <a:pPr marL="355600" marR="34544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45" dirty="0">
                <a:latin typeface="Calibri"/>
                <a:cs typeface="Calibri"/>
              </a:rPr>
              <a:t>To </a:t>
            </a:r>
            <a:r>
              <a:rPr sz="3200" spc="-20" dirty="0">
                <a:latin typeface="Calibri"/>
                <a:cs typeface="Calibri"/>
              </a:rPr>
              <a:t>get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two </a:t>
            </a:r>
            <a:r>
              <a:rPr sz="3200" spc="-5" dirty="0">
                <a:latin typeface="Calibri"/>
                <a:cs typeface="Calibri"/>
              </a:rPr>
              <a:t>s </a:t>
            </a:r>
            <a:r>
              <a:rPr sz="3200" spc="-10" dirty="0">
                <a:latin typeface="Calibri"/>
                <a:cs typeface="Calibri"/>
              </a:rPr>
              <a:t>complement </a:t>
            </a:r>
            <a:r>
              <a:rPr sz="3200" spc="-5" dirty="0">
                <a:latin typeface="Calibri"/>
                <a:cs typeface="Calibri"/>
              </a:rPr>
              <a:t>of an </a:t>
            </a:r>
            <a:r>
              <a:rPr sz="3200" spc="-50" dirty="0">
                <a:latin typeface="Calibri"/>
                <a:cs typeface="Calibri"/>
              </a:rPr>
              <a:t>integer,  </a:t>
            </a:r>
            <a:r>
              <a:rPr sz="3200" spc="-15" dirty="0">
                <a:latin typeface="Calibri"/>
                <a:cs typeface="Calibri"/>
              </a:rPr>
              <a:t>just </a:t>
            </a:r>
            <a:r>
              <a:rPr sz="3200" spc="-5" dirty="0">
                <a:latin typeface="Calibri"/>
                <a:cs typeface="Calibri"/>
              </a:rPr>
              <a:t>add 1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its </a:t>
            </a:r>
            <a:r>
              <a:rPr sz="3200" spc="-45" dirty="0">
                <a:latin typeface="Calibri"/>
                <a:cs typeface="Calibri"/>
              </a:rPr>
              <a:t>one’s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complement.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5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206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1919" rIns="0" bIns="0" rtlCol="0">
            <a:spAutoFit/>
          </a:bodyPr>
          <a:lstStyle/>
          <a:p>
            <a:pPr marL="369570">
              <a:lnSpc>
                <a:spcPct val="100000"/>
              </a:lnSpc>
            </a:pPr>
            <a:r>
              <a:rPr spc="-5" dirty="0"/>
              <a:t>Find the </a:t>
            </a:r>
            <a:r>
              <a:rPr spc="-65" dirty="0"/>
              <a:t>two’s </a:t>
            </a:r>
            <a:r>
              <a:rPr spc="-15" dirty="0"/>
              <a:t>complement </a:t>
            </a:r>
            <a:r>
              <a:rPr spc="-5" dirty="0"/>
              <a:t>of</a:t>
            </a:r>
            <a:r>
              <a:rPr spc="110" dirty="0"/>
              <a:t> </a:t>
            </a:r>
            <a:r>
              <a:rPr spc="-5" dirty="0"/>
              <a:t>5.</a:t>
            </a:r>
          </a:p>
        </p:txBody>
      </p:sp>
      <p:sp>
        <p:nvSpPr>
          <p:cNvPr id="4" name="object 4"/>
          <p:cNvSpPr/>
          <p:nvPr/>
        </p:nvSpPr>
        <p:spPr>
          <a:xfrm>
            <a:off x="774839" y="292074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779" y="1968753"/>
            <a:ext cx="6884034" cy="1647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</a:t>
            </a:r>
            <a:r>
              <a:rPr sz="3200" spc="-5" dirty="0">
                <a:latin typeface="Calibri"/>
                <a:cs typeface="Calibri"/>
              </a:rPr>
              <a:t>5 = 0000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000000000101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</a:t>
            </a:r>
            <a:r>
              <a:rPr sz="3200" spc="-45" dirty="0">
                <a:latin typeface="Calibri"/>
                <a:cs typeface="Calibri"/>
              </a:rPr>
              <a:t>One’s </a:t>
            </a:r>
            <a:r>
              <a:rPr sz="3200" spc="-10" dirty="0">
                <a:latin typeface="Calibri"/>
                <a:cs typeface="Calibri"/>
              </a:rPr>
              <a:t>com. </a:t>
            </a:r>
            <a:r>
              <a:rPr sz="3200" spc="-5" dirty="0">
                <a:latin typeface="Calibri"/>
                <a:cs typeface="Calibri"/>
              </a:rPr>
              <a:t>of 5 = 1111 1111 1111</a:t>
            </a:r>
            <a:r>
              <a:rPr sz="3200" spc="1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1010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•	</a:t>
            </a:r>
            <a:r>
              <a:rPr sz="3200" spc="-75" dirty="0">
                <a:latin typeface="Calibri"/>
                <a:cs typeface="Calibri"/>
              </a:rPr>
              <a:t>Two’s </a:t>
            </a:r>
            <a:r>
              <a:rPr sz="3200" spc="-10" dirty="0">
                <a:latin typeface="Calibri"/>
                <a:cs typeface="Calibri"/>
              </a:rPr>
              <a:t>com. </a:t>
            </a:r>
            <a:r>
              <a:rPr sz="3200" spc="-5" dirty="0">
                <a:latin typeface="Calibri"/>
                <a:cs typeface="Calibri"/>
              </a:rPr>
              <a:t>of 5 = 1111 1111 1111</a:t>
            </a:r>
            <a:r>
              <a:rPr sz="3200" spc="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1011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5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1880" y="602487"/>
            <a:ext cx="7010400" cy="1146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1280" marR="5080" indent="-2609215">
              <a:lnSpc>
                <a:spcPts val="4510"/>
              </a:lnSpc>
            </a:pPr>
            <a:r>
              <a:rPr sz="4000" spc="-15" dirty="0"/>
              <a:t>Subtraction </a:t>
            </a:r>
            <a:r>
              <a:rPr sz="4000" dirty="0"/>
              <a:t>as </a:t>
            </a:r>
            <a:r>
              <a:rPr sz="4000" spc="-90" dirty="0"/>
              <a:t>Two’s </a:t>
            </a:r>
            <a:r>
              <a:rPr sz="4000" spc="-10" dirty="0"/>
              <a:t>Complement  </a:t>
            </a:r>
            <a:r>
              <a:rPr sz="4000" dirty="0"/>
              <a:t>Addition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774839" y="292074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779" y="1968753"/>
            <a:ext cx="7955915" cy="2037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24853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subtraction </a:t>
            </a:r>
            <a:r>
              <a:rPr sz="3200" spc="-15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be done </a:t>
            </a:r>
            <a:r>
              <a:rPr sz="3200" spc="-15" dirty="0">
                <a:latin typeface="Calibri"/>
                <a:cs typeface="Calibri"/>
              </a:rPr>
              <a:t>by </a:t>
            </a:r>
            <a:r>
              <a:rPr sz="3200" spc="-10" dirty="0">
                <a:latin typeface="Calibri"/>
                <a:cs typeface="Calibri"/>
              </a:rPr>
              <a:t>bit  </a:t>
            </a:r>
            <a:r>
              <a:rPr sz="3200" spc="-15" dirty="0">
                <a:latin typeface="Calibri"/>
                <a:cs typeface="Calibri"/>
              </a:rPr>
              <a:t>complementation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addition.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ts val="3490"/>
              </a:lnSpc>
              <a:spcBef>
                <a:spcPts val="11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circuits that </a:t>
            </a:r>
            <a:r>
              <a:rPr sz="3200" spc="-5" dirty="0">
                <a:latin typeface="Calibri"/>
                <a:cs typeface="Calibri"/>
              </a:rPr>
              <a:t>add and </a:t>
            </a:r>
            <a:r>
              <a:rPr sz="3200" spc="-10" dirty="0">
                <a:latin typeface="Calibri"/>
                <a:cs typeface="Calibri"/>
              </a:rPr>
              <a:t>complement </a:t>
            </a:r>
            <a:r>
              <a:rPr sz="3200" spc="-5" dirty="0">
                <a:latin typeface="Calibri"/>
                <a:cs typeface="Calibri"/>
              </a:rPr>
              <a:t>bits </a:t>
            </a:r>
            <a:r>
              <a:rPr sz="3200" spc="-20" dirty="0">
                <a:latin typeface="Calibri"/>
                <a:cs typeface="Calibri"/>
              </a:rPr>
              <a:t>are  easy to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design.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0622" rIns="0" bIns="0" rtlCol="0">
            <a:spAutoFit/>
          </a:bodyPr>
          <a:lstStyle/>
          <a:p>
            <a:pPr marL="98425">
              <a:lnSpc>
                <a:spcPts val="1275"/>
              </a:lnSpc>
            </a:pPr>
            <a:fld id="{81D60167-4931-47E6-BA6A-407CBD079E47}" type="slidenum">
              <a:rPr sz="1200" dirty="0"/>
              <a:t>28</a:t>
            </a:fld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1880" y="602487"/>
            <a:ext cx="7010400" cy="1146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1280" marR="5080" indent="-2609215">
              <a:lnSpc>
                <a:spcPts val="4510"/>
              </a:lnSpc>
            </a:pPr>
            <a:r>
              <a:rPr sz="4000" spc="-15" dirty="0"/>
              <a:t>Subtraction </a:t>
            </a:r>
            <a:r>
              <a:rPr sz="4000" dirty="0"/>
              <a:t>as </a:t>
            </a:r>
            <a:r>
              <a:rPr sz="4000" spc="-90" dirty="0"/>
              <a:t>Two’s </a:t>
            </a:r>
            <a:r>
              <a:rPr sz="4000" spc="-10" dirty="0"/>
              <a:t>Complement  </a:t>
            </a:r>
            <a:r>
              <a:rPr sz="4000" dirty="0"/>
              <a:t>Addition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774839" y="4635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766" y="1976627"/>
            <a:ext cx="7858759" cy="424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240"/>
              </a:lnSpc>
            </a:pPr>
            <a:r>
              <a:rPr sz="3000" spc="-5" dirty="0">
                <a:latin typeface="Calibri"/>
                <a:cs typeface="Calibri"/>
              </a:rPr>
              <a:t>Ex.: </a:t>
            </a:r>
            <a:r>
              <a:rPr sz="3000" dirty="0">
                <a:latin typeface="Calibri"/>
                <a:cs typeface="Calibri"/>
              </a:rPr>
              <a:t>Suppose </a:t>
            </a:r>
            <a:r>
              <a:rPr sz="3000" spc="-5" dirty="0">
                <a:latin typeface="Calibri"/>
                <a:cs typeface="Calibri"/>
              </a:rPr>
              <a:t>AX </a:t>
            </a:r>
            <a:r>
              <a:rPr sz="3000" spc="-15" dirty="0">
                <a:latin typeface="Calibri"/>
                <a:cs typeface="Calibri"/>
              </a:rPr>
              <a:t>contains </a:t>
            </a:r>
            <a:r>
              <a:rPr sz="3000" spc="-5" dirty="0">
                <a:latin typeface="Calibri"/>
                <a:cs typeface="Calibri"/>
              </a:rPr>
              <a:t>5ABCh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35" dirty="0">
                <a:latin typeface="Calibri"/>
                <a:cs typeface="Calibri"/>
              </a:rPr>
              <a:t>BX </a:t>
            </a:r>
            <a:r>
              <a:rPr sz="3000" spc="-15" dirty="0">
                <a:latin typeface="Calibri"/>
                <a:cs typeface="Calibri"/>
              </a:rPr>
              <a:t>contains  </a:t>
            </a:r>
            <a:r>
              <a:rPr sz="3000" spc="-10" dirty="0">
                <a:latin typeface="Calibri"/>
                <a:cs typeface="Calibri"/>
              </a:rPr>
              <a:t>21FCh. </a:t>
            </a:r>
            <a:r>
              <a:rPr sz="3000" dirty="0">
                <a:latin typeface="Calibri"/>
                <a:cs typeface="Calibri"/>
              </a:rPr>
              <a:t>Find </a:t>
            </a: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20" dirty="0">
                <a:latin typeface="Calibri"/>
                <a:cs typeface="Calibri"/>
              </a:rPr>
              <a:t>difference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5" dirty="0">
                <a:latin typeface="Calibri"/>
                <a:cs typeface="Calibri"/>
              </a:rPr>
              <a:t>AX </a:t>
            </a:r>
            <a:r>
              <a:rPr sz="3000" dirty="0">
                <a:latin typeface="Calibri"/>
                <a:cs typeface="Calibri"/>
              </a:rPr>
              <a:t>minus </a:t>
            </a:r>
            <a:r>
              <a:rPr sz="3000" spc="-35" dirty="0">
                <a:latin typeface="Calibri"/>
                <a:cs typeface="Calibri"/>
              </a:rPr>
              <a:t>BX </a:t>
            </a:r>
            <a:r>
              <a:rPr sz="3000" spc="-10" dirty="0">
                <a:latin typeface="Calibri"/>
                <a:cs typeface="Calibri"/>
              </a:rPr>
              <a:t>by </a:t>
            </a:r>
            <a:r>
              <a:rPr sz="3000" dirty="0">
                <a:latin typeface="Calibri"/>
                <a:cs typeface="Calibri"/>
              </a:rPr>
              <a:t>using  </a:t>
            </a:r>
            <a:r>
              <a:rPr sz="3000" spc="-10" dirty="0">
                <a:latin typeface="Calibri"/>
                <a:cs typeface="Calibri"/>
              </a:rPr>
              <a:t>complementation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addition.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  <a:tabLst>
                <a:tab pos="2078989" algn="l"/>
              </a:tabLst>
            </a:pPr>
            <a:r>
              <a:rPr sz="3000" spc="-5" dirty="0">
                <a:latin typeface="Calibri"/>
                <a:cs typeface="Calibri"/>
              </a:rPr>
              <a:t>Solution:	</a:t>
            </a:r>
            <a:r>
              <a:rPr sz="3000" dirty="0">
                <a:latin typeface="Calibri"/>
                <a:cs typeface="Calibri"/>
              </a:rPr>
              <a:t>5ABCh = 0101 </a:t>
            </a:r>
            <a:r>
              <a:rPr sz="3000" spc="-5" dirty="0">
                <a:latin typeface="Calibri"/>
                <a:cs typeface="Calibri"/>
              </a:rPr>
              <a:t>1010 1011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1100</a:t>
            </a:r>
            <a:endParaRPr sz="3000">
              <a:latin typeface="Calibri"/>
              <a:cs typeface="Calibri"/>
            </a:endParaRPr>
          </a:p>
          <a:p>
            <a:pPr marR="1049655" algn="r">
              <a:lnSpc>
                <a:spcPct val="100000"/>
              </a:lnSpc>
              <a:spcBef>
                <a:spcPts val="360"/>
              </a:spcBef>
            </a:pPr>
            <a:r>
              <a:rPr sz="3000" dirty="0">
                <a:latin typeface="Calibri"/>
                <a:cs typeface="Calibri"/>
              </a:rPr>
              <a:t>+ </a:t>
            </a:r>
            <a:r>
              <a:rPr sz="3000" spc="-65" dirty="0">
                <a:latin typeface="Calibri"/>
                <a:cs typeface="Calibri"/>
              </a:rPr>
              <a:t>1’s </a:t>
            </a:r>
            <a:r>
              <a:rPr sz="3000" spc="-10" dirty="0">
                <a:latin typeface="Calibri"/>
                <a:cs typeface="Calibri"/>
              </a:rPr>
              <a:t>com.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10" dirty="0">
                <a:latin typeface="Calibri"/>
                <a:cs typeface="Calibri"/>
              </a:rPr>
              <a:t>21FCh </a:t>
            </a:r>
            <a:r>
              <a:rPr sz="3000" dirty="0">
                <a:latin typeface="Calibri"/>
                <a:cs typeface="Calibri"/>
              </a:rPr>
              <a:t>= 1101 1110 0000</a:t>
            </a:r>
            <a:r>
              <a:rPr sz="3000" spc="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0011</a:t>
            </a:r>
            <a:endParaRPr sz="3000">
              <a:latin typeface="Calibri"/>
              <a:cs typeface="Calibri"/>
            </a:endParaRPr>
          </a:p>
          <a:p>
            <a:pPr marR="1054100" algn="r">
              <a:lnSpc>
                <a:spcPct val="100000"/>
              </a:lnSpc>
              <a:spcBef>
                <a:spcPts val="360"/>
              </a:spcBef>
            </a:pPr>
            <a:r>
              <a:rPr sz="3000" spc="-5" dirty="0">
                <a:latin typeface="Calibri"/>
                <a:cs typeface="Calibri"/>
              </a:rPr>
              <a:t>+</a:t>
            </a:r>
            <a:r>
              <a:rPr sz="3000" dirty="0">
                <a:latin typeface="Calibri"/>
                <a:cs typeface="Calibri"/>
              </a:rPr>
              <a:t>1</a:t>
            </a:r>
            <a:endParaRPr sz="3000">
              <a:latin typeface="Calibri"/>
              <a:cs typeface="Calibri"/>
            </a:endParaRPr>
          </a:p>
          <a:p>
            <a:pPr marR="1047115" algn="r">
              <a:lnSpc>
                <a:spcPct val="100000"/>
              </a:lnSpc>
              <a:spcBef>
                <a:spcPts val="359"/>
              </a:spcBef>
            </a:pPr>
            <a:r>
              <a:rPr sz="3000" spc="-20" dirty="0">
                <a:latin typeface="Calibri"/>
                <a:cs typeface="Calibri"/>
              </a:rPr>
              <a:t>Difference </a:t>
            </a:r>
            <a:r>
              <a:rPr sz="3000" dirty="0">
                <a:latin typeface="Calibri"/>
                <a:cs typeface="Calibri"/>
              </a:rPr>
              <a:t>= </a:t>
            </a:r>
            <a:r>
              <a:rPr sz="3000" u="heavy" dirty="0">
                <a:latin typeface="Calibri"/>
                <a:cs typeface="Calibri"/>
              </a:rPr>
              <a:t>1 </a:t>
            </a:r>
            <a:r>
              <a:rPr sz="3000" spc="-5" dirty="0">
                <a:latin typeface="Calibri"/>
                <a:cs typeface="Calibri"/>
              </a:rPr>
              <a:t>0011 1000 </a:t>
            </a:r>
            <a:r>
              <a:rPr sz="3000" dirty="0">
                <a:latin typeface="Calibri"/>
                <a:cs typeface="Calibri"/>
              </a:rPr>
              <a:t>1100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0000</a:t>
            </a:r>
            <a:endParaRPr sz="3000">
              <a:latin typeface="Calibri"/>
              <a:cs typeface="Calibri"/>
            </a:endParaRPr>
          </a:p>
          <a:p>
            <a:pPr marR="737870" algn="ctr">
              <a:lnSpc>
                <a:spcPct val="100000"/>
              </a:lnSpc>
              <a:spcBef>
                <a:spcPts val="360"/>
              </a:spcBef>
            </a:pPr>
            <a:r>
              <a:rPr sz="3000" dirty="0">
                <a:latin typeface="Calibri"/>
                <a:cs typeface="Calibri"/>
              </a:rPr>
              <a:t>=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38C0h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0" spc="-10" dirty="0">
                <a:latin typeface="Calibri"/>
                <a:cs typeface="Calibri"/>
              </a:rPr>
              <a:t>Note that 21FCh </a:t>
            </a:r>
            <a:r>
              <a:rPr sz="3000" dirty="0">
                <a:latin typeface="Calibri"/>
                <a:cs typeface="Calibri"/>
              </a:rPr>
              <a:t>= </a:t>
            </a:r>
            <a:r>
              <a:rPr sz="3000" spc="-5" dirty="0">
                <a:latin typeface="Calibri"/>
                <a:cs typeface="Calibri"/>
              </a:rPr>
              <a:t>0010 </a:t>
            </a:r>
            <a:r>
              <a:rPr sz="3000" dirty="0">
                <a:latin typeface="Calibri"/>
                <a:cs typeface="Calibri"/>
              </a:rPr>
              <a:t>0001 1111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1100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0622" rIns="0" bIns="0" rtlCol="0">
            <a:spAutoFit/>
          </a:bodyPr>
          <a:lstStyle/>
          <a:p>
            <a:pPr marL="98425">
              <a:lnSpc>
                <a:spcPts val="1275"/>
              </a:lnSpc>
            </a:pPr>
            <a:fld id="{81D60167-4931-47E6-BA6A-407CBD079E47}" type="slidenum">
              <a:rPr sz="1200" dirty="0"/>
              <a:t>29</a:t>
            </a:fld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7031" y="135890"/>
            <a:ext cx="8071840" cy="1054735"/>
          </a:xfrm>
          <a:prstGeom prst="rect">
            <a:avLst/>
          </a:prstGeom>
        </p:spPr>
        <p:txBody>
          <a:bodyPr vert="horz" wrap="square" lIns="0" tIns="121919" rIns="0" bIns="0" rtlCol="0">
            <a:spAutoFit/>
          </a:bodyPr>
          <a:lstStyle/>
          <a:p>
            <a:pPr marL="2131695">
              <a:lnSpc>
                <a:spcPct val="100000"/>
              </a:lnSpc>
            </a:pPr>
            <a:r>
              <a:rPr spc="-15" dirty="0"/>
              <a:t>Bytes </a:t>
            </a:r>
            <a:r>
              <a:rPr spc="-5" dirty="0"/>
              <a:t>and</a:t>
            </a:r>
            <a:r>
              <a:rPr spc="-65" dirty="0"/>
              <a:t> </a:t>
            </a:r>
            <a:r>
              <a:rPr spc="-55" dirty="0"/>
              <a:t>Words</a:t>
            </a:r>
          </a:p>
        </p:txBody>
      </p:sp>
      <p:sp>
        <p:nvSpPr>
          <p:cNvPr id="4" name="object 4"/>
          <p:cNvSpPr/>
          <p:nvPr/>
        </p:nvSpPr>
        <p:spPr>
          <a:xfrm>
            <a:off x="774839" y="377799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6100" y="1265573"/>
            <a:ext cx="9753599" cy="5533566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4965" marR="777240" indent="-342265" algn="just">
              <a:lnSpc>
                <a:spcPts val="3460"/>
              </a:lnSpc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Information processed by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computer </a:t>
            </a:r>
            <a:r>
              <a:rPr sz="2800" spc="-5" dirty="0">
                <a:latin typeface="Calibri"/>
                <a:cs typeface="Calibri"/>
              </a:rPr>
              <a:t>is  </a:t>
            </a:r>
            <a:r>
              <a:rPr sz="2800" spc="-20" dirty="0">
                <a:latin typeface="Calibri"/>
                <a:cs typeface="Calibri"/>
              </a:rPr>
              <a:t>stored </a:t>
            </a:r>
            <a:r>
              <a:rPr sz="2800" spc="-5" dirty="0">
                <a:latin typeface="Calibri"/>
                <a:cs typeface="Calibri"/>
              </a:rPr>
              <a:t>in its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memory.</a:t>
            </a:r>
            <a:endParaRPr sz="28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memory </a:t>
            </a:r>
            <a:r>
              <a:rPr sz="2800" spc="-10" dirty="0">
                <a:latin typeface="Calibri"/>
                <a:cs typeface="Calibri"/>
              </a:rPr>
              <a:t>circuits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usually </a:t>
            </a:r>
            <a:r>
              <a:rPr sz="2800" spc="-25" dirty="0">
                <a:latin typeface="Calibri"/>
                <a:cs typeface="Calibri"/>
              </a:rPr>
              <a:t>organized </a:t>
            </a:r>
            <a:r>
              <a:rPr sz="2800" spc="-20" dirty="0">
                <a:latin typeface="Calibri"/>
                <a:cs typeface="Calibri"/>
              </a:rPr>
              <a:t>into  </a:t>
            </a:r>
            <a:r>
              <a:rPr sz="2800" spc="-15" dirty="0">
                <a:latin typeface="Calibri"/>
                <a:cs typeface="Calibri"/>
              </a:rPr>
              <a:t>groups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15" dirty="0">
                <a:latin typeface="Calibri"/>
                <a:cs typeface="Calibri"/>
              </a:rPr>
              <a:t>can </a:t>
            </a:r>
            <a:r>
              <a:rPr sz="2800" spc="-25" dirty="0">
                <a:latin typeface="Calibri"/>
                <a:cs typeface="Calibri"/>
              </a:rPr>
              <a:t>store </a:t>
            </a:r>
            <a:r>
              <a:rPr sz="2800" spc="-10" dirty="0">
                <a:latin typeface="Calibri"/>
                <a:cs typeface="Calibri"/>
              </a:rPr>
              <a:t>eight </a:t>
            </a:r>
            <a:r>
              <a:rPr sz="2800" spc="-5" dirty="0">
                <a:latin typeface="Calibri"/>
                <a:cs typeface="Calibri"/>
              </a:rPr>
              <a:t>bits of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data.</a:t>
            </a:r>
            <a:endParaRPr lang="en-GB" sz="2800" spc="-2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8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string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eight </a:t>
            </a:r>
            <a:r>
              <a:rPr sz="2800" spc="-5" dirty="0">
                <a:latin typeface="Calibri"/>
                <a:cs typeface="Calibri"/>
              </a:rPr>
              <a:t>bits is </a:t>
            </a:r>
            <a:r>
              <a:rPr sz="2800" spc="-10" dirty="0">
                <a:latin typeface="Calibri"/>
                <a:cs typeface="Calibri"/>
              </a:rPr>
              <a:t>called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byte</a:t>
            </a:r>
            <a:r>
              <a:rPr sz="2800" spc="-15" dirty="0">
                <a:latin typeface="Calibri"/>
                <a:cs typeface="Calibri"/>
              </a:rPr>
              <a:t>.</a:t>
            </a:r>
            <a:endParaRPr lang="en-GB" sz="2800" spc="-15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800" dirty="0">
              <a:latin typeface="Calibri"/>
              <a:cs typeface="Calibri"/>
            </a:endParaRPr>
          </a:p>
          <a:p>
            <a:pPr marL="355600" marR="354965" indent="-342900" algn="just">
              <a:lnSpc>
                <a:spcPts val="3460"/>
              </a:lnSpc>
              <a:spcBef>
                <a:spcPts val="8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Each </a:t>
            </a:r>
            <a:r>
              <a:rPr sz="2800" b="1" spc="-5" dirty="0">
                <a:latin typeface="Calibri"/>
                <a:cs typeface="Calibri"/>
              </a:rPr>
              <a:t>memory </a:t>
            </a:r>
            <a:r>
              <a:rPr sz="2800" b="1" spc="-15" dirty="0">
                <a:latin typeface="Calibri"/>
                <a:cs typeface="Calibri"/>
              </a:rPr>
              <a:t>byte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identified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number  that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called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address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lang="en-GB" sz="2800" spc="-10" dirty="0">
              <a:latin typeface="Calibri"/>
              <a:cs typeface="Calibri"/>
            </a:endParaRPr>
          </a:p>
          <a:p>
            <a:pPr marL="355600" marR="354965" indent="-342900" algn="just">
              <a:spcBef>
                <a:spcPts val="8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800" dirty="0">
              <a:latin typeface="Calibri"/>
              <a:cs typeface="Calibri"/>
            </a:endParaRPr>
          </a:p>
          <a:p>
            <a:pPr marL="354965" marR="419100" indent="-342265" algn="just">
              <a:lnSpc>
                <a:spcPts val="3200"/>
              </a:lnSpc>
              <a:spcBef>
                <a:spcPts val="9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data stored </a:t>
            </a:r>
            <a:r>
              <a:rPr sz="2800" spc="-5" dirty="0">
                <a:latin typeface="Calibri"/>
                <a:cs typeface="Calibri"/>
              </a:rPr>
              <a:t>in a </a:t>
            </a:r>
            <a:r>
              <a:rPr sz="2800" dirty="0">
                <a:latin typeface="Calibri"/>
                <a:cs typeface="Calibri"/>
              </a:rPr>
              <a:t>memory </a:t>
            </a:r>
            <a:r>
              <a:rPr sz="2800" spc="-15" dirty="0">
                <a:latin typeface="Calibri"/>
                <a:cs typeface="Calibri"/>
              </a:rPr>
              <a:t>byte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called  </a:t>
            </a: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contents</a:t>
            </a:r>
            <a:r>
              <a:rPr sz="2800" spc="-2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0622" rIns="0" bIns="0" rtlCol="0">
            <a:spAutoFit/>
          </a:bodyPr>
          <a:lstStyle/>
          <a:p>
            <a:pPr marL="153670">
              <a:lnSpc>
                <a:spcPts val="1275"/>
              </a:lnSpc>
            </a:pPr>
            <a:fld id="{81D60167-4931-47E6-BA6A-407CBD079E47}" type="slidenum">
              <a:rPr sz="1200" dirty="0"/>
              <a:t>3</a:t>
            </a:fld>
            <a:endParaRPr sz="1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1880" y="602487"/>
            <a:ext cx="7010400" cy="1146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1280" marR="5080" indent="-2609215">
              <a:lnSpc>
                <a:spcPts val="4510"/>
              </a:lnSpc>
            </a:pPr>
            <a:r>
              <a:rPr sz="4000" spc="-15" dirty="0"/>
              <a:t>Subtraction </a:t>
            </a:r>
            <a:r>
              <a:rPr sz="4000" dirty="0"/>
              <a:t>as </a:t>
            </a:r>
            <a:r>
              <a:rPr sz="4000" spc="-90" dirty="0"/>
              <a:t>Two’s </a:t>
            </a:r>
            <a:r>
              <a:rPr sz="4000" spc="-10" dirty="0"/>
              <a:t>Complement  </a:t>
            </a:r>
            <a:r>
              <a:rPr sz="4000" dirty="0"/>
              <a:t>Addition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774839" y="292074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0779" y="1968753"/>
            <a:ext cx="7877809" cy="2037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A one is </a:t>
            </a:r>
            <a:r>
              <a:rPr sz="3200" spc="-10" dirty="0">
                <a:latin typeface="Calibri"/>
                <a:cs typeface="Calibri"/>
              </a:rPr>
              <a:t>carried </a:t>
            </a:r>
            <a:r>
              <a:rPr sz="3200" spc="-5" dirty="0">
                <a:latin typeface="Calibri"/>
                <a:cs typeface="Calibri"/>
              </a:rPr>
              <a:t>out of the </a:t>
            </a:r>
            <a:r>
              <a:rPr sz="3200" spc="-15" dirty="0">
                <a:latin typeface="Calibri"/>
                <a:cs typeface="Calibri"/>
              </a:rPr>
              <a:t>most </a:t>
            </a:r>
            <a:r>
              <a:rPr sz="3200" spc="-10" dirty="0">
                <a:latin typeface="Calibri"/>
                <a:cs typeface="Calibri"/>
              </a:rPr>
              <a:t>significant bit  </a:t>
            </a:r>
            <a:r>
              <a:rPr sz="3200" spc="-5" dirty="0">
                <a:latin typeface="Calibri"/>
                <a:cs typeface="Calibri"/>
              </a:rPr>
              <a:t>and is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lost.</a:t>
            </a:r>
            <a:endParaRPr sz="3200">
              <a:latin typeface="Calibri"/>
              <a:cs typeface="Calibri"/>
            </a:endParaRPr>
          </a:p>
          <a:p>
            <a:pPr marL="355600" marR="180340" indent="-342900">
              <a:lnSpc>
                <a:spcPts val="3490"/>
              </a:lnSpc>
              <a:spcBef>
                <a:spcPts val="11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answer </a:t>
            </a:r>
            <a:r>
              <a:rPr sz="3200" spc="-20" dirty="0">
                <a:latin typeface="Calibri"/>
                <a:cs typeface="Calibri"/>
              </a:rPr>
              <a:t>stored, </a:t>
            </a:r>
            <a:r>
              <a:rPr sz="3200" spc="-5" dirty="0">
                <a:latin typeface="Calibri"/>
                <a:cs typeface="Calibri"/>
              </a:rPr>
              <a:t>38C0h, is </a:t>
            </a:r>
            <a:r>
              <a:rPr sz="3200" spc="-15" dirty="0">
                <a:latin typeface="Calibri"/>
                <a:cs typeface="Calibri"/>
              </a:rPr>
              <a:t>correct, </a:t>
            </a:r>
            <a:r>
              <a:rPr sz="3200" spc="-5" dirty="0">
                <a:latin typeface="Calibri"/>
                <a:cs typeface="Calibri"/>
              </a:rPr>
              <a:t>as </a:t>
            </a:r>
            <a:r>
              <a:rPr sz="3200" spc="-25" dirty="0">
                <a:latin typeface="Calibri"/>
                <a:cs typeface="Calibri"/>
              </a:rPr>
              <a:t>may 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10" dirty="0">
                <a:latin typeface="Calibri"/>
                <a:cs typeface="Calibri"/>
              </a:rPr>
              <a:t>verified </a:t>
            </a:r>
            <a:r>
              <a:rPr sz="3200" spc="-15" dirty="0">
                <a:latin typeface="Calibri"/>
                <a:cs typeface="Calibri"/>
              </a:rPr>
              <a:t>by </a:t>
            </a:r>
            <a:r>
              <a:rPr sz="3200" spc="-20" dirty="0">
                <a:latin typeface="Calibri"/>
                <a:cs typeface="Calibri"/>
              </a:rPr>
              <a:t>hex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subtraction.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0622" rIns="0" bIns="0" rtlCol="0">
            <a:spAutoFit/>
          </a:bodyPr>
          <a:lstStyle/>
          <a:p>
            <a:pPr marL="98425">
              <a:lnSpc>
                <a:spcPts val="1275"/>
              </a:lnSpc>
            </a:pPr>
            <a:fld id="{81D60167-4931-47E6-BA6A-407CBD079E47}" type="slidenum">
              <a:rPr sz="1200" dirty="0"/>
              <a:t>30</a:t>
            </a:fld>
            <a:endParaRPr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28" y="485393"/>
            <a:ext cx="8071840" cy="1054735"/>
          </a:xfrm>
          <a:prstGeom prst="rect">
            <a:avLst/>
          </a:prstGeom>
        </p:spPr>
        <p:txBody>
          <a:bodyPr vert="horz" wrap="square" lIns="0" tIns="121919" rIns="0" bIns="0" rtlCol="0">
            <a:spAutoFit/>
          </a:bodyPr>
          <a:lstStyle/>
          <a:p>
            <a:pPr marL="336550">
              <a:lnSpc>
                <a:spcPct val="100000"/>
              </a:lnSpc>
            </a:pPr>
            <a:r>
              <a:rPr spc="-5" dirty="0"/>
              <a:t>Unsigned </a:t>
            </a:r>
            <a:r>
              <a:rPr spc="-10" dirty="0"/>
              <a:t>Decimal</a:t>
            </a:r>
            <a:r>
              <a:rPr spc="60" dirty="0"/>
              <a:t> </a:t>
            </a:r>
            <a:r>
              <a:rPr spc="-25" dirty="0"/>
              <a:t>Interpretation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1206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292074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728" y="1968753"/>
            <a:ext cx="8058150" cy="159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  <a:tab pos="5008880" algn="l"/>
              </a:tabLst>
            </a:pPr>
            <a:r>
              <a:rPr sz="3200" spc="-15" dirty="0">
                <a:latin typeface="Calibri"/>
                <a:cs typeface="Calibri"/>
              </a:rPr>
              <a:t>Just </a:t>
            </a:r>
            <a:r>
              <a:rPr sz="3200" spc="-5" dirty="0">
                <a:latin typeface="Calibri"/>
                <a:cs typeface="Calibri"/>
              </a:rPr>
              <a:t>do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binary‐to‐decimal	</a:t>
            </a:r>
            <a:r>
              <a:rPr sz="3200" spc="-20" dirty="0">
                <a:latin typeface="Calibri"/>
                <a:cs typeface="Calibri"/>
              </a:rPr>
              <a:t>conversion.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3200" spc="-25" dirty="0">
                <a:latin typeface="Calibri"/>
                <a:cs typeface="Calibri"/>
              </a:rPr>
              <a:t>It’s </a:t>
            </a:r>
            <a:r>
              <a:rPr sz="3200" spc="-5" dirty="0">
                <a:latin typeface="Calibri"/>
                <a:cs typeface="Calibri"/>
              </a:rPr>
              <a:t>usually easier </a:t>
            </a:r>
            <a:r>
              <a:rPr sz="3200" spc="-20" dirty="0">
                <a:latin typeface="Calibri"/>
                <a:cs typeface="Calibri"/>
              </a:rPr>
              <a:t>to convert </a:t>
            </a:r>
            <a:r>
              <a:rPr sz="3200" spc="-5" dirty="0">
                <a:latin typeface="Calibri"/>
                <a:cs typeface="Calibri"/>
              </a:rPr>
              <a:t>binary </a:t>
            </a:r>
            <a:r>
              <a:rPr sz="3200" spc="-20" dirty="0">
                <a:latin typeface="Calibri"/>
                <a:cs typeface="Calibri"/>
              </a:rPr>
              <a:t>to hex first,  </a:t>
            </a:r>
            <a:r>
              <a:rPr sz="3200" spc="-5" dirty="0">
                <a:latin typeface="Calibri"/>
                <a:cs typeface="Calibri"/>
              </a:rPr>
              <a:t>and then </a:t>
            </a:r>
            <a:r>
              <a:rPr sz="3200" spc="-20" dirty="0">
                <a:latin typeface="Calibri"/>
                <a:cs typeface="Calibri"/>
              </a:rPr>
              <a:t>convert hex to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decimal.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55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79" y="462630"/>
            <a:ext cx="8071840" cy="1054735"/>
          </a:xfrm>
          <a:prstGeom prst="rect">
            <a:avLst/>
          </a:prstGeom>
        </p:spPr>
        <p:txBody>
          <a:bodyPr vert="horz" wrap="square" lIns="0" tIns="121919" rIns="0" bIns="0" rtlCol="0">
            <a:spAutoFit/>
          </a:bodyPr>
          <a:lstStyle/>
          <a:p>
            <a:pPr marL="643255">
              <a:lnSpc>
                <a:spcPct val="100000"/>
              </a:lnSpc>
            </a:pPr>
            <a:r>
              <a:rPr spc="-5" dirty="0"/>
              <a:t>Signed </a:t>
            </a:r>
            <a:r>
              <a:rPr spc="-10" dirty="0"/>
              <a:t>Decimal</a:t>
            </a:r>
            <a:r>
              <a:rPr spc="45" dirty="0"/>
              <a:t> </a:t>
            </a:r>
            <a:r>
              <a:rPr spc="-25" dirty="0"/>
              <a:t>Interpretation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1206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292074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779" y="1968753"/>
            <a:ext cx="8013065" cy="3597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If the msb is 0, the </a:t>
            </a:r>
            <a:r>
              <a:rPr sz="3200" spc="-10" dirty="0">
                <a:latin typeface="Calibri"/>
                <a:cs typeface="Calibri"/>
              </a:rPr>
              <a:t>number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positive, </a:t>
            </a:r>
            <a:r>
              <a:rPr sz="3200" spc="-5" dirty="0">
                <a:latin typeface="Calibri"/>
                <a:cs typeface="Calibri"/>
              </a:rPr>
              <a:t>and the  signed </a:t>
            </a:r>
            <a:r>
              <a:rPr sz="3200" spc="-10" dirty="0">
                <a:latin typeface="Calibri"/>
                <a:cs typeface="Calibri"/>
              </a:rPr>
              <a:t>decimal </a:t>
            </a:r>
            <a:r>
              <a:rPr sz="3200" spc="-5" dirty="0">
                <a:latin typeface="Calibri"/>
                <a:cs typeface="Calibri"/>
              </a:rPr>
              <a:t>is the same as the unsigned  </a:t>
            </a:r>
            <a:r>
              <a:rPr sz="3200" spc="-10" dirty="0">
                <a:latin typeface="Calibri"/>
                <a:cs typeface="Calibri"/>
              </a:rPr>
              <a:t>decimal.</a:t>
            </a:r>
            <a:endParaRPr sz="3200">
              <a:latin typeface="Calibri"/>
              <a:cs typeface="Calibri"/>
            </a:endParaRPr>
          </a:p>
          <a:p>
            <a:pPr marL="355600" marR="14732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If the msb is 1, the </a:t>
            </a:r>
            <a:r>
              <a:rPr sz="3200" spc="-10" dirty="0">
                <a:latin typeface="Calibri"/>
                <a:cs typeface="Calibri"/>
              </a:rPr>
              <a:t>number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spc="-20" dirty="0">
                <a:latin typeface="Calibri"/>
                <a:cs typeface="Calibri"/>
              </a:rPr>
              <a:t>negative, </a:t>
            </a:r>
            <a:r>
              <a:rPr sz="3200" spc="-5" dirty="0">
                <a:latin typeface="Calibri"/>
                <a:cs typeface="Calibri"/>
              </a:rPr>
              <a:t>so </a:t>
            </a:r>
            <a:r>
              <a:rPr sz="3200" spc="-15" dirty="0">
                <a:latin typeface="Calibri"/>
                <a:cs typeface="Calibri"/>
              </a:rPr>
              <a:t>call  </a:t>
            </a:r>
            <a:r>
              <a:rPr sz="3200" spc="-5" dirty="0">
                <a:latin typeface="Calibri"/>
                <a:cs typeface="Calibri"/>
              </a:rPr>
              <a:t>it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–N.</a:t>
            </a:r>
            <a:endParaRPr sz="3200">
              <a:latin typeface="Calibri"/>
              <a:cs typeface="Calibri"/>
            </a:endParaRPr>
          </a:p>
          <a:p>
            <a:pPr marL="354965" marR="88265" indent="-342265">
              <a:lnSpc>
                <a:spcPts val="3490"/>
              </a:lnSpc>
              <a:spcBef>
                <a:spcPts val="11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4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find N, </a:t>
            </a:r>
            <a:r>
              <a:rPr sz="3200" spc="-15" dirty="0">
                <a:latin typeface="Calibri"/>
                <a:cs typeface="Calibri"/>
              </a:rPr>
              <a:t>just </a:t>
            </a:r>
            <a:r>
              <a:rPr sz="3200" spc="-40" dirty="0">
                <a:latin typeface="Calibri"/>
                <a:cs typeface="Calibri"/>
              </a:rPr>
              <a:t>take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50" dirty="0">
                <a:latin typeface="Calibri"/>
                <a:cs typeface="Calibri"/>
              </a:rPr>
              <a:t>two’s </a:t>
            </a:r>
            <a:r>
              <a:rPr sz="3200" spc="-10" dirty="0">
                <a:latin typeface="Calibri"/>
                <a:cs typeface="Calibri"/>
              </a:rPr>
              <a:t>complement and  </a:t>
            </a:r>
            <a:r>
              <a:rPr sz="3200" spc="-5" dirty="0">
                <a:latin typeface="Calibri"/>
                <a:cs typeface="Calibri"/>
              </a:rPr>
              <a:t>then </a:t>
            </a:r>
            <a:r>
              <a:rPr sz="3200" spc="-20" dirty="0">
                <a:latin typeface="Calibri"/>
                <a:cs typeface="Calibri"/>
              </a:rPr>
              <a:t>convert to </a:t>
            </a:r>
            <a:r>
              <a:rPr sz="3200" spc="-10" dirty="0">
                <a:latin typeface="Calibri"/>
                <a:cs typeface="Calibri"/>
              </a:rPr>
              <a:t>decimal </a:t>
            </a:r>
            <a:r>
              <a:rPr sz="3200" spc="-5" dirty="0">
                <a:latin typeface="Calibri"/>
                <a:cs typeface="Calibri"/>
              </a:rPr>
              <a:t>as</a:t>
            </a:r>
            <a:r>
              <a:rPr sz="3200" spc="9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before.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4839" y="549249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55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79" y="690371"/>
            <a:ext cx="7904480" cy="975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40"/>
              </a:lnSpc>
            </a:pPr>
            <a:r>
              <a:rPr sz="3400" spc="-5" dirty="0"/>
              <a:t>Suppose </a:t>
            </a:r>
            <a:r>
              <a:rPr sz="3400" dirty="0"/>
              <a:t>AX </a:t>
            </a:r>
            <a:r>
              <a:rPr sz="3400" spc="-15" dirty="0"/>
              <a:t>contains </a:t>
            </a:r>
            <a:r>
              <a:rPr sz="3400" spc="-5" dirty="0"/>
              <a:t>FE0Ch. </a:t>
            </a:r>
            <a:r>
              <a:rPr sz="3400" spc="-10" dirty="0"/>
              <a:t>Give </a:t>
            </a:r>
            <a:r>
              <a:rPr sz="3400" dirty="0"/>
              <a:t>the  </a:t>
            </a:r>
            <a:r>
              <a:rPr sz="3400" spc="-5" dirty="0"/>
              <a:t>unsigned </a:t>
            </a:r>
            <a:r>
              <a:rPr sz="3400" dirty="0"/>
              <a:t>and signed </a:t>
            </a:r>
            <a:r>
              <a:rPr sz="3400" spc="-5" dirty="0"/>
              <a:t>decimal</a:t>
            </a:r>
            <a:r>
              <a:rPr sz="3400" spc="-95" dirty="0"/>
              <a:t> </a:t>
            </a:r>
            <a:r>
              <a:rPr sz="3400" spc="-20" dirty="0"/>
              <a:t>interpretations.</a:t>
            </a:r>
            <a:endParaRPr sz="3400"/>
          </a:p>
        </p:txBody>
      </p:sp>
      <p:sp>
        <p:nvSpPr>
          <p:cNvPr id="3" name="object 3"/>
          <p:cNvSpPr/>
          <p:nvPr/>
        </p:nvSpPr>
        <p:spPr>
          <a:xfrm>
            <a:off x="774839" y="292074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4635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4839" y="5340667"/>
            <a:ext cx="9144000" cy="1009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8489">
              <a:lnSpc>
                <a:spcPts val="2660"/>
              </a:lnSpc>
            </a:pPr>
            <a:r>
              <a:rPr sz="2800" dirty="0">
                <a:latin typeface="Calibri"/>
                <a:cs typeface="Calibri"/>
              </a:rPr>
              <a:t>’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4839" y="549249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pc="-5" dirty="0">
                <a:latin typeface="Arial"/>
                <a:cs typeface="Arial"/>
              </a:rPr>
              <a:t>•	</a:t>
            </a:r>
            <a:r>
              <a:rPr spc="-5" dirty="0"/>
              <a:t>FE0Ch = 1111 1110 0000</a:t>
            </a:r>
            <a:r>
              <a:rPr spc="25" dirty="0"/>
              <a:t> </a:t>
            </a:r>
            <a:r>
              <a:rPr spc="-10" dirty="0"/>
              <a:t>1100</a:t>
            </a: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20" dirty="0"/>
              <a:t>For </a:t>
            </a:r>
            <a:r>
              <a:rPr spc="-5" dirty="0"/>
              <a:t>the unsigned </a:t>
            </a:r>
            <a:r>
              <a:rPr spc="-10" dirty="0"/>
              <a:t>decimal</a:t>
            </a:r>
            <a:r>
              <a:rPr spc="135" dirty="0"/>
              <a:t> </a:t>
            </a:r>
            <a:r>
              <a:rPr spc="-20" dirty="0"/>
              <a:t>interpretations</a:t>
            </a:r>
          </a:p>
          <a:p>
            <a:pPr marL="469265">
              <a:lnSpc>
                <a:spcPct val="100000"/>
              </a:lnSpc>
              <a:spcBef>
                <a:spcPts val="700"/>
              </a:spcBef>
            </a:pPr>
            <a:r>
              <a:rPr sz="2800" spc="285" dirty="0">
                <a:latin typeface="Microsoft Sans Serif"/>
                <a:cs typeface="Microsoft Sans Serif"/>
              </a:rPr>
              <a:t>▪ </a:t>
            </a:r>
            <a:r>
              <a:rPr sz="2800" spc="-5" dirty="0"/>
              <a:t>FE0Ch </a:t>
            </a:r>
            <a:r>
              <a:rPr sz="2800" dirty="0"/>
              <a:t>=</a:t>
            </a:r>
            <a:r>
              <a:rPr sz="2800" spc="-140" dirty="0"/>
              <a:t> </a:t>
            </a:r>
            <a:r>
              <a:rPr sz="2800" dirty="0"/>
              <a:t>65036</a:t>
            </a:r>
            <a:endParaRPr sz="28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20" dirty="0"/>
              <a:t>For </a:t>
            </a:r>
            <a:r>
              <a:rPr spc="-5" dirty="0"/>
              <a:t>the signed </a:t>
            </a:r>
            <a:r>
              <a:rPr spc="-10" dirty="0"/>
              <a:t>decimal</a:t>
            </a:r>
            <a:r>
              <a:rPr spc="40" dirty="0"/>
              <a:t> </a:t>
            </a:r>
            <a:r>
              <a:rPr spc="-15" dirty="0"/>
              <a:t>interpretations</a:t>
            </a: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Microsoft Sans Serif"/>
              <a:buChar char="▪"/>
              <a:tabLst>
                <a:tab pos="755650" algn="l"/>
              </a:tabLst>
            </a:pPr>
            <a:r>
              <a:rPr sz="2800" spc="-5" dirty="0">
                <a:latin typeface="Calibri"/>
                <a:cs typeface="Calibri"/>
              </a:rPr>
              <a:t>FE0Ch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–N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70"/>
              </a:spcBef>
            </a:pPr>
            <a:r>
              <a:rPr sz="2800" spc="285" dirty="0">
                <a:latin typeface="Microsoft Sans Serif"/>
                <a:cs typeface="Microsoft Sans Serif"/>
              </a:rPr>
              <a:t>▪ </a:t>
            </a:r>
            <a:r>
              <a:rPr sz="2800" spc="-40" dirty="0"/>
              <a:t>One’s </a:t>
            </a:r>
            <a:r>
              <a:rPr sz="2800" spc="-10" dirty="0"/>
              <a:t>com. </a:t>
            </a:r>
            <a:r>
              <a:rPr sz="2800" spc="-5" dirty="0"/>
              <a:t>of FE0Ch </a:t>
            </a:r>
            <a:r>
              <a:rPr sz="2800" dirty="0"/>
              <a:t>= 0000 0001 1111</a:t>
            </a:r>
            <a:r>
              <a:rPr sz="2800" spc="25" dirty="0"/>
              <a:t> </a:t>
            </a:r>
            <a:r>
              <a:rPr sz="2800" dirty="0"/>
              <a:t>0011</a:t>
            </a:r>
            <a:endParaRPr sz="2800">
              <a:latin typeface="Microsoft Sans Serif"/>
              <a:cs typeface="Microsoft Sans Serif"/>
            </a:endParaRPr>
          </a:p>
          <a:p>
            <a:pPr marL="469265">
              <a:lnSpc>
                <a:spcPct val="100000"/>
              </a:lnSpc>
              <a:spcBef>
                <a:spcPts val="670"/>
              </a:spcBef>
            </a:pPr>
            <a:r>
              <a:rPr sz="2800" spc="285" dirty="0">
                <a:latin typeface="Microsoft Sans Serif"/>
                <a:cs typeface="Microsoft Sans Serif"/>
              </a:rPr>
              <a:t>▪ </a:t>
            </a:r>
            <a:r>
              <a:rPr sz="2800" spc="-50" dirty="0"/>
              <a:t>Two </a:t>
            </a:r>
            <a:r>
              <a:rPr sz="2800" dirty="0"/>
              <a:t>s </a:t>
            </a:r>
            <a:r>
              <a:rPr sz="2800" spc="-10" dirty="0"/>
              <a:t>com. </a:t>
            </a:r>
            <a:r>
              <a:rPr sz="2800" spc="-5" dirty="0"/>
              <a:t>of </a:t>
            </a:r>
            <a:r>
              <a:rPr sz="2800" dirty="0"/>
              <a:t>FE0Ch = 0000 0001 1111</a:t>
            </a:r>
            <a:r>
              <a:rPr sz="2800" spc="-105" dirty="0"/>
              <a:t> </a:t>
            </a:r>
            <a:r>
              <a:rPr sz="2800" dirty="0"/>
              <a:t>0100</a:t>
            </a:r>
            <a:endParaRPr sz="2800">
              <a:latin typeface="Microsoft Sans Serif"/>
              <a:cs typeface="Microsoft Sans Serif"/>
            </a:endParaRPr>
          </a:p>
          <a:p>
            <a:pPr marL="469265">
              <a:lnSpc>
                <a:spcPct val="100000"/>
              </a:lnSpc>
              <a:spcBef>
                <a:spcPts val="670"/>
              </a:spcBef>
            </a:pPr>
            <a:r>
              <a:rPr sz="2800" spc="285" dirty="0">
                <a:latin typeface="Microsoft Sans Serif"/>
                <a:cs typeface="Microsoft Sans Serif"/>
              </a:rPr>
              <a:t>▪ </a:t>
            </a:r>
            <a:r>
              <a:rPr sz="2800" dirty="0"/>
              <a:t>N = 01F4h =</a:t>
            </a:r>
            <a:r>
              <a:rPr sz="2800" spc="-120" dirty="0"/>
              <a:t> </a:t>
            </a:r>
            <a:r>
              <a:rPr sz="2800" dirty="0"/>
              <a:t>500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55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79" y="481394"/>
            <a:ext cx="8071840" cy="1054735"/>
          </a:xfrm>
          <a:prstGeom prst="rect">
            <a:avLst/>
          </a:prstGeom>
        </p:spPr>
        <p:txBody>
          <a:bodyPr vert="horz" wrap="square" lIns="0" tIns="121919" rIns="0" bIns="0" rtlCol="0">
            <a:spAutoFit/>
          </a:bodyPr>
          <a:lstStyle/>
          <a:p>
            <a:pPr marL="2809240">
              <a:lnSpc>
                <a:spcPct val="100000"/>
              </a:lnSpc>
            </a:pPr>
            <a:r>
              <a:rPr spc="-5" dirty="0"/>
              <a:t>ASCII</a:t>
            </a:r>
            <a:r>
              <a:rPr spc="-55" dirty="0"/>
              <a:t> </a:t>
            </a:r>
            <a:r>
              <a:rPr spc="-10" dirty="0"/>
              <a:t>Code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1206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292074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839" y="377799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10779" y="1968753"/>
            <a:ext cx="7994015" cy="3597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90360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1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merican </a:t>
            </a:r>
            <a:r>
              <a:rPr sz="3200" b="1" spc="-15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tandard </a:t>
            </a:r>
            <a:r>
              <a:rPr sz="3200" b="1" spc="-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ode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b="1" spc="-15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nformation  </a:t>
            </a:r>
            <a:r>
              <a:rPr sz="3200" b="1" spc="-20" dirty="0">
                <a:latin typeface="Calibri"/>
                <a:cs typeface="Calibri"/>
              </a:rPr>
              <a:t>I</a:t>
            </a:r>
            <a:r>
              <a:rPr sz="3200" spc="-20" dirty="0">
                <a:latin typeface="Calibri"/>
                <a:cs typeface="Calibri"/>
              </a:rPr>
              <a:t>nterchange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Code</a:t>
            </a:r>
            <a:endParaRPr sz="3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ASCII Code </a:t>
            </a:r>
            <a:r>
              <a:rPr sz="3200" spc="-35" dirty="0">
                <a:latin typeface="Calibri"/>
                <a:cs typeface="Calibri"/>
              </a:rPr>
              <a:t>system </a:t>
            </a:r>
            <a:r>
              <a:rPr sz="3200" spc="-5" dirty="0">
                <a:latin typeface="Calibri"/>
                <a:cs typeface="Calibri"/>
              </a:rPr>
              <a:t>uses </a:t>
            </a:r>
            <a:r>
              <a:rPr sz="3200" spc="-15" dirty="0">
                <a:latin typeface="Calibri"/>
                <a:cs typeface="Calibri"/>
              </a:rPr>
              <a:t>seven </a:t>
            </a:r>
            <a:r>
              <a:rPr sz="3200" spc="-5" dirty="0">
                <a:latin typeface="Calibri"/>
                <a:cs typeface="Calibri"/>
              </a:rPr>
              <a:t>bits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code  </a:t>
            </a:r>
            <a:r>
              <a:rPr sz="3200" spc="-5" dirty="0">
                <a:latin typeface="Calibri"/>
                <a:cs typeface="Calibri"/>
              </a:rPr>
              <a:t>each </a:t>
            </a:r>
            <a:r>
              <a:rPr sz="3200" spc="-45" dirty="0">
                <a:latin typeface="Calibri"/>
                <a:cs typeface="Calibri"/>
              </a:rPr>
              <a:t>character, </a:t>
            </a:r>
            <a:r>
              <a:rPr sz="3200" spc="-5" dirty="0">
                <a:latin typeface="Calibri"/>
                <a:cs typeface="Calibri"/>
              </a:rPr>
              <a:t>so </a:t>
            </a:r>
            <a:r>
              <a:rPr sz="3200" spc="-10" dirty="0">
                <a:latin typeface="Calibri"/>
                <a:cs typeface="Calibri"/>
              </a:rPr>
              <a:t>there </a:t>
            </a:r>
            <a:r>
              <a:rPr sz="3200" spc="-20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20" dirty="0">
                <a:latin typeface="Calibri"/>
                <a:cs typeface="Calibri"/>
              </a:rPr>
              <a:t>total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5" dirty="0">
                <a:latin typeface="Calibri"/>
                <a:cs typeface="Calibri"/>
              </a:rPr>
              <a:t>2</a:t>
            </a:r>
            <a:r>
              <a:rPr sz="3150" spc="7" baseline="25132" dirty="0">
                <a:latin typeface="Calibri"/>
                <a:cs typeface="Calibri"/>
              </a:rPr>
              <a:t>7 </a:t>
            </a:r>
            <a:r>
              <a:rPr sz="3200" spc="-5" dirty="0">
                <a:latin typeface="Calibri"/>
                <a:cs typeface="Calibri"/>
              </a:rPr>
              <a:t>= </a:t>
            </a:r>
            <a:r>
              <a:rPr sz="3200" spc="-10" dirty="0">
                <a:latin typeface="Calibri"/>
                <a:cs typeface="Calibri"/>
              </a:rPr>
              <a:t>128  </a:t>
            </a:r>
            <a:r>
              <a:rPr sz="3200" spc="-5" dirty="0">
                <a:latin typeface="Calibri"/>
                <a:cs typeface="Calibri"/>
              </a:rPr>
              <a:t>ASCII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codes.</a:t>
            </a:r>
            <a:endParaRPr sz="3200">
              <a:latin typeface="Calibri"/>
              <a:cs typeface="Calibri"/>
            </a:endParaRPr>
          </a:p>
          <a:p>
            <a:pPr marL="355600" marR="557530" indent="-342900">
              <a:lnSpc>
                <a:spcPts val="3490"/>
              </a:lnSpc>
              <a:spcBef>
                <a:spcPts val="11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Notice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spc="-5" dirty="0">
                <a:latin typeface="Calibri"/>
                <a:cs typeface="Calibri"/>
              </a:rPr>
              <a:t>only 95 ASCII </a:t>
            </a:r>
            <a:r>
              <a:rPr sz="3200" spc="-10" dirty="0">
                <a:latin typeface="Calibri"/>
                <a:cs typeface="Calibri"/>
              </a:rPr>
              <a:t>codes, </a:t>
            </a:r>
            <a:r>
              <a:rPr sz="3200" spc="-20" dirty="0">
                <a:latin typeface="Calibri"/>
                <a:cs typeface="Calibri"/>
              </a:rPr>
              <a:t>from </a:t>
            </a:r>
            <a:r>
              <a:rPr sz="3200" spc="-5" dirty="0">
                <a:latin typeface="Calibri"/>
                <a:cs typeface="Calibri"/>
              </a:rPr>
              <a:t>32 </a:t>
            </a:r>
            <a:r>
              <a:rPr sz="3200" spc="-35" dirty="0">
                <a:latin typeface="Calibri"/>
                <a:cs typeface="Calibri"/>
              </a:rPr>
              <a:t>to  </a:t>
            </a:r>
            <a:r>
              <a:rPr sz="3200" spc="-5" dirty="0">
                <a:latin typeface="Calibri"/>
                <a:cs typeface="Calibri"/>
              </a:rPr>
              <a:t>126, </a:t>
            </a:r>
            <a:r>
              <a:rPr sz="3200" spc="-20" dirty="0">
                <a:latin typeface="Calibri"/>
                <a:cs typeface="Calibri"/>
              </a:rPr>
              <a:t>are </a:t>
            </a:r>
            <a:r>
              <a:rPr sz="3200" spc="-15" dirty="0">
                <a:latin typeface="Calibri"/>
                <a:cs typeface="Calibri"/>
              </a:rPr>
              <a:t>considered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printable.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4839" y="549249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55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060"/>
              </a:lnSpc>
            </a:pPr>
            <a:r>
              <a:rPr sz="3600" spc="-10" dirty="0"/>
              <a:t>Show how </a:t>
            </a:r>
            <a:r>
              <a:rPr sz="3600" spc="-5" dirty="0"/>
              <a:t>the </a:t>
            </a:r>
            <a:r>
              <a:rPr sz="3600" spc="-20" dirty="0"/>
              <a:t>character </a:t>
            </a:r>
            <a:r>
              <a:rPr sz="3600" spc="-10" dirty="0"/>
              <a:t>string </a:t>
            </a:r>
            <a:r>
              <a:rPr sz="3600" spc="-15" dirty="0"/>
              <a:t>“RG </a:t>
            </a:r>
            <a:r>
              <a:rPr sz="3600" spc="10" dirty="0"/>
              <a:t>2z” </a:t>
            </a:r>
            <a:r>
              <a:rPr sz="3600" dirty="0"/>
              <a:t>is  </a:t>
            </a:r>
            <a:r>
              <a:rPr sz="3600" spc="-25" dirty="0"/>
              <a:t>stored </a:t>
            </a:r>
            <a:r>
              <a:rPr sz="3600" dirty="0"/>
              <a:t>in </a:t>
            </a:r>
            <a:r>
              <a:rPr sz="3600" spc="-40" dirty="0"/>
              <a:t>memory, </a:t>
            </a:r>
            <a:r>
              <a:rPr sz="3600" spc="-15" dirty="0"/>
              <a:t>starting </a:t>
            </a:r>
            <a:r>
              <a:rPr sz="3600" spc="-20" dirty="0"/>
              <a:t>at </a:t>
            </a:r>
            <a:r>
              <a:rPr sz="3600" spc="-10" dirty="0"/>
              <a:t>address </a:t>
            </a:r>
            <a:r>
              <a:rPr sz="3600" spc="-5" dirty="0"/>
              <a:t>0.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774839" y="292074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4635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30042" y="2007044"/>
          <a:ext cx="3613137" cy="34653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1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1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2228">
                <a:tc>
                  <a:txBody>
                    <a:bodyPr/>
                    <a:lstStyle/>
                    <a:p>
                      <a:pPr marL="22225">
                        <a:lnSpc>
                          <a:spcPts val="3540"/>
                        </a:lnSpc>
                      </a:pPr>
                      <a:r>
                        <a:rPr sz="32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ts val="3540"/>
                        </a:lnSpc>
                      </a:pPr>
                      <a:r>
                        <a:rPr sz="3200" b="1" spc="-15" dirty="0">
                          <a:latin typeface="Calibri"/>
                          <a:cs typeface="Calibri"/>
                        </a:rPr>
                        <a:t>Contents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264">
                <a:tc>
                  <a:txBody>
                    <a:bodyPr/>
                    <a:lstStyle/>
                    <a:p>
                      <a:pPr marL="22225">
                        <a:lnSpc>
                          <a:spcPts val="3765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ts val="3765"/>
                        </a:lnSpc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0101</a:t>
                      </a:r>
                      <a:r>
                        <a:rPr sz="32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10" dirty="0">
                          <a:latin typeface="Calibri"/>
                          <a:cs typeface="Calibri"/>
                        </a:rPr>
                        <a:t>0010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215">
                <a:tc>
                  <a:txBody>
                    <a:bodyPr/>
                    <a:lstStyle/>
                    <a:p>
                      <a:pPr marL="22225">
                        <a:lnSpc>
                          <a:spcPts val="3745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1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ts val="3745"/>
                        </a:lnSpc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0100</a:t>
                      </a:r>
                      <a:r>
                        <a:rPr sz="32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10" dirty="0">
                          <a:latin typeface="Calibri"/>
                          <a:cs typeface="Calibri"/>
                        </a:rPr>
                        <a:t>0111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215">
                <a:tc>
                  <a:txBody>
                    <a:bodyPr/>
                    <a:lstStyle/>
                    <a:p>
                      <a:pPr marL="22225">
                        <a:lnSpc>
                          <a:spcPts val="3745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2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ts val="3745"/>
                        </a:lnSpc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0010</a:t>
                      </a:r>
                      <a:r>
                        <a:rPr sz="32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10" dirty="0">
                          <a:latin typeface="Calibri"/>
                          <a:cs typeface="Calibri"/>
                        </a:rPr>
                        <a:t>0000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215">
                <a:tc>
                  <a:txBody>
                    <a:bodyPr/>
                    <a:lstStyle/>
                    <a:p>
                      <a:pPr marL="22225">
                        <a:lnSpc>
                          <a:spcPts val="3745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3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ts val="3745"/>
                        </a:lnSpc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0011</a:t>
                      </a:r>
                      <a:r>
                        <a:rPr sz="32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10" dirty="0">
                          <a:latin typeface="Calibri"/>
                          <a:cs typeface="Calibri"/>
                        </a:rPr>
                        <a:t>0010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180">
                <a:tc>
                  <a:txBody>
                    <a:bodyPr/>
                    <a:lstStyle/>
                    <a:p>
                      <a:pPr marL="22225">
                        <a:lnSpc>
                          <a:spcPts val="3745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4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ts val="3745"/>
                        </a:lnSpc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0111</a:t>
                      </a:r>
                      <a:r>
                        <a:rPr sz="32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10" dirty="0">
                          <a:latin typeface="Calibri"/>
                          <a:cs typeface="Calibri"/>
                        </a:rPr>
                        <a:t>1010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55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251" y="393806"/>
            <a:ext cx="8071840" cy="1054735"/>
          </a:xfrm>
          <a:prstGeom prst="rect">
            <a:avLst/>
          </a:prstGeom>
        </p:spPr>
        <p:txBody>
          <a:bodyPr vert="horz" wrap="square" lIns="0" tIns="121919" rIns="0" bIns="0" rtlCol="0">
            <a:spAutoFit/>
          </a:bodyPr>
          <a:lstStyle/>
          <a:p>
            <a:pPr marL="2898140">
              <a:lnSpc>
                <a:spcPct val="100000"/>
              </a:lnSpc>
            </a:pPr>
            <a:r>
              <a:rPr spc="-75" dirty="0"/>
              <a:t>R</a:t>
            </a:r>
            <a:r>
              <a:rPr spc="-40" dirty="0"/>
              <a:t>e</a:t>
            </a:r>
            <a:r>
              <a:rPr spc="-114" dirty="0"/>
              <a:t>f</a:t>
            </a:r>
            <a:r>
              <a:rPr spc="-5" dirty="0"/>
              <a:t>e</a:t>
            </a:r>
            <a:r>
              <a:rPr spc="-75" dirty="0"/>
              <a:t>r</a:t>
            </a:r>
            <a:r>
              <a:rPr spc="-5" dirty="0"/>
              <a:t>e</a:t>
            </a:r>
            <a:r>
              <a:rPr spc="-10" dirty="0"/>
              <a:t>n</a:t>
            </a:r>
            <a:r>
              <a:rPr spc="-5" dirty="0"/>
              <a:t>ce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1206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292074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779" y="1968753"/>
            <a:ext cx="7729855" cy="145224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55600" marR="5080" indent="-342900">
              <a:lnSpc>
                <a:spcPct val="95500"/>
              </a:lnSpc>
              <a:spcBef>
                <a:spcPts val="1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Ytha </a:t>
            </a:r>
            <a:r>
              <a:rPr sz="3200" spc="-80" dirty="0">
                <a:latin typeface="Calibri"/>
                <a:cs typeface="Calibri"/>
              </a:rPr>
              <a:t>Yu </a:t>
            </a:r>
            <a:r>
              <a:rPr sz="3200" spc="-5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Charles </a:t>
            </a:r>
            <a:r>
              <a:rPr sz="3200" spc="-5" dirty="0">
                <a:latin typeface="Calibri"/>
                <a:cs typeface="Calibri"/>
              </a:rPr>
              <a:t>Marut, </a:t>
            </a:r>
            <a:r>
              <a:rPr sz="3200" b="1" spc="-5" dirty="0">
                <a:latin typeface="Calibri"/>
                <a:cs typeface="Calibri"/>
              </a:rPr>
              <a:t>Assembly  </a:t>
            </a:r>
            <a:r>
              <a:rPr sz="3200" b="1" spc="-10" dirty="0">
                <a:latin typeface="Calibri"/>
                <a:cs typeface="Calibri"/>
              </a:rPr>
              <a:t>Language </a:t>
            </a:r>
            <a:r>
              <a:rPr sz="3200" b="1" spc="-15" dirty="0">
                <a:latin typeface="Calibri"/>
                <a:cs typeface="Calibri"/>
              </a:rPr>
              <a:t>Programming </a:t>
            </a:r>
            <a:r>
              <a:rPr sz="3200" b="1" spc="-5" dirty="0">
                <a:latin typeface="Calibri"/>
                <a:cs typeface="Calibri"/>
              </a:rPr>
              <a:t>and </a:t>
            </a:r>
            <a:r>
              <a:rPr sz="3200" b="1" spc="-20" dirty="0">
                <a:latin typeface="Calibri"/>
                <a:cs typeface="Calibri"/>
              </a:rPr>
              <a:t>Organization </a:t>
            </a:r>
            <a:r>
              <a:rPr sz="3200" b="1" spc="-5" dirty="0">
                <a:latin typeface="Calibri"/>
                <a:cs typeface="Calibri"/>
              </a:rPr>
              <a:t>of  the IBM PC</a:t>
            </a:r>
            <a:r>
              <a:rPr sz="3200" spc="-5" dirty="0">
                <a:latin typeface="Calibri"/>
                <a:cs typeface="Calibri"/>
              </a:rPr>
              <a:t>. </a:t>
            </a:r>
            <a:r>
              <a:rPr sz="3200" spc="-10" dirty="0">
                <a:latin typeface="Calibri"/>
                <a:cs typeface="Calibri"/>
              </a:rPr>
              <a:t>New </a:t>
            </a:r>
            <a:r>
              <a:rPr sz="3200" spc="-55" dirty="0">
                <a:latin typeface="Calibri"/>
                <a:cs typeface="Calibri"/>
              </a:rPr>
              <a:t>York: </a:t>
            </a:r>
            <a:r>
              <a:rPr sz="3200" spc="-15" dirty="0">
                <a:latin typeface="Calibri"/>
                <a:cs typeface="Calibri"/>
              </a:rPr>
              <a:t>McGraw‐Hill,</a:t>
            </a:r>
            <a:r>
              <a:rPr sz="3200" spc="1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1992.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055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955" y="250254"/>
            <a:ext cx="8071840" cy="800218"/>
          </a:xfrm>
          <a:prstGeom prst="rect">
            <a:avLst/>
          </a:prstGeom>
        </p:spPr>
        <p:txBody>
          <a:bodyPr vert="horz" wrap="square" lIns="0" tIns="121919" rIns="0" bIns="0" rtlCol="0">
            <a:spAutoFit/>
          </a:bodyPr>
          <a:lstStyle/>
          <a:p>
            <a:pPr marL="2131695" algn="l">
              <a:lnSpc>
                <a:spcPct val="100000"/>
              </a:lnSpc>
            </a:pPr>
            <a:r>
              <a:rPr spc="-15" dirty="0"/>
              <a:t>Bytes </a:t>
            </a:r>
            <a:r>
              <a:rPr spc="-5" dirty="0"/>
              <a:t>and</a:t>
            </a:r>
            <a:r>
              <a:rPr spc="-65" dirty="0"/>
              <a:t> </a:t>
            </a:r>
            <a:r>
              <a:rPr spc="-55" dirty="0"/>
              <a:t>Words</a:t>
            </a:r>
          </a:p>
        </p:txBody>
      </p:sp>
      <p:sp>
        <p:nvSpPr>
          <p:cNvPr id="4" name="object 4"/>
          <p:cNvSpPr/>
          <p:nvPr/>
        </p:nvSpPr>
        <p:spPr>
          <a:xfrm>
            <a:off x="774839" y="292074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069" y="1597640"/>
            <a:ext cx="9677262" cy="2235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387350" indent="-342265" algn="just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address </a:t>
            </a:r>
            <a:r>
              <a:rPr sz="2800" spc="-5" dirty="0">
                <a:latin typeface="Calibri"/>
                <a:cs typeface="Calibri"/>
              </a:rPr>
              <a:t>of a </a:t>
            </a:r>
            <a:r>
              <a:rPr sz="2800" dirty="0">
                <a:latin typeface="Calibri"/>
                <a:cs typeface="Calibri"/>
              </a:rPr>
              <a:t>memory </a:t>
            </a:r>
            <a:r>
              <a:rPr sz="2800" spc="-15" dirty="0">
                <a:latin typeface="Calibri"/>
                <a:cs typeface="Calibri"/>
              </a:rPr>
              <a:t>byte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20" dirty="0">
                <a:latin typeface="Calibri"/>
                <a:cs typeface="Calibri"/>
              </a:rPr>
              <a:t>fixed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is  </a:t>
            </a:r>
            <a:r>
              <a:rPr sz="2800" spc="-25" dirty="0">
                <a:latin typeface="Calibri"/>
                <a:cs typeface="Calibri"/>
              </a:rPr>
              <a:t>different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address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5" dirty="0">
                <a:latin typeface="Calibri"/>
                <a:cs typeface="Calibri"/>
              </a:rPr>
              <a:t>any </a:t>
            </a:r>
            <a:r>
              <a:rPr sz="2800" spc="-10" dirty="0">
                <a:latin typeface="Calibri"/>
                <a:cs typeface="Calibri"/>
              </a:rPr>
              <a:t>other  </a:t>
            </a:r>
            <a:r>
              <a:rPr sz="2800" dirty="0">
                <a:latin typeface="Calibri"/>
                <a:cs typeface="Calibri"/>
              </a:rPr>
              <a:t>memory </a:t>
            </a:r>
            <a:r>
              <a:rPr sz="2800" spc="-15" dirty="0">
                <a:latin typeface="Calibri"/>
                <a:cs typeface="Calibri"/>
              </a:rPr>
              <a:t>byte </a:t>
            </a:r>
            <a:r>
              <a:rPr sz="2800" spc="-5" dirty="0">
                <a:latin typeface="Calibri"/>
                <a:cs typeface="Calibri"/>
              </a:rPr>
              <a:t>in 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computer.</a:t>
            </a:r>
            <a:endParaRPr lang="en-GB" sz="2800" spc="-50" dirty="0">
              <a:latin typeface="Calibri"/>
              <a:cs typeface="Calibri"/>
            </a:endParaRPr>
          </a:p>
          <a:p>
            <a:pPr marL="354965" marR="387350" indent="-342265" algn="just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endParaRPr sz="28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95500"/>
              </a:lnSpc>
              <a:spcBef>
                <a:spcPts val="9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contents </a:t>
            </a:r>
            <a:r>
              <a:rPr sz="2800" spc="-5" dirty="0">
                <a:latin typeface="Calibri"/>
                <a:cs typeface="Calibri"/>
              </a:rPr>
              <a:t>of a </a:t>
            </a:r>
            <a:r>
              <a:rPr sz="2800" dirty="0">
                <a:latin typeface="Calibri"/>
                <a:cs typeface="Calibri"/>
              </a:rPr>
              <a:t>memory </a:t>
            </a:r>
            <a:r>
              <a:rPr sz="2800" spc="-15" dirty="0">
                <a:latin typeface="Calibri"/>
                <a:cs typeface="Calibri"/>
              </a:rPr>
              <a:t>byte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not unique  and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subject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change, because they  denote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u="heavy" spc="-15" dirty="0">
                <a:latin typeface="Calibri"/>
                <a:cs typeface="Calibri"/>
              </a:rPr>
              <a:t>currently </a:t>
            </a:r>
            <a:r>
              <a:rPr sz="2800" spc="-5" dirty="0">
                <a:latin typeface="Calibri"/>
                <a:cs typeface="Calibri"/>
              </a:rPr>
              <a:t>being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stored.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0622" rIns="0" bIns="0" rtlCol="0">
            <a:spAutoFit/>
          </a:bodyPr>
          <a:lstStyle/>
          <a:p>
            <a:pPr marL="153670">
              <a:lnSpc>
                <a:spcPts val="1275"/>
              </a:lnSpc>
            </a:pPr>
            <a:fld id="{81D60167-4931-47E6-BA6A-407CBD079E47}" type="slidenum">
              <a:rPr sz="1200" dirty="0"/>
              <a:t>4</a:t>
            </a:fld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1920" y="352425"/>
            <a:ext cx="8071840" cy="800218"/>
          </a:xfrm>
          <a:prstGeom prst="rect">
            <a:avLst/>
          </a:prstGeom>
        </p:spPr>
        <p:txBody>
          <a:bodyPr vert="horz" wrap="square" lIns="0" tIns="121919" rIns="0" bIns="0" rtlCol="0">
            <a:spAutoFit/>
          </a:bodyPr>
          <a:lstStyle/>
          <a:p>
            <a:pPr marL="577215" algn="l">
              <a:lnSpc>
                <a:spcPct val="100000"/>
              </a:lnSpc>
            </a:pPr>
            <a:r>
              <a:rPr dirty="0"/>
              <a:t>Memory </a:t>
            </a:r>
            <a:r>
              <a:rPr spc="-25" dirty="0"/>
              <a:t>Represented </a:t>
            </a:r>
            <a:r>
              <a:rPr spc="-5" dirty="0"/>
              <a:t>as</a:t>
            </a:r>
            <a:r>
              <a:rPr spc="-25" dirty="0"/>
              <a:t> </a:t>
            </a:r>
            <a:r>
              <a:rPr spc="-15" dirty="0"/>
              <a:t>Bytes</a:t>
            </a:r>
          </a:p>
        </p:txBody>
      </p:sp>
      <p:sp>
        <p:nvSpPr>
          <p:cNvPr id="4" name="object 4"/>
          <p:cNvSpPr/>
          <p:nvPr/>
        </p:nvSpPr>
        <p:spPr>
          <a:xfrm>
            <a:off x="2464066" y="1446902"/>
            <a:ext cx="5527547" cy="5513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63760" y="6678676"/>
            <a:ext cx="11811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898989"/>
                </a:solidFill>
                <a:latin typeface="Cordia New"/>
                <a:cs typeface="Cordia New"/>
              </a:rPr>
              <a:t>5</a:t>
            </a:r>
            <a:endParaRPr sz="2000">
              <a:latin typeface="Cordia New"/>
              <a:cs typeface="Cordia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496" y="123825"/>
            <a:ext cx="8071840" cy="1054735"/>
          </a:xfrm>
          <a:prstGeom prst="rect">
            <a:avLst/>
          </a:prstGeom>
        </p:spPr>
        <p:txBody>
          <a:bodyPr vert="horz" wrap="square" lIns="0" tIns="121919" rIns="0" bIns="0" rtlCol="0">
            <a:spAutoFit/>
          </a:bodyPr>
          <a:lstStyle/>
          <a:p>
            <a:pPr marL="2752090">
              <a:lnSpc>
                <a:spcPct val="100000"/>
              </a:lnSpc>
            </a:pPr>
            <a:r>
              <a:rPr spc="-5" dirty="0"/>
              <a:t>Bit</a:t>
            </a:r>
            <a:r>
              <a:rPr spc="-70" dirty="0"/>
              <a:t> </a:t>
            </a:r>
            <a:r>
              <a:rPr spc="-15" dirty="0"/>
              <a:t>Position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1206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292074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839" y="549249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3700" y="1406905"/>
            <a:ext cx="9906000" cy="362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algn="just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The positions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numbered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10" dirty="0">
                <a:latin typeface="Calibri"/>
                <a:cs typeface="Calibri"/>
              </a:rPr>
              <a:t>right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left,  starting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10" dirty="0">
                <a:latin typeface="Calibri"/>
                <a:cs typeface="Calibri"/>
              </a:rPr>
              <a:t>0.</a:t>
            </a:r>
            <a:endParaRPr lang="en-GB" sz="2800" spc="-10" dirty="0">
              <a:latin typeface="Calibri"/>
              <a:cs typeface="Calibri"/>
            </a:endParaRPr>
          </a:p>
          <a:p>
            <a:pPr marL="354965" marR="5080" indent="-342265" algn="just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endParaRPr sz="28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In a </a:t>
            </a:r>
            <a:r>
              <a:rPr sz="2800" spc="-20" dirty="0">
                <a:latin typeface="Calibri"/>
                <a:cs typeface="Calibri"/>
              </a:rPr>
              <a:t>word, </a:t>
            </a:r>
            <a:r>
              <a:rPr sz="2800" spc="-5" dirty="0">
                <a:latin typeface="Calibri"/>
                <a:cs typeface="Calibri"/>
              </a:rPr>
              <a:t>the bits 0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7 </a:t>
            </a:r>
            <a:r>
              <a:rPr sz="2800" spc="-20" dirty="0">
                <a:latin typeface="Calibri"/>
                <a:cs typeface="Calibri"/>
              </a:rPr>
              <a:t>form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b="1" spc="-5" dirty="0">
                <a:latin typeface="Calibri"/>
                <a:cs typeface="Calibri"/>
              </a:rPr>
              <a:t>low</a:t>
            </a:r>
            <a:r>
              <a:rPr sz="2800" b="1" spc="14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byte</a:t>
            </a:r>
            <a:endParaRPr sz="2800" dirty="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and the bits 8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15 </a:t>
            </a:r>
            <a:r>
              <a:rPr sz="2800" spc="-20" dirty="0">
                <a:latin typeface="Calibri"/>
                <a:cs typeface="Calibri"/>
              </a:rPr>
              <a:t>form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b="1" spc="-5" dirty="0">
                <a:latin typeface="Calibri"/>
                <a:cs typeface="Calibri"/>
              </a:rPr>
              <a:t>high</a:t>
            </a:r>
            <a:r>
              <a:rPr sz="2800" b="1" spc="8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byte</a:t>
            </a:r>
            <a:r>
              <a:rPr sz="2800" spc="-15" dirty="0">
                <a:latin typeface="Calibri"/>
                <a:cs typeface="Calibri"/>
              </a:rPr>
              <a:t>.</a:t>
            </a:r>
            <a:endParaRPr lang="en-GB" sz="2800" spc="-15" dirty="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</a:pPr>
            <a:endParaRPr sz="2800" dirty="0">
              <a:latin typeface="Calibri"/>
              <a:cs typeface="Calibri"/>
            </a:endParaRPr>
          </a:p>
          <a:p>
            <a:pPr marL="355600" marR="116205" indent="-342900" algn="just">
              <a:lnSpc>
                <a:spcPct val="97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word stored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35" dirty="0">
                <a:latin typeface="Calibri"/>
                <a:cs typeface="Calibri"/>
              </a:rPr>
              <a:t>memory, </a:t>
            </a:r>
            <a:r>
              <a:rPr sz="2800" spc="-5" dirty="0">
                <a:latin typeface="Calibri"/>
                <a:cs typeface="Calibri"/>
              </a:rPr>
              <a:t>its </a:t>
            </a:r>
            <a:r>
              <a:rPr sz="2800" spc="-10" dirty="0">
                <a:latin typeface="Calibri"/>
                <a:cs typeface="Calibri"/>
              </a:rPr>
              <a:t>low </a:t>
            </a:r>
            <a:r>
              <a:rPr sz="2800" spc="-20" dirty="0">
                <a:latin typeface="Calibri"/>
                <a:cs typeface="Calibri"/>
              </a:rPr>
              <a:t>byte  </a:t>
            </a:r>
            <a:r>
              <a:rPr sz="2800" spc="-10" dirty="0">
                <a:latin typeface="Calibri"/>
                <a:cs typeface="Calibri"/>
              </a:rPr>
              <a:t>comes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memory </a:t>
            </a:r>
            <a:r>
              <a:rPr sz="2800" spc="-15" dirty="0">
                <a:latin typeface="Calibri"/>
                <a:cs typeface="Calibri"/>
              </a:rPr>
              <a:t>byte </a:t>
            </a:r>
            <a:r>
              <a:rPr sz="2800" spc="-5" dirty="0">
                <a:latin typeface="Calibri"/>
                <a:cs typeface="Calibri"/>
              </a:rPr>
              <a:t>with the </a:t>
            </a:r>
            <a:r>
              <a:rPr sz="2800" spc="-15" dirty="0">
                <a:latin typeface="Calibri"/>
                <a:cs typeface="Calibri"/>
              </a:rPr>
              <a:t>lower  </a:t>
            </a:r>
            <a:r>
              <a:rPr sz="2800" spc="-10" dirty="0">
                <a:latin typeface="Calibri"/>
                <a:cs typeface="Calibri"/>
              </a:rPr>
              <a:t>address </a:t>
            </a:r>
            <a:r>
              <a:rPr sz="2800" spc="-5" dirty="0">
                <a:latin typeface="Calibri"/>
                <a:cs typeface="Calibri"/>
              </a:rPr>
              <a:t>and its high </a:t>
            </a:r>
            <a:r>
              <a:rPr sz="2800" spc="-15" dirty="0">
                <a:latin typeface="Calibri"/>
                <a:cs typeface="Calibri"/>
              </a:rPr>
              <a:t>byte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memory  </a:t>
            </a:r>
            <a:r>
              <a:rPr sz="2800" spc="-15" dirty="0">
                <a:latin typeface="Calibri"/>
                <a:cs typeface="Calibri"/>
              </a:rPr>
              <a:t>byte </a:t>
            </a:r>
            <a:r>
              <a:rPr sz="2800" spc="-5" dirty="0">
                <a:latin typeface="Calibri"/>
                <a:cs typeface="Calibri"/>
              </a:rPr>
              <a:t>with the higher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address.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00336" y="6761988"/>
            <a:ext cx="8128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98989"/>
                </a:solidFill>
                <a:latin typeface="Cordia New"/>
                <a:cs typeface="Cordia New"/>
              </a:rPr>
              <a:t>6</a:t>
            </a:r>
            <a:endParaRPr sz="1200">
              <a:latin typeface="Cordia New"/>
              <a:cs typeface="Cordia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167" y="151511"/>
            <a:ext cx="9128394" cy="800218"/>
          </a:xfrm>
          <a:prstGeom prst="rect">
            <a:avLst/>
          </a:prstGeom>
        </p:spPr>
        <p:txBody>
          <a:bodyPr vert="horz" wrap="square" lIns="0" tIns="121919" rIns="0" bIns="0" rtlCol="0">
            <a:spAutoFit/>
          </a:bodyPr>
          <a:lstStyle/>
          <a:p>
            <a:pPr marL="222250">
              <a:lnSpc>
                <a:spcPct val="100000"/>
              </a:lnSpc>
            </a:pPr>
            <a:r>
              <a:rPr spc="-5" dirty="0"/>
              <a:t>Bit </a:t>
            </a:r>
            <a:r>
              <a:rPr spc="-15" dirty="0"/>
              <a:t>Positions </a:t>
            </a:r>
            <a:r>
              <a:rPr spc="-5" dirty="0"/>
              <a:t>in a </a:t>
            </a:r>
            <a:r>
              <a:rPr spc="-20" dirty="0"/>
              <a:t>Byte </a:t>
            </a:r>
            <a:r>
              <a:rPr spc="-5" dirty="0"/>
              <a:t>and a</a:t>
            </a:r>
            <a:r>
              <a:rPr spc="95" dirty="0"/>
              <a:t> </a:t>
            </a:r>
            <a:r>
              <a:rPr spc="-65" dirty="0"/>
              <a:t>Word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1206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1528" y="1655282"/>
            <a:ext cx="8805671" cy="4622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63760" y="6678676"/>
            <a:ext cx="11811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898989"/>
                </a:solidFill>
                <a:latin typeface="Cordia New"/>
                <a:cs typeface="Cordia New"/>
              </a:rPr>
              <a:t>7</a:t>
            </a:r>
            <a:endParaRPr sz="2000">
              <a:latin typeface="Cordia New"/>
              <a:cs typeface="Cordia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80" y="170162"/>
            <a:ext cx="8071840" cy="800218"/>
          </a:xfrm>
          <a:prstGeom prst="rect">
            <a:avLst/>
          </a:prstGeom>
        </p:spPr>
        <p:txBody>
          <a:bodyPr vert="horz" wrap="square" lIns="0" tIns="121919" rIns="0" bIns="0" rtlCol="0">
            <a:spAutoFit/>
          </a:bodyPr>
          <a:lstStyle/>
          <a:p>
            <a:pPr marL="3378835" algn="l">
              <a:lnSpc>
                <a:spcPct val="100000"/>
              </a:lnSpc>
            </a:pPr>
            <a:r>
              <a:rPr spc="-5" dirty="0"/>
              <a:t>Buses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1206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292074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2300" y="1477479"/>
            <a:ext cx="9448799" cy="37548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2065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processor communicates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dirty="0">
                <a:latin typeface="Calibri"/>
                <a:cs typeface="Calibri"/>
              </a:rPr>
              <a:t>memory </a:t>
            </a:r>
            <a:r>
              <a:rPr sz="2800" spc="-10" dirty="0">
                <a:latin typeface="Calibri"/>
                <a:cs typeface="Calibri"/>
              </a:rPr>
              <a:t>and  </a:t>
            </a:r>
            <a:r>
              <a:rPr sz="2800" spc="-5" dirty="0">
                <a:latin typeface="Calibri"/>
                <a:cs typeface="Calibri"/>
              </a:rPr>
              <a:t>I/O </a:t>
            </a:r>
            <a:r>
              <a:rPr sz="2800" spc="-10" dirty="0">
                <a:latin typeface="Calibri"/>
                <a:cs typeface="Calibri"/>
              </a:rPr>
              <a:t>circuits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using signals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30" dirty="0">
                <a:latin typeface="Calibri"/>
                <a:cs typeface="Calibri"/>
              </a:rPr>
              <a:t>travel </a:t>
            </a:r>
            <a:r>
              <a:rPr sz="2800" spc="-5" dirty="0">
                <a:latin typeface="Calibri"/>
                <a:cs typeface="Calibri"/>
              </a:rPr>
              <a:t>along a  </a:t>
            </a:r>
            <a:r>
              <a:rPr sz="2800" spc="-10" dirty="0">
                <a:latin typeface="Calibri"/>
                <a:cs typeface="Calibri"/>
              </a:rPr>
              <a:t>set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wires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connections called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buses</a:t>
            </a:r>
            <a:r>
              <a:rPr sz="2800" spc="-5" dirty="0">
                <a:latin typeface="Calibri"/>
                <a:cs typeface="Calibri"/>
              </a:rPr>
              <a:t>.</a:t>
            </a:r>
            <a:endParaRPr lang="en-GB" sz="2800" spc="-5" dirty="0">
              <a:latin typeface="Calibri"/>
              <a:cs typeface="Calibri"/>
            </a:endParaRPr>
          </a:p>
          <a:p>
            <a:pPr marL="355600" marR="12065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endParaRPr sz="28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There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three </a:t>
            </a:r>
            <a:r>
              <a:rPr sz="2800" spc="-5" dirty="0">
                <a:latin typeface="Calibri"/>
                <a:cs typeface="Calibri"/>
              </a:rPr>
              <a:t>kinds of signals: </a:t>
            </a:r>
            <a:r>
              <a:rPr sz="2800" spc="-10" dirty="0">
                <a:latin typeface="Calibri"/>
                <a:cs typeface="Calibri"/>
              </a:rPr>
              <a:t>address, </a:t>
            </a:r>
            <a:r>
              <a:rPr sz="2800" spc="-20" dirty="0">
                <a:latin typeface="Calibri"/>
                <a:cs typeface="Calibri"/>
              </a:rPr>
              <a:t>data, 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control.</a:t>
            </a:r>
            <a:endParaRPr lang="en-GB" sz="2800" spc="-2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800" dirty="0">
              <a:latin typeface="Calibri"/>
              <a:cs typeface="Calibri"/>
            </a:endParaRPr>
          </a:p>
          <a:p>
            <a:pPr marL="355600" marR="22225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there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three </a:t>
            </a:r>
            <a:r>
              <a:rPr sz="2800" spc="-5" dirty="0">
                <a:latin typeface="Calibri"/>
                <a:cs typeface="Calibri"/>
              </a:rPr>
              <a:t>buses: </a:t>
            </a:r>
            <a:r>
              <a:rPr sz="2800" b="1" spc="-10" dirty="0">
                <a:latin typeface="Calibri"/>
                <a:cs typeface="Calibri"/>
              </a:rPr>
              <a:t>address </a:t>
            </a:r>
            <a:r>
              <a:rPr sz="2800" b="1" spc="-5" dirty="0">
                <a:latin typeface="Calibri"/>
                <a:cs typeface="Calibri"/>
              </a:rPr>
              <a:t>bus</a:t>
            </a:r>
            <a:r>
              <a:rPr sz="2800" spc="-5" dirty="0">
                <a:latin typeface="Calibri"/>
                <a:cs typeface="Calibri"/>
              </a:rPr>
              <a:t>, </a:t>
            </a:r>
            <a:r>
              <a:rPr sz="2800" b="1" spc="-20" dirty="0">
                <a:latin typeface="Calibri"/>
                <a:cs typeface="Calibri"/>
              </a:rPr>
              <a:t>data  </a:t>
            </a:r>
            <a:r>
              <a:rPr sz="2800" b="1" spc="-5" dirty="0">
                <a:latin typeface="Calibri"/>
                <a:cs typeface="Calibri"/>
              </a:rPr>
              <a:t>bus</a:t>
            </a:r>
            <a:r>
              <a:rPr sz="2800" spc="-5" dirty="0">
                <a:latin typeface="Calibri"/>
                <a:cs typeface="Calibri"/>
              </a:rPr>
              <a:t>, and </a:t>
            </a:r>
            <a:r>
              <a:rPr sz="2800" b="1" spc="-20" dirty="0">
                <a:latin typeface="Calibri"/>
                <a:cs typeface="Calibri"/>
              </a:rPr>
              <a:t>control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bus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0622" rIns="0" bIns="0" rtlCol="0">
            <a:spAutoFit/>
          </a:bodyPr>
          <a:lstStyle/>
          <a:p>
            <a:pPr marL="153670">
              <a:lnSpc>
                <a:spcPts val="1275"/>
              </a:lnSpc>
            </a:pPr>
            <a:fld id="{81D60167-4931-47E6-BA6A-407CBD079E47}" type="slidenum">
              <a:rPr sz="1200" dirty="0"/>
              <a:t>8</a:t>
            </a:fld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00" y="242316"/>
            <a:ext cx="8071840" cy="1054735"/>
          </a:xfrm>
          <a:prstGeom prst="rect">
            <a:avLst/>
          </a:prstGeom>
        </p:spPr>
        <p:txBody>
          <a:bodyPr vert="horz" wrap="square" lIns="0" tIns="121919" rIns="0" bIns="0" rtlCol="0">
            <a:spAutoFit/>
          </a:bodyPr>
          <a:lstStyle/>
          <a:p>
            <a:pPr marL="3378835">
              <a:lnSpc>
                <a:spcPct val="100000"/>
              </a:lnSpc>
            </a:pPr>
            <a:r>
              <a:rPr spc="-5" dirty="0"/>
              <a:t>Buses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1206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4635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4000" y="85725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839" y="549249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0" y="0"/>
                </a:moveTo>
                <a:lnTo>
                  <a:pt x="0" y="857250"/>
                </a:lnTo>
                <a:lnTo>
                  <a:pt x="9143999" y="857250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6100" y="1251649"/>
            <a:ext cx="9601200" cy="4851328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4965" marR="5080" indent="-342265" algn="just">
              <a:lnSpc>
                <a:spcPts val="3460"/>
              </a:lnSpc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For example, to </a:t>
            </a:r>
            <a:r>
              <a:rPr sz="3200" spc="-15" dirty="0">
                <a:latin typeface="Calibri"/>
                <a:cs typeface="Calibri"/>
              </a:rPr>
              <a:t>read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contents </a:t>
            </a:r>
            <a:r>
              <a:rPr sz="3200" spc="-5" dirty="0">
                <a:latin typeface="Calibri"/>
                <a:cs typeface="Calibri"/>
              </a:rPr>
              <a:t>of a  </a:t>
            </a:r>
            <a:r>
              <a:rPr sz="3200" dirty="0">
                <a:latin typeface="Calibri"/>
                <a:cs typeface="Calibri"/>
              </a:rPr>
              <a:t>memory </a:t>
            </a:r>
            <a:r>
              <a:rPr sz="3200" spc="-10" dirty="0">
                <a:latin typeface="Calibri"/>
                <a:cs typeface="Calibri"/>
              </a:rPr>
              <a:t>location, </a:t>
            </a:r>
            <a:r>
              <a:rPr sz="3200" spc="-5" dirty="0">
                <a:latin typeface="Calibri"/>
                <a:cs typeface="Calibri"/>
              </a:rPr>
              <a:t>the CPU places the </a:t>
            </a:r>
            <a:r>
              <a:rPr sz="3200" spc="-10" dirty="0">
                <a:latin typeface="Calibri"/>
                <a:cs typeface="Calibri"/>
              </a:rPr>
              <a:t>address  </a:t>
            </a:r>
            <a:r>
              <a:rPr sz="3200" spc="-5" dirty="0">
                <a:latin typeface="Calibri"/>
                <a:cs typeface="Calibri"/>
              </a:rPr>
              <a:t>of the </a:t>
            </a:r>
            <a:r>
              <a:rPr sz="3200" dirty="0">
                <a:latin typeface="Calibri"/>
                <a:cs typeface="Calibri"/>
              </a:rPr>
              <a:t>memory </a:t>
            </a:r>
            <a:r>
              <a:rPr sz="3200" spc="-10" dirty="0">
                <a:latin typeface="Calibri"/>
                <a:cs typeface="Calibri"/>
              </a:rPr>
              <a:t>location </a:t>
            </a:r>
            <a:r>
              <a:rPr sz="3200" spc="-5" dirty="0">
                <a:latin typeface="Calibri"/>
                <a:cs typeface="Calibri"/>
              </a:rPr>
              <a:t>on the </a:t>
            </a:r>
            <a:r>
              <a:rPr sz="3200" spc="-10" dirty="0">
                <a:latin typeface="Calibri"/>
                <a:cs typeface="Calibri"/>
              </a:rPr>
              <a:t>address bus,  </a:t>
            </a:r>
            <a:r>
              <a:rPr sz="3200" spc="-5" dirty="0">
                <a:latin typeface="Calibri"/>
                <a:cs typeface="Calibri"/>
              </a:rPr>
              <a:t>and it </a:t>
            </a:r>
            <a:r>
              <a:rPr sz="3200" spc="-15" dirty="0">
                <a:latin typeface="Calibri"/>
                <a:cs typeface="Calibri"/>
              </a:rPr>
              <a:t>receives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data, </a:t>
            </a:r>
            <a:r>
              <a:rPr sz="3200" spc="-15" dirty="0">
                <a:latin typeface="Calibri"/>
                <a:cs typeface="Calibri"/>
              </a:rPr>
              <a:t>sent by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memory  </a:t>
            </a:r>
            <a:r>
              <a:rPr sz="3200" spc="-15" dirty="0">
                <a:latin typeface="Calibri"/>
                <a:cs typeface="Calibri"/>
              </a:rPr>
              <a:t>circuits, </a:t>
            </a:r>
            <a:r>
              <a:rPr sz="3200" spc="-5" dirty="0">
                <a:latin typeface="Calibri"/>
                <a:cs typeface="Calibri"/>
              </a:rPr>
              <a:t>on the </a:t>
            </a:r>
            <a:r>
              <a:rPr sz="3200" spc="-25" dirty="0">
                <a:latin typeface="Calibri"/>
                <a:cs typeface="Calibri"/>
              </a:rPr>
              <a:t>data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bus.</a:t>
            </a:r>
            <a:endParaRPr lang="en-GB" sz="3200" spc="-10" dirty="0">
              <a:latin typeface="Calibri"/>
              <a:cs typeface="Calibri"/>
            </a:endParaRPr>
          </a:p>
          <a:p>
            <a:pPr marL="354965" marR="5080" indent="-342265" algn="just">
              <a:lnSpc>
                <a:spcPts val="3460"/>
              </a:lnSpc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3200" dirty="0">
              <a:latin typeface="Calibri"/>
              <a:cs typeface="Calibri"/>
            </a:endParaRPr>
          </a:p>
          <a:p>
            <a:pPr marL="355600" marR="819150" indent="-342900" algn="just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20" dirty="0">
                <a:latin typeface="Calibri"/>
                <a:cs typeface="Calibri"/>
              </a:rPr>
              <a:t>control </a:t>
            </a:r>
            <a:r>
              <a:rPr sz="3200" spc="-5" dirty="0">
                <a:latin typeface="Calibri"/>
                <a:cs typeface="Calibri"/>
              </a:rPr>
              <a:t>signal is </a:t>
            </a:r>
            <a:r>
              <a:rPr sz="3200" spc="-15" dirty="0">
                <a:latin typeface="Calibri"/>
                <a:cs typeface="Calibri"/>
              </a:rPr>
              <a:t>required </a:t>
            </a:r>
            <a:r>
              <a:rPr sz="3200" spc="-20" dirty="0">
                <a:latin typeface="Calibri"/>
                <a:cs typeface="Calibri"/>
              </a:rPr>
              <a:t>to inform </a:t>
            </a:r>
            <a:r>
              <a:rPr sz="3200" spc="-5" dirty="0">
                <a:latin typeface="Calibri"/>
                <a:cs typeface="Calibri"/>
              </a:rPr>
              <a:t>the  </a:t>
            </a:r>
            <a:r>
              <a:rPr sz="3200" dirty="0">
                <a:latin typeface="Calibri"/>
                <a:cs typeface="Calibri"/>
              </a:rPr>
              <a:t>memory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perform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read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operation.</a:t>
            </a:r>
            <a:endParaRPr lang="en-GB" sz="3200" spc="-15" dirty="0">
              <a:latin typeface="Calibri"/>
              <a:cs typeface="Calibri"/>
            </a:endParaRPr>
          </a:p>
          <a:p>
            <a:pPr marL="355600" marR="819150" indent="-342900" algn="just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3200" dirty="0">
              <a:latin typeface="Calibri"/>
              <a:cs typeface="Calibri"/>
            </a:endParaRPr>
          </a:p>
          <a:p>
            <a:pPr marL="355600" marR="935990" indent="-342900" algn="just">
              <a:lnSpc>
                <a:spcPts val="3200"/>
              </a:lnSpc>
              <a:spcBef>
                <a:spcPts val="9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CPU sends the </a:t>
            </a:r>
            <a:r>
              <a:rPr sz="3200" spc="-20" dirty="0">
                <a:latin typeface="Calibri"/>
                <a:cs typeface="Calibri"/>
              </a:rPr>
              <a:t>control </a:t>
            </a:r>
            <a:r>
              <a:rPr sz="3200" spc="-5" dirty="0">
                <a:latin typeface="Calibri"/>
                <a:cs typeface="Calibri"/>
              </a:rPr>
              <a:t>signal on the  </a:t>
            </a:r>
            <a:r>
              <a:rPr sz="3200" spc="-20" dirty="0">
                <a:latin typeface="Calibri"/>
                <a:cs typeface="Calibri"/>
              </a:rPr>
              <a:t>control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bus.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0622" rIns="0" bIns="0" rtlCol="0">
            <a:spAutoFit/>
          </a:bodyPr>
          <a:lstStyle/>
          <a:p>
            <a:pPr marL="153670">
              <a:lnSpc>
                <a:spcPts val="1275"/>
              </a:lnSpc>
            </a:pPr>
            <a:fld id="{81D60167-4931-47E6-BA6A-407CBD079E47}" type="slidenum">
              <a:rPr sz="1200" dirty="0"/>
              <a:t>9</a:t>
            </a:fld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Theme7</Template>
  <TotalTime>138</TotalTime>
  <Words>1229</Words>
  <Application>Microsoft Office PowerPoint</Application>
  <PresentationFormat>Custom</PresentationFormat>
  <Paragraphs>216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Cordia New</vt:lpstr>
      <vt:lpstr>Microsoft Sans Serif</vt:lpstr>
      <vt:lpstr>Office Theme</vt:lpstr>
      <vt:lpstr>Assembly Language Programming</vt:lpstr>
      <vt:lpstr>Outline</vt:lpstr>
      <vt:lpstr>Bytes and Words</vt:lpstr>
      <vt:lpstr>Bytes and Words</vt:lpstr>
      <vt:lpstr>Memory Represented as Bytes</vt:lpstr>
      <vt:lpstr>Bit Position</vt:lpstr>
      <vt:lpstr>Bit Positions in a Byte and a Word</vt:lpstr>
      <vt:lpstr>Buses</vt:lpstr>
      <vt:lpstr>Buses</vt:lpstr>
      <vt:lpstr>Bus Connections of a Microcomputer</vt:lpstr>
      <vt:lpstr>Intel 8086 Microprocessor Organization</vt:lpstr>
      <vt:lpstr>Execution Unit (EU)</vt:lpstr>
      <vt:lpstr>Bus Interface Unit (BIU)</vt:lpstr>
      <vt:lpstr>Instruction Prefetch</vt:lpstr>
      <vt:lpstr>Machine Instruction</vt:lpstr>
      <vt:lpstr>Fetch‐Execute Cycle</vt:lpstr>
      <vt:lpstr>Programming Languages</vt:lpstr>
      <vt:lpstr>Machine Language</vt:lpstr>
      <vt:lpstr>Machine Language</vt:lpstr>
      <vt:lpstr>Assembly Language</vt:lpstr>
      <vt:lpstr>Assembly Language</vt:lpstr>
      <vt:lpstr>How Integers Are Represented  in the Computer</vt:lpstr>
      <vt:lpstr>Unsigned Integers</vt:lpstr>
      <vt:lpstr>Unsigned Integers</vt:lpstr>
      <vt:lpstr>Signed Integers</vt:lpstr>
      <vt:lpstr>Two’s complement</vt:lpstr>
      <vt:lpstr>Find the two’s complement of 5.</vt:lpstr>
      <vt:lpstr>Subtraction as Two’s Complement  Addition</vt:lpstr>
      <vt:lpstr>Subtraction as Two’s Complement  Addition</vt:lpstr>
      <vt:lpstr>Subtraction as Two’s Complement  Addition</vt:lpstr>
      <vt:lpstr>Unsigned Decimal Interpretation</vt:lpstr>
      <vt:lpstr>Signed Decimal Interpretation</vt:lpstr>
      <vt:lpstr>Suppose AX contains FE0Ch. Give the  unsigned and signed decimal interpretations.</vt:lpstr>
      <vt:lpstr>ASCII Code</vt:lpstr>
      <vt:lpstr>Show how the character string “RG 2z” is  stored in memory, starting at address 0.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asm 1</dc:title>
  <dc:creator>Aor</dc:creator>
  <cp:lastModifiedBy>Md. Rashedul Islam</cp:lastModifiedBy>
  <cp:revision>9</cp:revision>
  <dcterms:created xsi:type="dcterms:W3CDTF">2016-11-14T05:53:46Z</dcterms:created>
  <dcterms:modified xsi:type="dcterms:W3CDTF">2019-06-30T04:29:30Z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2014-08-15T00:00:00Z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2016-11-14T00:00:00Z</vt:filetime>
  </property>
</Properties>
</file>