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6"/>
  </p:notesMasterIdLst>
  <p:sldIdLst>
    <p:sldId id="256" r:id="rId2"/>
    <p:sldId id="257" r:id="rId3"/>
    <p:sldId id="262" r:id="rId4"/>
    <p:sldId id="265" r:id="rId5"/>
    <p:sldId id="308" r:id="rId6"/>
    <p:sldId id="309" r:id="rId7"/>
    <p:sldId id="258" r:id="rId8"/>
    <p:sldId id="261" r:id="rId9"/>
    <p:sldId id="259" r:id="rId10"/>
    <p:sldId id="280" r:id="rId11"/>
    <p:sldId id="282" r:id="rId12"/>
    <p:sldId id="281" r:id="rId13"/>
    <p:sldId id="264" r:id="rId14"/>
    <p:sldId id="310" r:id="rId15"/>
    <p:sldId id="311" r:id="rId16"/>
    <p:sldId id="315" r:id="rId17"/>
    <p:sldId id="268" r:id="rId18"/>
    <p:sldId id="269" r:id="rId19"/>
    <p:sldId id="283" r:id="rId20"/>
    <p:sldId id="267" r:id="rId21"/>
    <p:sldId id="284" r:id="rId22"/>
    <p:sldId id="266" r:id="rId23"/>
    <p:sldId id="270" r:id="rId24"/>
    <p:sldId id="285" r:id="rId25"/>
    <p:sldId id="271" r:id="rId26"/>
    <p:sldId id="286" r:id="rId27"/>
    <p:sldId id="272" r:id="rId28"/>
    <p:sldId id="273" r:id="rId29"/>
    <p:sldId id="278" r:id="rId30"/>
    <p:sldId id="274" r:id="rId31"/>
    <p:sldId id="275" r:id="rId32"/>
    <p:sldId id="279" r:id="rId33"/>
    <p:sldId id="277" r:id="rId34"/>
    <p:sldId id="323" r:id="rId35"/>
    <p:sldId id="287" r:id="rId36"/>
    <p:sldId id="327" r:id="rId37"/>
    <p:sldId id="293" r:id="rId38"/>
    <p:sldId id="329" r:id="rId39"/>
    <p:sldId id="294" r:id="rId40"/>
    <p:sldId id="324" r:id="rId41"/>
    <p:sldId id="325" r:id="rId42"/>
    <p:sldId id="288" r:id="rId43"/>
    <p:sldId id="296" r:id="rId44"/>
    <p:sldId id="326" r:id="rId45"/>
    <p:sldId id="295" r:id="rId46"/>
    <p:sldId id="297" r:id="rId47"/>
    <p:sldId id="316" r:id="rId48"/>
    <p:sldId id="289" r:id="rId49"/>
    <p:sldId id="301" r:id="rId50"/>
    <p:sldId id="330" r:id="rId51"/>
    <p:sldId id="318" r:id="rId52"/>
    <p:sldId id="291" r:id="rId53"/>
    <p:sldId id="299" r:id="rId54"/>
    <p:sldId id="319" r:id="rId55"/>
    <p:sldId id="298" r:id="rId56"/>
    <p:sldId id="320" r:id="rId57"/>
    <p:sldId id="303" r:id="rId58"/>
    <p:sldId id="302" r:id="rId59"/>
    <p:sldId id="321" r:id="rId60"/>
    <p:sldId id="292" r:id="rId61"/>
    <p:sldId id="322" r:id="rId62"/>
    <p:sldId id="312" r:id="rId63"/>
    <p:sldId id="313" r:id="rId64"/>
    <p:sldId id="31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AB1BE-60AF-4E27-85B1-F76FBBCFD2F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1AC16-22FD-4D20-A144-B63DB60B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86BE-9EC0-4A54-8284-19BF48EF6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1D001-0C48-437E-911F-5D92A71E1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3FAB8-029F-4485-A635-31B3EFF7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C651-0571-4D74-B827-DE7A73CFDA5C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3ED6-E191-49B6-A28C-432B5CF4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8B7B-90EF-4EE2-9BA9-B7C72C35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7900-582C-4C96-B247-58AE66E2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427C-5B76-482B-9F12-05039A5B1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5C51-D91E-4711-98A0-FD995F31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3C1-E5F2-4525-8203-08385E1E09E9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764A-5349-48D2-9435-73DD6EBC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7575D-D585-42CA-BBAC-2EEB3D1A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499D6-DF18-4F30-A418-B733908E5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D79C2-CCB0-4554-8570-04ABACBC4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708F-F5ED-4B7D-B8AD-D6D98D3F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6B08-E485-4ECE-94DA-64996C6C9F8C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70A7-D3FC-43EB-A5D1-0853B763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6B2B-EF4B-42CF-8BFE-0147F35E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5923-242C-4E3E-863C-C251E12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B584-287F-473A-9C43-A873FBAE1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51F3E-C3B5-42C8-A73F-A4BB1435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0CC3-C180-4F18-9643-61968EC7C2EE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C6C06-8A2B-40A2-88B8-6A8240F3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B6B2-8804-4BA7-ADCC-57BF6F9F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CDB5-8EEE-4ADB-8FCD-47DB2B7E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9983-0F1E-413B-97F3-46166049A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CC394-A8CD-4A1B-94D4-814FAC68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D32A-3EB8-4BB5-8877-048F58CDE913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FCF7-F733-480F-B52D-BB85FDD8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97EE-9D0F-4E28-AB01-8F22C6FC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08CC-2902-4E56-9FB8-636AA5CE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BCF4-0FBD-4899-BB91-AC790F1E6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95E15-47DE-473E-9A68-2FFA0456E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0BB8-D5BB-46CB-A8E8-856BBB01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4A78-46F0-4864-B754-D9F2585606D2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31037-11F4-452A-92EA-4A99C8B9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2615B-3FAE-4A64-97C8-A8CB09EB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A7A4-F44A-4D33-BD04-7879DF63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E0067-CD25-4663-9365-AED5770ED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53341-2742-4A0D-91AA-A037FA676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89967-70BF-4B25-A8DF-73D00C428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15CC9-E410-4B28-88EF-31DD87B7E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50443-B9FE-4E35-8254-A5445314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409-7141-4A76-A766-A49CEEB40838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C8E06-8D93-4EB7-90A7-E10C7DC5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1B104-01FD-4005-96E0-23CAF9A2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9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D240-5B9F-415C-B60C-4F41D30E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98E1-F350-49A0-9F6A-76BDCAD8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76D0-77A8-411B-B47C-1067DE790C4A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55C50-7BD1-4F3B-B57D-CCD4EC53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C9576-D1D4-44BA-8BFA-B505EE8C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4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A1BB8-2E00-48EA-A550-EAD4922B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6725-5CA5-49EA-84B5-7B996E58777C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2380A-069B-42D7-97A5-590594E1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AB59-D157-4AB9-BBC9-96DA1E6B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519B-ABDD-48FA-B1BC-DDD26A07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DE7B-80C9-411A-98F5-FA706892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39FCB-8EDD-4E53-8603-DF4C94D58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7C1B0-BA5D-4905-A31B-9ABDB82B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F497-1110-4F4F-B776-C80B8DFED327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0F17F-5A88-4229-AB34-BD286111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07FC9-EAD2-495B-8450-595EF119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DDE2-39DF-47A1-BD44-2C8E66C1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B877A-F5A2-476E-98FF-748E96A56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2E998-9723-4A38-B676-20D736FB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DC422-3F77-43B5-BE95-9A8ACC3B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8E68-B2DF-4850-924C-89A0CD202CFB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83706-91A1-4F47-854A-79E3D81F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B7228-037E-4842-973B-3FB75E34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46B37-9383-4015-91F3-911E251F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85064-04ED-4F36-B1E2-90E3801C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84E48-35F1-4E76-8C76-AF99A7BFB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8FC7-E4A6-449A-8652-D6E650D40558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B2E6-2E2C-475D-91DC-3873FF104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AB46-D53E-4468-94DA-9604BBDE8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5A03-6AEE-4368-8B49-8B2FC34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2" Type="http://schemas.openxmlformats.org/officeDocument/2006/relationships/hyperlink" Target="https://www.javatpoin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blog/spring-boot-tutorial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F0F9-DCA9-4819-91A0-FC0F3BD8C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2785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b="1" dirty="0">
                <a:solidFill>
                  <a:schemeClr val="accent6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chemeClr val="accent6"/>
                </a:solidFill>
                <a:latin typeface="Arial Black" panose="020B0A04020102020204" pitchFamily="34" charset="0"/>
              </a:rPr>
              <a:t>Spring-Boot with CRUD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78C48-E598-4E64-A82E-000946062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399" y="37949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Simple RESTful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FF18A-4927-49D1-A4D2-C77AFEED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936965"/>
            <a:ext cx="3151414" cy="3151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66E9D-A55A-469E-90DE-DD104DE31875}"/>
              </a:ext>
            </a:extLst>
          </p:cNvPr>
          <p:cNvSpPr txBox="1"/>
          <p:nvPr/>
        </p:nvSpPr>
        <p:spPr>
          <a:xfrm flipH="1">
            <a:off x="7620000" y="5087052"/>
            <a:ext cx="39853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Abhijite Deb Barman</a:t>
            </a:r>
          </a:p>
          <a:p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: 2002029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176ED-A745-494B-BADA-B781E34C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9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0E6E-01D9-4AD0-A67F-D8375068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Responsibility of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D941F-99EA-406D-A409-5AD213F7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138EE-96C9-4117-9446-329D7F02C4F3}"/>
              </a:ext>
            </a:extLst>
          </p:cNvPr>
          <p:cNvSpPr txBox="1"/>
          <p:nvPr/>
        </p:nvSpPr>
        <p:spPr>
          <a:xfrm>
            <a:off x="1061357" y="2067791"/>
            <a:ext cx="102924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Receive incoming HTTP requests from clients.</a:t>
            </a:r>
          </a:p>
          <a:p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Process requests by invoking appropriate business logic.</a:t>
            </a:r>
          </a:p>
          <a:p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Return HTTP responses, typically in the form of JSON, XML, or HTML, depending on the client's request.</a:t>
            </a:r>
          </a:p>
        </p:txBody>
      </p:sp>
    </p:spTree>
    <p:extLst>
      <p:ext uri="{BB962C8B-B14F-4D97-AF65-F5344CB8AC3E}">
        <p14:creationId xmlns:p14="http://schemas.microsoft.com/office/powerpoint/2010/main" val="16907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0E6E-01D9-4AD0-A67F-D8375068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Responsibility of 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D941F-99EA-406D-A409-5AD213F7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B44A47-C455-4CCF-BCE2-10D20C73B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956" y="1690688"/>
            <a:ext cx="1084118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US" sz="2800" dirty="0"/>
              <a:t>Implement and encapsulate business rules and logic.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Control transaction boundaries for operations that involve multiple database interactions.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Convert data between different formats or representations as required by the application.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05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0E6E-01D9-4AD0-A67F-D8375068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Responsibility of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D941F-99EA-406D-A409-5AD213F7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138EE-96C9-4117-9446-329D7F02C4F3}"/>
              </a:ext>
            </a:extLst>
          </p:cNvPr>
          <p:cNvSpPr txBox="1"/>
          <p:nvPr/>
        </p:nvSpPr>
        <p:spPr>
          <a:xfrm>
            <a:off x="1061357" y="2034540"/>
            <a:ext cx="102924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 data entities.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Encapsulate data and behavior.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 attributes and relationships.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 validation logic.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Data Transfer Objects (DTOs). </a:t>
            </a:r>
          </a:p>
        </p:txBody>
      </p:sp>
    </p:spTree>
    <p:extLst>
      <p:ext uri="{BB962C8B-B14F-4D97-AF65-F5344CB8AC3E}">
        <p14:creationId xmlns:p14="http://schemas.microsoft.com/office/powerpoint/2010/main" val="238054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9230-A323-47C6-8DC8-787887CF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initializr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b="1" u="sng" dirty="0"/>
              <a:t>www.start.spring.io</a:t>
            </a:r>
            <a:r>
              <a:rPr lang="en-US" sz="1800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D2791-C56E-4D41-B13D-55439EEF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05" y="1549982"/>
            <a:ext cx="9049790" cy="51213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71EDF-8795-47C1-9BA3-625A0185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B27E-4024-4507-9AAB-4741F774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1325563"/>
          </a:xfrm>
        </p:spPr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980C-C315-4410-B33E-3AED7F06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/>
              <a:t>Dependency : </a:t>
            </a:r>
            <a:r>
              <a:rPr lang="en-US" sz="2600" dirty="0"/>
              <a:t>A dependency refers to an external library or module that your application relies on to provide certain functionality. 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1.Spring Web(build applications using Spring MVC)</a:t>
            </a:r>
          </a:p>
          <a:p>
            <a:pPr marL="0" indent="0">
              <a:buNone/>
            </a:pPr>
            <a:r>
              <a:rPr lang="en-US" sz="2400" dirty="0"/>
              <a:t>    -module within the Spring Framework</a:t>
            </a:r>
          </a:p>
          <a:p>
            <a:pPr marL="0" indent="0">
              <a:buNone/>
            </a:pPr>
            <a:r>
              <a:rPr lang="en-US" sz="2400" dirty="0"/>
              <a:t>    -provides support for building web applications</a:t>
            </a:r>
          </a:p>
          <a:p>
            <a:endParaRPr lang="en-US" sz="2400" dirty="0"/>
          </a:p>
          <a:p>
            <a:r>
              <a:rPr lang="en-US" sz="2400" b="1" dirty="0"/>
              <a:t>2.Spring Data  JPA (Persist data in SQL stores with java Persistence API using Spring Data)</a:t>
            </a:r>
          </a:p>
          <a:p>
            <a:pPr marL="0" indent="0">
              <a:buNone/>
            </a:pPr>
            <a:r>
              <a:rPr lang="en-US" sz="2400" dirty="0"/>
              <a:t>    -provides a higher-level abstraction over JPA</a:t>
            </a:r>
          </a:p>
          <a:p>
            <a:pPr marL="0" indent="0">
              <a:buNone/>
            </a:pPr>
            <a:r>
              <a:rPr lang="en-US" sz="2400" dirty="0"/>
              <a:t>    -simplifying common data access tasks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15907-4324-4562-9113-FD82C7A6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B27E-4024-4507-9AAB-4741F774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980C-C315-4410-B33E-3AED7F06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3.Thymeleaf( Allows HTML to be correctly displayed in browsers and as static prototypes)</a:t>
            </a:r>
          </a:p>
          <a:p>
            <a:pPr marL="0" indent="0">
              <a:buNone/>
            </a:pPr>
            <a:r>
              <a:rPr lang="en-US" sz="2400" dirty="0"/>
              <a:t>    -helps create the visual part of a web application</a:t>
            </a:r>
          </a:p>
          <a:p>
            <a:pPr marL="0" indent="0">
              <a:buNone/>
            </a:pPr>
            <a:r>
              <a:rPr lang="en-US" sz="2400" dirty="0"/>
              <a:t>    -insert dynamic data from the backend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4.MySql Driver(MySQL JDBC driver )</a:t>
            </a:r>
          </a:p>
          <a:p>
            <a:pPr>
              <a:buFontTx/>
              <a:buChar char="-"/>
            </a:pPr>
            <a:r>
              <a:rPr lang="en-US" sz="2400" dirty="0"/>
              <a:t>Makes a connection between java app and MYSQL database)</a:t>
            </a:r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b="1" dirty="0"/>
              <a:t>5.Lombok(java annotation library which helps to reduce boilerplate)</a:t>
            </a:r>
          </a:p>
          <a:p>
            <a:pPr>
              <a:buFontTx/>
              <a:buChar char="-"/>
            </a:pPr>
            <a:r>
              <a:rPr lang="en-US" sz="2400" dirty="0"/>
              <a:t>Lombok eliminates the need to write repetitive code</a:t>
            </a:r>
          </a:p>
          <a:p>
            <a:pPr marL="0" indent="0">
              <a:buNone/>
            </a:pPr>
            <a:r>
              <a:rPr lang="en-US" sz="2400" dirty="0"/>
              <a:t>   such as getters, setters, constructors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15907-4324-4562-9113-FD82C7A6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8B61-9207-46CF-B749-F0F7648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0BF0-370D-4A8A-91AF-987408F7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6.Spring Boot Dev Tools</a:t>
            </a:r>
          </a:p>
          <a:p>
            <a:pPr>
              <a:buFontTx/>
              <a:buChar char="-"/>
            </a:pPr>
            <a:r>
              <a:rPr lang="en-US" dirty="0"/>
              <a:t>provide fast application restarts, Live Reload, and configurations for enhanced development experience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9BBE0-4D23-48C2-AADB-D245BD9B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264D-4C16-4FEF-8C7C-F34C2EED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3D63A-4B5F-4957-9BA0-F042E19F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20B21-8D20-4A1D-9E20-AA8A89C8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43" y="1628369"/>
            <a:ext cx="6011114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41E2-B2C1-4B6A-B426-1C83749E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04256-5028-41A3-BB21-068D684C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6704D-78AE-40ED-8E6F-98FCEF28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F5DC49-E040-408F-8234-B5E2401B6A90}"/>
              </a:ext>
            </a:extLst>
          </p:cNvPr>
          <p:cNvSpPr/>
          <p:nvPr/>
        </p:nvSpPr>
        <p:spPr>
          <a:xfrm>
            <a:off x="2694214" y="4049486"/>
            <a:ext cx="8659586" cy="2443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41E2-B2C1-4B6A-B426-1C83749E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04256-5028-41A3-BB21-068D684C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6704D-78AE-40ED-8E6F-98FCEF28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F5DC49-E040-408F-8234-B5E2401B6A90}"/>
              </a:ext>
            </a:extLst>
          </p:cNvPr>
          <p:cNvSpPr/>
          <p:nvPr/>
        </p:nvSpPr>
        <p:spPr>
          <a:xfrm>
            <a:off x="2694214" y="4049486"/>
            <a:ext cx="8659586" cy="2443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1BE0B-342D-4BF7-9EA3-CDE6455120D9}"/>
              </a:ext>
            </a:extLst>
          </p:cNvPr>
          <p:cNvSpPr/>
          <p:nvPr/>
        </p:nvSpPr>
        <p:spPr>
          <a:xfrm>
            <a:off x="522514" y="2628901"/>
            <a:ext cx="2171700" cy="212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6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888D-B942-4040-8A86-6EB27AB7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96C0-1527-4998-8A4F-449DA57B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What is Spring Boot 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It’s  features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What is CRUD 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Flow Architecture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Setting Up a Spring Boot Project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Creating Packages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Implementing CRUD modules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Testing CRUD Operations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Q &amp; A Session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9B368-E954-4AC9-8163-1D8918DD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8EDF-DC08-4AF2-BD5C-0C2B4B74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en-US" dirty="0"/>
              <a:t>Database Connection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A1BC74-C3B7-41E5-8970-1ED4D594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96CE2-2A39-43C5-955A-B57C50545BFE}"/>
              </a:ext>
            </a:extLst>
          </p:cNvPr>
          <p:cNvSpPr/>
          <p:nvPr/>
        </p:nvSpPr>
        <p:spPr>
          <a:xfrm>
            <a:off x="838200" y="2253804"/>
            <a:ext cx="107996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spring.application.name=demo</a:t>
            </a:r>
          </a:p>
          <a:p>
            <a:r>
              <a:rPr lang="en-US" sz="2800" dirty="0"/>
              <a:t>spring.datasource.url=</a:t>
            </a:r>
            <a:r>
              <a:rPr lang="en-US" sz="2800" dirty="0" err="1"/>
              <a:t>jdbc:mysql</a:t>
            </a:r>
            <a:r>
              <a:rPr lang="en-US" sz="2800" dirty="0"/>
              <a:t>://localhost:3306/</a:t>
            </a:r>
            <a:r>
              <a:rPr lang="en-US" sz="2800" dirty="0" err="1"/>
              <a:t>formdatabse</a:t>
            </a:r>
            <a:endParaRPr lang="en-US" sz="2800" dirty="0"/>
          </a:p>
          <a:p>
            <a:r>
              <a:rPr lang="en-US" sz="2800" dirty="0" err="1"/>
              <a:t>spring.datasource.username</a:t>
            </a:r>
            <a:r>
              <a:rPr lang="en-US" sz="2800" dirty="0"/>
              <a:t>=root</a:t>
            </a:r>
          </a:p>
          <a:p>
            <a:r>
              <a:rPr lang="en-US" sz="2800" dirty="0" err="1"/>
              <a:t>spring.datasource.password</a:t>
            </a:r>
            <a:r>
              <a:rPr lang="en-US" sz="2800" dirty="0"/>
              <a:t>=</a:t>
            </a:r>
            <a:r>
              <a:rPr lang="en-US" sz="2800" dirty="0" err="1"/>
              <a:t>abhijite</a:t>
            </a:r>
            <a:endParaRPr lang="en-US" sz="2800" dirty="0"/>
          </a:p>
          <a:p>
            <a:r>
              <a:rPr lang="en-US" sz="2800" dirty="0" err="1"/>
              <a:t>spring.datasource.driver</a:t>
            </a:r>
            <a:r>
              <a:rPr lang="en-US" sz="2800" dirty="0"/>
              <a:t>-class-name=</a:t>
            </a:r>
            <a:r>
              <a:rPr lang="en-US" sz="2800" dirty="0" err="1"/>
              <a:t>com.mysql.cj.jdbc.Driver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spring.jpa.show-sql</a:t>
            </a:r>
            <a:r>
              <a:rPr lang="en-US" sz="2800" dirty="0"/>
              <a:t>=true</a:t>
            </a:r>
          </a:p>
          <a:p>
            <a:r>
              <a:rPr lang="en-US" sz="2800" dirty="0" err="1"/>
              <a:t>spring.jpa.hibernate.ddl</a:t>
            </a:r>
            <a:r>
              <a:rPr lang="en-US" sz="2800" dirty="0"/>
              <a:t>-auto=update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6DE56-89F5-41CF-86E4-7CAAEB648282}"/>
              </a:ext>
            </a:extLst>
          </p:cNvPr>
          <p:cNvSpPr/>
          <p:nvPr/>
        </p:nvSpPr>
        <p:spPr>
          <a:xfrm>
            <a:off x="8294915" y="2798208"/>
            <a:ext cx="2041072" cy="362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4DB8E-B3B7-42BB-B727-5E32212D7665}"/>
              </a:ext>
            </a:extLst>
          </p:cNvPr>
          <p:cNvSpPr/>
          <p:nvPr/>
        </p:nvSpPr>
        <p:spPr>
          <a:xfrm>
            <a:off x="5168486" y="3154361"/>
            <a:ext cx="1134341" cy="423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579DF-AB11-43E4-A7EE-27E5F86B8C89}"/>
              </a:ext>
            </a:extLst>
          </p:cNvPr>
          <p:cNvSpPr/>
          <p:nvPr/>
        </p:nvSpPr>
        <p:spPr>
          <a:xfrm>
            <a:off x="5127173" y="3633108"/>
            <a:ext cx="1255568" cy="423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5F53-F78E-48C7-8FE3-A6B35D95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Four Packages under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mian</a:t>
            </a:r>
            <a:r>
              <a:rPr lang="en-US" dirty="0"/>
              <a:t>/java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D9DAB-5209-473D-A91E-E4CCAFF5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98C81-CE4C-4D12-9D2C-86D03AAAD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16" b="68814"/>
          <a:stretch/>
        </p:blipFill>
        <p:spPr>
          <a:xfrm>
            <a:off x="1622437" y="2307592"/>
            <a:ext cx="8680892" cy="3724180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324A31-2F1B-4CCE-9384-3EC1D31F024F}"/>
              </a:ext>
            </a:extLst>
          </p:cNvPr>
          <p:cNvSpPr/>
          <p:nvPr/>
        </p:nvSpPr>
        <p:spPr>
          <a:xfrm>
            <a:off x="2153920" y="3982720"/>
            <a:ext cx="623824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BE8FE-F56A-4672-9BAE-9FD232FE67E5}"/>
              </a:ext>
            </a:extLst>
          </p:cNvPr>
          <p:cNvSpPr/>
          <p:nvPr/>
        </p:nvSpPr>
        <p:spPr>
          <a:xfrm>
            <a:off x="2153920" y="4500880"/>
            <a:ext cx="623824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DB3DC-88BD-4AA4-9530-55048DCCCA2C}"/>
              </a:ext>
            </a:extLst>
          </p:cNvPr>
          <p:cNvSpPr/>
          <p:nvPr/>
        </p:nvSpPr>
        <p:spPr>
          <a:xfrm>
            <a:off x="2174240" y="5069840"/>
            <a:ext cx="623824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AF107-328B-4641-BF67-E28275401AAE}"/>
              </a:ext>
            </a:extLst>
          </p:cNvPr>
          <p:cNvSpPr/>
          <p:nvPr/>
        </p:nvSpPr>
        <p:spPr>
          <a:xfrm>
            <a:off x="2164080" y="5557520"/>
            <a:ext cx="623824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5F53-F78E-48C7-8FE3-A6B35D95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D9DAB-5209-473D-A91E-E4CCAFF5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98C81-CE4C-4D12-9D2C-86D03AAA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54" y="0"/>
            <a:ext cx="5785292" cy="6858000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59196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3D0E-E19A-4A62-B0F8-CEC6DFF5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class &amp; interface under these 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4AA08-BB33-4F42-B8C2-CDDA53B7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5B11E-3AFF-4795-8DFE-9B76BF0E2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61"/>
          <a:stretch/>
        </p:blipFill>
        <p:spPr>
          <a:xfrm>
            <a:off x="2164080" y="1922170"/>
            <a:ext cx="8207434" cy="40379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A698DE-9B8A-403A-B8ED-217342133BB1}"/>
              </a:ext>
            </a:extLst>
          </p:cNvPr>
          <p:cNvSpPr/>
          <p:nvPr/>
        </p:nvSpPr>
        <p:spPr>
          <a:xfrm>
            <a:off x="2733040" y="5608320"/>
            <a:ext cx="2946400" cy="32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FDEA2-D084-42AF-BB3B-A467E4015200}"/>
              </a:ext>
            </a:extLst>
          </p:cNvPr>
          <p:cNvSpPr/>
          <p:nvPr/>
        </p:nvSpPr>
        <p:spPr>
          <a:xfrm>
            <a:off x="2733040" y="5262880"/>
            <a:ext cx="2946400" cy="29217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CC211-410A-43E7-9033-3077A67436EC}"/>
              </a:ext>
            </a:extLst>
          </p:cNvPr>
          <p:cNvSpPr/>
          <p:nvPr/>
        </p:nvSpPr>
        <p:spPr>
          <a:xfrm>
            <a:off x="2733040" y="4632960"/>
            <a:ext cx="2946400" cy="32512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CCFFE4-BD69-4BAB-B59E-A6D1BDEA7C26}"/>
              </a:ext>
            </a:extLst>
          </p:cNvPr>
          <p:cNvSpPr/>
          <p:nvPr/>
        </p:nvSpPr>
        <p:spPr>
          <a:xfrm>
            <a:off x="2743200" y="4074160"/>
            <a:ext cx="2946400" cy="32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634176-23F3-4811-890D-D231D2B4C447}"/>
              </a:ext>
            </a:extLst>
          </p:cNvPr>
          <p:cNvSpPr/>
          <p:nvPr/>
        </p:nvSpPr>
        <p:spPr>
          <a:xfrm>
            <a:off x="2733040" y="3444240"/>
            <a:ext cx="2946400" cy="32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1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4AA08-BB33-4F42-B8C2-CDDA53B7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5B11E-3AFF-4795-8DFE-9B76BF0E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918" y="0"/>
            <a:ext cx="5846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5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C07B8-AD4F-408B-8982-41DD61935087}"/>
              </a:ext>
            </a:extLst>
          </p:cNvPr>
          <p:cNvSpPr txBox="1"/>
          <p:nvPr/>
        </p:nvSpPr>
        <p:spPr>
          <a:xfrm>
            <a:off x="1005544" y="1690688"/>
            <a:ext cx="100085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Create a Java class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Annotated with </a:t>
            </a:r>
            <a:r>
              <a:rPr lang="en-US" sz="2800" b="1" dirty="0"/>
              <a:t>@Entity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Declare Table name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Declare column with datatypes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Declare Getter and Setter Method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Set primary-key with </a:t>
            </a:r>
            <a:r>
              <a:rPr lang="en-US" sz="2800" b="1" dirty="0"/>
              <a:t>@Id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Set table name with </a:t>
            </a:r>
            <a:r>
              <a:rPr lang="en-US" sz="2800" b="1" dirty="0"/>
              <a:t>@Table</a:t>
            </a:r>
            <a:r>
              <a:rPr lang="en-US" sz="2800" dirty="0"/>
              <a:t>(name=“</a:t>
            </a:r>
            <a:r>
              <a:rPr lang="en-US" sz="2800" dirty="0" err="1"/>
              <a:t>table_name</a:t>
            </a:r>
            <a:r>
              <a:rPr lang="en-US" sz="2800" dirty="0"/>
              <a:t>”)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0782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6CA2-043C-4090-B9B1-5E4D9919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62D41-2162-4D74-A715-936926F8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26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169AA5-A7E0-49A6-AB91-F31CABE0B27F}"/>
              </a:ext>
            </a:extLst>
          </p:cNvPr>
          <p:cNvGrpSpPr/>
          <p:nvPr/>
        </p:nvGrpSpPr>
        <p:grpSpPr>
          <a:xfrm>
            <a:off x="2588030" y="1623273"/>
            <a:ext cx="6101542" cy="4800492"/>
            <a:chOff x="3327862" y="1630663"/>
            <a:chExt cx="6101542" cy="48004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EFB8CD-52FA-47EF-9606-7A39532C2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75"/>
            <a:stretch/>
          </p:blipFill>
          <p:spPr>
            <a:xfrm>
              <a:off x="3327862" y="1630663"/>
              <a:ext cx="6101542" cy="23928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60FB68-0001-4E73-B56D-AB733F1A9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50"/>
            <a:stretch/>
          </p:blipFill>
          <p:spPr>
            <a:xfrm>
              <a:off x="3327862" y="4023519"/>
              <a:ext cx="6101542" cy="2407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1148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B76C8-AD15-4D1C-8B32-6D2EDDAE312E}"/>
              </a:ext>
            </a:extLst>
          </p:cNvPr>
          <p:cNvSpPr txBox="1"/>
          <p:nvPr/>
        </p:nvSpPr>
        <p:spPr>
          <a:xfrm>
            <a:off x="1005544" y="1690688"/>
            <a:ext cx="100085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Create an interface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Annotated with </a:t>
            </a:r>
            <a:r>
              <a:rPr lang="en-US" sz="2800" b="1" dirty="0"/>
              <a:t>@Repository</a:t>
            </a:r>
            <a:r>
              <a:rPr lang="en-US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Extends </a:t>
            </a:r>
            <a:r>
              <a:rPr lang="en-US" sz="2800" dirty="0" err="1"/>
              <a:t>JpaRepository</a:t>
            </a:r>
            <a:r>
              <a:rPr lang="en-US" sz="2800" dirty="0"/>
              <a:t>&lt;  ,   &gt;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Takes two Parameters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Model Java class name and primary key datatype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116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AFC4F-5CE5-4AA3-BD3A-D03057C4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44" y="1990524"/>
            <a:ext cx="8032833" cy="2876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B079BF-4C24-4703-85BD-75D5104E1416}"/>
              </a:ext>
            </a:extLst>
          </p:cNvPr>
          <p:cNvSpPr/>
          <p:nvPr/>
        </p:nvSpPr>
        <p:spPr>
          <a:xfrm>
            <a:off x="7622772" y="3715947"/>
            <a:ext cx="1172093" cy="3075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BC9E3-0BDB-4547-88C5-F027F4E14B44}"/>
              </a:ext>
            </a:extLst>
          </p:cNvPr>
          <p:cNvSpPr/>
          <p:nvPr/>
        </p:nvSpPr>
        <p:spPr>
          <a:xfrm>
            <a:off x="8980518" y="3726872"/>
            <a:ext cx="443079" cy="3075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B76C8-AD15-4D1C-8B32-6D2EDDAE312E}"/>
              </a:ext>
            </a:extLst>
          </p:cNvPr>
          <p:cNvSpPr txBox="1"/>
          <p:nvPr/>
        </p:nvSpPr>
        <p:spPr>
          <a:xfrm>
            <a:off x="1005544" y="1690688"/>
            <a:ext cx="100085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Create an interface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Annotated with </a:t>
            </a:r>
            <a:r>
              <a:rPr lang="en-US" sz="2800" b="1" dirty="0"/>
              <a:t>@Service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Create abstract function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Create a Java class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Implements with service class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Implements those abstract function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16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888D-B942-4040-8A86-6EB27AB7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96C0-1527-4998-8A4F-449DA57B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Boot is an open-source </a:t>
            </a:r>
            <a:r>
              <a:rPr lang="en-US" b="1" dirty="0"/>
              <a:t>Java-based</a:t>
            </a:r>
            <a:r>
              <a:rPr lang="en-US" dirty="0"/>
              <a:t> framework for building standalone, production-grade Spring applications.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Original Author: </a:t>
            </a:r>
            <a:r>
              <a:rPr lang="en-US" b="1" dirty="0"/>
              <a:t>Rod Johnson</a:t>
            </a:r>
          </a:p>
          <a:p>
            <a:pPr marL="0" indent="0">
              <a:buNone/>
            </a:pPr>
            <a:r>
              <a:rPr lang="en-US" dirty="0"/>
              <a:t>Developer: VMware</a:t>
            </a:r>
          </a:p>
          <a:p>
            <a:pPr marL="0" indent="0">
              <a:buNone/>
            </a:pPr>
            <a:r>
              <a:rPr lang="en-US" dirty="0"/>
              <a:t>Initial Release: April 2014</a:t>
            </a:r>
          </a:p>
          <a:p>
            <a:pPr marL="0" indent="0">
              <a:buNone/>
            </a:pPr>
            <a:r>
              <a:rPr lang="en-US" dirty="0"/>
              <a:t>Stable Release: 3.2.5(18 April 2024)</a:t>
            </a:r>
          </a:p>
          <a:p>
            <a:pPr marL="0" indent="0">
              <a:buNone/>
            </a:pPr>
            <a:r>
              <a:rPr lang="en-US" dirty="0"/>
              <a:t>Written in: JAVA</a:t>
            </a:r>
          </a:p>
          <a:p>
            <a:pPr marL="0" indent="0">
              <a:buNone/>
            </a:pPr>
            <a:r>
              <a:rPr lang="en-US" dirty="0"/>
              <a:t>Platform: JAVA Enterprise Edition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04791-041F-43C1-9270-F8BADF2C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63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E84B9-3776-4281-950D-8C6A8D6C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36" y="1690688"/>
            <a:ext cx="9949328" cy="46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25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B9129-4DEC-4C88-A466-E99AE247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53" y="1690688"/>
            <a:ext cx="727811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46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B76C8-AD15-4D1C-8B32-6D2EDDAE312E}"/>
              </a:ext>
            </a:extLst>
          </p:cNvPr>
          <p:cNvSpPr txBox="1"/>
          <p:nvPr/>
        </p:nvSpPr>
        <p:spPr>
          <a:xfrm>
            <a:off x="1005544" y="1690688"/>
            <a:ext cx="100085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Create a Java class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Annotated  with </a:t>
            </a:r>
            <a:r>
              <a:rPr lang="en-US" sz="2800" b="1" dirty="0"/>
              <a:t>@Controller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Annotated by </a:t>
            </a:r>
            <a:r>
              <a:rPr lang="en-US" sz="2800" b="1" dirty="0"/>
              <a:t>@</a:t>
            </a:r>
            <a:r>
              <a:rPr lang="en-US" sz="2800" b="1" dirty="0" err="1"/>
              <a:t>Autowired</a:t>
            </a:r>
            <a:r>
              <a:rPr lang="en-US" sz="2800" b="1" dirty="0"/>
              <a:t> </a:t>
            </a:r>
            <a:r>
              <a:rPr lang="en-US" sz="2800" dirty="0"/>
              <a:t>with repository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Marks a constructor, field, setter method, or config method as to be </a:t>
            </a:r>
            <a:r>
              <a:rPr lang="en-US" sz="2800" dirty="0" err="1"/>
              <a:t>autowired</a:t>
            </a:r>
            <a:r>
              <a:rPr lang="en-US" sz="2800" dirty="0"/>
              <a:t> by Spring's dependency injection facilities.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9048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BD39-A799-4838-802D-9AEF965C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7" b="29203"/>
          <a:stretch/>
        </p:blipFill>
        <p:spPr>
          <a:xfrm>
            <a:off x="867293" y="136525"/>
            <a:ext cx="10175845" cy="6721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EBFAB-1616-43C9-911B-79C3478556AF}"/>
              </a:ext>
            </a:extLst>
          </p:cNvPr>
          <p:cNvSpPr/>
          <p:nvPr/>
        </p:nvSpPr>
        <p:spPr>
          <a:xfrm>
            <a:off x="1961805" y="590204"/>
            <a:ext cx="3865418" cy="66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97111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BD39-A799-4838-802D-9AEF965C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7" b="29203"/>
          <a:stretch/>
        </p:blipFill>
        <p:spPr>
          <a:xfrm>
            <a:off x="838200" y="136525"/>
            <a:ext cx="10175845" cy="6721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EBFAB-1616-43C9-911B-79C3478556AF}"/>
              </a:ext>
            </a:extLst>
          </p:cNvPr>
          <p:cNvSpPr/>
          <p:nvPr/>
        </p:nvSpPr>
        <p:spPr>
          <a:xfrm>
            <a:off x="2032828" y="1282663"/>
            <a:ext cx="1988758" cy="315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48290-5A60-4276-B3F3-C06EE2B1BC05}"/>
              </a:ext>
            </a:extLst>
          </p:cNvPr>
          <p:cNvSpPr/>
          <p:nvPr/>
        </p:nvSpPr>
        <p:spPr>
          <a:xfrm>
            <a:off x="3221704" y="1340528"/>
            <a:ext cx="595694" cy="2382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91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BD39-A799-4838-802D-9AEF965C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9" b="30640"/>
          <a:stretch/>
        </p:blipFill>
        <p:spPr>
          <a:xfrm>
            <a:off x="838200" y="136525"/>
            <a:ext cx="10134600" cy="6584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EBFAB-1616-43C9-911B-79C3478556AF}"/>
              </a:ext>
            </a:extLst>
          </p:cNvPr>
          <p:cNvSpPr/>
          <p:nvPr/>
        </p:nvSpPr>
        <p:spPr>
          <a:xfrm>
            <a:off x="2107278" y="1270895"/>
            <a:ext cx="6995158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2AFCE-D3D3-406B-9323-6E56BF77321F}"/>
              </a:ext>
            </a:extLst>
          </p:cNvPr>
          <p:cNvSpPr/>
          <p:nvPr/>
        </p:nvSpPr>
        <p:spPr>
          <a:xfrm>
            <a:off x="5760720" y="1787236"/>
            <a:ext cx="623456" cy="32419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51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BD39-A799-4838-802D-9AEF965C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7" b="29203"/>
          <a:stretch/>
        </p:blipFill>
        <p:spPr>
          <a:xfrm>
            <a:off x="838200" y="136525"/>
            <a:ext cx="10175845" cy="6721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EBFAB-1616-43C9-911B-79C3478556AF}"/>
              </a:ext>
            </a:extLst>
          </p:cNvPr>
          <p:cNvSpPr/>
          <p:nvPr/>
        </p:nvSpPr>
        <p:spPr>
          <a:xfrm>
            <a:off x="2467833" y="2055022"/>
            <a:ext cx="1651406" cy="315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63073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49F9C4-8C40-4B6F-BCD6-FB86DF62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9994D-9616-4330-8666-12312AD3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01" y="0"/>
            <a:ext cx="804479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FB6D2D-CBBB-497D-9BCE-F85187A07E10}"/>
              </a:ext>
            </a:extLst>
          </p:cNvPr>
          <p:cNvSpPr/>
          <p:nvPr/>
        </p:nvSpPr>
        <p:spPr>
          <a:xfrm>
            <a:off x="5528528" y="3704648"/>
            <a:ext cx="640082" cy="3241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21E0C-1175-4822-8326-B756ED8B04C4}"/>
              </a:ext>
            </a:extLst>
          </p:cNvPr>
          <p:cNvSpPr/>
          <p:nvPr/>
        </p:nvSpPr>
        <p:spPr>
          <a:xfrm>
            <a:off x="2973235" y="1562470"/>
            <a:ext cx="6872101" cy="4882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9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6CA2-043C-4090-B9B1-5E4D9919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62D41-2162-4D74-A715-936926F8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169AA5-A7E0-49A6-AB91-F31CABE0B27F}"/>
              </a:ext>
            </a:extLst>
          </p:cNvPr>
          <p:cNvGrpSpPr/>
          <p:nvPr/>
        </p:nvGrpSpPr>
        <p:grpSpPr>
          <a:xfrm>
            <a:off x="2588030" y="1623273"/>
            <a:ext cx="6101542" cy="4800492"/>
            <a:chOff x="3327862" y="1630663"/>
            <a:chExt cx="6101542" cy="48004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EFB8CD-52FA-47EF-9606-7A39532C2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75"/>
            <a:stretch/>
          </p:blipFill>
          <p:spPr>
            <a:xfrm>
              <a:off x="3327862" y="1630663"/>
              <a:ext cx="6101542" cy="23928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60FB68-0001-4E73-B56D-AB733F1A9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50"/>
            <a:stretch/>
          </p:blipFill>
          <p:spPr>
            <a:xfrm>
              <a:off x="3327862" y="4023519"/>
              <a:ext cx="6101542" cy="2407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631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17044-23C8-4D76-AA2D-89B8662A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141D8B-C7CD-4C3D-951E-5DBDF87B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4B79D-75FE-41A9-969C-5919B22E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838B2-0446-4978-9FF4-32E451DA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2100791"/>
            <a:ext cx="7964011" cy="38010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67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4F1-C70C-43FD-A04E-550749E9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3ECAD-E442-4CDC-A640-62F93AF9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25" y="1674810"/>
            <a:ext cx="7891550" cy="47010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C7E5B-3AC1-4F16-A735-2EA7EBFA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4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2AEFED-4C4A-4DC6-9635-C64C02C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0A018-E384-44BB-86A7-EFACB326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4B79D-75FE-41A9-969C-5919B22E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40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838B2-0446-4978-9FF4-32E451DA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2319731"/>
            <a:ext cx="7964011" cy="38010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957DBC-C25F-4DAC-A7AD-2A58DFFA98CB}"/>
              </a:ext>
            </a:extLst>
          </p:cNvPr>
          <p:cNvSpPr/>
          <p:nvPr/>
        </p:nvSpPr>
        <p:spPr>
          <a:xfrm>
            <a:off x="2219417" y="2941166"/>
            <a:ext cx="1951716" cy="521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25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49F9C4-8C40-4B6F-BCD6-FB86DF62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41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9994D-9616-4330-8666-12312AD3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01" y="0"/>
            <a:ext cx="804479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FB6D2D-CBBB-497D-9BCE-F85187A07E10}"/>
              </a:ext>
            </a:extLst>
          </p:cNvPr>
          <p:cNvSpPr/>
          <p:nvPr/>
        </p:nvSpPr>
        <p:spPr>
          <a:xfrm>
            <a:off x="3932807" y="925931"/>
            <a:ext cx="2004980" cy="3241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4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BD39-A799-4838-802D-9AEF965C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4" b="29203"/>
          <a:stretch/>
        </p:blipFill>
        <p:spPr>
          <a:xfrm>
            <a:off x="867293" y="136525"/>
            <a:ext cx="10128953" cy="6721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EBFAB-1616-43C9-911B-79C3478556AF}"/>
              </a:ext>
            </a:extLst>
          </p:cNvPr>
          <p:cNvSpPr/>
          <p:nvPr/>
        </p:nvSpPr>
        <p:spPr>
          <a:xfrm>
            <a:off x="2044932" y="2701637"/>
            <a:ext cx="6565668" cy="1629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2C98E-66E0-4B9E-A4AC-E5C4AE1BF55D}"/>
              </a:ext>
            </a:extLst>
          </p:cNvPr>
          <p:cNvSpPr/>
          <p:nvPr/>
        </p:nvSpPr>
        <p:spPr>
          <a:xfrm>
            <a:off x="2128617" y="2765071"/>
            <a:ext cx="3331150" cy="3241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4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6ACA2-F676-4F44-AB70-5D4DEADC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C45052-9E44-44A8-AF89-05B12540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DCD347-F920-49DE-AC4F-BE319410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43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751BD-3D9A-4169-92DD-25E3918CC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7"/>
          <a:stretch/>
        </p:blipFill>
        <p:spPr>
          <a:xfrm>
            <a:off x="1189607" y="2313830"/>
            <a:ext cx="9736598" cy="36507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7644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BD39-A799-4838-802D-9AEF965C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4" b="29203"/>
          <a:stretch/>
        </p:blipFill>
        <p:spPr>
          <a:xfrm>
            <a:off x="867293" y="136525"/>
            <a:ext cx="10128953" cy="6721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EBFAB-1616-43C9-911B-79C3478556AF}"/>
              </a:ext>
            </a:extLst>
          </p:cNvPr>
          <p:cNvSpPr/>
          <p:nvPr/>
        </p:nvSpPr>
        <p:spPr>
          <a:xfrm>
            <a:off x="2044932" y="2701637"/>
            <a:ext cx="6565668" cy="1629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2C98E-66E0-4B9E-A4AC-E5C4AE1BF55D}"/>
              </a:ext>
            </a:extLst>
          </p:cNvPr>
          <p:cNvSpPr/>
          <p:nvPr/>
        </p:nvSpPr>
        <p:spPr>
          <a:xfrm>
            <a:off x="5777345" y="3466408"/>
            <a:ext cx="1022466" cy="3241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9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0CDF3-07F8-45B9-A7BB-B19F3C65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45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C78931-62ED-4618-838F-A1068377632C}"/>
              </a:ext>
            </a:extLst>
          </p:cNvPr>
          <p:cNvGrpSpPr/>
          <p:nvPr/>
        </p:nvGrpSpPr>
        <p:grpSpPr>
          <a:xfrm>
            <a:off x="838198" y="779268"/>
            <a:ext cx="10515602" cy="5299464"/>
            <a:chOff x="1775809" y="513943"/>
            <a:chExt cx="8640381" cy="38013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B4F9D9-B717-4F81-91FE-CDA2F3282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809" y="513943"/>
              <a:ext cx="8640381" cy="291505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0D9B6C-4EFA-4C2C-8DA9-2785360D3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5809" y="3429000"/>
              <a:ext cx="8640381" cy="886332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B3BA2AE-D503-4496-BF8D-69C3E0E41F1F}"/>
              </a:ext>
            </a:extLst>
          </p:cNvPr>
          <p:cNvSpPr/>
          <p:nvPr/>
        </p:nvSpPr>
        <p:spPr>
          <a:xfrm>
            <a:off x="8229600" y="1064029"/>
            <a:ext cx="1113905" cy="3241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0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1BC7A1-161F-4E5A-BD0A-2A3367B02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t="1137" r="913"/>
          <a:stretch/>
        </p:blipFill>
        <p:spPr>
          <a:xfrm>
            <a:off x="1386396" y="2175908"/>
            <a:ext cx="9419207" cy="36507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D8B67BF-2E82-47F1-8A56-39ED21AA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1325563"/>
          </a:xfrm>
        </p:spPr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DCD347-F920-49DE-AC4F-BE319410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46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680C4A-C583-4B69-A2AA-B5F0AEE6F163}"/>
              </a:ext>
            </a:extLst>
          </p:cNvPr>
          <p:cNvSpPr/>
          <p:nvPr/>
        </p:nvSpPr>
        <p:spPr>
          <a:xfrm>
            <a:off x="1643507" y="4366448"/>
            <a:ext cx="1547446" cy="750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1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0CDF3-07F8-45B9-A7BB-B19F3C65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C78931-62ED-4618-838F-A1068377632C}"/>
              </a:ext>
            </a:extLst>
          </p:cNvPr>
          <p:cNvGrpSpPr/>
          <p:nvPr/>
        </p:nvGrpSpPr>
        <p:grpSpPr>
          <a:xfrm>
            <a:off x="838198" y="779268"/>
            <a:ext cx="10515602" cy="5299464"/>
            <a:chOff x="1775809" y="513943"/>
            <a:chExt cx="8640381" cy="38013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B4F9D9-B717-4F81-91FE-CDA2F3282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809" y="513943"/>
              <a:ext cx="8640381" cy="291505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0D9B6C-4EFA-4C2C-8DA9-2785360D3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5809" y="3429000"/>
              <a:ext cx="8640381" cy="886332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B3BA2AE-D503-4496-BF8D-69C3E0E41F1F}"/>
              </a:ext>
            </a:extLst>
          </p:cNvPr>
          <p:cNvSpPr/>
          <p:nvPr/>
        </p:nvSpPr>
        <p:spPr>
          <a:xfrm>
            <a:off x="3107184" y="1055151"/>
            <a:ext cx="2192785" cy="3241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4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BD39-A799-4838-802D-9AEF965C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5" b="29203"/>
          <a:stretch/>
        </p:blipFill>
        <p:spPr>
          <a:xfrm>
            <a:off x="867293" y="136525"/>
            <a:ext cx="9814562" cy="6721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EBFAB-1616-43C9-911B-79C3478556AF}"/>
              </a:ext>
            </a:extLst>
          </p:cNvPr>
          <p:cNvSpPr/>
          <p:nvPr/>
        </p:nvSpPr>
        <p:spPr>
          <a:xfrm>
            <a:off x="2136371" y="4455621"/>
            <a:ext cx="8545484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06C8E-B642-481C-968E-6A165851BEE9}"/>
              </a:ext>
            </a:extLst>
          </p:cNvPr>
          <p:cNvSpPr/>
          <p:nvPr/>
        </p:nvSpPr>
        <p:spPr>
          <a:xfrm>
            <a:off x="2521256" y="5211196"/>
            <a:ext cx="1935334" cy="34622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54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4FBFB8-BBFF-4627-9AE1-172FCDB0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5ECE1-EDC9-44EC-AD65-70CCE598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49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70342-A342-40F0-9587-6AA882D7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1986175"/>
            <a:ext cx="7964011" cy="38010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77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A345-79C0-4A4B-93C7-04E9F3F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E3F8-3996-489B-AD2D-CE81D456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Dependency Injection</a:t>
            </a:r>
          </a:p>
          <a:p>
            <a:pPr marL="0" indent="0">
              <a:buNone/>
            </a:pPr>
            <a:r>
              <a:rPr lang="en-US" sz="2400" dirty="0"/>
              <a:t>     -Dependency( external library ) injection in Spring Boot simplifies codes by handling the management and provision of the necessary components.</a:t>
            </a:r>
          </a:p>
          <a:p>
            <a:endParaRPr lang="en-US" sz="2400" dirty="0"/>
          </a:p>
          <a:p>
            <a:r>
              <a:rPr lang="en-US" sz="2400" b="1" dirty="0"/>
              <a:t>MVC(Model View Controller)</a:t>
            </a:r>
          </a:p>
          <a:p>
            <a:pPr marL="0" indent="0">
              <a:buNone/>
            </a:pPr>
            <a:r>
              <a:rPr lang="en-US" sz="2400" b="1" dirty="0"/>
              <a:t>    -Model : </a:t>
            </a:r>
            <a:r>
              <a:rPr lang="en-US" sz="2400" dirty="0"/>
              <a:t>It's responsible for managing the application's data, including tasks like retrieving data from a database, processing it, and updating it.</a:t>
            </a:r>
          </a:p>
          <a:p>
            <a:pPr marL="0" indent="0">
              <a:buNone/>
            </a:pPr>
            <a:r>
              <a:rPr lang="en-US" sz="2400" b="1" dirty="0"/>
              <a:t>    -View: </a:t>
            </a:r>
            <a:r>
              <a:rPr lang="en-US" sz="2400" dirty="0"/>
              <a:t>The View receives data from the Model and displays it in a user-friendly format.</a:t>
            </a:r>
          </a:p>
          <a:p>
            <a:pPr marL="0" indent="0">
              <a:buNone/>
            </a:pPr>
            <a:r>
              <a:rPr lang="en-US" sz="2400" dirty="0"/>
              <a:t>    -</a:t>
            </a:r>
            <a:r>
              <a:rPr lang="en-US" sz="2400" b="1" dirty="0"/>
              <a:t>Controller</a:t>
            </a:r>
            <a:r>
              <a:rPr lang="en-US" sz="2400" dirty="0"/>
              <a:t>: The Controller acts as an intermediary between the Model and the 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22308-1BAF-40A9-AC50-5FFF4586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4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AFD1EA-30DC-4410-979F-032C0E53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5ECE1-EDC9-44EC-AD65-70CCE598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50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70342-A342-40F0-9587-6AA882D7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2234749"/>
            <a:ext cx="7964011" cy="38010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490E8C-710F-4D86-9997-C33F9C2B615B}"/>
              </a:ext>
            </a:extLst>
          </p:cNvPr>
          <p:cNvSpPr/>
          <p:nvPr/>
        </p:nvSpPr>
        <p:spPr>
          <a:xfrm>
            <a:off x="6816078" y="4099414"/>
            <a:ext cx="1361440" cy="528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5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341C1-E678-4A0D-8AF3-E33BBA1F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51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A1AC8-E798-42EB-B703-86E63E8FD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51" y="78897"/>
            <a:ext cx="7859698" cy="67002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873313-2339-42E6-958F-41414448232E}"/>
              </a:ext>
            </a:extLst>
          </p:cNvPr>
          <p:cNvSpPr/>
          <p:nvPr/>
        </p:nvSpPr>
        <p:spPr>
          <a:xfrm>
            <a:off x="5237826" y="4705169"/>
            <a:ext cx="1873188" cy="34622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6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BD39-A799-4838-802D-9AEF965C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3"/>
          <a:stretch/>
        </p:blipFill>
        <p:spPr>
          <a:xfrm>
            <a:off x="0" y="136524"/>
            <a:ext cx="12189458" cy="70363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EBFAB-1616-43C9-911B-79C3478556AF}"/>
              </a:ext>
            </a:extLst>
          </p:cNvPr>
          <p:cNvSpPr/>
          <p:nvPr/>
        </p:nvSpPr>
        <p:spPr>
          <a:xfrm>
            <a:off x="1436716" y="2707728"/>
            <a:ext cx="9688484" cy="2250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8FDE56-B59E-42EF-93E2-DC44B024B2BF}"/>
              </a:ext>
            </a:extLst>
          </p:cNvPr>
          <p:cNvSpPr/>
          <p:nvPr/>
        </p:nvSpPr>
        <p:spPr>
          <a:xfrm>
            <a:off x="1509205" y="2787588"/>
            <a:ext cx="4287914" cy="3195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5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72AE6C-FA24-4C6D-9981-4869398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C0A16-3EA8-43C1-9279-6DE66458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53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B7BCD-E997-4E07-BF4E-7F8D82929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2062686"/>
            <a:ext cx="8545118" cy="38772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8572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BB697-B435-4B8E-B4F6-B0BA8EBF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340C5F-8D2F-4F5A-9B6F-ED0E9656BAF4}"/>
              </a:ext>
            </a:extLst>
          </p:cNvPr>
          <p:cNvGrpSpPr/>
          <p:nvPr/>
        </p:nvGrpSpPr>
        <p:grpSpPr>
          <a:xfrm>
            <a:off x="1463039" y="1210602"/>
            <a:ext cx="9489442" cy="4436796"/>
            <a:chOff x="1961572" y="1025577"/>
            <a:chExt cx="8268855" cy="34485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F9AB0E-3C5B-4C59-85A4-9CF8207F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1573" y="1025577"/>
              <a:ext cx="8268854" cy="274358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4DE417-DFD0-4FB9-94D8-D9F983CD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1572" y="3769160"/>
              <a:ext cx="8268853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181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BB697-B435-4B8E-B4F6-B0BA8EBF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55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340C5F-8D2F-4F5A-9B6F-ED0E9656BAF4}"/>
              </a:ext>
            </a:extLst>
          </p:cNvPr>
          <p:cNvGrpSpPr/>
          <p:nvPr/>
        </p:nvGrpSpPr>
        <p:grpSpPr>
          <a:xfrm>
            <a:off x="1463039" y="1210602"/>
            <a:ext cx="9489442" cy="4436796"/>
            <a:chOff x="1961572" y="1025577"/>
            <a:chExt cx="8268855" cy="34485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F9AB0E-3C5B-4C59-85A4-9CF8207F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1573" y="1025577"/>
              <a:ext cx="8268854" cy="274358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4DE417-DFD0-4FB9-94D8-D9F983CD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1572" y="3769160"/>
              <a:ext cx="8268853" cy="704948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4672E1D-28D3-4E3E-945E-1316432BD7BA}"/>
              </a:ext>
            </a:extLst>
          </p:cNvPr>
          <p:cNvSpPr/>
          <p:nvPr/>
        </p:nvSpPr>
        <p:spPr>
          <a:xfrm>
            <a:off x="3151574" y="1223827"/>
            <a:ext cx="2192785" cy="3241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85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BD39-A799-4838-802D-9AEF965C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5" b="29203"/>
          <a:stretch/>
        </p:blipFill>
        <p:spPr>
          <a:xfrm>
            <a:off x="867293" y="136525"/>
            <a:ext cx="9814562" cy="6721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EBFAB-1616-43C9-911B-79C3478556AF}"/>
              </a:ext>
            </a:extLst>
          </p:cNvPr>
          <p:cNvSpPr/>
          <p:nvPr/>
        </p:nvSpPr>
        <p:spPr>
          <a:xfrm>
            <a:off x="2136371" y="4455621"/>
            <a:ext cx="8545484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629441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43D1B-4D70-4893-93B3-7956B20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DEF4E-9B93-4EAC-A24D-C5BD13F01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4B79D-75FE-41A9-969C-5919B22E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57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838B2-0446-4978-9FF4-32E451DA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2260791"/>
            <a:ext cx="7964011" cy="38010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0387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9C3B47-15A7-4D89-82E8-CE8CFFB3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7F3A96-FF16-4C0F-8769-388D55D39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7D3933-369F-4D19-BD00-6F8318A1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58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2A45E9E-B92D-4860-A0D8-DDAA1B3875E7}"/>
              </a:ext>
            </a:extLst>
          </p:cNvPr>
          <p:cNvSpPr txBox="1">
            <a:spLocks/>
          </p:cNvSpPr>
          <p:nvPr/>
        </p:nvSpPr>
        <p:spPr>
          <a:xfrm>
            <a:off x="8610600" y="6579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C5A03-6AEE-4368-8B49-8B2FC3441B46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C5D87-5CE8-4D87-A16A-4E92251B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2254083"/>
            <a:ext cx="7964011" cy="38010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B4ED26-4B40-424F-88D7-918E06ED92BF}"/>
              </a:ext>
            </a:extLst>
          </p:cNvPr>
          <p:cNvSpPr/>
          <p:nvPr/>
        </p:nvSpPr>
        <p:spPr>
          <a:xfrm>
            <a:off x="8117840" y="4127624"/>
            <a:ext cx="1361440" cy="528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2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341C1-E678-4A0D-8AF3-E33BBA1F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59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A1AC8-E798-42EB-B703-86E63E8FD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51" y="78897"/>
            <a:ext cx="7859698" cy="67002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873313-2339-42E6-958F-41414448232E}"/>
              </a:ext>
            </a:extLst>
          </p:cNvPr>
          <p:cNvSpPr/>
          <p:nvPr/>
        </p:nvSpPr>
        <p:spPr>
          <a:xfrm>
            <a:off x="5237826" y="5282214"/>
            <a:ext cx="1873188" cy="34622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A345-79C0-4A4B-93C7-04E9F3F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E3F8-3996-489B-AD2D-CE81D456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Auto-configuration:</a:t>
            </a:r>
          </a:p>
          <a:p>
            <a:r>
              <a:rPr lang="en-US" dirty="0"/>
              <a:t>-It refers to the automatic setup of application components and infrastructure based on the dependencies and configuration present in the project</a:t>
            </a:r>
          </a:p>
          <a:p>
            <a:endParaRPr lang="en-US" dirty="0"/>
          </a:p>
          <a:p>
            <a:r>
              <a:rPr lang="en-US" b="1" dirty="0"/>
              <a:t>Spring Security</a:t>
            </a:r>
          </a:p>
          <a:p>
            <a:r>
              <a:rPr lang="en-US" b="1" dirty="0"/>
              <a:t>-</a:t>
            </a:r>
            <a:r>
              <a:rPr lang="en-US" dirty="0"/>
              <a:t> Spring Security is a powerful authentication and authorization framework for securing Java applications, particularly those built using the Spring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22308-1BAF-40A9-AC50-5FFF4586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35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60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BD39-A799-4838-802D-9AEF965C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4"/>
          <a:stretch/>
        </p:blipFill>
        <p:spPr>
          <a:xfrm>
            <a:off x="0" y="136526"/>
            <a:ext cx="12189458" cy="69855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EBFAB-1616-43C9-911B-79C3478556AF}"/>
              </a:ext>
            </a:extLst>
          </p:cNvPr>
          <p:cNvSpPr/>
          <p:nvPr/>
        </p:nvSpPr>
        <p:spPr>
          <a:xfrm>
            <a:off x="1452880" y="5050067"/>
            <a:ext cx="8696960" cy="1807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38381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03E-FA36-4480-A369-96017FA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69A39-4F1F-4467-9629-AC69E69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61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BD39-A799-4838-802D-9AEF965C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4"/>
          <a:stretch/>
        </p:blipFill>
        <p:spPr>
          <a:xfrm>
            <a:off x="0" y="136526"/>
            <a:ext cx="12189458" cy="69855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EBFAB-1616-43C9-911B-79C3478556AF}"/>
              </a:ext>
            </a:extLst>
          </p:cNvPr>
          <p:cNvSpPr/>
          <p:nvPr/>
        </p:nvSpPr>
        <p:spPr>
          <a:xfrm>
            <a:off x="1452880" y="5050067"/>
            <a:ext cx="8696960" cy="1807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ED950-371F-4D7D-9033-EC62235A0134}"/>
              </a:ext>
            </a:extLst>
          </p:cNvPr>
          <p:cNvSpPr/>
          <p:nvPr/>
        </p:nvSpPr>
        <p:spPr>
          <a:xfrm>
            <a:off x="2743196" y="6178859"/>
            <a:ext cx="1873188" cy="34622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349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4EFA-66DD-429C-8791-2AD7BD5F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Q &amp; A Session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38AAA-7EE8-44DE-8F8E-B671E252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55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1779-024C-4DEF-A3C4-3F027672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5D0E-A2F5-4E17-A1E4-4C416B56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u="sng" dirty="0">
                <a:hlinkClick r:id="rId2"/>
              </a:rPr>
              <a:t>https://www.javatpoint.com/</a:t>
            </a:r>
            <a:endParaRPr lang="en-US" u="sng" dirty="0"/>
          </a:p>
          <a:p>
            <a:pPr marL="514350" indent="-514350">
              <a:buAutoNum type="arabicPeriod"/>
            </a:pPr>
            <a:r>
              <a:rPr lang="en-US" u="sng" dirty="0">
                <a:hlinkClick r:id="rId3"/>
              </a:rPr>
              <a:t>https://spring.io/projects/spring-boot</a:t>
            </a:r>
            <a:endParaRPr lang="en-US" u="sng" dirty="0"/>
          </a:p>
          <a:p>
            <a:pPr marL="514350" indent="-514350">
              <a:buAutoNum type="arabicPeriod"/>
            </a:pPr>
            <a:r>
              <a:rPr lang="en-US" u="sng" dirty="0">
                <a:hlinkClick r:id="rId4"/>
              </a:rPr>
              <a:t>https://www.w3schools.blog/spring-boot-tutorial</a:t>
            </a:r>
            <a:endParaRPr lang="en-US" u="sng" dirty="0"/>
          </a:p>
          <a:p>
            <a:pPr marL="514350" indent="-514350">
              <a:buAutoNum type="arabicPeriod"/>
            </a:pP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AC2C6-3E7D-4C44-BD3A-C1B45CF4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64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7B10-9EA5-4BCE-9B4E-4290EDB1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AF732-544D-45AF-9940-F3889E6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C78-2E95-48ED-AC08-F5E9D3C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F874-21DC-4314-AA89-3B13F68E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Efficiency: Minimizes boilerplate code and configuration.</a:t>
            </a:r>
          </a:p>
          <a:p>
            <a:r>
              <a:rPr lang="en-US" dirty="0"/>
              <a:t>Rapid Development: Quickly prototype and develop applications.</a:t>
            </a:r>
          </a:p>
          <a:p>
            <a:r>
              <a:rPr lang="en-US" dirty="0"/>
              <a:t>Convention Over Configuration: Reduces manual setup and configuration.</a:t>
            </a:r>
          </a:p>
          <a:p>
            <a:r>
              <a:rPr lang="en-US" dirty="0"/>
              <a:t>Production-Ready: Includes features for monitoring, security, and more.</a:t>
            </a:r>
          </a:p>
          <a:p>
            <a:r>
              <a:rPr lang="en-US" dirty="0"/>
              <a:t>Community and Support: Active community and extensive documentation.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B1847-0F1C-4E32-BABE-2DB19912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090D-0967-4C1C-9404-25468710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78BF-5AF0-4F7B-AB37-1F6925A7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stands for Create, Read, Update, and Delete. It represents the basic operations that can be performed on data in a database.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Points: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: Adding new records to the database.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: Retrieving existing records from the database.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: Modifying existing records in the database.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: Removing records from the database.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CDA8B-EA79-4324-9D13-306DED80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7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B6B2-18DD-4423-BA20-46A7259E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6DF2B-C6C3-4497-B95F-3286CDDBF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21" y="1690688"/>
            <a:ext cx="6802210" cy="453480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D74D-ABBA-45BE-B7DC-9E04558E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5A03-6AEE-4368-8B49-8B2FC3441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1023</Words>
  <Application>Microsoft Office PowerPoint</Application>
  <PresentationFormat>Widescreen</PresentationFormat>
  <Paragraphs>224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Arial Black</vt:lpstr>
      <vt:lpstr>Calibri</vt:lpstr>
      <vt:lpstr>Calibri Light</vt:lpstr>
      <vt:lpstr>Wingdings</vt:lpstr>
      <vt:lpstr>Office Theme</vt:lpstr>
      <vt:lpstr>Introduction to  Spring-Boot with CRUD Operations</vt:lpstr>
      <vt:lpstr>Agenda</vt:lpstr>
      <vt:lpstr>Introduction of Spring Boot</vt:lpstr>
      <vt:lpstr>Features</vt:lpstr>
      <vt:lpstr>Features</vt:lpstr>
      <vt:lpstr>Features</vt:lpstr>
      <vt:lpstr>Benefits of Using Spring Boot</vt:lpstr>
      <vt:lpstr>CRUD</vt:lpstr>
      <vt:lpstr>Architecture</vt:lpstr>
      <vt:lpstr>Responsibility of Controller</vt:lpstr>
      <vt:lpstr>Responsibility of Service</vt:lpstr>
      <vt:lpstr>Responsibility of Model</vt:lpstr>
      <vt:lpstr>Spring initializr (www.start.spring.io)</vt:lpstr>
      <vt:lpstr>Dependencies</vt:lpstr>
      <vt:lpstr>Dependencies</vt:lpstr>
      <vt:lpstr>Dependencies</vt:lpstr>
      <vt:lpstr>Demo Application</vt:lpstr>
      <vt:lpstr>PowerPoint Presentation</vt:lpstr>
      <vt:lpstr>PowerPoint Presentation</vt:lpstr>
      <vt:lpstr>Database Connection</vt:lpstr>
      <vt:lpstr>Create Four Packages under src/mian/java</vt:lpstr>
      <vt:lpstr>PowerPoint Presentation</vt:lpstr>
      <vt:lpstr>Create class &amp; interface under these packages</vt:lpstr>
      <vt:lpstr>PowerPoint Presentation</vt:lpstr>
      <vt:lpstr>Model Package</vt:lpstr>
      <vt:lpstr>Model class</vt:lpstr>
      <vt:lpstr>Repository Package</vt:lpstr>
      <vt:lpstr>Repository Interface</vt:lpstr>
      <vt:lpstr>Service Package</vt:lpstr>
      <vt:lpstr>Service Interface</vt:lpstr>
      <vt:lpstr>Service Class</vt:lpstr>
      <vt:lpstr>Controller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class</vt:lpstr>
      <vt:lpstr>READ</vt:lpstr>
      <vt:lpstr>CREATE</vt:lpstr>
      <vt:lpstr>PowerPoint Presentation</vt:lpstr>
      <vt:lpstr>PowerPoint Presentation</vt:lpstr>
      <vt:lpstr>CREATE</vt:lpstr>
      <vt:lpstr>PowerPoint Presentation</vt:lpstr>
      <vt:lpstr>PowerPoint Presentation</vt:lpstr>
      <vt:lpstr>CREATE</vt:lpstr>
      <vt:lpstr>PowerPoint Presentation</vt:lpstr>
      <vt:lpstr>PowerPoint Presentation</vt:lpstr>
      <vt:lpstr>CREATE</vt:lpstr>
      <vt:lpstr>UPDATE</vt:lpstr>
      <vt:lpstr>PowerPoint Presentation</vt:lpstr>
      <vt:lpstr>PowerPoint Presentation</vt:lpstr>
      <vt:lpstr>UPDATE</vt:lpstr>
      <vt:lpstr>PowerPoint Presentation</vt:lpstr>
      <vt:lpstr>PowerPoint Presentation</vt:lpstr>
      <vt:lpstr>PowerPoint Presentation</vt:lpstr>
      <vt:lpstr>UPDATE</vt:lpstr>
      <vt:lpstr>DELETE</vt:lpstr>
      <vt:lpstr>PowerPoint Presentation</vt:lpstr>
      <vt:lpstr>PowerPoint Presentation</vt:lpstr>
      <vt:lpstr>PowerPoint Presentation</vt:lpstr>
      <vt:lpstr>Q &amp; A Session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Springboot</dc:title>
  <dc:creator>HP</dc:creator>
  <cp:lastModifiedBy>HP</cp:lastModifiedBy>
  <cp:revision>75</cp:revision>
  <dcterms:created xsi:type="dcterms:W3CDTF">2024-04-29T08:27:53Z</dcterms:created>
  <dcterms:modified xsi:type="dcterms:W3CDTF">2024-05-08T19:42:01Z</dcterms:modified>
</cp:coreProperties>
</file>