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2" r:id="rId4"/>
    <p:sldId id="259" r:id="rId5"/>
    <p:sldId id="260" r:id="rId6"/>
    <p:sldId id="261" r:id="rId7"/>
    <p:sldId id="263" r:id="rId8"/>
    <p:sldId id="264" r:id="rId9"/>
    <p:sldId id="272" r:id="rId10"/>
    <p:sldId id="273" r:id="rId11"/>
    <p:sldId id="274" r:id="rId12"/>
    <p:sldId id="275" r:id="rId13"/>
    <p:sldId id="271" r:id="rId14"/>
    <p:sldId id="268" r:id="rId15"/>
    <p:sldId id="269" r:id="rId16"/>
    <p:sldId id="270"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4" d="100"/>
          <a:sy n="94" d="100"/>
        </p:scale>
        <p:origin x="-240"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8/26/2021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8/26/2021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8/26/2021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8/26/2021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8/26/2021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8/26/2021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8/26/2021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8/26/2021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8/26/2021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8/26/2021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8/26/2021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8/26/2021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029200" y="639097"/>
            <a:ext cx="6867525" cy="3686015"/>
          </a:xfrm>
        </p:spPr>
        <p:txBody>
          <a:bodyPr>
            <a:noAutofit/>
          </a:bodyPr>
          <a:lstStyle/>
          <a:p>
            <a:pPr algn="ctr"/>
            <a:r>
              <a:rPr lang="en-US" sz="5800" b="1" dirty="0"/>
              <a:t>DRESS ATTRIBUT SALE DATA CLASSIFICATION</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427754" y="4672739"/>
            <a:ext cx="6269347" cy="2359072"/>
          </a:xfrm>
        </p:spPr>
        <p:txBody>
          <a:bodyPr>
            <a:normAutofit fontScale="47500" lnSpcReduction="20000"/>
          </a:bodyPr>
          <a:lstStyle/>
          <a:p>
            <a:pPr algn="r"/>
            <a:r>
              <a:rPr lang="en-US" sz="3400" b="1" dirty="0">
                <a:solidFill>
                  <a:schemeClr val="tx1">
                    <a:lumMod val="85000"/>
                    <a:lumOff val="15000"/>
                  </a:schemeClr>
                </a:solidFill>
              </a:rPr>
              <a:t>Group 12:-</a:t>
            </a:r>
          </a:p>
          <a:p>
            <a:pPr algn="r"/>
            <a:r>
              <a:rPr lang="en-US" b="1" dirty="0">
                <a:solidFill>
                  <a:schemeClr val="tx1">
                    <a:lumMod val="85000"/>
                    <a:lumOff val="15000"/>
                  </a:schemeClr>
                </a:solidFill>
              </a:rPr>
              <a:t>	Himanshu Pandey(20)</a:t>
            </a:r>
          </a:p>
          <a:p>
            <a:pPr algn="r"/>
            <a:r>
              <a:rPr lang="en-US" sz="2400" b="1" dirty="0">
                <a:solidFill>
                  <a:schemeClr val="tx1">
                    <a:lumMod val="85000"/>
                    <a:lumOff val="15000"/>
                  </a:schemeClr>
                </a:solidFill>
              </a:rPr>
              <a:t>	Nishant </a:t>
            </a:r>
            <a:r>
              <a:rPr lang="en-US" sz="2400" b="1" dirty="0" err="1">
                <a:solidFill>
                  <a:schemeClr val="tx1">
                    <a:lumMod val="85000"/>
                    <a:lumOff val="15000"/>
                  </a:schemeClr>
                </a:solidFill>
              </a:rPr>
              <a:t>bhat</a:t>
            </a:r>
            <a:r>
              <a:rPr lang="en-US" sz="2400" b="1" dirty="0">
                <a:solidFill>
                  <a:schemeClr val="tx1">
                    <a:lumMod val="85000"/>
                    <a:lumOff val="15000"/>
                  </a:schemeClr>
                </a:solidFill>
              </a:rPr>
              <a:t>(41)</a:t>
            </a:r>
          </a:p>
          <a:p>
            <a:pPr algn="r"/>
            <a:r>
              <a:rPr lang="en-US" b="1" dirty="0">
                <a:solidFill>
                  <a:schemeClr val="tx1">
                    <a:lumMod val="85000"/>
                    <a:lumOff val="15000"/>
                  </a:schemeClr>
                </a:solidFill>
              </a:rPr>
              <a:t>	</a:t>
            </a:r>
            <a:r>
              <a:rPr lang="en-US" b="1" dirty="0" err="1">
                <a:solidFill>
                  <a:schemeClr val="tx1">
                    <a:lumMod val="85000"/>
                    <a:lumOff val="15000"/>
                  </a:schemeClr>
                </a:solidFill>
              </a:rPr>
              <a:t>bhargav</a:t>
            </a:r>
            <a:r>
              <a:rPr lang="en-US" b="1" dirty="0">
                <a:solidFill>
                  <a:schemeClr val="tx1">
                    <a:lumMod val="85000"/>
                    <a:lumOff val="15000"/>
                  </a:schemeClr>
                </a:solidFill>
              </a:rPr>
              <a:t> </a:t>
            </a:r>
            <a:r>
              <a:rPr lang="en-US" b="1" dirty="0" err="1">
                <a:solidFill>
                  <a:schemeClr val="tx1">
                    <a:lumMod val="85000"/>
                    <a:lumOff val="15000"/>
                  </a:schemeClr>
                </a:solidFill>
              </a:rPr>
              <a:t>pawar</a:t>
            </a:r>
            <a:r>
              <a:rPr lang="en-US" b="1" dirty="0">
                <a:solidFill>
                  <a:schemeClr val="tx1">
                    <a:lumMod val="85000"/>
                    <a:lumOff val="15000"/>
                  </a:schemeClr>
                </a:solidFill>
              </a:rPr>
              <a:t>(46)</a:t>
            </a:r>
          </a:p>
          <a:p>
            <a:pPr algn="r"/>
            <a:r>
              <a:rPr lang="en-US" b="1" dirty="0">
                <a:solidFill>
                  <a:schemeClr val="tx1">
                    <a:lumMod val="85000"/>
                    <a:lumOff val="15000"/>
                  </a:schemeClr>
                </a:solidFill>
              </a:rPr>
              <a:t>	</a:t>
            </a:r>
            <a:r>
              <a:rPr lang="en-US" b="1" dirty="0" err="1">
                <a:solidFill>
                  <a:schemeClr val="tx1">
                    <a:lumMod val="85000"/>
                    <a:lumOff val="15000"/>
                  </a:schemeClr>
                </a:solidFill>
              </a:rPr>
              <a:t>shyam</a:t>
            </a:r>
            <a:r>
              <a:rPr lang="en-US" b="1" dirty="0">
                <a:solidFill>
                  <a:schemeClr val="tx1">
                    <a:lumMod val="85000"/>
                    <a:lumOff val="15000"/>
                  </a:schemeClr>
                </a:solidFill>
              </a:rPr>
              <a:t> </a:t>
            </a:r>
            <a:r>
              <a:rPr lang="en-US" b="1" dirty="0" err="1">
                <a:solidFill>
                  <a:schemeClr val="tx1">
                    <a:lumMod val="85000"/>
                    <a:lumOff val="15000"/>
                  </a:schemeClr>
                </a:solidFill>
              </a:rPr>
              <a:t>kawale</a:t>
            </a:r>
            <a:r>
              <a:rPr lang="en-US" b="1" dirty="0">
                <a:solidFill>
                  <a:schemeClr val="tx1">
                    <a:lumMod val="85000"/>
                    <a:lumOff val="15000"/>
                  </a:schemeClr>
                </a:solidFill>
              </a:rPr>
              <a:t>(27)</a:t>
            </a:r>
          </a:p>
          <a:p>
            <a:pPr algn="r"/>
            <a:r>
              <a:rPr lang="en-US" b="1" dirty="0">
                <a:solidFill>
                  <a:schemeClr val="tx1">
                    <a:lumMod val="85000"/>
                    <a:lumOff val="15000"/>
                  </a:schemeClr>
                </a:solidFill>
              </a:rPr>
              <a:t>	</a:t>
            </a:r>
            <a:r>
              <a:rPr lang="en-US" b="1" smtClean="0">
                <a:solidFill>
                  <a:schemeClr val="tx1">
                    <a:lumMod val="85000"/>
                    <a:lumOff val="15000"/>
                  </a:schemeClr>
                </a:solidFill>
              </a:rPr>
              <a:t>AbhijIt</a:t>
            </a:r>
            <a:r>
              <a:rPr lang="en-US" b="1" dirty="0" smtClean="0">
                <a:solidFill>
                  <a:schemeClr val="tx1">
                    <a:lumMod val="85000"/>
                    <a:lumOff val="15000"/>
                  </a:schemeClr>
                </a:solidFill>
              </a:rPr>
              <a:t> </a:t>
            </a:r>
            <a:r>
              <a:rPr lang="en-US" b="1" dirty="0" err="1">
                <a:solidFill>
                  <a:schemeClr val="tx1">
                    <a:lumMod val="85000"/>
                    <a:lumOff val="15000"/>
                  </a:schemeClr>
                </a:solidFill>
              </a:rPr>
              <a:t>gawai</a:t>
            </a:r>
            <a:r>
              <a:rPr lang="en-US" b="1" dirty="0">
                <a:solidFill>
                  <a:schemeClr val="tx1">
                    <a:lumMod val="85000"/>
                    <a:lumOff val="15000"/>
                  </a:schemeClr>
                </a:solidFill>
              </a:rPr>
              <a:t>(18)</a:t>
            </a:r>
          </a:p>
          <a:p>
            <a:pPr algn="r"/>
            <a:r>
              <a:rPr lang="en-US" sz="2400" dirty="0">
                <a:solidFill>
                  <a:schemeClr val="tx1">
                    <a:lumMod val="85000"/>
                    <a:lumOff val="15000"/>
                  </a:schemeClr>
                </a:solidFill>
              </a:rPr>
              <a:t>	</a:t>
            </a: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F1FAB-BF79-46C5-8E16-A84FD81603DF}"/>
              </a:ext>
            </a:extLst>
          </p:cNvPr>
          <p:cNvSpPr>
            <a:spLocks noGrp="1"/>
          </p:cNvSpPr>
          <p:nvPr>
            <p:ph type="title"/>
          </p:nvPr>
        </p:nvSpPr>
        <p:spPr>
          <a:xfrm>
            <a:off x="643466" y="786383"/>
            <a:ext cx="3816239" cy="2093975"/>
          </a:xfrm>
        </p:spPr>
        <p:txBody>
          <a:bodyPr/>
          <a:lstStyle/>
          <a:p>
            <a:r>
              <a:rPr lang="en-US" dirty="0"/>
              <a:t>VIEWING CORRELATION BETWEEN ATTRIBUTES</a:t>
            </a:r>
            <a:endParaRPr lang="en-IN" dirty="0"/>
          </a:p>
        </p:txBody>
      </p:sp>
      <p:pic>
        <p:nvPicPr>
          <p:cNvPr id="6" name="Content Placeholder 5">
            <a:extLst>
              <a:ext uri="{FF2B5EF4-FFF2-40B4-BE49-F238E27FC236}">
                <a16:creationId xmlns:a16="http://schemas.microsoft.com/office/drawing/2014/main" xmlns="" id="{0EBACC0B-FBD0-4AE5-A568-79BC8766F58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36762" y="0"/>
            <a:ext cx="6722101" cy="6867882"/>
          </a:xfrm>
        </p:spPr>
      </p:pic>
      <p:sp>
        <p:nvSpPr>
          <p:cNvPr id="4" name="Text Placeholder 3">
            <a:extLst>
              <a:ext uri="{FF2B5EF4-FFF2-40B4-BE49-F238E27FC236}">
                <a16:creationId xmlns:a16="http://schemas.microsoft.com/office/drawing/2014/main" xmlns="" id="{AA4C2513-7AAA-4256-AA32-C39630417877}"/>
              </a:ext>
            </a:extLst>
          </p:cNvPr>
          <p:cNvSpPr>
            <a:spLocks noGrp="1"/>
          </p:cNvSpPr>
          <p:nvPr>
            <p:ph type="body" sz="half" idx="2"/>
          </p:nvPr>
        </p:nvSpPr>
        <p:spPr/>
        <p:txBody>
          <a:bodyPr/>
          <a:lstStyle/>
          <a:p>
            <a:r>
              <a:rPr lang="en-US" dirty="0"/>
              <a:t>From the correlation heatmap we can get the most dependent pairs of attributes and plot them to view their correlation.</a:t>
            </a:r>
          </a:p>
          <a:p>
            <a:r>
              <a:rPr lang="en-US" dirty="0"/>
              <a:t>Here we have chosen ‘Decoration’ and ‘Season’</a:t>
            </a:r>
            <a:endParaRPr lang="en-IN" dirty="0"/>
          </a:p>
        </p:txBody>
      </p:sp>
    </p:spTree>
    <p:extLst>
      <p:ext uri="{BB962C8B-B14F-4D97-AF65-F5344CB8AC3E}">
        <p14:creationId xmlns:p14="http://schemas.microsoft.com/office/powerpoint/2010/main" xmlns="" val="179101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F1FAB-BF79-46C5-8E16-A84FD81603DF}"/>
              </a:ext>
            </a:extLst>
          </p:cNvPr>
          <p:cNvSpPr>
            <a:spLocks noGrp="1"/>
          </p:cNvSpPr>
          <p:nvPr>
            <p:ph type="title"/>
          </p:nvPr>
        </p:nvSpPr>
        <p:spPr>
          <a:xfrm>
            <a:off x="643466" y="786383"/>
            <a:ext cx="3816239" cy="2093975"/>
          </a:xfrm>
        </p:spPr>
        <p:txBody>
          <a:bodyPr/>
          <a:lstStyle/>
          <a:p>
            <a:r>
              <a:rPr lang="en-US" dirty="0"/>
              <a:t>VIEWING CORRELATION BETWEEN ATTRIBUTES</a:t>
            </a:r>
            <a:endParaRPr lang="en-IN" dirty="0"/>
          </a:p>
        </p:txBody>
      </p:sp>
      <p:pic>
        <p:nvPicPr>
          <p:cNvPr id="6" name="Content Placeholder 5">
            <a:extLst>
              <a:ext uri="{FF2B5EF4-FFF2-40B4-BE49-F238E27FC236}">
                <a16:creationId xmlns:a16="http://schemas.microsoft.com/office/drawing/2014/main" xmlns="" id="{923F7EE7-92CF-4AAD-984F-B6186B1CC98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63319" y="0"/>
            <a:ext cx="6875755" cy="6875755"/>
          </a:xfrm>
        </p:spPr>
      </p:pic>
      <p:sp>
        <p:nvSpPr>
          <p:cNvPr id="4" name="Text Placeholder 3">
            <a:extLst>
              <a:ext uri="{FF2B5EF4-FFF2-40B4-BE49-F238E27FC236}">
                <a16:creationId xmlns:a16="http://schemas.microsoft.com/office/drawing/2014/main" xmlns="" id="{AA4C2513-7AAA-4256-AA32-C39630417877}"/>
              </a:ext>
            </a:extLst>
          </p:cNvPr>
          <p:cNvSpPr>
            <a:spLocks noGrp="1"/>
          </p:cNvSpPr>
          <p:nvPr>
            <p:ph type="body" sz="half" idx="2"/>
          </p:nvPr>
        </p:nvSpPr>
        <p:spPr/>
        <p:txBody>
          <a:bodyPr/>
          <a:lstStyle/>
          <a:p>
            <a:r>
              <a:rPr lang="en-US" dirty="0"/>
              <a:t>From the correlation heatmap we can get the most dependent pairs of attributes and plot them to view their correlation.</a:t>
            </a:r>
          </a:p>
          <a:p>
            <a:r>
              <a:rPr lang="en-US" dirty="0"/>
              <a:t>Here we have chosen ‘Rating’ and ‘</a:t>
            </a:r>
            <a:r>
              <a:rPr lang="en-US" dirty="0" err="1"/>
              <a:t>Good_rating</a:t>
            </a:r>
            <a:r>
              <a:rPr lang="en-US" dirty="0"/>
              <a:t>’</a:t>
            </a:r>
            <a:endParaRPr lang="en-IN" dirty="0"/>
          </a:p>
        </p:txBody>
      </p:sp>
    </p:spTree>
    <p:extLst>
      <p:ext uri="{BB962C8B-B14F-4D97-AF65-F5344CB8AC3E}">
        <p14:creationId xmlns:p14="http://schemas.microsoft.com/office/powerpoint/2010/main" xmlns="" val="324632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F1FAB-BF79-46C5-8E16-A84FD81603DF}"/>
              </a:ext>
            </a:extLst>
          </p:cNvPr>
          <p:cNvSpPr>
            <a:spLocks noGrp="1"/>
          </p:cNvSpPr>
          <p:nvPr>
            <p:ph type="title"/>
          </p:nvPr>
        </p:nvSpPr>
        <p:spPr>
          <a:xfrm>
            <a:off x="643466" y="786383"/>
            <a:ext cx="3816239" cy="2093975"/>
          </a:xfrm>
        </p:spPr>
        <p:txBody>
          <a:bodyPr/>
          <a:lstStyle/>
          <a:p>
            <a:r>
              <a:rPr lang="en-US" dirty="0"/>
              <a:t>VIEWING CORRELATION BETWEEN ATTRIBUTES</a:t>
            </a:r>
            <a:endParaRPr lang="en-IN" dirty="0"/>
          </a:p>
        </p:txBody>
      </p:sp>
      <p:pic>
        <p:nvPicPr>
          <p:cNvPr id="6" name="Content Placeholder 5">
            <a:extLst>
              <a:ext uri="{FF2B5EF4-FFF2-40B4-BE49-F238E27FC236}">
                <a16:creationId xmlns:a16="http://schemas.microsoft.com/office/drawing/2014/main" xmlns="" id="{9FE0F279-E3E5-463B-AFA3-EA44EBA10A0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87800" y="0"/>
            <a:ext cx="6835232" cy="6883940"/>
          </a:xfrm>
        </p:spPr>
      </p:pic>
      <p:sp>
        <p:nvSpPr>
          <p:cNvPr id="4" name="Text Placeholder 3">
            <a:extLst>
              <a:ext uri="{FF2B5EF4-FFF2-40B4-BE49-F238E27FC236}">
                <a16:creationId xmlns:a16="http://schemas.microsoft.com/office/drawing/2014/main" xmlns="" id="{AA4C2513-7AAA-4256-AA32-C39630417877}"/>
              </a:ext>
            </a:extLst>
          </p:cNvPr>
          <p:cNvSpPr>
            <a:spLocks noGrp="1"/>
          </p:cNvSpPr>
          <p:nvPr>
            <p:ph type="body" sz="half" idx="2"/>
          </p:nvPr>
        </p:nvSpPr>
        <p:spPr/>
        <p:txBody>
          <a:bodyPr/>
          <a:lstStyle/>
          <a:p>
            <a:r>
              <a:rPr lang="en-US" dirty="0"/>
              <a:t>From the correlation heatmap we can get the most dependent pairs of attributes and plot them to view their correlation.</a:t>
            </a:r>
          </a:p>
          <a:p>
            <a:r>
              <a:rPr lang="en-US" dirty="0"/>
              <a:t>Here we have chosen ‘Style’ and ‘</a:t>
            </a:r>
            <a:r>
              <a:rPr lang="en-US" dirty="0" err="1"/>
              <a:t>NeckLine</a:t>
            </a:r>
            <a:r>
              <a:rPr lang="en-US" dirty="0"/>
              <a:t>’</a:t>
            </a:r>
            <a:endParaRPr lang="en-IN" dirty="0"/>
          </a:p>
        </p:txBody>
      </p:sp>
    </p:spTree>
    <p:extLst>
      <p:ext uri="{BB962C8B-B14F-4D97-AF65-F5344CB8AC3E}">
        <p14:creationId xmlns:p14="http://schemas.microsoft.com/office/powerpoint/2010/main" xmlns="" val="112069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40CC8-2A5F-4555-9482-28D3A31E04B3}"/>
              </a:ext>
            </a:extLst>
          </p:cNvPr>
          <p:cNvSpPr>
            <a:spLocks noGrp="1"/>
          </p:cNvSpPr>
          <p:nvPr>
            <p:ph type="title"/>
          </p:nvPr>
        </p:nvSpPr>
        <p:spPr>
          <a:xfrm>
            <a:off x="192505" y="0"/>
            <a:ext cx="4090737" cy="2093975"/>
          </a:xfrm>
        </p:spPr>
        <p:txBody>
          <a:bodyPr/>
          <a:lstStyle/>
          <a:p>
            <a:r>
              <a:rPr lang="en-US" dirty="0"/>
              <a:t>KNN CLASSIFICATION</a:t>
            </a:r>
            <a:endParaRPr lang="en-IN" dirty="0"/>
          </a:p>
        </p:txBody>
      </p:sp>
      <p:pic>
        <p:nvPicPr>
          <p:cNvPr id="7" name="Content Placeholder 6">
            <a:extLst>
              <a:ext uri="{FF2B5EF4-FFF2-40B4-BE49-F238E27FC236}">
                <a16:creationId xmlns:a16="http://schemas.microsoft.com/office/drawing/2014/main" xmlns="" id="{45C00DA9-C10F-4144-A71B-AC6BE18982F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25256" y="311345"/>
            <a:ext cx="8076344" cy="6362171"/>
          </a:xfrm>
        </p:spPr>
      </p:pic>
      <p:sp>
        <p:nvSpPr>
          <p:cNvPr id="4" name="Text Placeholder 3">
            <a:extLst>
              <a:ext uri="{FF2B5EF4-FFF2-40B4-BE49-F238E27FC236}">
                <a16:creationId xmlns:a16="http://schemas.microsoft.com/office/drawing/2014/main" xmlns="" id="{AD1F0027-E37D-4770-822E-648ED3806B8D}"/>
              </a:ext>
            </a:extLst>
          </p:cNvPr>
          <p:cNvSpPr>
            <a:spLocks noGrp="1"/>
          </p:cNvSpPr>
          <p:nvPr>
            <p:ph type="body" sz="half" idx="2"/>
          </p:nvPr>
        </p:nvSpPr>
        <p:spPr>
          <a:xfrm>
            <a:off x="0" y="2093974"/>
            <a:ext cx="4725255" cy="4764026"/>
          </a:xfrm>
        </p:spPr>
        <p:txBody>
          <a:bodyPr>
            <a:normAutofit/>
          </a:bodyPr>
          <a:lstStyle/>
          <a:p>
            <a:r>
              <a:rPr lang="en-US" sz="2000" dirty="0"/>
              <a:t>In k-NN classification, the output is a class membership. An object is classified by a plurality vote of its neighbors, with the object being assigned to the class most common among its k nearest neighbors (k is a positive integer, typically small). If k = 1, then the object is simply assigned to the class of that single nearest neighbor.</a:t>
            </a:r>
          </a:p>
          <a:p>
            <a:r>
              <a:rPr lang="en-US" sz="2000" dirty="0"/>
              <a:t>So we have performed the algorithm for k=1 to k=50 and here are the results of accuracy.</a:t>
            </a:r>
          </a:p>
          <a:p>
            <a:r>
              <a:rPr lang="en-US" sz="2000" b="1" dirty="0"/>
              <a:t>**Max accuracy is 0.568 and is at k=9</a:t>
            </a:r>
            <a:endParaRPr lang="en-IN" sz="2000" b="1" dirty="0"/>
          </a:p>
        </p:txBody>
      </p:sp>
    </p:spTree>
    <p:extLst>
      <p:ext uri="{BB962C8B-B14F-4D97-AF65-F5344CB8AC3E}">
        <p14:creationId xmlns:p14="http://schemas.microsoft.com/office/powerpoint/2010/main" xmlns="" val="223619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D992361-8B6C-4E39-A066-37726544294D}"/>
              </a:ext>
            </a:extLst>
          </p:cNvPr>
          <p:cNvSpPr>
            <a:spLocks noGrp="1"/>
          </p:cNvSpPr>
          <p:nvPr>
            <p:ph type="title"/>
          </p:nvPr>
        </p:nvSpPr>
        <p:spPr>
          <a:xfrm>
            <a:off x="401054" y="786383"/>
            <a:ext cx="4090736" cy="2093975"/>
          </a:xfrm>
        </p:spPr>
        <p:txBody>
          <a:bodyPr/>
          <a:lstStyle/>
          <a:p>
            <a:r>
              <a:rPr lang="en-US" dirty="0"/>
              <a:t>2-CLASS CLASSIFICATION</a:t>
            </a:r>
            <a:endParaRPr lang="en-IN" dirty="0"/>
          </a:p>
        </p:txBody>
      </p:sp>
      <p:pic>
        <p:nvPicPr>
          <p:cNvPr id="3" name="Content Placeholder 2">
            <a:extLst>
              <a:ext uri="{FF2B5EF4-FFF2-40B4-BE49-F238E27FC236}">
                <a16:creationId xmlns:a16="http://schemas.microsoft.com/office/drawing/2014/main" xmlns="" id="{A9B34499-59A5-4440-BAC5-5AB13088B06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73053" y="9734"/>
            <a:ext cx="6817893" cy="6817893"/>
          </a:xfrm>
        </p:spPr>
      </p:pic>
      <p:sp>
        <p:nvSpPr>
          <p:cNvPr id="9" name="Text Placeholder 8">
            <a:extLst>
              <a:ext uri="{FF2B5EF4-FFF2-40B4-BE49-F238E27FC236}">
                <a16:creationId xmlns:a16="http://schemas.microsoft.com/office/drawing/2014/main" xmlns="" id="{46B7D5FC-6DE9-4F98-B6D5-D781DDD1951C}"/>
              </a:ext>
            </a:extLst>
          </p:cNvPr>
          <p:cNvSpPr>
            <a:spLocks noGrp="1"/>
          </p:cNvSpPr>
          <p:nvPr>
            <p:ph type="body" sz="half" idx="2"/>
          </p:nvPr>
        </p:nvSpPr>
        <p:spPr/>
        <p:txBody>
          <a:bodyPr/>
          <a:lstStyle/>
          <a:p>
            <a:r>
              <a:rPr lang="en-US" dirty="0"/>
              <a:t>We  can get the pairs of attribute from the correlation heatmap and perform classification and we can see how classification works.</a:t>
            </a:r>
          </a:p>
          <a:p>
            <a:r>
              <a:rPr lang="en-US" dirty="0"/>
              <a:t>Here we have chosen ‘Decoration’ and ‘</a:t>
            </a:r>
            <a:r>
              <a:rPr lang="en-US" dirty="0" err="1"/>
              <a:t>NeckLine</a:t>
            </a:r>
            <a:r>
              <a:rPr lang="en-US" dirty="0"/>
              <a:t>’.</a:t>
            </a:r>
            <a:endParaRPr lang="en-IN" dirty="0"/>
          </a:p>
        </p:txBody>
      </p:sp>
    </p:spTree>
    <p:extLst>
      <p:ext uri="{BB962C8B-B14F-4D97-AF65-F5344CB8AC3E}">
        <p14:creationId xmlns:p14="http://schemas.microsoft.com/office/powerpoint/2010/main" xmlns="" val="114106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D992361-8B6C-4E39-A066-37726544294D}"/>
              </a:ext>
            </a:extLst>
          </p:cNvPr>
          <p:cNvSpPr>
            <a:spLocks noGrp="1"/>
          </p:cNvSpPr>
          <p:nvPr>
            <p:ph type="title"/>
          </p:nvPr>
        </p:nvSpPr>
        <p:spPr>
          <a:xfrm>
            <a:off x="401054" y="786383"/>
            <a:ext cx="4090736" cy="2093975"/>
          </a:xfrm>
        </p:spPr>
        <p:txBody>
          <a:bodyPr/>
          <a:lstStyle/>
          <a:p>
            <a:r>
              <a:rPr lang="en-US" dirty="0"/>
              <a:t>2-CLASS CLASSIFICATION</a:t>
            </a:r>
            <a:endParaRPr lang="en-IN" dirty="0"/>
          </a:p>
        </p:txBody>
      </p:sp>
      <p:pic>
        <p:nvPicPr>
          <p:cNvPr id="3" name="Content Placeholder 2">
            <a:extLst>
              <a:ext uri="{FF2B5EF4-FFF2-40B4-BE49-F238E27FC236}">
                <a16:creationId xmlns:a16="http://schemas.microsoft.com/office/drawing/2014/main" xmlns="" id="{FB7292CF-3D0E-40CA-8FA3-A2F3F48572C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57011" y="-6308"/>
            <a:ext cx="6833935" cy="6833935"/>
          </a:xfrm>
        </p:spPr>
      </p:pic>
      <p:sp>
        <p:nvSpPr>
          <p:cNvPr id="9" name="Text Placeholder 8">
            <a:extLst>
              <a:ext uri="{FF2B5EF4-FFF2-40B4-BE49-F238E27FC236}">
                <a16:creationId xmlns:a16="http://schemas.microsoft.com/office/drawing/2014/main" xmlns="" id="{46B7D5FC-6DE9-4F98-B6D5-D781DDD1951C}"/>
              </a:ext>
            </a:extLst>
          </p:cNvPr>
          <p:cNvSpPr>
            <a:spLocks noGrp="1"/>
          </p:cNvSpPr>
          <p:nvPr>
            <p:ph type="body" sz="half" idx="2"/>
          </p:nvPr>
        </p:nvSpPr>
        <p:spPr/>
        <p:txBody>
          <a:bodyPr/>
          <a:lstStyle/>
          <a:p>
            <a:r>
              <a:rPr lang="en-US" dirty="0"/>
              <a:t>We  can get the pairs of attribute from the correlation heatmap and perform classification and we can see how classification works.</a:t>
            </a:r>
          </a:p>
          <a:p>
            <a:r>
              <a:rPr lang="en-US" dirty="0"/>
              <a:t>Here we have chosen ‘Decoration’ and ‘Season’.</a:t>
            </a:r>
            <a:endParaRPr lang="en-IN" dirty="0"/>
          </a:p>
        </p:txBody>
      </p:sp>
    </p:spTree>
    <p:extLst>
      <p:ext uri="{BB962C8B-B14F-4D97-AF65-F5344CB8AC3E}">
        <p14:creationId xmlns:p14="http://schemas.microsoft.com/office/powerpoint/2010/main" xmlns="" val="282568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D992361-8B6C-4E39-A066-37726544294D}"/>
              </a:ext>
            </a:extLst>
          </p:cNvPr>
          <p:cNvSpPr>
            <a:spLocks noGrp="1"/>
          </p:cNvSpPr>
          <p:nvPr>
            <p:ph type="title"/>
          </p:nvPr>
        </p:nvSpPr>
        <p:spPr>
          <a:xfrm>
            <a:off x="401054" y="786383"/>
            <a:ext cx="4090736" cy="2093975"/>
          </a:xfrm>
        </p:spPr>
        <p:txBody>
          <a:bodyPr/>
          <a:lstStyle/>
          <a:p>
            <a:r>
              <a:rPr lang="en-US" dirty="0"/>
              <a:t>2-CLASS CLASSIFICATION</a:t>
            </a:r>
            <a:endParaRPr lang="en-IN" dirty="0"/>
          </a:p>
        </p:txBody>
      </p:sp>
      <p:pic>
        <p:nvPicPr>
          <p:cNvPr id="3" name="Content Placeholder 2">
            <a:extLst>
              <a:ext uri="{FF2B5EF4-FFF2-40B4-BE49-F238E27FC236}">
                <a16:creationId xmlns:a16="http://schemas.microsoft.com/office/drawing/2014/main" xmlns="" id="{28DF9C63-0648-4A8B-943D-66CBA59DA07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57011" y="-6308"/>
            <a:ext cx="6833935" cy="6833935"/>
          </a:xfrm>
        </p:spPr>
      </p:pic>
      <p:sp>
        <p:nvSpPr>
          <p:cNvPr id="9" name="Text Placeholder 8">
            <a:extLst>
              <a:ext uri="{FF2B5EF4-FFF2-40B4-BE49-F238E27FC236}">
                <a16:creationId xmlns:a16="http://schemas.microsoft.com/office/drawing/2014/main" xmlns="" id="{46B7D5FC-6DE9-4F98-B6D5-D781DDD1951C}"/>
              </a:ext>
            </a:extLst>
          </p:cNvPr>
          <p:cNvSpPr>
            <a:spLocks noGrp="1"/>
          </p:cNvSpPr>
          <p:nvPr>
            <p:ph type="body" sz="half" idx="2"/>
          </p:nvPr>
        </p:nvSpPr>
        <p:spPr/>
        <p:txBody>
          <a:bodyPr/>
          <a:lstStyle/>
          <a:p>
            <a:r>
              <a:rPr lang="en-US" dirty="0"/>
              <a:t>We  can get the pairs of attribute from the correlation heatmap and perform classification and we can see how classification works.</a:t>
            </a:r>
          </a:p>
          <a:p>
            <a:r>
              <a:rPr lang="en-US" dirty="0"/>
              <a:t>Here we have chosen ‘Style’ and ‘</a:t>
            </a:r>
            <a:r>
              <a:rPr lang="en-US" dirty="0" err="1"/>
              <a:t>NeckLine</a:t>
            </a:r>
            <a:r>
              <a:rPr lang="en-US" dirty="0"/>
              <a:t>’.</a:t>
            </a:r>
            <a:endParaRPr lang="en-IN" dirty="0"/>
          </a:p>
        </p:txBody>
      </p:sp>
    </p:spTree>
    <p:extLst>
      <p:ext uri="{BB962C8B-B14F-4D97-AF65-F5344CB8AC3E}">
        <p14:creationId xmlns:p14="http://schemas.microsoft.com/office/powerpoint/2010/main" xmlns="" val="72872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D4C298F-FB46-499E-BE8D-3CE44A0881DD}"/>
              </a:ext>
            </a:extLst>
          </p:cNvPr>
          <p:cNvSpPr>
            <a:spLocks noGrp="1"/>
          </p:cNvSpPr>
          <p:nvPr>
            <p:ph type="ctrTitle"/>
          </p:nvPr>
        </p:nvSpPr>
        <p:spPr/>
        <p:txBody>
          <a:bodyPr anchor="t" anchorCtr="0">
            <a:normAutofit/>
          </a:bodyPr>
          <a:lstStyle/>
          <a:p>
            <a:r>
              <a:rPr lang="en-US" sz="6000" b="1" dirty="0"/>
              <a:t>CONCLUSION</a:t>
            </a:r>
            <a:r>
              <a:rPr lang="en-US" sz="2400" dirty="0"/>
              <a:t/>
            </a:r>
            <a:br>
              <a:rPr lang="en-US" sz="2400" dirty="0"/>
            </a:br>
            <a:r>
              <a:rPr lang="en-US" sz="2800" dirty="0"/>
              <a:t>Here we performed </a:t>
            </a:r>
            <a:r>
              <a:rPr lang="en-US" sz="2800" dirty="0" err="1"/>
              <a:t>knn</a:t>
            </a:r>
            <a:r>
              <a:rPr lang="en-US" sz="2800" dirty="0"/>
              <a:t> classifier and we got the accuracy of 0.6.</a:t>
            </a:r>
            <a:br>
              <a:rPr lang="en-US" sz="2800" dirty="0"/>
            </a:br>
            <a:r>
              <a:rPr lang="en-US" sz="2800" dirty="0"/>
              <a:t>And we found the correlation between various attributes of the data set and found that some of the attributes were slightly dependent but otherwise it was totally independent.</a:t>
            </a:r>
            <a:endParaRPr lang="en-IN" sz="2800" dirty="0"/>
          </a:p>
        </p:txBody>
      </p:sp>
      <p:sp>
        <p:nvSpPr>
          <p:cNvPr id="8" name="Subtitle 7">
            <a:extLst>
              <a:ext uri="{FF2B5EF4-FFF2-40B4-BE49-F238E27FC236}">
                <a16:creationId xmlns:a16="http://schemas.microsoft.com/office/drawing/2014/main" xmlns="" id="{2A6AF730-CEC7-436F-8A2E-2E2932742FC0}"/>
              </a:ext>
            </a:extLst>
          </p:cNvPr>
          <p:cNvSpPr>
            <a:spLocks noGrp="1"/>
          </p:cNvSpPr>
          <p:nvPr>
            <p:ph type="subTitle" idx="1"/>
          </p:nvPr>
        </p:nvSpPr>
        <p:spPr/>
        <p:txBody>
          <a:bodyPr>
            <a:normAutofit/>
          </a:bodyPr>
          <a:lstStyle/>
          <a:p>
            <a:pPr algn="ctr"/>
            <a:r>
              <a:rPr lang="en-US" sz="6600" b="1" dirty="0">
                <a:latin typeface="+mj-lt"/>
              </a:rPr>
              <a:t>THANK YOU</a:t>
            </a:r>
            <a:endParaRPr lang="en-IN" sz="6600" b="1" dirty="0">
              <a:latin typeface="+mj-lt"/>
            </a:endParaRPr>
          </a:p>
        </p:txBody>
      </p:sp>
    </p:spTree>
    <p:extLst>
      <p:ext uri="{BB962C8B-B14F-4D97-AF65-F5344CB8AC3E}">
        <p14:creationId xmlns:p14="http://schemas.microsoft.com/office/powerpoint/2010/main" xmlns="" val="255700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EA78-AEB3-469B-9025-3B17201A457B}"/>
              </a:ext>
            </a:extLst>
          </p:cNvPr>
          <p:cNvSpPr>
            <a:spLocks noGrp="1"/>
          </p:cNvSpPr>
          <p:nvPr>
            <p:ph type="title"/>
          </p:nvPr>
        </p:nvSpPr>
        <p:spPr/>
        <p:txBody>
          <a:bodyPr anchor="ctr">
            <a:normAutofit/>
          </a:bodyPr>
          <a:lstStyle/>
          <a:p>
            <a:pPr lvl="0"/>
            <a:r>
              <a:rPr lang="en-US" sz="4800" b="1" dirty="0">
                <a:solidFill>
                  <a:schemeClr val="tx1"/>
                </a:solidFill>
              </a:rPr>
              <a:t>PROBLEM STATEMENT</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idx="1"/>
          </p:nvPr>
        </p:nvSpPr>
        <p:spPr/>
        <p:txBody>
          <a:bodyPr>
            <a:normAutofit/>
          </a:bodyPr>
          <a:lstStyle/>
          <a:p>
            <a:pPr marL="457200" indent="-457200">
              <a:buFont typeface="+mj-lt"/>
              <a:buAutoNum type="arabicPeriod"/>
            </a:pPr>
            <a:r>
              <a:rPr lang="en-US" dirty="0">
                <a:solidFill>
                  <a:schemeClr val="tx1"/>
                </a:solidFill>
              </a:rPr>
              <a:t>Take </a:t>
            </a:r>
            <a:r>
              <a:rPr lang="en-US" dirty="0" err="1">
                <a:solidFill>
                  <a:schemeClr val="tx1"/>
                </a:solidFill>
              </a:rPr>
              <a:t>Dresses_Attribute_Sales</a:t>
            </a:r>
            <a:r>
              <a:rPr lang="en-US" dirty="0">
                <a:solidFill>
                  <a:schemeClr val="tx1"/>
                </a:solidFill>
              </a:rPr>
              <a:t> Data Set present in UCI repository and Find the correlation of the input features among them self and with target.</a:t>
            </a:r>
          </a:p>
          <a:p>
            <a:pPr marL="457200" indent="-457200">
              <a:buFont typeface="+mj-lt"/>
              <a:buAutoNum type="arabicPeriod"/>
            </a:pPr>
            <a:r>
              <a:rPr lang="en-US" dirty="0">
                <a:solidFill>
                  <a:schemeClr val="tx1"/>
                </a:solidFill>
              </a:rPr>
              <a:t>Find the different conclusions you got after data analysis of features. </a:t>
            </a:r>
          </a:p>
          <a:p>
            <a:pPr marL="457200" indent="-457200">
              <a:buFont typeface="+mj-lt"/>
              <a:buAutoNum type="arabicPeriod"/>
            </a:pPr>
            <a:r>
              <a:rPr lang="en-US" dirty="0">
                <a:solidFill>
                  <a:schemeClr val="tx1"/>
                </a:solidFill>
              </a:rPr>
              <a:t>Implement any classification algorithm to do classification of records.</a:t>
            </a:r>
          </a:p>
        </p:txBody>
      </p:sp>
    </p:spTree>
    <p:extLst>
      <p:ext uri="{BB962C8B-B14F-4D97-AF65-F5344CB8AC3E}">
        <p14:creationId xmlns:p14="http://schemas.microsoft.com/office/powerpoint/2010/main" xmlns=""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3078B-B142-4FE9-8141-97C0FA6B1DF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4F99ABD-50D1-4533-BD28-814EFBEC581C}"/>
              </a:ext>
            </a:extLst>
          </p:cNvPr>
          <p:cNvSpPr>
            <a:spLocks noGrp="1"/>
          </p:cNvSpPr>
          <p:nvPr>
            <p:ph idx="1"/>
          </p:nvPr>
        </p:nvSpPr>
        <p:spPr/>
        <p:txBody>
          <a:bodyPr>
            <a:normAutofit/>
          </a:bodyPr>
          <a:lstStyle/>
          <a:p>
            <a:pPr marL="457200" indent="-457200">
              <a:buFont typeface="+mj-lt"/>
              <a:buAutoNum type="arabicPeriod"/>
            </a:pPr>
            <a:r>
              <a:rPr lang="en-US" sz="2400" dirty="0"/>
              <a:t>Dress attribute dataset gives us an idea about the recommendation for a particular dress on the basis of various factors such as </a:t>
            </a:r>
            <a:r>
              <a:rPr lang="en-US" sz="2400" dirty="0" err="1"/>
              <a:t>dresstype</a:t>
            </a:r>
            <a:r>
              <a:rPr lang="en-US" sz="2400" dirty="0"/>
              <a:t>, </a:t>
            </a:r>
            <a:r>
              <a:rPr lang="en-US" sz="2400" dirty="0" err="1"/>
              <a:t>sleevline,waiseline,price</a:t>
            </a:r>
            <a:r>
              <a:rPr lang="en-US" sz="2400" dirty="0"/>
              <a:t>, etc.</a:t>
            </a:r>
          </a:p>
          <a:p>
            <a:pPr marL="457200" indent="-457200">
              <a:buFont typeface="+mj-lt"/>
              <a:buAutoNum type="arabicPeriod"/>
            </a:pPr>
            <a:r>
              <a:rPr lang="en-US" sz="2400" dirty="0"/>
              <a:t>So this projects aims to find correlation between these attributes of the data set.</a:t>
            </a:r>
            <a:r>
              <a:rPr lang="en-IN" sz="2400" dirty="0"/>
              <a:t> And classify the datapoints into two classes recommended or not.</a:t>
            </a:r>
            <a:endParaRPr lang="en-US" sz="2400" dirty="0"/>
          </a:p>
        </p:txBody>
      </p:sp>
    </p:spTree>
    <p:extLst>
      <p:ext uri="{BB962C8B-B14F-4D97-AF65-F5344CB8AC3E}">
        <p14:creationId xmlns:p14="http://schemas.microsoft.com/office/powerpoint/2010/main" xmlns="" val="144243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CD554-EEC1-4604-8AD9-C330AD346BAE}"/>
              </a:ext>
            </a:extLst>
          </p:cNvPr>
          <p:cNvSpPr>
            <a:spLocks noGrp="1"/>
          </p:cNvSpPr>
          <p:nvPr>
            <p:ph type="title"/>
          </p:nvPr>
        </p:nvSpPr>
        <p:spPr/>
        <p:txBody>
          <a:bodyPr/>
          <a:lstStyle/>
          <a:p>
            <a:r>
              <a:rPr lang="en-US" b="1" dirty="0"/>
              <a:t>DATA ANALYSIS</a:t>
            </a:r>
            <a:endParaRPr lang="en-IN" b="1" dirty="0"/>
          </a:p>
        </p:txBody>
      </p:sp>
      <p:pic>
        <p:nvPicPr>
          <p:cNvPr id="4" name="Content Placeholder 3">
            <a:extLst>
              <a:ext uri="{FF2B5EF4-FFF2-40B4-BE49-F238E27FC236}">
                <a16:creationId xmlns:a16="http://schemas.microsoft.com/office/drawing/2014/main" xmlns="" id="{801F1504-7046-4EE4-B40F-996E8624DBC8}"/>
              </a:ext>
            </a:extLst>
          </p:cNvPr>
          <p:cNvPicPr>
            <a:picLocks noGrp="1" noChangeAspect="1"/>
          </p:cNvPicPr>
          <p:nvPr>
            <p:ph idx="1"/>
          </p:nvPr>
        </p:nvPicPr>
        <p:blipFill>
          <a:blip r:embed="rId2"/>
          <a:stretch>
            <a:fillRect/>
          </a:stretch>
        </p:blipFill>
        <p:spPr>
          <a:xfrm>
            <a:off x="1097280" y="2012949"/>
            <a:ext cx="4655820" cy="4312103"/>
          </a:xfrm>
          <a:prstGeom prst="rect">
            <a:avLst/>
          </a:prstGeom>
        </p:spPr>
      </p:pic>
      <p:pic>
        <p:nvPicPr>
          <p:cNvPr id="5" name="Picture 4">
            <a:extLst>
              <a:ext uri="{FF2B5EF4-FFF2-40B4-BE49-F238E27FC236}">
                <a16:creationId xmlns:a16="http://schemas.microsoft.com/office/drawing/2014/main" xmlns="" id="{7D17D63C-80BE-4569-BE06-3441B772B8A8}"/>
              </a:ext>
            </a:extLst>
          </p:cNvPr>
          <p:cNvPicPr>
            <a:picLocks noChangeAspect="1"/>
          </p:cNvPicPr>
          <p:nvPr/>
        </p:nvPicPr>
        <p:blipFill>
          <a:blip r:embed="rId3"/>
          <a:stretch>
            <a:fillRect/>
          </a:stretch>
        </p:blipFill>
        <p:spPr>
          <a:xfrm>
            <a:off x="6126480" y="1895475"/>
            <a:ext cx="5046830" cy="3676650"/>
          </a:xfrm>
          <a:prstGeom prst="rect">
            <a:avLst/>
          </a:prstGeom>
        </p:spPr>
      </p:pic>
    </p:spTree>
    <p:extLst>
      <p:ext uri="{BB962C8B-B14F-4D97-AF65-F5344CB8AC3E}">
        <p14:creationId xmlns:p14="http://schemas.microsoft.com/office/powerpoint/2010/main" xmlns="" val="305436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8F8D7-3E3C-43B6-8222-1CD1AD65A68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07DEE7B7-2049-462B-89AB-1CF64FAD6DC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91857"/>
            <a:ext cx="5076549" cy="3384366"/>
          </a:xfrm>
        </p:spPr>
      </p:pic>
      <p:pic>
        <p:nvPicPr>
          <p:cNvPr id="7" name="Picture 6">
            <a:extLst>
              <a:ext uri="{FF2B5EF4-FFF2-40B4-BE49-F238E27FC236}">
                <a16:creationId xmlns:a16="http://schemas.microsoft.com/office/drawing/2014/main" xmlns="" id="{804BCA7E-E9A7-497D-B36C-25C3B1D4C46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32994" y="1"/>
            <a:ext cx="5210451" cy="3473634"/>
          </a:xfrm>
          <a:prstGeom prst="rect">
            <a:avLst/>
          </a:prstGeom>
        </p:spPr>
      </p:pic>
      <p:pic>
        <p:nvPicPr>
          <p:cNvPr id="9" name="Picture 8">
            <a:extLst>
              <a:ext uri="{FF2B5EF4-FFF2-40B4-BE49-F238E27FC236}">
                <a16:creationId xmlns:a16="http://schemas.microsoft.com/office/drawing/2014/main" xmlns="" id="{D313301A-2388-4FF9-8A43-3CA2F568EF7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3473634"/>
            <a:ext cx="5076549" cy="3384366"/>
          </a:xfrm>
          <a:prstGeom prst="rect">
            <a:avLst/>
          </a:prstGeom>
        </p:spPr>
      </p:pic>
      <p:pic>
        <p:nvPicPr>
          <p:cNvPr id="11" name="Picture 10">
            <a:extLst>
              <a:ext uri="{FF2B5EF4-FFF2-40B4-BE49-F238E27FC236}">
                <a16:creationId xmlns:a16="http://schemas.microsoft.com/office/drawing/2014/main" xmlns="" id="{294A33E7-8504-4ADB-9442-3C5A45E7C20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048498" y="3429000"/>
            <a:ext cx="5143501" cy="3429000"/>
          </a:xfrm>
          <a:prstGeom prst="rect">
            <a:avLst/>
          </a:prstGeom>
        </p:spPr>
      </p:pic>
    </p:spTree>
    <p:extLst>
      <p:ext uri="{BB962C8B-B14F-4D97-AF65-F5344CB8AC3E}">
        <p14:creationId xmlns:p14="http://schemas.microsoft.com/office/powerpoint/2010/main" xmlns="" val="417974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54CB167C-7BAC-4E99-AC69-D60C68E39CB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
            <a:ext cx="5325979" cy="3550652"/>
          </a:xfrm>
          <a:prstGeom prst="rect">
            <a:avLst/>
          </a:prstGeom>
        </p:spPr>
      </p:pic>
      <p:pic>
        <p:nvPicPr>
          <p:cNvPr id="11" name="Picture 10">
            <a:extLst>
              <a:ext uri="{FF2B5EF4-FFF2-40B4-BE49-F238E27FC236}">
                <a16:creationId xmlns:a16="http://schemas.microsoft.com/office/drawing/2014/main" xmlns="" id="{40AF8B93-9CEC-4841-9688-97367932C3C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66021" y="1"/>
            <a:ext cx="5325979" cy="3550652"/>
          </a:xfrm>
          <a:prstGeom prst="rect">
            <a:avLst/>
          </a:prstGeom>
        </p:spPr>
      </p:pic>
      <p:pic>
        <p:nvPicPr>
          <p:cNvPr id="13" name="Picture 12">
            <a:extLst>
              <a:ext uri="{FF2B5EF4-FFF2-40B4-BE49-F238E27FC236}">
                <a16:creationId xmlns:a16="http://schemas.microsoft.com/office/drawing/2014/main" xmlns="" id="{85EF8857-D1A6-4AD5-A945-A37EAE05056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576140" y="3439278"/>
            <a:ext cx="5086597" cy="3391064"/>
          </a:xfrm>
          <a:prstGeom prst="rect">
            <a:avLst/>
          </a:prstGeom>
        </p:spPr>
      </p:pic>
    </p:spTree>
    <p:extLst>
      <p:ext uri="{BB962C8B-B14F-4D97-AF65-F5344CB8AC3E}">
        <p14:creationId xmlns:p14="http://schemas.microsoft.com/office/powerpoint/2010/main" xmlns="" val="28220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F4EDC-A183-4207-AB5A-E4537B621A15}"/>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xmlns="" id="{C97053BD-9EF8-4714-A466-D5BF5CA51A4E}"/>
              </a:ext>
            </a:extLst>
          </p:cNvPr>
          <p:cNvSpPr>
            <a:spLocks noGrp="1"/>
          </p:cNvSpPr>
          <p:nvPr>
            <p:ph idx="1"/>
          </p:nvPr>
        </p:nvSpPr>
        <p:spPr/>
        <p:txBody>
          <a:bodyPr/>
          <a:lstStyle/>
          <a:p>
            <a:pPr marL="457200" indent="-457200">
              <a:buFont typeface="+mj-lt"/>
              <a:buAutoNum type="arabicPeriod"/>
            </a:pPr>
            <a:r>
              <a:rPr lang="en-US" dirty="0"/>
              <a:t>Since our data set have a lot of categorical features so for finding the correlation between categorical features there are various ways, for example, chi square test, </a:t>
            </a:r>
            <a:r>
              <a:rPr lang="en-US" dirty="0" err="1"/>
              <a:t>cramers_v</a:t>
            </a:r>
            <a:r>
              <a:rPr lang="en-US" dirty="0"/>
              <a:t>, etc.</a:t>
            </a:r>
            <a:r>
              <a:rPr lang="en-IN" dirty="0"/>
              <a:t> Here we have used </a:t>
            </a:r>
            <a:r>
              <a:rPr lang="en-IN" dirty="0" err="1"/>
              <a:t>cramers_V</a:t>
            </a:r>
            <a:r>
              <a:rPr lang="en-IN" dirty="0"/>
              <a:t>.</a:t>
            </a:r>
          </a:p>
          <a:p>
            <a:pPr marL="457200" indent="-457200">
              <a:buFont typeface="+mj-lt"/>
              <a:buAutoNum type="arabicPeriod"/>
            </a:pPr>
            <a:r>
              <a:rPr lang="en-IN" dirty="0"/>
              <a:t>For correlation between categorical and numerical we have used </a:t>
            </a:r>
            <a:r>
              <a:rPr lang="en-IN" dirty="0" err="1"/>
              <a:t>theils_u</a:t>
            </a:r>
            <a:r>
              <a:rPr lang="en-IN" dirty="0"/>
              <a:t>.</a:t>
            </a:r>
          </a:p>
          <a:p>
            <a:pPr marL="457200" indent="-457200">
              <a:buFont typeface="+mj-lt"/>
              <a:buAutoNum type="arabicPeriod"/>
            </a:pPr>
            <a:r>
              <a:rPr lang="en-IN" dirty="0"/>
              <a:t>For correlation between numerical and numerical we have used </a:t>
            </a:r>
            <a:r>
              <a:rPr lang="en-IN" dirty="0" err="1"/>
              <a:t>pearson</a:t>
            </a:r>
            <a:r>
              <a:rPr lang="en-IN" dirty="0"/>
              <a:t>.</a:t>
            </a:r>
            <a:endParaRPr lang="en-US" dirty="0"/>
          </a:p>
        </p:txBody>
      </p:sp>
    </p:spTree>
    <p:extLst>
      <p:ext uri="{BB962C8B-B14F-4D97-AF65-F5344CB8AC3E}">
        <p14:creationId xmlns:p14="http://schemas.microsoft.com/office/powerpoint/2010/main" xmlns="" val="199235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EE502-DE71-4851-B5B4-BA249EA184B1}"/>
              </a:ext>
            </a:extLst>
          </p:cNvPr>
          <p:cNvSpPr>
            <a:spLocks noGrp="1"/>
          </p:cNvSpPr>
          <p:nvPr>
            <p:ph type="title"/>
          </p:nvPr>
        </p:nvSpPr>
        <p:spPr>
          <a:xfrm>
            <a:off x="643466" y="786383"/>
            <a:ext cx="3928534" cy="2093975"/>
          </a:xfrm>
        </p:spPr>
        <p:txBody>
          <a:bodyPr/>
          <a:lstStyle/>
          <a:p>
            <a:r>
              <a:rPr lang="en-US" dirty="0"/>
              <a:t>CORRELATION HEATMAP</a:t>
            </a:r>
            <a:endParaRPr lang="en-IN" dirty="0"/>
          </a:p>
        </p:txBody>
      </p:sp>
      <p:pic>
        <p:nvPicPr>
          <p:cNvPr id="5" name="Content Placeholder 4">
            <a:extLst>
              <a:ext uri="{FF2B5EF4-FFF2-40B4-BE49-F238E27FC236}">
                <a16:creationId xmlns:a16="http://schemas.microsoft.com/office/drawing/2014/main" xmlns="" id="{5B386E41-6361-40A2-A736-5436D091B19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63164" y="-501272"/>
            <a:ext cx="7359272" cy="7359272"/>
          </a:xfrm>
        </p:spPr>
      </p:pic>
      <p:sp>
        <p:nvSpPr>
          <p:cNvPr id="6" name="Text Placeholder 5">
            <a:extLst>
              <a:ext uri="{FF2B5EF4-FFF2-40B4-BE49-F238E27FC236}">
                <a16:creationId xmlns:a16="http://schemas.microsoft.com/office/drawing/2014/main" xmlns="" id="{E3FBE0AF-2CC4-468F-B7DE-1C8E8B1D343D}"/>
              </a:ext>
            </a:extLst>
          </p:cNvPr>
          <p:cNvSpPr>
            <a:spLocks noGrp="1"/>
          </p:cNvSpPr>
          <p:nvPr>
            <p:ph type="body" sz="half" idx="2"/>
          </p:nvPr>
        </p:nvSpPr>
        <p:spPr/>
        <p:txBody>
          <a:bodyPr/>
          <a:lstStyle/>
          <a:p>
            <a:r>
              <a:rPr lang="en-US" dirty="0"/>
              <a:t>Here we have represented the correlation between attributes using heatmap. Intensity of single cell depends on the value of correlation.</a:t>
            </a:r>
            <a:endParaRPr lang="en-IN" dirty="0"/>
          </a:p>
        </p:txBody>
      </p:sp>
    </p:spTree>
    <p:extLst>
      <p:ext uri="{BB962C8B-B14F-4D97-AF65-F5344CB8AC3E}">
        <p14:creationId xmlns:p14="http://schemas.microsoft.com/office/powerpoint/2010/main" xmlns="" val="333227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F1FAB-BF79-46C5-8E16-A84FD81603DF}"/>
              </a:ext>
            </a:extLst>
          </p:cNvPr>
          <p:cNvSpPr>
            <a:spLocks noGrp="1"/>
          </p:cNvSpPr>
          <p:nvPr>
            <p:ph type="title"/>
          </p:nvPr>
        </p:nvSpPr>
        <p:spPr>
          <a:xfrm>
            <a:off x="643466" y="786383"/>
            <a:ext cx="3816239" cy="2093975"/>
          </a:xfrm>
        </p:spPr>
        <p:txBody>
          <a:bodyPr/>
          <a:lstStyle/>
          <a:p>
            <a:r>
              <a:rPr lang="en-US" dirty="0"/>
              <a:t>VIEWING CORRELATION BETWEEN ATTRIBUTES</a:t>
            </a:r>
            <a:endParaRPr lang="en-IN" dirty="0"/>
          </a:p>
        </p:txBody>
      </p:sp>
      <p:pic>
        <p:nvPicPr>
          <p:cNvPr id="6" name="Content Placeholder 5">
            <a:extLst>
              <a:ext uri="{FF2B5EF4-FFF2-40B4-BE49-F238E27FC236}">
                <a16:creationId xmlns:a16="http://schemas.microsoft.com/office/drawing/2014/main" xmlns="" id="{99ED3095-68F5-4FEA-ACB8-6E8FF4BE6A7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05137" y="17461"/>
            <a:ext cx="6785810" cy="6834167"/>
          </a:xfrm>
        </p:spPr>
      </p:pic>
      <p:sp>
        <p:nvSpPr>
          <p:cNvPr id="4" name="Text Placeholder 3">
            <a:extLst>
              <a:ext uri="{FF2B5EF4-FFF2-40B4-BE49-F238E27FC236}">
                <a16:creationId xmlns:a16="http://schemas.microsoft.com/office/drawing/2014/main" xmlns="" id="{AA4C2513-7AAA-4256-AA32-C39630417877}"/>
              </a:ext>
            </a:extLst>
          </p:cNvPr>
          <p:cNvSpPr>
            <a:spLocks noGrp="1"/>
          </p:cNvSpPr>
          <p:nvPr>
            <p:ph type="body" sz="half" idx="2"/>
          </p:nvPr>
        </p:nvSpPr>
        <p:spPr/>
        <p:txBody>
          <a:bodyPr/>
          <a:lstStyle/>
          <a:p>
            <a:r>
              <a:rPr lang="en-US" dirty="0"/>
              <a:t>From the correlation heatmap we can get the most dependent pairs of attributes and plot them to view their correlation.</a:t>
            </a:r>
          </a:p>
          <a:p>
            <a:r>
              <a:rPr lang="en-US" dirty="0"/>
              <a:t>Here we have chosen ‘Decoration’ and ‘</a:t>
            </a:r>
            <a:r>
              <a:rPr lang="en-US" dirty="0" err="1"/>
              <a:t>NeckLine</a:t>
            </a:r>
            <a:r>
              <a:rPr lang="en-US" dirty="0"/>
              <a:t>’</a:t>
            </a:r>
            <a:endParaRPr lang="en-IN" dirty="0"/>
          </a:p>
        </p:txBody>
      </p:sp>
    </p:spTree>
    <p:extLst>
      <p:ext uri="{BB962C8B-B14F-4D97-AF65-F5344CB8AC3E}">
        <p14:creationId xmlns:p14="http://schemas.microsoft.com/office/powerpoint/2010/main" xmlns="" val="29305296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{536E61FD-5F74-4B28-A4BD-3D3B0E13B63B}tf56160789</Template>
  <TotalTime>0</TotalTime>
  <Words>548</Words>
  <Application>Microsoft Office PowerPoint</Application>
  <PresentationFormat>Custom</PresentationFormat>
  <Paragraphs>49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1_RetrospectVTI</vt:lpstr>
      <vt:lpstr>DRESS ATTRIBUT SALE DATA CLASSIFICATION</vt:lpstr>
      <vt:lpstr>PROBLEM STATEMENT</vt:lpstr>
      <vt:lpstr>INTRODUCTION</vt:lpstr>
      <vt:lpstr>DATA ANALYSIS</vt:lpstr>
      <vt:lpstr>Slide 5</vt:lpstr>
      <vt:lpstr>Slide 6</vt:lpstr>
      <vt:lpstr>CORRELATION</vt:lpstr>
      <vt:lpstr>CORRELATION HEATMAP</vt:lpstr>
      <vt:lpstr>VIEWING CORRELATION BETWEEN ATTRIBUTES</vt:lpstr>
      <vt:lpstr>VIEWING CORRELATION BETWEEN ATTRIBUTES</vt:lpstr>
      <vt:lpstr>VIEWING CORRELATION BETWEEN ATTRIBUTES</vt:lpstr>
      <vt:lpstr>VIEWING CORRELATION BETWEEN ATTRIBUTES</vt:lpstr>
      <vt:lpstr>KNN CLASSIFICATION</vt:lpstr>
      <vt:lpstr>2-CLASS CLASSIFICATION</vt:lpstr>
      <vt:lpstr>2-CLASS CLASSIFICATION</vt:lpstr>
      <vt:lpstr>2-CLASS CLASSIFICATION</vt:lpstr>
      <vt:lpstr>CONCLUSION Here we performed knn classifier and we got the accuracy of 0.6. And we found the correlation between various attributes of the data set and found that some of the attributes were slightly dependent but otherwise it was totally independent.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2020-04-13T11:17:48Z</dcterms:created>
  <dcterms:modified xsi:type="dcterms:W3CDTF">2021-08-26T10:00:50Z</dcterms:modified>
</cp:coreProperties>
</file>