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0" r:id="rId9"/>
    <p:sldId id="261" r:id="rId10"/>
    <p:sldId id="262" r:id="rId11"/>
    <p:sldId id="265" r:id="rId12"/>
    <p:sldId id="266" r:id="rId13"/>
    <p:sldId id="273" r:id="rId14"/>
    <p:sldId id="263" r:id="rId15"/>
    <p:sldId id="269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0E70E-F431-4332-9926-77AF8DF5358E}" v="438" dt="2021-06-12T06:17:49.4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373" autoAdjust="0"/>
  </p:normalViewPr>
  <p:slideViewPr>
    <p:cSldViewPr>
      <p:cViewPr varScale="1">
        <p:scale>
          <a:sx n="85" d="100"/>
          <a:sy n="85" d="100"/>
        </p:scale>
        <p:origin x="13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E91A80-41A9-474F-88C1-F700BED19D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AF5ED-EAF7-404D-885F-BA850214A0C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6ACFFB-6852-484C-A464-4782B5FCD1A9}" type="datetimeFigureOut">
              <a:rPr lang="en-US"/>
              <a:pPr>
                <a:defRPr/>
              </a:pPr>
              <a:t>6/11/2021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EE34CF-4C7E-4D5D-981A-ABB7731C98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3AE0D47-7576-4CA1-9FEF-E5C0F099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03E3F-CB0D-4E2F-B4FD-B250C0644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1AA28-6897-4EF2-BC16-43767663E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7AC69D-DF10-471F-9741-FF11FC65D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22864B48-7BAA-46B1-91A0-BBB605F762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2BACC23-292E-49C7-BFDC-B02E3FBDC2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8A54F1E-8EAB-4AE9-BD34-C05EBEE9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169BEB-12AA-401E-AD3E-427F3B730D3A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30EDAD21-9836-40FE-B399-124C07A2E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85AF129B-B7D9-4047-B1A5-03499AE63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A0858D49-2B87-4D42-A517-728DB2D3A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BA149E-A879-40BF-9AF8-0613D3B160CA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508E7-D174-4D94-8175-B975903C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15C96-56CF-4FEE-9DE1-819FFF83A003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2610-70DA-4B10-AAD4-A820DE7E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7270-60DA-487B-9671-7B23563B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F5F6F-4F3F-4A56-AC34-DCEAC4FF78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1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BC08-2F07-4C10-A67A-5FC40754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58372-2D19-44FB-B442-884B0EF26AE9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B490-8BB6-42D3-A567-6CC4624B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18BB-BA4E-414D-80C8-898A0B64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3A539-F483-43CA-9CC0-F8324917F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0EB8-52AF-4094-A356-B54CD95A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7D4DE-FE99-4102-9F50-388638BBA02C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4472-604C-49F7-A6AC-8E443FAF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CC18-F965-4322-B7C2-AC572B38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CE392-9B0D-4AAA-84D0-B2A05D360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4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09600"/>
          </a:xfrm>
        </p:spPr>
        <p:txBody>
          <a:bodyPr>
            <a:no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9495-A98F-48F0-A2DB-D7981109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785D8-9360-4A2C-AC01-D2892B01E342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ADF7-D646-46AA-9F86-FC8B5F99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5FE0-F0F5-4D75-864E-C7E1C355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0ACAD-582A-4833-B4F7-27D04604B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42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71EF-131D-486E-80D5-917E8E6C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3F79-6DAF-44B7-8B56-B157934197C3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48C5-F15B-4B41-B5AB-C815DEF0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CD5D-CDF2-4DA5-B45A-1F1B16DD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60E12-30A4-415E-9941-83A4AE430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64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01AFAF-58D1-4E92-9F30-A04B2A2D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F5D4-7F59-45ED-9A9E-BE926E91CEEA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6E6EC6-75F6-4F87-AE81-57C811ED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1C4AE-9542-428F-9DC7-3D3DEB9B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88C27-6C1C-4391-B39E-E4B7A3006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74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8DB4E89-124C-4605-8C41-1968AEB6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38EA8-762F-4D33-B01B-A86AE87AC3CE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3CA87A6-BEA4-484A-AECE-BE72D1A1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32BCD1-9720-4C8E-B5AD-6A1A2F77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B7A20-7F91-4D54-87BD-C7122BE30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0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214080-64EB-4C9E-B90F-330F7D33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BDEF6-7034-48F4-B749-AB67F315C7FB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58C241-782F-4A99-99DD-8EEE0E33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87AFEB-2171-4646-A888-8CD6129E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AF78C-45B4-47DC-BC04-D295DAF92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12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201205C-EE21-49CA-A6EA-90A97303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BC792-1B33-4BF7-A77D-BB7C85CC9C19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B3FD05D-D155-43FF-B1D0-7D35D65B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AB4BFB-AF7D-4777-B6E3-287B61FE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E241A-9551-4B16-BB78-DAB9C333F5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33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7C8571-F673-4BB3-AE8F-37A0178F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E623F-6E43-417C-BFA8-D427B6D0BAA7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FD5F14-2BB6-4967-889C-E99FD22E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98C0AF-60BA-473F-BD64-797EF2E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63DDF-9018-4714-A1D4-1E54991CB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46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3DE83F-D8F5-46BB-8C88-A4B05DBE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D9721-84F1-44CC-9799-61BB05051DB2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D1AD45-C4B6-4D1F-8650-2D7C6D23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AE1960-18F4-426C-8555-05A301FA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5C5D-DE75-4F77-AEB2-89C561C23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8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35422C5-5C59-4F2B-A73A-CAA251ECE3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0E0CF3-8EBA-42F4-B08F-32536CF1BA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685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7015-3393-40A7-B83D-233675C6F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163820-3701-4577-AF8B-F1443AF7A2F0}" type="datetime1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7915-F71F-46C0-9804-C4D6ECAE5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4A9C-8D6F-425F-A688-49C5F7395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22EB7CC-26EF-46B0-A52D-D96471D84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pi.oregonstate.edu/mic/food-beverages/glycemic-index-glycemic-load" TargetMode="External"/><Relationship Id="rId2" Type="http://schemas.openxmlformats.org/officeDocument/2006/relationships/hyperlink" Target="https://arxiv.org/abs/1506.026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imagesearch.com/2016/11/07/intersection-over-union-iou-for-object-detection/" TargetMode="External"/><Relationship Id="rId5" Type="http://schemas.openxmlformats.org/officeDocument/2006/relationships/hyperlink" Target="https://www.analyticsvidhya.com/blog/2018/12/practical-guide-object-detection-yolo-framewor-python/" TargetMode="External"/><Relationship Id="rId4" Type="http://schemas.openxmlformats.org/officeDocument/2006/relationships/hyperlink" Target="https://medium.com/syncedreview/deep-learning-based-food-calorie-estimation-method-in-dietary-assessment-1e76a2acee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>
            <a:extLst>
              <a:ext uri="{FF2B5EF4-FFF2-40B4-BE49-F238E27FC236}">
                <a16:creationId xmlns:a16="http://schemas.microsoft.com/office/drawing/2014/main" id="{684C8885-E6A8-4F2E-AC0A-9A046DD7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IN" altLang="en-US" b="1" dirty="0">
                <a:latin typeface="Times New Roman"/>
                <a:cs typeface="Times New Roman"/>
              </a:rPr>
              <a:t>DETERMINING GLYCEMIC LOAD WITH IMAGE CLASSIFICATION</a:t>
            </a:r>
            <a:endParaRPr lang="en-IN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49DB-945B-4CC7-8B17-3D100312D2D4}"/>
              </a:ext>
            </a:extLst>
          </p:cNvPr>
          <p:cNvSpPr txBox="1"/>
          <p:nvPr/>
        </p:nvSpPr>
        <p:spPr>
          <a:xfrm>
            <a:off x="1828800" y="2438400"/>
            <a:ext cx="5334000" cy="2586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2400" b="1" dirty="0">
                <a:latin typeface="+mn-lt"/>
              </a:rPr>
              <a:t>Guided By </a:t>
            </a:r>
            <a:r>
              <a:rPr lang="en-US" sz="2400" dirty="0">
                <a:latin typeface="+mn-lt"/>
              </a:rPr>
              <a:t>– DR. PS </a:t>
            </a:r>
            <a:r>
              <a:rPr lang="en-US" sz="2400" dirty="0" err="1">
                <a:latin typeface="+mn-lt"/>
              </a:rPr>
              <a:t>Dhabe</a:t>
            </a:r>
            <a:endParaRPr lang="en-US" sz="2400" dirty="0">
              <a:latin typeface="+mn-lt"/>
            </a:endParaRPr>
          </a:p>
          <a:p>
            <a:pPr lvl="2">
              <a:defRPr/>
            </a:pPr>
            <a:r>
              <a:rPr lang="en-US" sz="2400" dirty="0">
                <a:latin typeface="+mn-lt"/>
              </a:rPr>
              <a:t>18 - Abhijit Gawai</a:t>
            </a:r>
          </a:p>
          <a:p>
            <a:pPr lvl="2">
              <a:defRPr/>
            </a:pPr>
            <a:r>
              <a:rPr lang="en-US" sz="2400" dirty="0">
                <a:latin typeface="+mn-lt"/>
              </a:rPr>
              <a:t>29 - Shyam Kawale</a:t>
            </a:r>
          </a:p>
          <a:p>
            <a:pPr lvl="2">
              <a:defRPr/>
            </a:pPr>
            <a:r>
              <a:rPr lang="en-US" sz="2400" dirty="0">
                <a:latin typeface="+mn-lt"/>
              </a:rPr>
              <a:t>43 - Nishant Bhat</a:t>
            </a:r>
          </a:p>
          <a:p>
            <a:pPr lvl="2">
              <a:defRPr/>
            </a:pPr>
            <a:r>
              <a:rPr lang="en-US" sz="2400" dirty="0">
                <a:latin typeface="+mn-lt"/>
              </a:rPr>
              <a:t>50 - Bhargav Pawar</a:t>
            </a:r>
          </a:p>
          <a:p>
            <a:pPr lvl="2">
              <a:defRPr/>
            </a:pPr>
            <a:r>
              <a:rPr lang="en-US" sz="2400" dirty="0">
                <a:latin typeface="+mn-lt"/>
              </a:rPr>
              <a:t>55 - S. Abhishek 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636F5B4-B497-46BA-BE0E-5829CCDD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-174625"/>
            <a:ext cx="7886700" cy="947738"/>
          </a:xfrm>
        </p:spPr>
        <p:txBody>
          <a:bodyPr/>
          <a:lstStyle/>
          <a:p>
            <a:r>
              <a:rPr lang="en-US" altLang="en-US">
                <a:cs typeface="Calibri Light" panose="020F0302020204030204" pitchFamily="34" charset="0"/>
              </a:rPr>
              <a:t>ANCHOR BOX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C1A0606-B797-419E-93ED-2B182911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73113"/>
            <a:ext cx="7886700" cy="4876800"/>
          </a:xfrm>
        </p:spPr>
        <p:txBody>
          <a:bodyPr lIns="68580" tIns="34290" rIns="68580" bIns="34290"/>
          <a:lstStyle/>
          <a:p>
            <a:r>
              <a:rPr lang="en-US" altLang="en-US" sz="2400" dirty="0">
                <a:latin typeface="Calibri"/>
                <a:cs typeface="Calibri"/>
              </a:rPr>
              <a:t>In order to predict and localize many different objects in an image, most state-of-the-art object detection models such as YOLO models start with anchor boxes as a prior and adjust from there.</a:t>
            </a: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16" name="Picture 4" descr="Table&#10;&#10;Description automatically generated">
            <a:extLst>
              <a:ext uri="{FF2B5EF4-FFF2-40B4-BE49-F238E27FC236}">
                <a16:creationId xmlns:a16="http://schemas.microsoft.com/office/drawing/2014/main" id="{49C2995F-C74F-41F1-88C6-B882D9FC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47" y="5255138"/>
            <a:ext cx="8858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A77F3F87-DAB7-49DA-A73D-82FD5ADEF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95" y="4340121"/>
            <a:ext cx="89217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CC0CFBB9-66FB-4D8B-8261-D655CF418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46" y="6395393"/>
            <a:ext cx="29097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 dirty="0">
                <a:latin typeface="Arial"/>
                <a:cs typeface="Arial"/>
              </a:rPr>
              <a:t>Fig 12. y label without anchor box)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E4E60E7-A110-44E7-89EA-D3A054D97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071" y="6395393"/>
            <a:ext cx="2601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 dirty="0">
                <a:latin typeface="Arial"/>
                <a:cs typeface="Arial"/>
              </a:rPr>
              <a:t>Fig 13. y label with anchor box</a:t>
            </a:r>
          </a:p>
          <a:p>
            <a:endParaRPr lang="en-IN" altLang="en-US" sz="14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FCFC6-4245-45A0-B61E-C36D7FD2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07" y="4608520"/>
            <a:ext cx="3633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 dirty="0">
                <a:latin typeface="Arial"/>
                <a:cs typeface="Arial"/>
              </a:rPr>
              <a:t>Fig 11. Image with coinciding middle points </a:t>
            </a:r>
            <a:endParaRPr lang="en-IN" altLang="en-US" sz="1400" dirty="0"/>
          </a:p>
        </p:txBody>
      </p:sp>
      <p:pic>
        <p:nvPicPr>
          <p:cNvPr id="7" name="Picture 8" descr="A picture containing text, window, different, colorful&#10;&#10;Description automatically generated">
            <a:extLst>
              <a:ext uri="{FF2B5EF4-FFF2-40B4-BE49-F238E27FC236}">
                <a16:creationId xmlns:a16="http://schemas.microsoft.com/office/drawing/2014/main" id="{8E50A0DA-6FC8-4F2D-B77A-D12268BA0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98" y="2281029"/>
            <a:ext cx="2743200" cy="2176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20D5A9D-F822-4E53-A926-C3AF3956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DATABASE</a:t>
            </a:r>
          </a:p>
        </p:txBody>
      </p:sp>
      <p:pic>
        <p:nvPicPr>
          <p:cNvPr id="14339" name="Content Placeholder 5">
            <a:extLst>
              <a:ext uri="{FF2B5EF4-FFF2-40B4-BE49-F238E27FC236}">
                <a16:creationId xmlns:a16="http://schemas.microsoft.com/office/drawing/2014/main" id="{A4F8FEDC-FDF3-4CA7-9214-6ADD96EE3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1683" r="50778" b="7401"/>
          <a:stretch>
            <a:fillRect/>
          </a:stretch>
        </p:blipFill>
        <p:spPr>
          <a:xfrm>
            <a:off x="668338" y="1600200"/>
            <a:ext cx="2684462" cy="4114800"/>
          </a:xfrm>
        </p:spPr>
      </p:pic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6182380-E1CB-4B7A-987A-B3886E32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D2B72D-B43C-424D-B3FF-EDBE372754B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8FD78885-AEF0-4C86-8D0D-7842151C2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2314575"/>
            <a:ext cx="516572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A25245-224C-4464-B5B4-5EDA1F8FE6C1}"/>
              </a:ext>
            </a:extLst>
          </p:cNvPr>
          <p:cNvCxnSpPr/>
          <p:nvPr/>
        </p:nvCxnSpPr>
        <p:spPr>
          <a:xfrm>
            <a:off x="2895600" y="4114800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8">
            <a:extLst>
              <a:ext uri="{FF2B5EF4-FFF2-40B4-BE49-F238E27FC236}">
                <a16:creationId xmlns:a16="http://schemas.microsoft.com/office/drawing/2014/main" id="{0FEB1A5F-7832-4E7F-A223-970D9B82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5819775"/>
            <a:ext cx="3167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/>
                <a:cs typeface="Arial"/>
              </a:rPr>
              <a:t>Fig 13. Json form of Excel Sheet</a:t>
            </a:r>
            <a:endParaRPr lang="en-IN" altLang="en-US" sz="1400" dirty="0">
              <a:latin typeface="Arial"/>
              <a:cs typeface="Arial"/>
            </a:endParaRPr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B01B5C67-88F0-409A-B984-D8C2698E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5635625"/>
            <a:ext cx="348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400" dirty="0">
                <a:latin typeface="Arial"/>
                <a:cs typeface="Arial"/>
              </a:rPr>
              <a:t>Fig 14. Firebase real time DB</a:t>
            </a:r>
            <a:endParaRPr lang="en-IN" alt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7C72664-D73F-4DB4-AFC9-31F746E1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FLOW OF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864A5-433E-4AD5-B071-6F749D9F0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058988"/>
            <a:ext cx="1820862" cy="3236912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A0D3721D-4CFC-4147-9B44-1C8F2A88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964C4-7EA7-4F69-9B1E-13B7EE22259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BA261-EE89-4FF5-9F2B-A21AAFC37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8" y="652463"/>
            <a:ext cx="1771650" cy="2862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C9F6F-4287-4F0B-BE38-35C4CDB42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72" b="9412"/>
          <a:stretch/>
        </p:blipFill>
        <p:spPr>
          <a:xfrm>
            <a:off x="2643188" y="3810000"/>
            <a:ext cx="1811337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AE6B8-71E3-4BEE-B2EC-BD162581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463" y="1981200"/>
            <a:ext cx="1865312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67408E-CF39-425D-BD01-9DC1C260EE98}"/>
              </a:ext>
            </a:extLst>
          </p:cNvPr>
          <p:cNvCxnSpPr/>
          <p:nvPr/>
        </p:nvCxnSpPr>
        <p:spPr>
          <a:xfrm flipV="1">
            <a:off x="2216150" y="2741613"/>
            <a:ext cx="560388" cy="30797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A6E0F6-8A65-4CF8-BA66-3A746558CC15}"/>
              </a:ext>
            </a:extLst>
          </p:cNvPr>
          <p:cNvCxnSpPr/>
          <p:nvPr/>
        </p:nvCxnSpPr>
        <p:spPr>
          <a:xfrm>
            <a:off x="2287588" y="4056063"/>
            <a:ext cx="477837" cy="233362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4C5A0-20C4-4058-AFB4-4559053F0BA5}"/>
              </a:ext>
            </a:extLst>
          </p:cNvPr>
          <p:cNvCxnSpPr/>
          <p:nvPr/>
        </p:nvCxnSpPr>
        <p:spPr>
          <a:xfrm>
            <a:off x="4386263" y="2668588"/>
            <a:ext cx="531812" cy="26987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CA0F6-1E52-4AFB-933A-DD3283BA9333}"/>
              </a:ext>
            </a:extLst>
          </p:cNvPr>
          <p:cNvCxnSpPr/>
          <p:nvPr/>
        </p:nvCxnSpPr>
        <p:spPr>
          <a:xfrm flipV="1">
            <a:off x="4445000" y="4062413"/>
            <a:ext cx="358775" cy="25717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DCCC6F-72B7-4D8A-94F2-867D396D6906}"/>
              </a:ext>
            </a:extLst>
          </p:cNvPr>
          <p:cNvCxnSpPr/>
          <p:nvPr/>
        </p:nvCxnSpPr>
        <p:spPr>
          <a:xfrm flipV="1">
            <a:off x="6381750" y="3276600"/>
            <a:ext cx="490538" cy="3333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73" name="TextBox 21">
            <a:extLst>
              <a:ext uri="{FF2B5EF4-FFF2-40B4-BE49-F238E27FC236}">
                <a16:creationId xmlns:a16="http://schemas.microsoft.com/office/drawing/2014/main" id="{7DC595B9-DA99-4194-B26A-3E2C016D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22888"/>
            <a:ext cx="1541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Screen. A</a:t>
            </a:r>
            <a:endParaRPr lang="en-I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4" name="TextBox 22">
            <a:extLst>
              <a:ext uri="{FF2B5EF4-FFF2-40B4-BE49-F238E27FC236}">
                <a16:creationId xmlns:a16="http://schemas.microsoft.com/office/drawing/2014/main" id="{98842098-2517-44CB-BC25-76D1CC73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3438525"/>
            <a:ext cx="1541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Screen. B</a:t>
            </a:r>
            <a:endParaRPr lang="en-I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5" name="TextBox 23">
            <a:extLst>
              <a:ext uri="{FF2B5EF4-FFF2-40B4-BE49-F238E27FC236}">
                <a16:creationId xmlns:a16="http://schemas.microsoft.com/office/drawing/2014/main" id="{21DEC772-99C3-46A8-B0BD-11285DF8F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6553200"/>
            <a:ext cx="1541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Screen. C</a:t>
            </a:r>
            <a:endParaRPr lang="en-I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6" name="TextBox 24">
            <a:extLst>
              <a:ext uri="{FF2B5EF4-FFF2-40B4-BE49-F238E27FC236}">
                <a16:creationId xmlns:a16="http://schemas.microsoft.com/office/drawing/2014/main" id="{8EA0D74F-30FC-4D83-9D12-00342B7E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5273675"/>
            <a:ext cx="1541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Screen. D</a:t>
            </a:r>
            <a:endParaRPr lang="en-I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7" name="TextBox 25">
            <a:extLst>
              <a:ext uri="{FF2B5EF4-FFF2-40B4-BE49-F238E27FC236}">
                <a16:creationId xmlns:a16="http://schemas.microsoft.com/office/drawing/2014/main" id="{E6C4FE01-C1E2-4501-89C0-3F51E4464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5735638"/>
            <a:ext cx="154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Screen. E</a:t>
            </a:r>
            <a:endParaRPr lang="en-I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DD8A1F-141F-4344-8E8F-DD81B235B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263" y="1463675"/>
            <a:ext cx="2262187" cy="402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3742-F8C9-4D0B-B09B-29207663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0" cap="small" dirty="0">
                <a:ea typeface="MS Mincho" panose="02020609040205080304" pitchFamily="49" charset="-128"/>
              </a:rPr>
              <a:t>CONCLUSION</a:t>
            </a:r>
            <a:r>
              <a:rPr lang="en-US" sz="1800" kern="0" cap="small" dirty="0">
                <a:ea typeface="MS Mincho" panose="02020609040205080304" pitchFamily="49" charset="-128"/>
              </a:rPr>
              <a:t> </a:t>
            </a:r>
            <a:endParaRPr lang="en-IN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5B6C9B5-26EF-4FA4-ADBA-F4FB6151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Android app </a:t>
            </a:r>
            <a:r>
              <a:rPr lang="en-US" altLang="en-US" sz="1800"/>
              <a:t>recognizes 7 fruits and 4 different food items</a:t>
            </a:r>
          </a:p>
          <a:p>
            <a:r>
              <a:rPr lang="en-US" altLang="en-US" sz="1800"/>
              <a:t>According to detected </a:t>
            </a:r>
            <a:r>
              <a:rPr lang="en-IN" altLang="en-US" sz="1800"/>
              <a:t>fruit or food item, it gives  nutritional content value</a:t>
            </a:r>
          </a:p>
          <a:p>
            <a:r>
              <a:rPr lang="en-IN" altLang="en-US"/>
              <a:t>Accuracy of 88%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117DC8C-8EB7-4621-93E1-09E6C82793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19B733-7241-4912-9225-ADE42948628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35B8E523-8061-4E74-95FB-670950CD0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09913"/>
            <a:ext cx="47244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5">
            <a:extLst>
              <a:ext uri="{FF2B5EF4-FFF2-40B4-BE49-F238E27FC236}">
                <a16:creationId xmlns:a16="http://schemas.microsoft.com/office/drawing/2014/main" id="{D58478B8-F0C0-4083-8028-5575BFA2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57863"/>
            <a:ext cx="21435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 dirty="0">
                <a:latin typeface="Arial"/>
                <a:cs typeface="Arial"/>
              </a:rPr>
              <a:t>Fig 16. Output of several</a:t>
            </a:r>
          </a:p>
        </p:txBody>
      </p:sp>
      <p:pic>
        <p:nvPicPr>
          <p:cNvPr id="17415" name="Picture 7">
            <a:extLst>
              <a:ext uri="{FF2B5EF4-FFF2-40B4-BE49-F238E27FC236}">
                <a16:creationId xmlns:a16="http://schemas.microsoft.com/office/drawing/2014/main" id="{91FE7F2C-57EC-4B42-A40E-492CE2DC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670175"/>
            <a:ext cx="3209925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Box 8">
            <a:extLst>
              <a:ext uri="{FF2B5EF4-FFF2-40B4-BE49-F238E27FC236}">
                <a16:creationId xmlns:a16="http://schemas.microsoft.com/office/drawing/2014/main" id="{40F18663-9427-4FAB-9AF1-3BED8E16B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856288"/>
            <a:ext cx="2036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 dirty="0">
                <a:latin typeface="Arial"/>
                <a:cs typeface="Arial"/>
              </a:rPr>
              <a:t>Fig 15. Accuracy (88%)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A387A52-3810-4477-9D7B-73416680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50"/>
            <a:ext cx="7886700" cy="609600"/>
          </a:xfrm>
        </p:spPr>
        <p:txBody>
          <a:bodyPr/>
          <a:lstStyle/>
          <a:p>
            <a:r>
              <a:rPr lang="en-US" altLang="en-US">
                <a:cs typeface="Calibri Light" panose="020F0302020204030204" pitchFamily="34" charset="0"/>
              </a:rPr>
              <a:t>FUTURE SCOPE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7D99991-A758-4121-832B-8E587EE0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36550"/>
            <a:ext cx="7886700" cy="4445000"/>
          </a:xfrm>
        </p:spPr>
        <p:txBody>
          <a:bodyPr lIns="68580" tIns="34290" rIns="68580" bIns="34290"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More categories of food can be included</a:t>
            </a:r>
          </a:p>
          <a:p>
            <a:pPr marL="0" indent="0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Personalize your monitoring</a:t>
            </a:r>
          </a:p>
          <a:p>
            <a:pPr marL="0" indent="0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Customer help</a:t>
            </a:r>
          </a:p>
          <a:p>
            <a:pPr marL="0" indent="0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To include fitness plans</a:t>
            </a:r>
          </a:p>
          <a:p>
            <a:pPr marL="0" indent="0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Calories can be estimated by volume.</a:t>
            </a:r>
          </a:p>
          <a:p>
            <a:pPr marL="0" indent="0"/>
            <a:endParaRPr lang="en-US" altLang="en-US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9D84F91-F59F-4ACE-B928-C7A290BF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REFERENCES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CEA1DD7-AFD6-4DA4-9A6B-AA45F3D8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762000"/>
            <a:ext cx="7886700" cy="5867400"/>
          </a:xfrm>
        </p:spPr>
        <p:txBody>
          <a:bodyPr/>
          <a:lstStyle/>
          <a:p>
            <a:pPr>
              <a:buFont typeface="Calibri" panose="020F0502020204030204" pitchFamily="34" charset="0"/>
              <a:buAutoNum type="arabicPeriod"/>
              <a:defRPr/>
            </a:pPr>
            <a:r>
              <a:rPr lang="en-US" altLang="en-US" dirty="0"/>
              <a:t>Park's Textbook of Preventive and Social </a:t>
            </a:r>
            <a:r>
              <a:rPr lang="en-US" altLang="en-US" dirty="0" err="1"/>
              <a:t>MedicineBook</a:t>
            </a:r>
            <a:r>
              <a:rPr lang="en-US" altLang="en-US" dirty="0"/>
              <a:t> by K. Park.</a:t>
            </a:r>
          </a:p>
          <a:p>
            <a:pPr>
              <a:buFont typeface="Calibri" panose="020F0502020204030204" pitchFamily="34" charset="0"/>
              <a:buAutoNum type="arabicPeriod"/>
              <a:defRPr/>
            </a:pPr>
            <a:r>
              <a:rPr lang="en-IN" altLang="en-US" dirty="0">
                <a:hlinkClick r:id="rId2"/>
              </a:rPr>
              <a:t>https://arxiv.org/abs/1506.02640</a:t>
            </a:r>
            <a:r>
              <a:rPr lang="en-IN" altLang="en-US" dirty="0"/>
              <a:t> (visited on 12/02/2021)</a:t>
            </a:r>
            <a:endParaRPr lang="en-US" altLang="en-US" dirty="0"/>
          </a:p>
          <a:p>
            <a:pPr>
              <a:buFont typeface="Calibri" panose="020F0502020204030204" pitchFamily="34" charset="0"/>
              <a:buAutoNum type="arabicPeriod"/>
              <a:defRPr/>
            </a:pPr>
            <a:r>
              <a:rPr lang="en-IN" altLang="en-US" dirty="0">
                <a:hlinkClick r:id="rId3"/>
              </a:rPr>
              <a:t>https://lpi.oregonstate.edu/mic/food-beverages/glycemic-index-glycemic-load</a:t>
            </a:r>
            <a:r>
              <a:rPr lang="en-IN" altLang="en-US" dirty="0"/>
              <a:t>(visited on 11/03/2021)</a:t>
            </a:r>
            <a:endParaRPr lang="en-US" altLang="en-US" dirty="0"/>
          </a:p>
          <a:p>
            <a:pPr>
              <a:buFont typeface="Calibri" panose="020F0502020204030204" pitchFamily="34" charset="0"/>
              <a:buAutoNum type="arabicPeriod"/>
              <a:defRPr/>
            </a:pPr>
            <a:r>
              <a:rPr lang="en-IN" altLang="en-US" dirty="0">
                <a:hlinkClick r:id="rId4"/>
              </a:rPr>
              <a:t>https://medium.com/syncedreview/deep-learning-based-food-calorie-estimation-method-in-dietary-assessment-1e76a2acee7</a:t>
            </a:r>
            <a:r>
              <a:rPr lang="en-IN" altLang="en-US" dirty="0"/>
              <a:t> (visited on 13/03/2021)</a:t>
            </a:r>
          </a:p>
          <a:p>
            <a:pPr>
              <a:buFont typeface="Calibri" panose="020F0502020204030204" pitchFamily="34" charset="0"/>
              <a:buAutoNum type="arabicPeriod"/>
              <a:defRPr/>
            </a:pPr>
            <a:r>
              <a:rPr lang="en-IN" altLang="en-US" dirty="0">
                <a:hlinkClick r:id="rId5"/>
              </a:rPr>
              <a:t>https://www.analyticsvidhya.com/blog/2018/12/practical-guide-object-detection-yolo-framewor-python/</a:t>
            </a:r>
            <a:r>
              <a:rPr lang="en-IN" altLang="en-US" dirty="0"/>
              <a:t>(visited on 13/03/2021)</a:t>
            </a:r>
          </a:p>
          <a:p>
            <a:pPr>
              <a:buFont typeface="Calibri" panose="020F0502020204030204" pitchFamily="34" charset="0"/>
              <a:buAutoNum type="arabicPeriod"/>
              <a:defRPr/>
            </a:pPr>
            <a:r>
              <a:rPr lang="en-IN" altLang="en-US" dirty="0">
                <a:hlinkClick r:id="rId6"/>
              </a:rPr>
              <a:t>https://www.pyimagesearch.com/2016/11/07/intersection-over-union-iou-for-object-detection/</a:t>
            </a:r>
            <a:r>
              <a:rPr lang="en-IN" altLang="en-US" dirty="0"/>
              <a:t>(visited on 13/03/2021)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altLang="en-US" dirty="0"/>
          </a:p>
          <a:p>
            <a:pPr>
              <a:buFont typeface="Calibri" panose="020F0502020204030204" pitchFamily="34" charset="0"/>
              <a:buAutoNum type="arabicPeriod"/>
              <a:defRPr/>
            </a:pPr>
            <a:endParaRPr lang="en-IN" altLang="en-US" sz="1800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382E1E2-AEFD-4F04-BBDE-77C737EC7A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5AC739-F720-48D5-ACD1-4B6AAC85868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DCF00E3-4B17-407C-B11D-D3D19D4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LITERATURE SURVEY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514C69A-8952-4F27-BE72-FD11C37E8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88" y="650875"/>
            <a:ext cx="7886700" cy="6588125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altLang="en-US" sz="1800" dirty="0"/>
              <a:t> </a:t>
            </a:r>
            <a:r>
              <a:rPr lang="en-US" sz="1800" dirty="0">
                <a:solidFill>
                  <a:srgbClr val="000000"/>
                </a:solidFill>
              </a:rPr>
              <a:t>[1]   Calorie Prediction from Food Images, Manal </a:t>
            </a:r>
            <a:r>
              <a:rPr lang="en-US" sz="1800" dirty="0" err="1">
                <a:solidFill>
                  <a:srgbClr val="000000"/>
                </a:solidFill>
              </a:rPr>
              <a:t>Chokr</a:t>
            </a:r>
            <a:r>
              <a:rPr lang="en-US" sz="1800" dirty="0">
                <a:solidFill>
                  <a:srgbClr val="000000"/>
                </a:solidFill>
              </a:rPr>
              <a:t>, Shady </a:t>
            </a:r>
            <a:r>
              <a:rPr lang="en-US" sz="1800" dirty="0" err="1">
                <a:solidFill>
                  <a:srgbClr val="000000"/>
                </a:solidFill>
              </a:rPr>
              <a:t>Elbassuoni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alt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</a:rPr>
              <a:t>[2]   Semi-Automated System for Predicting Calories in Photographs of Meals,                     Patrick McAlister, </a:t>
            </a:r>
            <a:r>
              <a:rPr lang="en-US" sz="1800" dirty="0" err="1">
                <a:solidFill>
                  <a:srgbClr val="000000"/>
                </a:solidFill>
              </a:rPr>
              <a:t>Huiru</a:t>
            </a:r>
            <a:r>
              <a:rPr lang="en-US" sz="1800" dirty="0">
                <a:solidFill>
                  <a:srgbClr val="000000"/>
                </a:solidFill>
              </a:rPr>
              <a:t> Zheng, Raymond Bond, Anne Moorhead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alt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sv-SE" sz="1800" dirty="0">
                <a:solidFill>
                  <a:srgbClr val="000000"/>
                </a:solidFill>
              </a:rPr>
              <a:t>[3]   Ashu Gulati, Rahul Samant, Tushar Tank (2020), </a:t>
            </a:r>
            <a:r>
              <a:rPr lang="en-US" sz="1800" dirty="0">
                <a:solidFill>
                  <a:srgbClr val="000000"/>
                </a:solidFill>
              </a:rPr>
              <a:t>Calorie Estimation System Using Object Detection by Deep Learning Technique, International Journal of Future Generation Communication and Networking Vol. 13, No. 2s, (2020), pp. 1532–1537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[4]   Y. He, C. Xu, N. Khanna, C. Boushey, and E.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Delp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, “Analysis of food images: Features and classification,” in IEEE International Conference on Image Processing, 2014, pp. 2744-2748.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[5]   D. T. Nguyen, Z.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Zong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, P. O.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Ogunbona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, Y. Probst, and W. Li, “Food image classification using local appearance and global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[6]   T.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Joutou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, and K.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Yanai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, “A food image recognition system with Multiple Kernel Learning,” in 16th IEEE International Conference on Image Processing, 2009, pp. 285-288.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[7]   H. Chen, J. Xu, G. Xiao, Q. Wu, and S. Zhang, “Fast auto-clean CNN model for online prediction of food materials,” Journal of Parallel and Distributed Computing. Kidlington, 2017, in press.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altLang="en-US" sz="180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0C45193-1A98-40FA-83D0-2F764883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2A4F74-1059-4B55-B7F0-FA5DC10A488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D6E8DDC-B94F-4F69-9451-AE0E0C86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WHY DO WE NEED TO MONITOR OUR FOOD INTAKE?</a:t>
            </a:r>
          </a:p>
        </p:txBody>
      </p:sp>
      <p:sp>
        <p:nvSpPr>
          <p:cNvPr id="2051" name="Content Placeholder 2">
            <a:extLst>
              <a:ext uri="{FF2B5EF4-FFF2-40B4-BE49-F238E27FC236}">
                <a16:creationId xmlns:a16="http://schemas.microsoft.com/office/drawing/2014/main" id="{24FFAB88-B311-4D2F-8176-03B6DEB4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Healthy diet with balanced nutrition is key to the prevention of life-threatening diseases such as obesity, cardiovascular disease, and cancer.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High-calorie intake can be harmful and result in numerous diseases like obesity, diabetes among others.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So, it reflects that the measurement of daily meal intake is quite essential to lose weight as well as to preserve the healthy weight for ordinary people.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 To accomplish this task, a mechanism is required that empowers the patients with a long-term solution and guide them to achieve constant and lasting changes to their dietary quality and calorie intake. </a:t>
            </a:r>
          </a:p>
          <a:p>
            <a:pPr eaLnBrk="1" hangingPunct="1">
              <a:defRPr/>
            </a:pPr>
            <a:endParaRPr 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349C5B6-2722-45A9-93FE-4D859133E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BD8010-35E3-422D-8B55-3FD90E42123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9B5843A2-F213-4C4B-929B-25B0C10C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4340225"/>
            <a:ext cx="26352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Box 1">
            <a:extLst>
              <a:ext uri="{FF2B5EF4-FFF2-40B4-BE49-F238E27FC236}">
                <a16:creationId xmlns:a16="http://schemas.microsoft.com/office/drawing/2014/main" id="{8482B33F-F5F9-47FE-A621-FC7F7ABC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6145213"/>
            <a:ext cx="163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1. Fruit Image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A977A74-A673-42E5-BCC5-C23C836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EE11-D24A-48FF-BF8B-BD04016E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sz="2400" dirty="0">
                <a:latin typeface="+mn-lt"/>
              </a:rPr>
              <a:t>Dietary Fibre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sz="2400" dirty="0" err="1">
                <a:latin typeface="+mn-lt"/>
              </a:rPr>
              <a:t>Glycemic</a:t>
            </a:r>
            <a:r>
              <a:rPr lang="en-IN" sz="2400" dirty="0">
                <a:latin typeface="+mn-lt"/>
              </a:rPr>
              <a:t> Index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sz="2400" dirty="0" err="1">
                <a:latin typeface="+mn-lt"/>
              </a:rPr>
              <a:t>Glycemic</a:t>
            </a:r>
            <a:r>
              <a:rPr lang="en-IN" sz="2400" dirty="0">
                <a:latin typeface="+mn-lt"/>
              </a:rPr>
              <a:t> Load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sz="2400" dirty="0">
                <a:latin typeface="+mn-lt"/>
              </a:rPr>
              <a:t>Calories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sz="2400" dirty="0">
                <a:latin typeface="+mn-lt"/>
              </a:rPr>
              <a:t>Protein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sz="2400" dirty="0">
                <a:latin typeface="+mn-lt"/>
              </a:rPr>
              <a:t>Fat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28B904B-59BA-4030-9858-84707B8D4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5CD263-D1D0-4FB2-BC7E-EDC80C249EC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49" name="Picture 4">
            <a:extLst>
              <a:ext uri="{FF2B5EF4-FFF2-40B4-BE49-F238E27FC236}">
                <a16:creationId xmlns:a16="http://schemas.microsoft.com/office/drawing/2014/main" id="{96C8CB86-7856-4742-921D-6FDF8BC2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3657600"/>
            <a:ext cx="24955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5">
            <a:extLst>
              <a:ext uri="{FF2B5EF4-FFF2-40B4-BE49-F238E27FC236}">
                <a16:creationId xmlns:a16="http://schemas.microsoft.com/office/drawing/2014/main" id="{62AC5E39-8E69-4EFC-94FA-9365AE80D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476875"/>
            <a:ext cx="15557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2. Multi Fruits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4544228-070E-4B6C-B024-57BCF10D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8ECB-6FB9-49F1-8262-D44BF75C8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[1] Calorie Prediction from Food Images, Manal </a:t>
            </a:r>
            <a:r>
              <a:rPr lang="en-US" sz="1900" dirty="0" err="1">
                <a:solidFill>
                  <a:srgbClr val="000000"/>
                </a:solidFill>
                <a:latin typeface="+mj-lt"/>
              </a:rPr>
              <a:t>Chokr</a:t>
            </a:r>
            <a:r>
              <a:rPr lang="en-US" sz="1900" dirty="0">
                <a:solidFill>
                  <a:srgbClr val="000000"/>
                </a:solidFill>
                <a:latin typeface="+mj-lt"/>
              </a:rPr>
              <a:t>, Shady </a:t>
            </a:r>
            <a:r>
              <a:rPr lang="en-US" sz="1900" dirty="0" err="1">
                <a:solidFill>
                  <a:srgbClr val="000000"/>
                </a:solidFill>
                <a:latin typeface="+mj-lt"/>
              </a:rPr>
              <a:t>Elbassuoni</a:t>
            </a:r>
            <a:r>
              <a:rPr lang="en-US" sz="19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	Estimate the calorie content of the food item like pizzas, doughnuts, 	chicken, sandwiches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90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defRPr/>
            </a:pPr>
            <a:r>
              <a:rPr lang="en-US" sz="1900" dirty="0">
                <a:latin typeface="+mj-lt"/>
                <a:ea typeface="Calibri" panose="020F0502020204030204" pitchFamily="34" charset="0"/>
              </a:rPr>
              <a:t>[2]Semi-Automated System for Predicting Calories in Photographs of Meals, Patrick McAlister, </a:t>
            </a:r>
            <a:r>
              <a:rPr lang="en-US" sz="1900" dirty="0" err="1">
                <a:latin typeface="+mj-lt"/>
                <a:ea typeface="Calibri" panose="020F0502020204030204" pitchFamily="34" charset="0"/>
              </a:rPr>
              <a:t>Huiru</a:t>
            </a:r>
            <a:r>
              <a:rPr lang="en-US" sz="1900" dirty="0">
                <a:latin typeface="+mj-lt"/>
                <a:ea typeface="Calibri" panose="020F0502020204030204" pitchFamily="34" charset="0"/>
              </a:rPr>
              <a:t> Zheng, Raymond Bond, Anne Moorhead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900" dirty="0">
                <a:latin typeface="+mj-lt"/>
                <a:ea typeface="Calibri" panose="020F0502020204030204" pitchFamily="34" charset="0"/>
              </a:rPr>
              <a:t>	Users had to draw manually around the boundaries of the food image.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900" dirty="0">
                <a:latin typeface="+mj-lt"/>
                <a:ea typeface="Calibri" panose="020F0502020204030204" pitchFamily="34" charset="0"/>
              </a:rPr>
              <a:t>	Drawn section compared with the dataset to get the calorie content.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900" dirty="0">
                <a:latin typeface="+mj-lt"/>
                <a:ea typeface="Calibri" panose="020F0502020204030204" pitchFamily="34" charset="0"/>
              </a:rPr>
              <a:t>	High </a:t>
            </a:r>
            <a:r>
              <a:rPr lang="en-IN" sz="1900" dirty="0">
                <a:latin typeface="+mj-lt"/>
                <a:ea typeface="Calibri" panose="020F0502020204030204" pitchFamily="34" charset="0"/>
              </a:rPr>
              <a:t>accuracy</a:t>
            </a:r>
            <a:r>
              <a:rPr lang="en-US" sz="1900" dirty="0">
                <a:latin typeface="+mj-lt"/>
                <a:ea typeface="Calibri" panose="020F0502020204030204" pitchFamily="34" charset="0"/>
              </a:rPr>
              <a:t> </a:t>
            </a:r>
            <a:endParaRPr lang="en-US" sz="1900" dirty="0">
              <a:solidFill>
                <a:srgbClr val="00000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9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en-IN" sz="1900" dirty="0">
              <a:latin typeface="+mj-lt"/>
            </a:endParaRPr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BEF2280F-469C-427A-ACD3-495D519E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104775"/>
            <a:ext cx="4103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F555AF-F7D0-4C33-9ECD-AF8F2AC6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8382000" cy="4267200"/>
          </a:xfrm>
        </p:spPr>
        <p:txBody>
          <a:bodyPr/>
          <a:lstStyle/>
          <a:p>
            <a:pPr algn="l">
              <a:defRPr/>
            </a:pPr>
            <a:endParaRPr lang="en-IN" sz="135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sv-SE" sz="1350" dirty="0">
                <a:solidFill>
                  <a:srgbClr val="000000"/>
                </a:solidFill>
              </a:rPr>
              <a:t>[3] Ashu Gulati, Rahul Samant, Tushar Tank (2020), </a:t>
            </a:r>
            <a:r>
              <a:rPr lang="en-US" sz="1350" dirty="0">
                <a:solidFill>
                  <a:srgbClr val="000000"/>
                </a:solidFill>
              </a:rPr>
              <a:t>Calorie Estimation System Using Object Detection by Deep Learning Technique, International Journal of Future Generation Communication and Networking Vol. 13, No. 2s, (2020), pp. 1532–1537</a:t>
            </a:r>
          </a:p>
          <a:p>
            <a:pPr algn="l">
              <a:defRPr/>
            </a:pPr>
            <a:endParaRPr lang="en-US" sz="135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en-US" sz="1350" dirty="0">
                <a:solidFill>
                  <a:srgbClr val="000000"/>
                </a:solidFill>
              </a:rPr>
              <a:t>Dataset – Manually collected form </a:t>
            </a:r>
            <a:r>
              <a:rPr lang="en-IN" sz="1350" dirty="0">
                <a:solidFill>
                  <a:srgbClr val="000000"/>
                </a:solidFill>
              </a:rPr>
              <a:t>images.google.com (</a:t>
            </a:r>
            <a:r>
              <a:rPr lang="en-US" sz="1350" dirty="0">
                <a:solidFill>
                  <a:srgbClr val="000000"/>
                </a:solidFill>
              </a:rPr>
              <a:t>500 annotated images of 6 classes </a:t>
            </a:r>
            <a:r>
              <a:rPr lang="en-IN" sz="1350" dirty="0">
                <a:solidFill>
                  <a:srgbClr val="000000"/>
                </a:solidFill>
              </a:rPr>
              <a:t>) of Bhaji(vegetable), Dal(curry), Rice, Roti, </a:t>
            </a:r>
            <a:r>
              <a:rPr lang="en-IN" sz="1350" dirty="0" err="1">
                <a:solidFill>
                  <a:srgbClr val="000000"/>
                </a:solidFill>
              </a:rPr>
              <a:t>Puri</a:t>
            </a:r>
            <a:r>
              <a:rPr lang="en-IN" sz="1350" dirty="0">
                <a:solidFill>
                  <a:srgbClr val="000000"/>
                </a:solidFill>
              </a:rPr>
              <a:t> and Gulab Jamun. </a:t>
            </a:r>
          </a:p>
          <a:p>
            <a:pPr algn="l">
              <a:defRPr/>
            </a:pPr>
            <a:endParaRPr lang="en-IN" sz="135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en-IN" sz="1350" dirty="0">
                <a:solidFill>
                  <a:srgbClr val="000000"/>
                </a:solidFill>
              </a:rPr>
              <a:t>Algorithm - </a:t>
            </a:r>
            <a:r>
              <a:rPr lang="en-IN" sz="1350" i="1" dirty="0">
                <a:solidFill>
                  <a:srgbClr val="000000"/>
                </a:solidFill>
              </a:rPr>
              <a:t>YOLO V3  </a:t>
            </a:r>
            <a:r>
              <a:rPr lang="en-IN" sz="1350" dirty="0">
                <a:solidFill>
                  <a:srgbClr val="000000"/>
                </a:solidFill>
              </a:rPr>
              <a:t>for food detection</a:t>
            </a:r>
          </a:p>
          <a:p>
            <a:pPr algn="l">
              <a:defRPr/>
            </a:pPr>
            <a:endParaRPr lang="en-IN" sz="135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en-IN" sz="1350" dirty="0">
                <a:solidFill>
                  <a:srgbClr val="000000"/>
                </a:solidFill>
              </a:rPr>
              <a:t>Method - Standard calorie values except for rice</a:t>
            </a:r>
          </a:p>
          <a:p>
            <a:pPr algn="l">
              <a:defRPr/>
            </a:pPr>
            <a:endParaRPr lang="en-IN" sz="135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en-IN" sz="1350" dirty="0">
                <a:solidFill>
                  <a:srgbClr val="000000"/>
                </a:solidFill>
              </a:rPr>
              <a:t>	For rice calculate the area 	</a:t>
            </a:r>
          </a:p>
          <a:p>
            <a:pPr algn="l">
              <a:defRPr/>
            </a:pPr>
            <a:r>
              <a:rPr lang="en-IN" sz="1350" dirty="0">
                <a:solidFill>
                  <a:srgbClr val="000000"/>
                </a:solidFill>
              </a:rPr>
              <a:t>	</a:t>
            </a:r>
            <a:r>
              <a:rPr lang="en-US" sz="1350" dirty="0">
                <a:solidFill>
                  <a:srgbClr val="000000"/>
                </a:solidFill>
              </a:rPr>
              <a:t>With the reference of the dimensions of the coin which is already known, we will get the dimensions of 	the plate through OpenCV modules such as </a:t>
            </a:r>
            <a:r>
              <a:rPr lang="en-US" sz="1350" dirty="0" err="1">
                <a:solidFill>
                  <a:srgbClr val="000000"/>
                </a:solidFill>
              </a:rPr>
              <a:t>scipy</a:t>
            </a:r>
            <a:r>
              <a:rPr lang="en-US" sz="1350" dirty="0">
                <a:solidFill>
                  <a:srgbClr val="000000"/>
                </a:solidFill>
              </a:rPr>
              <a:t>, </a:t>
            </a:r>
            <a:r>
              <a:rPr lang="en-US" sz="1350" dirty="0" err="1">
                <a:solidFill>
                  <a:srgbClr val="000000"/>
                </a:solidFill>
              </a:rPr>
              <a:t>argparse</a:t>
            </a:r>
            <a:r>
              <a:rPr lang="en-US" sz="1350" dirty="0">
                <a:solidFill>
                  <a:srgbClr val="000000"/>
                </a:solidFill>
              </a:rPr>
              <a:t>, </a:t>
            </a:r>
            <a:r>
              <a:rPr lang="en-US" sz="1350" dirty="0" err="1">
                <a:solidFill>
                  <a:srgbClr val="000000"/>
                </a:solidFill>
              </a:rPr>
              <a:t>imutils</a:t>
            </a:r>
            <a:r>
              <a:rPr lang="en-US" sz="1350" dirty="0">
                <a:solidFill>
                  <a:srgbClr val="000000"/>
                </a:solidFill>
              </a:rPr>
              <a:t>, numpy, cv2 etc. </a:t>
            </a:r>
            <a:endParaRPr lang="en-IN" sz="1350" dirty="0">
              <a:solidFill>
                <a:srgbClr val="000000"/>
              </a:solidFill>
            </a:endParaRPr>
          </a:p>
          <a:p>
            <a:pPr algn="l">
              <a:defRPr/>
            </a:pPr>
            <a:endParaRPr lang="en-IN" dirty="0"/>
          </a:p>
        </p:txBody>
      </p:sp>
      <p:sp>
        <p:nvSpPr>
          <p:cNvPr id="8195" name="TextBox 3">
            <a:extLst>
              <a:ext uri="{FF2B5EF4-FFF2-40B4-BE49-F238E27FC236}">
                <a16:creationId xmlns:a16="http://schemas.microsoft.com/office/drawing/2014/main" id="{EB1DA841-A2D3-410A-BCF8-8A75FB5AF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76200"/>
            <a:ext cx="4102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8A1442D3-6045-4D4A-A77B-02B964535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37088"/>
            <a:ext cx="206375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4">
            <a:extLst>
              <a:ext uri="{FF2B5EF4-FFF2-40B4-BE49-F238E27FC236}">
                <a16:creationId xmlns:a16="http://schemas.microsoft.com/office/drawing/2014/main" id="{2181A10F-4543-4BCB-8907-92C194D7E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172200"/>
            <a:ext cx="3944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3. Area of rice calculated according to coin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6DDA6B41-5398-41CA-96C0-061963DBD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131888"/>
            <a:ext cx="7856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6">
            <a:extLst>
              <a:ext uri="{FF2B5EF4-FFF2-40B4-BE49-F238E27FC236}">
                <a16:creationId xmlns:a16="http://schemas.microsoft.com/office/drawing/2014/main" id="{FF1C85FA-8ECD-4B7A-ADE3-ED911175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FE552F12-B98C-4901-B322-0A7EC21F8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4635500"/>
            <a:ext cx="218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4. Flow of algorithms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2C2744-ADC7-4D77-B7C5-E0DC9278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DATASET 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292A-BD36-47EB-8E83-5F2F8A9A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6858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IN" sz="2400" dirty="0">
                <a:latin typeface="+mn-lt"/>
              </a:rPr>
              <a:t>Creation of Dataset – </a:t>
            </a:r>
          </a:p>
          <a:p>
            <a:pPr lvl="1">
              <a:defRPr/>
            </a:pPr>
            <a:r>
              <a:rPr lang="en-IN" sz="2400" dirty="0">
                <a:latin typeface="+mn-lt"/>
              </a:rPr>
              <a:t>Collection of 100 images </a:t>
            </a:r>
          </a:p>
          <a:p>
            <a:pPr lvl="1">
              <a:defRPr/>
            </a:pPr>
            <a:r>
              <a:rPr lang="en-IN" sz="2400" dirty="0">
                <a:latin typeface="+mn-lt"/>
              </a:rPr>
              <a:t>Resized </a:t>
            </a:r>
          </a:p>
          <a:p>
            <a:pPr lvl="1">
              <a:defRPr/>
            </a:pPr>
            <a:r>
              <a:rPr lang="en-IN" sz="2400" dirty="0" err="1">
                <a:latin typeface="+mn-lt"/>
              </a:rPr>
              <a:t>LabelImg</a:t>
            </a:r>
            <a:r>
              <a:rPr lang="en-IN" sz="2400" dirty="0">
                <a:latin typeface="+mn-lt"/>
              </a:rPr>
              <a:t> (For labelling of Images).</a:t>
            </a:r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BFED0C01-44BD-4EF5-AB3A-C72FA65A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4986338"/>
            <a:ext cx="298132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C4164EDB-C2EF-4546-8071-7F7F048E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865188"/>
            <a:ext cx="3125788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>
            <a:extLst>
              <a:ext uri="{FF2B5EF4-FFF2-40B4-BE49-F238E27FC236}">
                <a16:creationId xmlns:a16="http://schemas.microsoft.com/office/drawing/2014/main" id="{37F82804-CF42-4CDD-8D61-14CF7B12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573338"/>
            <a:ext cx="312578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6">
            <a:extLst>
              <a:ext uri="{FF2B5EF4-FFF2-40B4-BE49-F238E27FC236}">
                <a16:creationId xmlns:a16="http://schemas.microsoft.com/office/drawing/2014/main" id="{1A667234-B01F-4DAF-8874-AC060CFE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184400"/>
            <a:ext cx="266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5. Database (Excel format) </a:t>
            </a:r>
          </a:p>
        </p:txBody>
      </p:sp>
      <p:sp>
        <p:nvSpPr>
          <p:cNvPr id="10248" name="TextBox 7">
            <a:extLst>
              <a:ext uri="{FF2B5EF4-FFF2-40B4-BE49-F238E27FC236}">
                <a16:creationId xmlns:a16="http://schemas.microsoft.com/office/drawing/2014/main" id="{74E8E5D5-EEFA-42D5-8B11-18281653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4351338"/>
            <a:ext cx="260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6. Database (Json format) </a:t>
            </a:r>
          </a:p>
        </p:txBody>
      </p:sp>
      <p:sp>
        <p:nvSpPr>
          <p:cNvPr id="10249" name="TextBox 8">
            <a:extLst>
              <a:ext uri="{FF2B5EF4-FFF2-40B4-BE49-F238E27FC236}">
                <a16:creationId xmlns:a16="http://schemas.microsoft.com/office/drawing/2014/main" id="{DC616D44-987A-4DEA-A01A-DAFA6C9B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6483350"/>
            <a:ext cx="1995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7. Image labelling)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1B77D75-207F-4D72-8B18-95D48546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YOLO 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AB93-1AC3-4953-89BC-619F4E21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+mn-lt"/>
              </a:rPr>
              <a:t>Image Classification + Object Localization </a:t>
            </a:r>
          </a:p>
          <a:p>
            <a:pPr>
              <a:defRPr/>
            </a:pPr>
            <a:r>
              <a:rPr lang="en-IN" sz="2400" dirty="0">
                <a:latin typeface="+mn-lt"/>
              </a:rPr>
              <a:t>Output Array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702A00-14B5-4DB0-B467-299B966EF923}"/>
              </a:ext>
            </a:extLst>
          </p:cNvPr>
          <p:cNvGraphicFramePr>
            <a:graphicFrameLocks noGrp="1"/>
          </p:cNvGraphicFramePr>
          <p:nvPr/>
        </p:nvGraphicFramePr>
        <p:xfrm>
          <a:off x="7748588" y="1600200"/>
          <a:ext cx="438150" cy="3074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74">
                <a:tc>
                  <a:txBody>
                    <a:bodyPr/>
                    <a:lstStyle/>
                    <a:p>
                      <a:r>
                        <a:rPr lang="en-US" sz="1400" dirty="0"/>
                        <a:t>Pc</a:t>
                      </a:r>
                      <a:endParaRPr lang="en-IN" sz="1400" dirty="0"/>
                    </a:p>
                  </a:txBody>
                  <a:tcPr marL="68549" marR="68549" marT="34284" marB="342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r>
                        <a:rPr lang="en-US" sz="1400" dirty="0"/>
                        <a:t>Bx</a:t>
                      </a:r>
                      <a:endParaRPr lang="en-IN" sz="1400" dirty="0"/>
                    </a:p>
                  </a:txBody>
                  <a:tcPr marL="68549" marR="68549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r>
                        <a:rPr lang="en-US" sz="1400" dirty="0"/>
                        <a:t>By</a:t>
                      </a:r>
                      <a:endParaRPr lang="en-IN" sz="1400" dirty="0"/>
                    </a:p>
                  </a:txBody>
                  <a:tcPr marL="68549" marR="68549" marT="34284" marB="342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r>
                        <a:rPr lang="en-US" sz="1400" dirty="0" err="1"/>
                        <a:t>Bw</a:t>
                      </a:r>
                      <a:endParaRPr lang="en-IN" sz="1400" dirty="0"/>
                    </a:p>
                  </a:txBody>
                  <a:tcPr marL="68549" marR="68549" marT="34284" marB="342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r>
                        <a:rPr lang="en-US" sz="1400" dirty="0" err="1"/>
                        <a:t>Bz</a:t>
                      </a:r>
                      <a:endParaRPr lang="en-IN" sz="1400" dirty="0"/>
                    </a:p>
                  </a:txBody>
                  <a:tcPr marL="68549" marR="68549" marT="34284" marB="342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r>
                        <a:rPr lang="en-US" sz="1400" dirty="0"/>
                        <a:t>C1</a:t>
                      </a:r>
                      <a:endParaRPr lang="en-IN" sz="1400" dirty="0"/>
                    </a:p>
                  </a:txBody>
                  <a:tcPr marL="68549" marR="68549" marT="34284" marB="3428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  <a:endParaRPr lang="en-IN" sz="1400" dirty="0"/>
                    </a:p>
                  </a:txBody>
                  <a:tcPr marL="68549" marR="68549" marT="34284" marB="3428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374"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  <a:endParaRPr lang="en-IN" sz="1400" dirty="0"/>
                    </a:p>
                  </a:txBody>
                  <a:tcPr marL="68549" marR="68549" marT="34284" marB="3428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288" name="Picture 5">
            <a:extLst>
              <a:ext uri="{FF2B5EF4-FFF2-40B4-BE49-F238E27FC236}">
                <a16:creationId xmlns:a16="http://schemas.microsoft.com/office/drawing/2014/main" id="{BBD80BE8-97BB-47E9-8E8A-569FE0004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30613"/>
            <a:ext cx="19431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Box 5">
            <a:extLst>
              <a:ext uri="{FF2B5EF4-FFF2-40B4-BE49-F238E27FC236}">
                <a16:creationId xmlns:a16="http://schemas.microsoft.com/office/drawing/2014/main" id="{CD0EC00D-838E-4FEF-B19B-9DE5577E0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305425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8. Yolo grid</a:t>
            </a:r>
          </a:p>
        </p:txBody>
      </p:sp>
      <p:sp>
        <p:nvSpPr>
          <p:cNvPr id="11290" name="TextBox 6">
            <a:extLst>
              <a:ext uri="{FF2B5EF4-FFF2-40B4-BE49-F238E27FC236}">
                <a16:creationId xmlns:a16="http://schemas.microsoft.com/office/drawing/2014/main" id="{5DDD0734-C241-4BC4-BAAB-2931DFD0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8" y="4830763"/>
            <a:ext cx="18653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Table 1. Output Array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529B7E2-5D3F-4B65-A0AF-F4CA502D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228600"/>
            <a:ext cx="7667625" cy="1236663"/>
          </a:xfrm>
        </p:spPr>
        <p:txBody>
          <a:bodyPr/>
          <a:lstStyle/>
          <a:p>
            <a:r>
              <a:rPr lang="en-US" altLang="en-US" dirty="0" err="1">
                <a:latin typeface="Times New Roman"/>
                <a:cs typeface="Calibri Light"/>
              </a:rPr>
              <a:t>IoU</a:t>
            </a:r>
            <a:r>
              <a:rPr lang="en-US" altLang="en-US" dirty="0">
                <a:latin typeface="Times New Roman"/>
                <a:cs typeface="Calibri Light"/>
              </a:rPr>
              <a:t> AND NON-MAX SUPPRESSION</a:t>
            </a:r>
            <a:endParaRPr lang="en-US" altLang="en-US" dirty="0">
              <a:cs typeface="Calibri Light" panose="020F0302020204030204" pitchFamily="34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C4645F0-1FA9-4BF0-A888-325333C5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3" y="685800"/>
            <a:ext cx="7886700" cy="4367213"/>
          </a:xfrm>
        </p:spPr>
        <p:txBody>
          <a:bodyPr lIns="68580" tIns="34290" rIns="68580" bIns="34290"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Intersection over Union is an evaluation metric used to measure the accuracy of an object detector on a particular dataset. 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Any algorithm that provides predicted bounding boxes as output can be evaluated using IoU.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IoU = Area of the intersection / Area of the union.</a:t>
            </a:r>
          </a:p>
          <a:p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2293" name="TextBox 4">
            <a:extLst>
              <a:ext uri="{FF2B5EF4-FFF2-40B4-BE49-F238E27FC236}">
                <a16:creationId xmlns:a16="http://schemas.microsoft.com/office/drawing/2014/main" id="{9A49528D-79C8-485F-B01C-EA6DDD31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46" y="5946179"/>
            <a:ext cx="296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/>
              <a:t>Fig 9. Intersection over Union (IoU)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D66DE63-1BA0-4374-81ED-FFC3775C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07" y="3431059"/>
            <a:ext cx="2504700" cy="2371725"/>
          </a:xfrm>
          <a:prstGeom prst="rect">
            <a:avLst/>
          </a:prstGeom>
        </p:spPr>
      </p:pic>
      <p:pic>
        <p:nvPicPr>
          <p:cNvPr id="3" name="Picture 3" descr="A picture containing text, road&#10;&#10;Description automatically generated">
            <a:extLst>
              <a:ext uri="{FF2B5EF4-FFF2-40B4-BE49-F238E27FC236}">
                <a16:creationId xmlns:a16="http://schemas.microsoft.com/office/drawing/2014/main" id="{AA7D3575-C909-4A04-982D-337366F26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396" y="3480508"/>
            <a:ext cx="3761417" cy="2093142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9BA3C0AF-B326-46C6-B870-328CEA668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219" y="5946178"/>
            <a:ext cx="3028520" cy="31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400" dirty="0">
                <a:latin typeface="Arial"/>
                <a:cs typeface="Arial"/>
              </a:rPr>
              <a:t>Fig 10. Non Max Suppression</a:t>
            </a:r>
            <a:endParaRPr lang="en-IN" altLang="en-US" sz="1400" dirty="0" err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1073</Words>
  <Application>Microsoft Office PowerPoint</Application>
  <PresentationFormat>On-screen Show (4:3)</PresentationFormat>
  <Paragraphs>126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WHY DO WE NEED TO MONITOR OUR FOOD INTAKE?</vt:lpstr>
      <vt:lpstr>PARAMETERS USED</vt:lpstr>
      <vt:lpstr> </vt:lpstr>
      <vt:lpstr>PowerPoint Presentation</vt:lpstr>
      <vt:lpstr>PowerPoint Presentation</vt:lpstr>
      <vt:lpstr>DATASET </vt:lpstr>
      <vt:lpstr>YOLO </vt:lpstr>
      <vt:lpstr>IoU AND NON-MAX SUPPRESSION</vt:lpstr>
      <vt:lpstr>ANCHOR BOX</vt:lpstr>
      <vt:lpstr>DATABASE</vt:lpstr>
      <vt:lpstr>FLOW OF APP</vt:lpstr>
      <vt:lpstr>CONCLUSION </vt:lpstr>
      <vt:lpstr>FUTURE SCOPE</vt:lpstr>
      <vt:lpstr>REFERENCES</vt:lpstr>
      <vt:lpstr>LITERATURE SURVEY</vt:lpstr>
    </vt:vector>
  </TitlesOfParts>
  <Company>VIT,PUNE-37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MRC Meet 2016</dc:title>
  <dc:subject>MRC Meet</dc:subject>
  <dc:creator>Ashutosh</dc:creator>
  <cp:lastModifiedBy>Abhijit Gawai</cp:lastModifiedBy>
  <cp:revision>330</cp:revision>
  <dcterms:created xsi:type="dcterms:W3CDTF">2006-08-16T00:00:00Z</dcterms:created>
  <dcterms:modified xsi:type="dcterms:W3CDTF">2021-06-12T06:17:58Z</dcterms:modified>
</cp:coreProperties>
</file>