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7" r:id="rId23"/>
    <p:sldId id="278" r:id="rId24"/>
    <p:sldId id="29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FF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17" autoAdjust="0"/>
  </p:normalViewPr>
  <p:slideViewPr>
    <p:cSldViewPr>
      <p:cViewPr varScale="1">
        <p:scale>
          <a:sx n="92" d="100"/>
          <a:sy n="92" d="100"/>
        </p:scale>
        <p:origin x="-118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Pawar" userId="8c4972deb6ee3cc5" providerId="LiveId" clId="{52A2CAD2-99A7-4ED2-9155-1565A2CEF88F}"/>
    <pc:docChg chg="delSld">
      <pc:chgData name="Bhargav Pawar" userId="8c4972deb6ee3cc5" providerId="LiveId" clId="{52A2CAD2-99A7-4ED2-9155-1565A2CEF88F}" dt="2020-09-18T03:39:03.584" v="0" actId="2696"/>
      <pc:docMkLst>
        <pc:docMk/>
      </pc:docMkLst>
      <pc:sldChg chg="del">
        <pc:chgData name="Bhargav Pawar" userId="8c4972deb6ee3cc5" providerId="LiveId" clId="{52A2CAD2-99A7-4ED2-9155-1565A2CEF88F}" dt="2020-09-18T03:39:03.584" v="0" actId="2696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BF4D453-A928-4D2E-853B-1C8877A1CC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67B24A-BD25-410E-9372-460B68C3A7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F56993-78DF-4742-89D1-FBDCA8D942C7}" type="datetimeFigureOut">
              <a:rPr lang="en-US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1C7389EB-2864-4254-8D79-F1169938F9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AEEFF7A5-6C48-4FBC-A27D-607FBEE3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E7219F-EB76-4B4B-AE54-0361342AFC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A147D6-BA54-4714-BB4B-78DA841A1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F4D05E9-B2FE-4696-A790-80F645EFED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="" xmlns:a16="http://schemas.microsoft.com/office/drawing/2014/main" id="{13BD89F0-F527-4100-8285-FB76848725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="" xmlns:a16="http://schemas.microsoft.com/office/drawing/2014/main" id="{B74D4D57-6DBF-46E9-9684-BDBCC5DE3F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BBCE8DF5-FE23-4D4B-9BE1-521E9C3DF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A3A262-2936-416D-9B42-4AB542FEF9D4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093BA-1CBE-4F14-8114-6E4F0DF64DD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8364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442CE-1512-4F3C-8E0E-1D2DA059C1B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635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0DCCEB-AB4E-435D-A1E7-14C081B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B647-A900-45F9-B6A8-4D4FCF2610FE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BA6FB6-72BF-46B0-B617-0BD59D3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F58B14-7740-4376-805A-0F6D2F08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E09EE-876B-486C-A941-AA69B45126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019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363133-C6FF-430E-9CC7-C0B24758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54AD-32BE-4DA7-B471-B7235DE2C6A9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195FE-3CD3-48AD-A9C4-51237528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8ED054-E3C5-4414-A9B1-DCB213F9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E5871-3648-4FC8-90B5-063403F1D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634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A4B1A0-5EFF-4F2D-8B1F-DBB710F2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E1311-24CC-4827-854D-6A5E26765E6E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3C1C06-879E-43C5-BD7A-30850B4D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EC741F-B222-4D2F-ADF7-C6F5D7E0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DDB0-C0DE-4216-B715-290427543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990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09600"/>
          </a:xfrm>
        </p:spPr>
        <p:txBody>
          <a:bodyPr>
            <a:no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D211BB-8877-4468-B3BA-7228A95A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5D86-2701-4AA9-92EF-DEBEC6E2AA31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AAA1E0-77C8-4621-BCEB-06D5D7F4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BEF3C1-1A37-488B-8BA8-356B5009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410DF-8FB8-4FC8-80FF-3DDFC8F887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4995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372CDA-72CB-4098-A81E-F209840E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3CDA2-918A-47B1-B613-A2A658F433D1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797EB3-D985-44D2-A86A-99F2B636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B53AEB-1958-4ED4-8E04-B939C53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F0EAD-3E53-4E5A-A80B-4D5A3864F6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6249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7149557-F5D5-4053-AE17-649745F1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C5730-E099-48BA-9ECB-AC7AA29E8546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3F7A4E3-EE81-450D-8F64-6B81D22A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F8A2F2-FB0C-4810-992E-DAC12F8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1C085-C270-4418-99D5-7CD42052C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1512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EFC454D6-3E8D-40B0-9AEA-A050ABFB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05DCE-2D6A-46B0-B6FA-4F67C43EC22D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A2011082-9B76-4854-B6C8-9F99ABB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C624D3F-0E3D-4756-BC4F-E34CCC50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4B10D-05B5-4A4F-A4FB-D79DE3DE3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51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EC58457D-2E46-4A68-9692-D5179697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E903-24F8-4875-A218-751B13056D87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AD896027-E9F6-44F4-9805-2EC43C6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C008F7B-A5BA-4167-81E3-CF88F08F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0B729-AD11-40D4-A1BF-8F9E27EC8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3822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6E6076D5-6654-4572-9AEF-66FD546B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E6A54-4CAA-4EF1-A5BE-18D162574C80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AB32CC68-3C2B-4D1E-9BA7-F92D5AD4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529443C-F1E8-4DA0-9527-2E7D5540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EE93B-2561-4F36-8A41-EC87BFA34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132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2769DC64-9D30-456D-A6F8-37DD7ABA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104E-599A-452F-86CE-63C5530FC827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8F93AD8-8E0F-4E76-8A57-A5FD347E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6FEEE43-5C00-428C-A0B9-F7CA4604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E4C69-21B5-4980-81A1-726FBCCF3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241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F5C17AB-8132-4826-AF30-33EC852F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E66B7-FD9E-4B57-BEDE-C675772B7D87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10511C4-3E9B-4125-A934-B2242FB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637C8A9-8815-4ADE-B57F-4F96F81F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09F3F-C5E2-4DB1-A329-704223604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217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52AD45BE-62AF-44F9-93A0-5EC0C21133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BE9A2963-DA64-4855-BAEE-D2A9218F5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685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A7B812-56F7-42B7-965C-BE63BAD79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3ED025-BE3E-4E2F-9BE4-AF31363CFC35}" type="datetime1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1A70EB-5D00-4A60-9BC4-6709F86EC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E4DACD-8174-4D02-9767-FC987056A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6B8D800-26FC-4F9B-92AA-30234136A0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action/doSearch?ContribAuthorStored=Anzai,+Hiroyuki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nlinelibrary.wiley.com/action/doSearch?ContribAuthorStored=Yamanoue,+Takash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spcc.blogspot.com/2020/07/sp-powerpoint-presentations-chapter-1.html" TargetMode="External"/><Relationship Id="rId2" Type="http://schemas.openxmlformats.org/officeDocument/2006/relationships/hyperlink" Target="https://www.wikinote.org/mod/page/view.php?id=3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action/doSearch?ContribAuthorStored=Yamanoue,+Takashi" TargetMode="External"/><Relationship Id="rId5" Type="http://schemas.openxmlformats.org/officeDocument/2006/relationships/hyperlink" Target="https://onlinelibrary.wiley.com/action/doSearch?ContribAuthorStored=Anzai,+Hiroyuki" TargetMode="External"/><Relationship Id="rId4" Type="http://schemas.openxmlformats.org/officeDocument/2006/relationships/hyperlink" Target="https://www.log2base2.com/compiler/basics/analysis-and-synthesis-phase-of-compil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>
            <a:extLst>
              <a:ext uri="{FF2B5EF4-FFF2-40B4-BE49-F238E27FC236}">
                <a16:creationId xmlns="" xmlns:a16="http://schemas.microsoft.com/office/drawing/2014/main" id="{0915287C-D189-461C-B8EB-80B69C7A8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701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  <a:p>
            <a:pPr eaLnBrk="1" hangingPunct="1"/>
            <a:r>
              <a:rPr lang="en-IN" altLang="en-US" sz="3600"/>
              <a:t>LANGUAGE PROCESSORS</a:t>
            </a:r>
            <a:endParaRPr lang="en-IN" altLang="en-US"/>
          </a:p>
        </p:txBody>
      </p:sp>
      <p:pic>
        <p:nvPicPr>
          <p:cNvPr id="2051" name="Picture 2">
            <a:extLst>
              <a:ext uri="{FF2B5EF4-FFF2-40B4-BE49-F238E27FC236}">
                <a16:creationId xmlns="" xmlns:a16="http://schemas.microsoft.com/office/drawing/2014/main" id="{0E3949C1-32AF-4239-B4E0-250CD6EB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599"/>
          <a:stretch>
            <a:fillRect/>
          </a:stretch>
        </p:blipFill>
        <p:spPr bwMode="auto">
          <a:xfrm>
            <a:off x="1476375" y="3571875"/>
            <a:ext cx="2428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EBE5CD-0C73-4CF2-BDF8-82B96C8DE34D}"/>
              </a:ext>
            </a:extLst>
          </p:cNvPr>
          <p:cNvSpPr/>
          <p:nvPr/>
        </p:nvSpPr>
        <p:spPr>
          <a:xfrm>
            <a:off x="1497013" y="6553200"/>
            <a:ext cx="3124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dirty="0"/>
              <a:t>Computerhope.com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4" y="3643314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Group No 14</a:t>
            </a:r>
          </a:p>
          <a:p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Shyam</a:t>
            </a:r>
            <a:r>
              <a:rPr lang="en-IN" dirty="0" smtClean="0"/>
              <a:t> </a:t>
            </a:r>
            <a:r>
              <a:rPr lang="en-IN" dirty="0" err="1" smtClean="0"/>
              <a:t>Kawale</a:t>
            </a:r>
            <a:r>
              <a:rPr lang="en-IN" dirty="0" smtClean="0"/>
              <a:t>  [29]</a:t>
            </a:r>
          </a:p>
          <a:p>
            <a:pPr marL="342900" indent="-342900">
              <a:buAutoNum type="arabicParenR"/>
            </a:pPr>
            <a:r>
              <a:rPr lang="en-IN" dirty="0" err="1" smtClean="0"/>
              <a:t>Bhargav</a:t>
            </a:r>
            <a:r>
              <a:rPr lang="en-IN" dirty="0" smtClean="0"/>
              <a:t> </a:t>
            </a:r>
            <a:r>
              <a:rPr lang="en-IN" dirty="0" err="1" smtClean="0"/>
              <a:t>Pawar</a:t>
            </a:r>
            <a:r>
              <a:rPr lang="en-IN" dirty="0" smtClean="0"/>
              <a:t>  [50]</a:t>
            </a:r>
          </a:p>
          <a:p>
            <a:pPr marL="342900" indent="-342900">
              <a:buAutoNum type="arabicParenR"/>
            </a:pPr>
            <a:r>
              <a:rPr lang="en-IN" dirty="0" err="1" smtClean="0"/>
              <a:t>Nishant</a:t>
            </a:r>
            <a:r>
              <a:rPr lang="en-IN" dirty="0" smtClean="0"/>
              <a:t> </a:t>
            </a:r>
            <a:r>
              <a:rPr lang="en-IN" dirty="0" err="1" smtClean="0"/>
              <a:t>Bhat</a:t>
            </a:r>
            <a:r>
              <a:rPr lang="en-IN" dirty="0" smtClean="0"/>
              <a:t>      [43]</a:t>
            </a:r>
          </a:p>
          <a:p>
            <a:pPr marL="342900" indent="-342900">
              <a:buAutoNum type="arabicParenR"/>
            </a:pPr>
            <a:r>
              <a:rPr lang="en-IN" smtClean="0"/>
              <a:t>Abhijit</a:t>
            </a:r>
            <a:r>
              <a:rPr lang="en-IN" dirty="0" smtClean="0"/>
              <a:t> </a:t>
            </a:r>
            <a:r>
              <a:rPr lang="en-IN" dirty="0" err="1" smtClean="0"/>
              <a:t>Gawai</a:t>
            </a:r>
            <a:r>
              <a:rPr lang="en-IN" dirty="0" smtClean="0"/>
              <a:t>  [18]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5867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Guided by Prof. </a:t>
            </a:r>
            <a:r>
              <a:rPr lang="en-IN" dirty="0" err="1" smtClean="0"/>
              <a:t>Deepali</a:t>
            </a:r>
            <a:r>
              <a:rPr lang="en-IN" dirty="0" smtClean="0"/>
              <a:t> Joshi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="" xmlns:a16="http://schemas.microsoft.com/office/drawing/2014/main" id="{9371C7AF-0A44-4DFD-AD80-0E3759AC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Program Translation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679DFA-8E23-4BA4-895E-7843FA30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685800"/>
            <a:ext cx="7899400" cy="54864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/>
              <a:t>A program must be translated before it can be executed 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A machine language program generated by translator is saved in file and loaded in main memory and executed whenever desired.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Retranslation required after modification in source program.</a:t>
            </a:r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r>
              <a:rPr lang="en-US" b="1"/>
              <a:t>ARRANGEMENT OF ALL LANGUAGE PROCESSORS</a:t>
            </a:r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r>
              <a:rPr lang="en-US"/>
              <a:t>Reference:-https://learnspcc.blogspot.com/2020/07/sp-powerpoint-presentations-chapter-1.html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="" xmlns:a16="http://schemas.microsoft.com/office/drawing/2014/main" id="{50BFF74D-BE6F-45E1-A766-5DD090C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CA0D51-418D-43C8-A1DA-C86D0C186B8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1269" name="Picture 5">
            <a:extLst>
              <a:ext uri="{FF2B5EF4-FFF2-40B4-BE49-F238E27FC236}">
                <a16:creationId xmlns="" xmlns:a16="http://schemas.microsoft.com/office/drawing/2014/main" id="{07EB2DAC-2B8D-4417-BC42-0858B216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121025"/>
            <a:ext cx="60960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C5A88976-8C24-4BA4-A97B-7A20C015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Program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FC3034-F6EC-445A-B12D-282C6AC4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75468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/>
              <a:t>An interpreter executes a program without generating a target program.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Achieved in 3 different steps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Fetch the instruction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Decode the instruction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Perform the operation </a:t>
            </a:r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r>
              <a:rPr lang="en-US" b="1"/>
              <a:t>Characteristics of program interpretation model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The source program is retained in the source form itself.
A statement is analyzed during its interpretation.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="" xmlns:a16="http://schemas.microsoft.com/office/drawing/2014/main" id="{65B49AD6-75A9-4F6A-94B9-23F1D192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344B84-C6ED-4FCF-82CF-C73509E990F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="" xmlns:a16="http://schemas.microsoft.com/office/drawing/2014/main" id="{962AAFD2-CF66-408A-814F-5BBA6B00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608138"/>
            <a:ext cx="51943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r>
              <a:rPr lang="en-US" smtClean="0"/>
              <a:t>Fundamentals Of Language Processing</a:t>
            </a:r>
            <a:br>
              <a:rPr lang="en-US" smtClean="0"/>
            </a:b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229600" cy="9906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Fundamentals Of Language Processing = Analysis Of Source Program + Synthesis of  Target Program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63FC1A-A17D-4F1B-B42E-F32D167DB24E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3317" name="Picture 5" descr="C:\Users\HP\Downloads\compiler-phases.png"/>
          <p:cNvPicPr>
            <a:picLocks noChangeAspect="1" noChangeArrowheads="1"/>
          </p:cNvPicPr>
          <p:nvPr/>
        </p:nvPicPr>
        <p:blipFill>
          <a:blip r:embed="rId2"/>
          <a:srcRect b="9595"/>
          <a:stretch>
            <a:fillRect/>
          </a:stretch>
        </p:blipFill>
        <p:spPr bwMode="auto">
          <a:xfrm>
            <a:off x="914400" y="1828800"/>
            <a:ext cx="75057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838200" y="6019800"/>
            <a:ext cx="723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Reference: </a:t>
            </a:r>
            <a:r>
              <a:rPr lang="en-US" sz="1400"/>
              <a:t>https://www.log2base2.com/compiler/basics/analysis-and-synthesis-phase-of-compiler.html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processing Phases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5323B5-E182-4F77-81D8-582B294DEF8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Flowchart: Process 5"/>
          <p:cNvSpPr/>
          <p:nvPr/>
        </p:nvSpPr>
        <p:spPr>
          <a:xfrm>
            <a:off x="3429000" y="3048000"/>
            <a:ext cx="2438400" cy="53340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Semantic Analyzer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429000" y="2133600"/>
            <a:ext cx="2438400" cy="53340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Syntax Analyzer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29000" y="1295400"/>
            <a:ext cx="2438400" cy="53340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Analyzer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429000" y="3962400"/>
            <a:ext cx="2438400" cy="5334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Memory Allocation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429000" y="4876800"/>
            <a:ext cx="2438400" cy="5334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Code Optimizer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429000" y="5791200"/>
            <a:ext cx="2438400" cy="5334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Target Code Generation</a:t>
            </a:r>
          </a:p>
        </p:txBody>
      </p:sp>
      <p:sp>
        <p:nvSpPr>
          <p:cNvPr id="14352" name="TextBox 12"/>
          <p:cNvSpPr txBox="1">
            <a:spLocks noChangeArrowheads="1"/>
          </p:cNvSpPr>
          <p:nvPr/>
        </p:nvSpPr>
        <p:spPr bwMode="auto">
          <a:xfrm>
            <a:off x="3429000" y="6858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High Level Language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990600" y="3200400"/>
            <a:ext cx="1676400" cy="1143000"/>
          </a:xfrm>
          <a:prstGeom prst="flowChartConnector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Symbol Table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6705600" y="3124200"/>
            <a:ext cx="1752600" cy="1143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Error handler</a:t>
            </a:r>
          </a:p>
        </p:txBody>
      </p:sp>
      <p:sp>
        <p:nvSpPr>
          <p:cNvPr id="17" name="Chevron 16"/>
          <p:cNvSpPr/>
          <p:nvPr/>
        </p:nvSpPr>
        <p:spPr>
          <a:xfrm rot="5400000">
            <a:off x="4552950" y="1847850"/>
            <a:ext cx="228600" cy="342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4552950" y="2686050"/>
            <a:ext cx="228600" cy="342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5400000">
            <a:off x="4552950" y="3600450"/>
            <a:ext cx="228600" cy="342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>
            <a:off x="4552950" y="4514850"/>
            <a:ext cx="228600" cy="342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4552950" y="5429250"/>
            <a:ext cx="228600" cy="342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6"/>
            <a:endCxn id="8" idx="1"/>
          </p:cNvCxnSpPr>
          <p:nvPr/>
        </p:nvCxnSpPr>
        <p:spPr>
          <a:xfrm flipV="1">
            <a:off x="2667000" y="1562100"/>
            <a:ext cx="762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7" idx="1"/>
          </p:cNvCxnSpPr>
          <p:nvPr/>
        </p:nvCxnSpPr>
        <p:spPr>
          <a:xfrm flipV="1">
            <a:off x="2667000" y="2400300"/>
            <a:ext cx="76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6" idx="1"/>
          </p:cNvCxnSpPr>
          <p:nvPr/>
        </p:nvCxnSpPr>
        <p:spPr>
          <a:xfrm flipV="1">
            <a:off x="2667000" y="33147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9" idx="1"/>
          </p:cNvCxnSpPr>
          <p:nvPr/>
        </p:nvCxnSpPr>
        <p:spPr>
          <a:xfrm>
            <a:off x="2667000" y="37719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6"/>
            <a:endCxn id="10" idx="1"/>
          </p:cNvCxnSpPr>
          <p:nvPr/>
        </p:nvCxnSpPr>
        <p:spPr>
          <a:xfrm>
            <a:off x="2667000" y="3771900"/>
            <a:ext cx="76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6"/>
            <a:endCxn id="11" idx="1"/>
          </p:cNvCxnSpPr>
          <p:nvPr/>
        </p:nvCxnSpPr>
        <p:spPr>
          <a:xfrm>
            <a:off x="2667000" y="3771900"/>
            <a:ext cx="762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6" idx="2"/>
          </p:cNvCxnSpPr>
          <p:nvPr/>
        </p:nvCxnSpPr>
        <p:spPr>
          <a:xfrm>
            <a:off x="5867400" y="15621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6" idx="2"/>
          </p:cNvCxnSpPr>
          <p:nvPr/>
        </p:nvCxnSpPr>
        <p:spPr>
          <a:xfrm>
            <a:off x="5867400" y="33147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0" idx="3"/>
            <a:endCxn id="16" idx="2"/>
          </p:cNvCxnSpPr>
          <p:nvPr/>
        </p:nvCxnSpPr>
        <p:spPr>
          <a:xfrm flipV="1">
            <a:off x="5867400" y="3695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0" idx="3"/>
            <a:endCxn id="16" idx="2"/>
          </p:cNvCxnSpPr>
          <p:nvPr/>
        </p:nvCxnSpPr>
        <p:spPr>
          <a:xfrm flipV="1">
            <a:off x="5867400" y="3695700"/>
            <a:ext cx="838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0" idx="3"/>
            <a:endCxn id="16" idx="2"/>
          </p:cNvCxnSpPr>
          <p:nvPr/>
        </p:nvCxnSpPr>
        <p:spPr>
          <a:xfrm flipV="1">
            <a:off x="5867400" y="3695700"/>
            <a:ext cx="8382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  <a:endCxn id="16" idx="2"/>
          </p:cNvCxnSpPr>
          <p:nvPr/>
        </p:nvCxnSpPr>
        <p:spPr>
          <a:xfrm>
            <a:off x="5867400" y="24003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wn Arrow 57"/>
          <p:cNvSpPr/>
          <p:nvPr/>
        </p:nvSpPr>
        <p:spPr>
          <a:xfrm>
            <a:off x="4572000" y="990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6553200" y="5257800"/>
            <a:ext cx="685800" cy="22860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76" name="TextBox 59"/>
          <p:cNvSpPr txBox="1">
            <a:spLocks noChangeArrowheads="1"/>
          </p:cNvSpPr>
          <p:nvPr/>
        </p:nvSpPr>
        <p:spPr bwMode="auto">
          <a:xfrm>
            <a:off x="7391400" y="5181600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Analysis Phase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6553200" y="5791200"/>
            <a:ext cx="685800" cy="2286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80" name="TextBox 63"/>
          <p:cNvSpPr txBox="1">
            <a:spLocks noChangeArrowheads="1"/>
          </p:cNvSpPr>
          <p:nvPr/>
        </p:nvSpPr>
        <p:spPr bwMode="auto">
          <a:xfrm>
            <a:off x="7391400" y="5715000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Synthesis Phase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477000" y="5638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0" y="6550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Target Language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4572000" y="6400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Specification Of Source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7912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Consists of three components:</a:t>
            </a:r>
          </a:p>
          <a:p>
            <a:pPr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Lexical Rules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Syntax Rules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Semantics Rules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400" dirty="0" smtClean="0"/>
          </a:p>
          <a:p>
            <a:pPr marL="457200" indent="-457200">
              <a:defRPr/>
            </a:pPr>
            <a:r>
              <a:rPr lang="en-US" sz="2400" dirty="0" smtClean="0"/>
              <a:t>For Example: x = a + b*c;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400" dirty="0" smtClean="0"/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 smtClean="0"/>
              <a:t>Lexical Units: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Identifies =,+,and * as operators,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Identifies any constants(ex: 75,100),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Identifies remaining String as Identifier.</a:t>
            </a: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363F7E-8573-4D40-BCA4-90FFF5E8812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Analysis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943600"/>
          </a:xfrm>
        </p:spPr>
        <p:txBody>
          <a:bodyPr/>
          <a:lstStyle/>
          <a:p>
            <a:r>
              <a:rPr lang="en-US" smtClean="0"/>
              <a:t>It converts src program into stream of tokens</a:t>
            </a:r>
          </a:p>
          <a:p>
            <a:r>
              <a:rPr lang="en-US" smtClean="0"/>
              <a:t>Tokens contains two fields – </a:t>
            </a:r>
            <a:r>
              <a:rPr lang="en-US" smtClean="0">
                <a:solidFill>
                  <a:srgbClr val="FF0000"/>
                </a:solidFill>
              </a:rPr>
              <a:t>Class code </a:t>
            </a:r>
            <a:r>
              <a:rPr lang="en-US" smtClean="0"/>
              <a:t>and </a:t>
            </a:r>
            <a:r>
              <a:rPr lang="en-US" smtClean="0">
                <a:solidFill>
                  <a:srgbClr val="FF0000"/>
                </a:solidFill>
              </a:rPr>
              <a:t>No. in class.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8091495-44B0-49B9-B661-3B2CCDC04F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Flowchart: Process 4"/>
          <p:cNvSpPr/>
          <p:nvPr/>
        </p:nvSpPr>
        <p:spPr>
          <a:xfrm>
            <a:off x="914400" y="1600200"/>
            <a:ext cx="18288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x,a,b</a:t>
            </a:r>
            <a:r>
              <a:rPr lang="en-US" dirty="0"/>
              <a:t>;</a:t>
            </a:r>
          </a:p>
          <a:p>
            <a:pPr>
              <a:defRPr/>
            </a:pPr>
            <a:r>
              <a:rPr lang="en-US" dirty="0"/>
              <a:t>Double c; </a:t>
            </a:r>
          </a:p>
          <a:p>
            <a:pPr>
              <a:defRPr/>
            </a:pPr>
            <a:r>
              <a:rPr lang="en-US" dirty="0"/>
              <a:t>X = a + b * c;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3352800"/>
          <a:ext cx="3429000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2954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2800" y="1828800"/>
          <a:ext cx="556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  <a:gridCol w="609600"/>
                <a:gridCol w="762000"/>
                <a:gridCol w="609600"/>
                <a:gridCol w="762000"/>
                <a:gridCol w="609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48" name="TextBox 8"/>
          <p:cNvSpPr txBox="1">
            <a:spLocks noChangeArrowheads="1"/>
          </p:cNvSpPr>
          <p:nvPr/>
        </p:nvSpPr>
        <p:spPr bwMode="auto">
          <a:xfrm>
            <a:off x="6400800" y="38100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Temp1 = b * (c*) </a:t>
            </a:r>
          </a:p>
        </p:txBody>
      </p:sp>
      <p:sp>
        <p:nvSpPr>
          <p:cNvPr id="16449" name="TextBox 9"/>
          <p:cNvSpPr txBox="1">
            <a:spLocks noChangeArrowheads="1"/>
          </p:cNvSpPr>
          <p:nvPr/>
        </p:nvSpPr>
        <p:spPr bwMode="auto">
          <a:xfrm>
            <a:off x="6477000" y="4343400"/>
            <a:ext cx="221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Temp2 = a + Temp1</a:t>
            </a:r>
          </a:p>
        </p:txBody>
      </p:sp>
      <p:sp>
        <p:nvSpPr>
          <p:cNvPr id="16450" name="TextBox 10"/>
          <p:cNvSpPr txBox="1">
            <a:spLocks noChangeArrowheads="1"/>
          </p:cNvSpPr>
          <p:nvPr/>
        </p:nvSpPr>
        <p:spPr bwMode="auto">
          <a:xfrm>
            <a:off x="2514600" y="62484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Table:  Symbol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 (Patterns)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6CB8AF-03F5-4678-BC0D-34B20680E751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 l="29868" t="18750" r="33237" b="9375"/>
          <a:stretch>
            <a:fillRect/>
          </a:stretch>
        </p:blipFill>
        <p:spPr bwMode="auto">
          <a:xfrm>
            <a:off x="2133600" y="838200"/>
            <a:ext cx="480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85800" y="6057900"/>
            <a:ext cx="7772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Reference: </a:t>
            </a:r>
            <a:r>
              <a:rPr lang="en-US" sz="1400"/>
              <a:t>Systems and Computers in Japan, Vol. 17, No. 12, 1986, “</a:t>
            </a:r>
            <a:r>
              <a:rPr lang="en-US" sz="1400" b="1"/>
              <a:t>Fundamental concepts of language processor generator MYLANG” ,</a:t>
            </a:r>
            <a:r>
              <a:rPr lang="en-US" sz="1400">
                <a:hlinkClick r:id="rId3"/>
              </a:rPr>
              <a:t>Hiroyuki Anzai</a:t>
            </a:r>
            <a:r>
              <a:rPr lang="en-US" sz="1400"/>
              <a:t> , </a:t>
            </a:r>
            <a:r>
              <a:rPr lang="en-US" sz="1400">
                <a:hlinkClick r:id="rId4"/>
              </a:rPr>
              <a:t>Takashi Yamanoue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Analysis (Parsing)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1524000"/>
          </a:xfrm>
        </p:spPr>
        <p:txBody>
          <a:bodyPr/>
          <a:lstStyle/>
          <a:p>
            <a:r>
              <a:rPr lang="en-US" smtClean="0"/>
              <a:t>It processes stream of tokens and convert it into parse tree by determining class of statements.</a:t>
            </a:r>
          </a:p>
          <a:p>
            <a:r>
              <a:rPr lang="en-IN" smtClean="0"/>
              <a:t>It then builds Instruction Counter which represents the structure of statements</a:t>
            </a: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B3E1FA-AE7B-43BE-95AF-B9BF963D0EC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943600" y="1828800"/>
            <a:ext cx="2514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S  </a:t>
            </a:r>
            <a:r>
              <a:rPr lang="en-IN">
                <a:sym typeface="Wingdings" pitchFamily="2" charset="2"/>
              </a:rPr>
              <a:t>  id  = E;</a:t>
            </a:r>
          </a:p>
          <a:p>
            <a:r>
              <a:rPr lang="en-IN">
                <a:sym typeface="Wingdings" pitchFamily="2" charset="2"/>
              </a:rPr>
              <a:t>E    E  +  T / T</a:t>
            </a:r>
          </a:p>
          <a:p>
            <a:r>
              <a:rPr lang="en-IN">
                <a:sym typeface="Wingdings" pitchFamily="2" charset="2"/>
              </a:rPr>
              <a:t>T     T  *  F / F</a:t>
            </a:r>
          </a:p>
          <a:p>
            <a:r>
              <a:rPr lang="en-IN">
                <a:sym typeface="Wingdings" pitchFamily="2" charset="2"/>
              </a:rPr>
              <a:t>F     id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362200"/>
            <a:ext cx="1752600" cy="3698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dirty="0"/>
              <a:t>X = a + b* c</a:t>
            </a:r>
            <a:endParaRPr lang="en-US" dirty="0"/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2667000" y="3810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=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438400" y="4191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933700" y="42291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2209800" y="4343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x</a:t>
            </a:r>
            <a:endParaRPr lang="en-US"/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3048000" y="43434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/>
              <a:t>+</a:t>
            </a:r>
            <a:endParaRPr lang="en-US" sz="200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857500" y="47625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316288" y="4764088"/>
            <a:ext cx="227012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276600" y="5410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733800" y="5410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8" name="TextBox 21"/>
          <p:cNvSpPr txBox="1">
            <a:spLocks noChangeArrowheads="1"/>
          </p:cNvSpPr>
          <p:nvPr/>
        </p:nvSpPr>
        <p:spPr bwMode="auto">
          <a:xfrm>
            <a:off x="2667000" y="4953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a</a:t>
            </a:r>
            <a:endParaRPr lang="en-US"/>
          </a:p>
        </p:txBody>
      </p:sp>
      <p:sp>
        <p:nvSpPr>
          <p:cNvPr id="18449" name="TextBox 22"/>
          <p:cNvSpPr txBox="1">
            <a:spLocks noChangeArrowheads="1"/>
          </p:cNvSpPr>
          <p:nvPr/>
        </p:nvSpPr>
        <p:spPr bwMode="auto">
          <a:xfrm>
            <a:off x="3429000" y="49530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*</a:t>
            </a:r>
            <a:endParaRPr lang="en-US" sz="2800"/>
          </a:p>
        </p:txBody>
      </p:sp>
      <p:sp>
        <p:nvSpPr>
          <p:cNvPr id="18450" name="TextBox 28"/>
          <p:cNvSpPr txBox="1">
            <a:spLocks noChangeArrowheads="1"/>
          </p:cNvSpPr>
          <p:nvPr/>
        </p:nvSpPr>
        <p:spPr bwMode="auto">
          <a:xfrm>
            <a:off x="3124200" y="5638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b</a:t>
            </a:r>
            <a:endParaRPr lang="en-US"/>
          </a:p>
        </p:txBody>
      </p:sp>
      <p:sp>
        <p:nvSpPr>
          <p:cNvPr id="18451" name="TextBox 29"/>
          <p:cNvSpPr txBox="1">
            <a:spLocks noChangeArrowheads="1"/>
          </p:cNvSpPr>
          <p:nvPr/>
        </p:nvSpPr>
        <p:spPr bwMode="auto">
          <a:xfrm>
            <a:off x="3810000" y="5638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c*</a:t>
            </a:r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3200400"/>
          <a:ext cx="556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  <a:gridCol w="609600"/>
                <a:gridCol w="762000"/>
                <a:gridCol w="609600"/>
                <a:gridCol w="762000"/>
                <a:gridCol w="609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Op#10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72" name="TextBox 21"/>
          <p:cNvSpPr txBox="1">
            <a:spLocks noChangeArrowheads="1"/>
          </p:cNvSpPr>
          <p:nvPr/>
        </p:nvSpPr>
        <p:spPr bwMode="auto">
          <a:xfrm>
            <a:off x="1600200" y="6172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Fig: 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8229600" cy="2971800"/>
          </a:xfrm>
        </p:spPr>
        <p:txBody>
          <a:bodyPr/>
          <a:lstStyle/>
          <a:p>
            <a:r>
              <a:rPr lang="en-US" smtClean="0"/>
              <a:t>It takes Parse tree and verify if it is meaningful or not.</a:t>
            </a:r>
          </a:p>
          <a:p>
            <a:r>
              <a:rPr lang="en-US" smtClean="0"/>
              <a:t> Semantics help interpret symbols, their types, and their relations with each other.</a:t>
            </a:r>
          </a:p>
          <a:p>
            <a:r>
              <a:rPr lang="en-US" smtClean="0">
                <a:solidFill>
                  <a:srgbClr val="FF0000"/>
                </a:solidFill>
              </a:rPr>
              <a:t>CFG + semantic rules = Syntax Directed Definitions</a:t>
            </a:r>
            <a:r>
              <a:rPr lang="en-US" smtClean="0"/>
              <a:t>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390847-7271-4159-B5A4-453726C7ADD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2514600"/>
            <a:ext cx="4267200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asks performed </a:t>
            </a:r>
            <a:r>
              <a:rPr lang="en-US" dirty="0"/>
              <a:t>in semantic analysis:</a:t>
            </a:r>
          </a:p>
          <a:p>
            <a:pPr>
              <a:defRPr/>
            </a:pPr>
            <a:endParaRPr lang="en-US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Scope resolution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Type checking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Array-bound checking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667000" y="3810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=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438400" y="4191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933700" y="42291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1905000" y="4343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x,int</a:t>
            </a:r>
            <a:endParaRPr lang="en-US"/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3048000" y="43434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/>
              <a:t>+</a:t>
            </a:r>
            <a:endParaRPr lang="en-US" sz="200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857500" y="47625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316288" y="4764088"/>
            <a:ext cx="227012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276600" y="5410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733800" y="5410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TextBox 21"/>
          <p:cNvSpPr txBox="1">
            <a:spLocks noChangeArrowheads="1"/>
          </p:cNvSpPr>
          <p:nvPr/>
        </p:nvSpPr>
        <p:spPr bwMode="auto">
          <a:xfrm>
            <a:off x="2362200" y="4953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a,int</a:t>
            </a:r>
            <a:endParaRPr lang="en-US"/>
          </a:p>
        </p:txBody>
      </p:sp>
      <p:sp>
        <p:nvSpPr>
          <p:cNvPr id="19472" name="TextBox 22"/>
          <p:cNvSpPr txBox="1">
            <a:spLocks noChangeArrowheads="1"/>
          </p:cNvSpPr>
          <p:nvPr/>
        </p:nvSpPr>
        <p:spPr bwMode="auto">
          <a:xfrm>
            <a:off x="3429000" y="49530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*</a:t>
            </a:r>
            <a:endParaRPr lang="en-US" sz="2800"/>
          </a:p>
        </p:txBody>
      </p:sp>
      <p:sp>
        <p:nvSpPr>
          <p:cNvPr id="19473" name="TextBox 28"/>
          <p:cNvSpPr txBox="1">
            <a:spLocks noChangeArrowheads="1"/>
          </p:cNvSpPr>
          <p:nvPr/>
        </p:nvSpPr>
        <p:spPr bwMode="auto">
          <a:xfrm>
            <a:off x="2743200" y="5638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b,int</a:t>
            </a:r>
            <a:endParaRPr lang="en-US"/>
          </a:p>
        </p:txBody>
      </p:sp>
      <p:sp>
        <p:nvSpPr>
          <p:cNvPr id="19474" name="TextBox 29"/>
          <p:cNvSpPr txBox="1">
            <a:spLocks noChangeArrowheads="1"/>
          </p:cNvSpPr>
          <p:nvPr/>
        </p:nvSpPr>
        <p:spPr bwMode="auto">
          <a:xfrm>
            <a:off x="3505200" y="56388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c*,int</a:t>
            </a:r>
            <a:endParaRPr lang="en-US"/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1143000" y="6096000"/>
            <a:ext cx="320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Fig: Semantically verified 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525963"/>
          </a:xfrm>
        </p:spPr>
        <p:txBody>
          <a:bodyPr/>
          <a:lstStyle/>
          <a:p>
            <a:r>
              <a:rPr lang="en-US" smtClean="0"/>
              <a:t>First step of Synthesis Phase.</a:t>
            </a:r>
          </a:p>
          <a:p>
            <a:r>
              <a:rPr lang="en-US" smtClean="0"/>
              <a:t>The memory requirement of identifier is computed from its type, length and dimensionality.</a:t>
            </a:r>
          </a:p>
          <a:p>
            <a:r>
              <a:rPr lang="en-US" smtClean="0"/>
              <a:t>The address of memory area is entered in Symbol Table.</a:t>
            </a:r>
          </a:p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170F37-719E-40EB-83E9-0E3C7F338002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133600" y="3276600"/>
          <a:ext cx="4800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1333500"/>
                <a:gridCol w="1066800"/>
                <a:gridCol w="1511300"/>
              </a:tblGrid>
              <a:tr h="4521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45845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4584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</a:tr>
              <a:tr h="4584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  <a:tr h="45845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8229600" cy="45259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dirty="0" smtClean="0"/>
              <a:t>Introduction</a:t>
            </a:r>
          </a:p>
          <a:p>
            <a:pPr marL="457200" indent="-457200">
              <a:buAutoNum type="arabicParenR"/>
            </a:pPr>
            <a:r>
              <a:rPr lang="en-IN" dirty="0" smtClean="0"/>
              <a:t>Need Of Language </a:t>
            </a:r>
          </a:p>
          <a:p>
            <a:pPr marL="457200" indent="-457200">
              <a:buAutoNum type="arabicParenR"/>
            </a:pPr>
            <a:r>
              <a:rPr lang="en-IN" dirty="0" smtClean="0"/>
              <a:t>Types Of Language Processing</a:t>
            </a:r>
          </a:p>
          <a:p>
            <a:pPr marL="457200" indent="-457200">
              <a:buAutoNum type="arabicParenR"/>
            </a:pPr>
            <a:r>
              <a:rPr lang="en-IN" dirty="0" smtClean="0"/>
              <a:t>Language Processing Activities</a:t>
            </a:r>
          </a:p>
          <a:p>
            <a:pPr marL="457200" indent="-457200">
              <a:buAutoNum type="arabicParenR"/>
            </a:pPr>
            <a:r>
              <a:rPr lang="en-IN" dirty="0" smtClean="0"/>
              <a:t>Fundamental Of Language Processing</a:t>
            </a:r>
          </a:p>
          <a:p>
            <a:pPr marL="457200" indent="-457200">
              <a:buAutoNum type="arabicParenR"/>
            </a:pPr>
            <a:r>
              <a:rPr lang="en-IN" dirty="0" smtClean="0"/>
              <a:t>Example of Java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10DF-8FB8-4FC8-80FF-3DDFC8F887B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Optimization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Optimization is a program transformation technique.</a:t>
            </a:r>
          </a:p>
          <a:p>
            <a:pPr>
              <a:defRPr/>
            </a:pPr>
            <a:r>
              <a:rPr lang="en-US" dirty="0" smtClean="0"/>
              <a:t>Improve s code by making it consume less resources (i.e. CPU, Memory) and deliver high speed.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code optimizing process must follow the three rules given below: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The output code must not change the meaning of the program.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Optimization should increase the speed of the program.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Optimization should itself be fast and should not delay the overall compiling process.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4340FB-BD31-4BDB-9B41-E1F85ABED392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 phase of compilation.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code generator should take the following things into consideration to generate the code: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Target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IR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Selection of instruction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Register allocation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Ordering of instructions</a:t>
            </a: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978F0A-EF9A-4A12-96A9-0CA262BEBE3D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34F7BC-2106-4C3B-938E-9C4565B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Processing the Java Language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A0D3EB-C104-4753-9C82-895FAF1F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08" y="618849"/>
            <a:ext cx="8229600" cy="4525963"/>
          </a:xfrm>
        </p:spPr>
        <p:txBody>
          <a:bodyPr/>
          <a:lstStyle/>
          <a:p>
            <a:r>
              <a:rPr lang="en-US" dirty="0"/>
              <a:t>Think of a Java processor in terms of a pipeline of multiple smaller processors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F72568-3C65-4795-AB8D-D5536C75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pPr>
              <a:defRPr/>
            </a:pPr>
            <a:fld id="{B8A21053-E85C-4077-B534-F4CE80D2539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D4A0C2A-F096-4E3E-B1C6-AB6FD32B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23" y="6086371"/>
            <a:ext cx="5410200" cy="8130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36E3E98-0378-421B-80D6-F45FD331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650171"/>
            <a:ext cx="5562600" cy="8077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4491B44-20C3-4623-9E0C-D94918DA0BFB}"/>
              </a:ext>
            </a:extLst>
          </p:cNvPr>
          <p:cNvSpPr/>
          <p:nvPr/>
        </p:nvSpPr>
        <p:spPr>
          <a:xfrm>
            <a:off x="1066799" y="1371600"/>
            <a:ext cx="4945669" cy="245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2CBF218-970C-4C21-888C-5C8D6EE5D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1813498"/>
            <a:ext cx="4800600" cy="16594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C8B419D-F201-4EDE-94DC-E78EBA4D1709}"/>
              </a:ext>
            </a:extLst>
          </p:cNvPr>
          <p:cNvSpPr txBox="1"/>
          <p:nvPr/>
        </p:nvSpPr>
        <p:spPr>
          <a:xfrm>
            <a:off x="1122485" y="1447800"/>
            <a:ext cx="2839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Java processing pipeline</a:t>
            </a:r>
            <a:endParaRPr lang="en-IN" dirty="0">
              <a:solidFill>
                <a:schemeClr val="bg1">
                  <a:lumMod val="8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090222E-B135-4623-85F6-A48BD90913D0}"/>
              </a:ext>
            </a:extLst>
          </p:cNvPr>
          <p:cNvSpPr/>
          <p:nvPr/>
        </p:nvSpPr>
        <p:spPr>
          <a:xfrm>
            <a:off x="3212123" y="4223879"/>
            <a:ext cx="5410200" cy="1186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FBADB65-C79D-47E9-B0B0-1236BAC0A738}"/>
              </a:ext>
            </a:extLst>
          </p:cNvPr>
          <p:cNvSpPr txBox="1"/>
          <p:nvPr/>
        </p:nvSpPr>
        <p:spPr>
          <a:xfrm>
            <a:off x="3276600" y="4271590"/>
            <a:ext cx="2839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Java virtual machine</a:t>
            </a:r>
            <a:endParaRPr lang="en-IN" dirty="0">
              <a:solidFill>
                <a:schemeClr val="bg1">
                  <a:lumMod val="8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07636728-20CA-4F8F-89C7-35754C88989A}"/>
              </a:ext>
            </a:extLst>
          </p:cNvPr>
          <p:cNvSpPr/>
          <p:nvPr/>
        </p:nvSpPr>
        <p:spPr>
          <a:xfrm>
            <a:off x="3200400" y="5699126"/>
            <a:ext cx="541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FC20863-3CE8-426C-B5A6-3220E043CC26}"/>
              </a:ext>
            </a:extLst>
          </p:cNvPr>
          <p:cNvSpPr txBox="1"/>
          <p:nvPr/>
        </p:nvSpPr>
        <p:spPr>
          <a:xfrm>
            <a:off x="3256086" y="5775324"/>
            <a:ext cx="30685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Java compiler architecture</a:t>
            </a:r>
            <a:endParaRPr lang="en-IN" dirty="0">
              <a:solidFill>
                <a:schemeClr val="bg1">
                  <a:lumMod val="8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="" xmlns:a16="http://schemas.microsoft.com/office/drawing/2014/main" id="{56926674-B08C-4D1C-A6B0-575D1409F9DC}"/>
              </a:ext>
            </a:extLst>
          </p:cNvPr>
          <p:cNvSpPr/>
          <p:nvPr/>
        </p:nvSpPr>
        <p:spPr>
          <a:xfrm>
            <a:off x="4390298" y="3490294"/>
            <a:ext cx="181702" cy="698764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Bent 48">
            <a:extLst>
              <a:ext uri="{FF2B5EF4-FFF2-40B4-BE49-F238E27FC236}">
                <a16:creationId xmlns="" xmlns:a16="http://schemas.microsoft.com/office/drawing/2014/main" id="{A1C8EE2A-090F-4B2D-B1F5-0E4A43FC4749}"/>
              </a:ext>
            </a:extLst>
          </p:cNvPr>
          <p:cNvSpPr/>
          <p:nvPr/>
        </p:nvSpPr>
        <p:spPr>
          <a:xfrm rot="10800000" flipH="1">
            <a:off x="2667000" y="3477542"/>
            <a:ext cx="404446" cy="292325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069C30-BE0B-4311-8B4C-BF8B7B06D509}"/>
              </a:ext>
            </a:extLst>
          </p:cNvPr>
          <p:cNvSpPr/>
          <p:nvPr/>
        </p:nvSpPr>
        <p:spPr>
          <a:xfrm>
            <a:off x="712178" y="6417643"/>
            <a:ext cx="1570892" cy="421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https://homepage.cs.uri.edu/faculty/hamel/langbook/chap01.pdf</a:t>
            </a:r>
          </a:p>
        </p:txBody>
      </p:sp>
    </p:spTree>
    <p:extLst>
      <p:ext uri="{BB962C8B-B14F-4D97-AF65-F5344CB8AC3E}">
        <p14:creationId xmlns="" xmlns:p14="http://schemas.microsoft.com/office/powerpoint/2010/main" val="427738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8C78A-200A-468E-8AD6-0278196F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D8E4EC-4A09-4972-936F-5A447244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1053-E85C-4077-B534-F4CE80D2539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C5FC55F-6C1B-45FC-B5E8-11536758E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055132"/>
            <a:ext cx="3048000" cy="1129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C0107A-7AE8-4789-A0FE-660115B6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0" y="2287144"/>
            <a:ext cx="3048000" cy="2337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33F1CD-D761-430F-95CC-509D8A5D0647}"/>
              </a:ext>
            </a:extLst>
          </p:cNvPr>
          <p:cNvSpPr txBox="1"/>
          <p:nvPr/>
        </p:nvSpPr>
        <p:spPr>
          <a:xfrm>
            <a:off x="671879" y="609600"/>
            <a:ext cx="11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808000"/>
                </a:highlight>
              </a:rPr>
              <a:t>Program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175A6A20-33BB-49FA-A53E-F568C86F183A}"/>
              </a:ext>
            </a:extLst>
          </p:cNvPr>
          <p:cNvSpPr/>
          <p:nvPr/>
        </p:nvSpPr>
        <p:spPr>
          <a:xfrm>
            <a:off x="744540" y="934482"/>
            <a:ext cx="3048000" cy="132644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ACCCE2-7DB6-4993-B73E-B90FB0DFE675}"/>
              </a:ext>
            </a:extLst>
          </p:cNvPr>
          <p:cNvSpPr txBox="1"/>
          <p:nvPr/>
        </p:nvSpPr>
        <p:spPr>
          <a:xfrm>
            <a:off x="609600" y="3124200"/>
            <a:ext cx="1309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highlight>
                  <a:srgbClr val="808000"/>
                </a:highlight>
              </a:rPr>
              <a:t>ByteCode</a:t>
            </a:r>
            <a:endParaRPr lang="en-IN" dirty="0">
              <a:solidFill>
                <a:schemeClr val="bg1">
                  <a:lumMod val="8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D2882E-DAF8-4F2A-9BD0-834242187B58}"/>
              </a:ext>
            </a:extLst>
          </p:cNvPr>
          <p:cNvSpPr txBox="1"/>
          <p:nvPr/>
        </p:nvSpPr>
        <p:spPr>
          <a:xfrm>
            <a:off x="644769" y="6031468"/>
            <a:ext cx="1309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highlight>
                  <a:srgbClr val="808000"/>
                </a:highlight>
              </a:rPr>
              <a:t>Output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6182528C-CCD2-49E8-AFF1-DE76A772D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43" y="3441752"/>
            <a:ext cx="5077558" cy="18160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DC4B422-A547-4B0B-911B-FAA844638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78" y="6334124"/>
            <a:ext cx="2743200" cy="409575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1155BE92-64F5-410C-9391-C1E4827428A9}"/>
              </a:ext>
            </a:extLst>
          </p:cNvPr>
          <p:cNvSpPr/>
          <p:nvPr/>
        </p:nvSpPr>
        <p:spPr>
          <a:xfrm>
            <a:off x="6324600" y="2362200"/>
            <a:ext cx="25146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Compile</a:t>
            </a:r>
          </a:p>
          <a:p>
            <a:pPr algn="ctr"/>
            <a:r>
              <a:rPr lang="en-IN" sz="1400" i="1" dirty="0">
                <a:solidFill>
                  <a:schemeClr val="tx1"/>
                </a:solidFill>
              </a:rPr>
              <a:t>(Java Compiler)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="" xmlns:a16="http://schemas.microsoft.com/office/drawing/2014/main" id="{1441E6B6-D341-4385-A74D-F21B1FC5ED77}"/>
              </a:ext>
            </a:extLst>
          </p:cNvPr>
          <p:cNvSpPr/>
          <p:nvPr/>
        </p:nvSpPr>
        <p:spPr>
          <a:xfrm rot="5400000">
            <a:off x="6705600" y="914400"/>
            <a:ext cx="609600" cy="213360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="" xmlns:a16="http://schemas.microsoft.com/office/drawing/2014/main" id="{8F89CCEF-F379-48D3-8DF4-3CE157C229CE}"/>
              </a:ext>
            </a:extLst>
          </p:cNvPr>
          <p:cNvSpPr/>
          <p:nvPr/>
        </p:nvSpPr>
        <p:spPr>
          <a:xfrm rot="10800000">
            <a:off x="6038850" y="3124200"/>
            <a:ext cx="1943100" cy="624272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="" xmlns:a16="http://schemas.microsoft.com/office/drawing/2014/main" id="{002E0AF4-E48E-4DCB-99B6-444688A406BE}"/>
              </a:ext>
            </a:extLst>
          </p:cNvPr>
          <p:cNvSpPr/>
          <p:nvPr/>
        </p:nvSpPr>
        <p:spPr>
          <a:xfrm rot="5400000">
            <a:off x="6858000" y="3733800"/>
            <a:ext cx="609600" cy="213360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="" xmlns:a16="http://schemas.microsoft.com/office/drawing/2014/main" id="{6CCD430B-18D8-4F19-AC42-BFEEBC518DC4}"/>
              </a:ext>
            </a:extLst>
          </p:cNvPr>
          <p:cNvSpPr/>
          <p:nvPr/>
        </p:nvSpPr>
        <p:spPr>
          <a:xfrm rot="10800000">
            <a:off x="6096000" y="5852728"/>
            <a:ext cx="2038350" cy="638944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6560ACC6-D8D3-4145-B27B-0580B9690D7B}"/>
              </a:ext>
            </a:extLst>
          </p:cNvPr>
          <p:cNvSpPr/>
          <p:nvPr/>
        </p:nvSpPr>
        <p:spPr>
          <a:xfrm>
            <a:off x="6324600" y="5181600"/>
            <a:ext cx="25146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Interpret</a:t>
            </a:r>
          </a:p>
          <a:p>
            <a:pPr algn="ctr"/>
            <a:r>
              <a:rPr lang="en-IN" sz="1400" i="1" dirty="0">
                <a:solidFill>
                  <a:schemeClr val="tx1"/>
                </a:solidFill>
              </a:rPr>
              <a:t>(Java Virtual Machine)</a:t>
            </a:r>
          </a:p>
        </p:txBody>
      </p:sp>
    </p:spTree>
    <p:extLst>
      <p:ext uri="{BB962C8B-B14F-4D97-AF65-F5344CB8AC3E}">
        <p14:creationId xmlns="" xmlns:p14="http://schemas.microsoft.com/office/powerpoint/2010/main" val="427535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[1]   https://learnspcc.blogspot.com/2020/07/sp-powerpoint-presentations-chapter-1.html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None/>
            </a:pPr>
            <a:r>
              <a:rPr lang="en-US" dirty="0" smtClean="0"/>
              <a:t>[2]   </a:t>
            </a:r>
            <a:r>
              <a:rPr lang="en-IN" dirty="0" smtClean="0"/>
              <a:t>naveenkandwal.blogspot.com</a:t>
            </a:r>
          </a:p>
          <a:p>
            <a:pPr marL="457200" indent="-457200">
              <a:buNone/>
            </a:pPr>
            <a:r>
              <a:rPr lang="en-US" dirty="0" smtClean="0"/>
              <a:t>[3]   </a:t>
            </a:r>
            <a:r>
              <a:rPr lang="en-IN" dirty="0" smtClean="0"/>
              <a:t>geeksforgeeks.com</a:t>
            </a:r>
          </a:p>
          <a:p>
            <a:pPr marL="457200" indent="-457200">
              <a:buNone/>
            </a:pPr>
            <a:r>
              <a:rPr lang="en-IN" dirty="0" smtClean="0"/>
              <a:t>[4]   </a:t>
            </a:r>
            <a:r>
              <a:rPr lang="en-US" altLang="en-US" dirty="0" smtClean="0">
                <a:hlinkClick r:id="rId2"/>
              </a:rPr>
              <a:t>https://www.wikinote.org/mod/page/view.php?id=342</a:t>
            </a:r>
            <a:endParaRPr lang="en-US" altLang="en-US" dirty="0" smtClean="0"/>
          </a:p>
          <a:p>
            <a:pPr marL="457200" indent="-457200">
              <a:buNone/>
            </a:pPr>
            <a:r>
              <a:rPr lang="en-IN" dirty="0" smtClean="0"/>
              <a:t>[5]   </a:t>
            </a:r>
            <a:r>
              <a:rPr lang="en-US" altLang="en-US" dirty="0" smtClean="0">
                <a:hlinkClick r:id="rId3"/>
              </a:rPr>
              <a:t>https://learnspcc.blogspot.com/2020/07/sp-powerpoint-presentations-chapter-1.html</a:t>
            </a:r>
            <a:endParaRPr lang="en-US" altLang="en-US" dirty="0" smtClean="0"/>
          </a:p>
          <a:p>
            <a:pPr marL="457200" indent="-457200">
              <a:buNone/>
            </a:pPr>
            <a:endParaRPr lang="en-US" altLang="en-US" dirty="0" smtClean="0"/>
          </a:p>
          <a:p>
            <a:pPr marL="457200" indent="-457200">
              <a:buNone/>
            </a:pPr>
            <a:r>
              <a:rPr lang="en-IN" dirty="0" smtClean="0"/>
              <a:t>[6]</a:t>
            </a:r>
            <a:r>
              <a:rPr lang="en-US" dirty="0" smtClean="0"/>
              <a:t>  https://d2s6cwygjqgm3u.cloudfront.net/course/4023/4022/material/11595.pdf</a:t>
            </a:r>
          </a:p>
          <a:p>
            <a:pPr marL="457200" indent="-457200">
              <a:buNone/>
            </a:pPr>
            <a:r>
              <a:rPr lang="en-IN" dirty="0" smtClean="0"/>
              <a:t>[7]   </a:t>
            </a:r>
            <a:r>
              <a:rPr lang="en-US" altLang="en-US" dirty="0" smtClean="0">
                <a:hlinkClick r:id="rId4"/>
              </a:rPr>
              <a:t>https://www.log2base2.com/compiler/basics/analysis-and-synthesis-phase-of-compiler.html</a:t>
            </a:r>
            <a:endParaRPr lang="en-US" altLang="en-US" dirty="0" smtClean="0"/>
          </a:p>
          <a:p>
            <a:pPr marL="457200" indent="-457200">
              <a:buNone/>
            </a:pPr>
            <a:r>
              <a:rPr lang="en-IN" dirty="0" smtClean="0"/>
              <a:t>[8]  </a:t>
            </a:r>
            <a:r>
              <a:rPr lang="en-US" altLang="en-US" dirty="0" smtClean="0"/>
              <a:t>Systems and Computers in Japan, Vol. 17, No. 12, 1986, “</a:t>
            </a:r>
            <a:r>
              <a:rPr lang="en-US" altLang="en-US" b="1" dirty="0" smtClean="0"/>
              <a:t>Fundamental concepts of language processor generator MYLANG” ,</a:t>
            </a:r>
            <a:r>
              <a:rPr lang="en-US" altLang="en-US" dirty="0" smtClean="0">
                <a:hlinkClick r:id="rId5"/>
              </a:rPr>
              <a:t>Hiroyuki </a:t>
            </a:r>
            <a:r>
              <a:rPr lang="en-US" altLang="en-US" dirty="0" err="1" smtClean="0">
                <a:hlinkClick r:id="rId5"/>
              </a:rPr>
              <a:t>Anzai</a:t>
            </a:r>
            <a:r>
              <a:rPr lang="en-US" altLang="en-US" dirty="0" smtClean="0"/>
              <a:t> , </a:t>
            </a:r>
            <a:r>
              <a:rPr lang="en-US" altLang="en-US" dirty="0" smtClean="0">
                <a:hlinkClick r:id="rId6"/>
              </a:rPr>
              <a:t>Takashi </a:t>
            </a:r>
            <a:r>
              <a:rPr lang="en-US" altLang="en-US" dirty="0" err="1" smtClean="0">
                <a:hlinkClick r:id="rId6"/>
              </a:rPr>
              <a:t>Yamanoue</a:t>
            </a:r>
            <a:endParaRPr lang="en-US" altLang="en-US" dirty="0" smtClean="0"/>
          </a:p>
          <a:p>
            <a:pPr marL="457200" indent="-457200">
              <a:buNone/>
            </a:pPr>
            <a:r>
              <a:rPr lang="en-IN" dirty="0" smtClean="0"/>
              <a:t>[9] https://homepage.cs.uri.edu/faculty/hamel/langbook/chap01.pdf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10DF-8FB8-4FC8-80FF-3DDFC8F887B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="" xmlns:a16="http://schemas.microsoft.com/office/drawing/2014/main" id="{4DC5D64F-2283-4A8D-B44B-B2804C1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WHAT IS A LANGUAGE PROCESSOR?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="" xmlns:a16="http://schemas.microsoft.com/office/drawing/2014/main" id="{6C8BA6B4-C0EF-47F9-9B11-86A59A8D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+mj-lt"/>
              </a:rPr>
              <a:t>Assembly language is machine dependent but the mnemonics are still not understood by the machine.</a:t>
            </a:r>
          </a:p>
          <a:p>
            <a:pPr eaLnBrk="1" hangingPunct="1">
              <a:defRPr/>
            </a:pPr>
            <a:r>
              <a:rPr lang="en-US" altLang="en-US" dirty="0">
                <a:latin typeface="+mj-lt"/>
              </a:rPr>
              <a:t>A language processor is a software program designed or used to perform tasks such as processing program codes to machine codes.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="" xmlns:a16="http://schemas.microsoft.com/office/drawing/2014/main" id="{9E12C1F2-19C4-4546-A5A2-009C83FAA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0BEC47-A70F-4229-B833-AF9D5F3EE03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077" name="Picture 1">
            <a:extLst>
              <a:ext uri="{FF2B5EF4-FFF2-40B4-BE49-F238E27FC236}">
                <a16:creationId xmlns="" xmlns:a16="http://schemas.microsoft.com/office/drawing/2014/main" id="{3370589B-B842-4256-897C-E8677A35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24098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">
            <a:extLst>
              <a:ext uri="{FF2B5EF4-FFF2-40B4-BE49-F238E27FC236}">
                <a16:creationId xmlns="" xmlns:a16="http://schemas.microsoft.com/office/drawing/2014/main" id="{AB90F77C-2F9D-41C9-9680-16EE951E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276600"/>
            <a:ext cx="2886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90835C-9308-4D61-BE7B-B30C007A52CC}"/>
              </a:ext>
            </a:extLst>
          </p:cNvPr>
          <p:cNvSpPr/>
          <p:nvPr/>
        </p:nvSpPr>
        <p:spPr>
          <a:xfrm>
            <a:off x="1143000" y="6553200"/>
            <a:ext cx="3352800" cy="16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dirty="0"/>
              <a:t>naveenkandwal.blogspot.com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87C4B13-68FB-403D-B443-C9DAF49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NEED OF A LANGUAGE 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127DAC-D299-495A-A50C-A9AA5EC5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“What do you mean by machine language?”</a:t>
            </a:r>
            <a:endParaRPr lang="en-IN" dirty="0">
              <a:latin typeface="+mj-lt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   LD A, 8</a:t>
            </a:r>
            <a:b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</a:b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   ADD A, 5    </a:t>
            </a:r>
            <a:r>
              <a:rPr lang="en-IN" dirty="0">
                <a:solidFill>
                  <a:srgbClr val="282829"/>
                </a:solidFill>
                <a:latin typeface="+mj-lt"/>
                <a:ea typeface="Calibri" panose="020F0502020204030204" pitchFamily="34" charset="0"/>
              </a:rPr>
              <a:t>This is Z80 assembler to add 8 and 5 together.</a:t>
            </a:r>
          </a:p>
          <a:p>
            <a:pPr eaLnBrk="1" hangingPunct="1">
              <a:defRPr/>
            </a:pPr>
            <a:r>
              <a:rPr lang="en-IN" dirty="0">
                <a:latin typeface="+mj-lt"/>
                <a:ea typeface="Times New Roman" panose="02020603050405020304" pitchFamily="18" charset="0"/>
              </a:rPr>
              <a:t>  </a:t>
            </a: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3E08C605  (This is a number in hexadecimal (base 16))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  0011 1110 0000 1000 1100 0110 0000 0101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IN" dirty="0">
              <a:solidFill>
                <a:srgbClr val="282829"/>
              </a:solidFill>
              <a:latin typeface="+mj-lt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ADD AX, 3</a:t>
            </a:r>
            <a:r>
              <a:rPr lang="en-IN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This adds “3” to the value in the register AX.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       At another point, you might write:</a:t>
            </a:r>
            <a:endParaRPr lang="en-IN" dirty="0">
              <a:latin typeface="+mj-lt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ADD [BX], AX</a:t>
            </a:r>
            <a:r>
              <a:rPr lang="en-IN" dirty="0">
                <a:latin typeface="+mj-lt"/>
                <a:ea typeface="Times New Roman" panose="02020603050405020304" pitchFamily="18" charset="0"/>
              </a:rPr>
              <a:t>     (</a:t>
            </a:r>
            <a:r>
              <a:rPr lang="en-IN" dirty="0">
                <a:solidFill>
                  <a:srgbClr val="282829"/>
                </a:solidFill>
                <a:latin typeface="+mj-lt"/>
                <a:ea typeface="Times New Roman" panose="02020603050405020304" pitchFamily="18" charset="0"/>
              </a:rPr>
              <a:t>This adds the value in AX to the value at the memory location pointed to by BX.)</a:t>
            </a:r>
            <a:endParaRPr lang="en-IN" dirty="0">
              <a:latin typeface="+mj-lt"/>
              <a:ea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IN" sz="1800" dirty="0">
              <a:ea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="" xmlns:a16="http://schemas.microsoft.com/office/drawing/2014/main" id="{6B1BF650-711C-4982-972D-F15055E73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5AE2B5-8E9E-4367-A418-1AF9B4E4FD9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="" xmlns:a16="http://schemas.microsoft.com/office/drawing/2014/main" id="{3EFF885C-9CE2-41EA-BD36-1D4E599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TYPES OF LANGUAGE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87AFE0-BC90-4DA6-ABA9-00FCD2E7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dirty="0">
                <a:latin typeface="+mj-lt"/>
              </a:rPr>
              <a:t>Assembler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dirty="0">
                <a:latin typeface="+mj-lt"/>
              </a:rPr>
              <a:t>Compiler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dirty="0">
                <a:latin typeface="+mj-lt"/>
              </a:rPr>
              <a:t>Interpreter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>
              <a:latin typeface="+mj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IN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="" xmlns:a16="http://schemas.microsoft.com/office/drawing/2014/main" id="{EBB21DDD-1D95-461C-B377-8324446B6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1AB135-1E05-4F86-88B8-60E43B6DE60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4">
            <a:extLst>
              <a:ext uri="{FF2B5EF4-FFF2-40B4-BE49-F238E27FC236}">
                <a16:creationId xmlns="" xmlns:a16="http://schemas.microsoft.com/office/drawing/2014/main" id="{B2966F02-E751-4D32-B723-52A58A2F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43322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>
            <a:extLst>
              <a:ext uri="{FF2B5EF4-FFF2-40B4-BE49-F238E27FC236}">
                <a16:creationId xmlns="" xmlns:a16="http://schemas.microsoft.com/office/drawing/2014/main" id="{990C77AD-DF9B-4BF9-A339-AA5D6D50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441700"/>
            <a:ext cx="43418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6">
            <a:extLst>
              <a:ext uri="{FF2B5EF4-FFF2-40B4-BE49-F238E27FC236}">
                <a16:creationId xmlns="" xmlns:a16="http://schemas.microsoft.com/office/drawing/2014/main" id="{DAAFCBF7-E9CB-4F38-A8F2-1195DA6E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833938"/>
            <a:ext cx="1876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49CF419-968A-41CD-8C3B-1FA3BB5A4638}"/>
              </a:ext>
            </a:extLst>
          </p:cNvPr>
          <p:cNvSpPr/>
          <p:nvPr/>
        </p:nvSpPr>
        <p:spPr>
          <a:xfrm>
            <a:off x="914400" y="6721475"/>
            <a:ext cx="2286000" cy="13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dirty="0"/>
              <a:t>geeksforgeeks.com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B743C543-B55D-4519-8233-4632AD88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Processing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0DEBA7-44B9-411F-85C7-B244E6A4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5641"/>
            <a:ext cx="8229600" cy="563070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/>
              <a:t>We group fundamental language processing activities into two categories as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Program generation activities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Program Execution activities</a:t>
            </a:r>
          </a:p>
          <a:p>
            <a:pPr marL="0" indent="0">
              <a:buFont typeface="Arial" charset="0"/>
              <a:buNone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r>
              <a:rPr lang="en-US" b="1"/>
              <a:t>Program generation activities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It aims at automatic generation of program.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The program generator is a software system which accepts the specification of a program and generates the program in target programming language</a:t>
            </a:r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r>
              <a:rPr lang="en-US"/>
              <a:t>Reference:-https://learnspcc.blogspot.com/2020/07/sp-powerpoint-presentations-chapter-1.html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="" xmlns:a16="http://schemas.microsoft.com/office/drawing/2014/main" id="{2405BA8A-02FF-444A-BB95-72C5126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96C875-CAC1-4DD1-9092-6F1F7B2B467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60A265B6-A592-1A49-9AE7-62D6336E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4502480"/>
            <a:ext cx="5514975" cy="114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E656A542-BE6C-49F7-A0AF-6199538B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81342FC2-71A7-4678-A8FD-4959062E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410200"/>
          </a:xfrm>
        </p:spPr>
        <p:txBody>
          <a:bodyPr/>
          <a:lstStyle/>
          <a:p>
            <a:r>
              <a:rPr lang="en-US" altLang="en-US"/>
              <a:t>Increase the reliability of the generated program, as generated domain is close to the application domain </a:t>
            </a:r>
          </a:p>
          <a:p>
            <a:r>
              <a:rPr lang="en-US" altLang="en-US"/>
              <a:t>It is easy for the designer to write the specification of the program to be generated.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Reference:-https://www.wikinote.org/mod/page/view.php?id=342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="" xmlns:a16="http://schemas.microsoft.com/office/drawing/2014/main" id="{CA873C08-3F2B-4AEA-8E46-F5159CEA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D3B3A6-F36D-4298-A77E-4503F3884C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197" name="Picture 5">
            <a:extLst>
              <a:ext uri="{FF2B5EF4-FFF2-40B4-BE49-F238E27FC236}">
                <a16:creationId xmlns="" xmlns:a16="http://schemas.microsoft.com/office/drawing/2014/main" id="{084D1B33-A24A-4704-912C-D65D8FF8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063875"/>
            <a:ext cx="60960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08DE596F-797A-45CA-B871-396175D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specification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="" xmlns:a16="http://schemas.microsoft.com/office/drawing/2014/main" id="{641D9BA9-4E75-4717-ADB5-19BCEA98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722313"/>
            <a:ext cx="7835900" cy="2235200"/>
          </a:xfrm>
        </p:spPr>
      </p:pic>
      <p:sp>
        <p:nvSpPr>
          <p:cNvPr id="9220" name="Slide Number Placeholder 3">
            <a:extLst>
              <a:ext uri="{FF2B5EF4-FFF2-40B4-BE49-F238E27FC236}">
                <a16:creationId xmlns="" xmlns:a16="http://schemas.microsoft.com/office/drawing/2014/main" id="{A410FFCE-9E7B-43FA-BC85-284C971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41107F-6467-4411-BC51-520BF41A78A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221" name="Picture 5">
            <a:extLst>
              <a:ext uri="{FF2B5EF4-FFF2-40B4-BE49-F238E27FC236}">
                <a16:creationId xmlns="" xmlns:a16="http://schemas.microsoft.com/office/drawing/2014/main" id="{F669FAEF-3C17-496F-8E85-A953EF794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127375"/>
            <a:ext cx="77311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10">
            <a:extLst>
              <a:ext uri="{FF2B5EF4-FFF2-40B4-BE49-F238E27FC236}">
                <a16:creationId xmlns="" xmlns:a16="http://schemas.microsoft.com/office/drawing/2014/main" id="{55AF63A5-A78F-4605-9FF6-1D8E687A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61498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Reference:-https://learnspcc.blogspot.com/2020/07/sp-powerpoint-presentations-chapter-1.htm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E0288F4E-E1D3-48B9-9C31-650AE80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Execution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814552-1DE6-4E6C-BCCE-DCDAE516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584993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/>
              <a:t>A program may be executed through :-</a:t>
            </a:r>
          </a:p>
          <a:p>
            <a:pPr marL="0" indent="0">
              <a:buFont typeface="Arial" charset="0"/>
              <a:buNone/>
              <a:defRPr/>
            </a:pPr>
            <a:r>
              <a:rPr lang="en-US"/>
              <a:t>      a)  Program translation        b) Progran interpretation.</a:t>
            </a:r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r>
              <a:rPr lang="en-US" b="1"/>
              <a:t>Program translation</a:t>
            </a:r>
            <a:r>
              <a:rPr lang="en-US"/>
              <a:t>   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The program Translation model bridges the execution gap by translating a program written in programming language, called the source program in to equivalent program in the machine or assembly language of the computer system called the target program.</a:t>
            </a:r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r>
              <a:rPr lang="en-US" b="1"/>
              <a:t>PROGRAM TRANSLATION MODEL</a:t>
            </a:r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 b="1"/>
          </a:p>
          <a:p>
            <a:pPr>
              <a:buFont typeface="Arial" charset="0"/>
              <a:buChar char="•"/>
              <a:defRPr/>
            </a:pPr>
            <a:endParaRPr lang="en-US"/>
          </a:p>
          <a:p>
            <a:pPr>
              <a:buFont typeface="Arial" charset="0"/>
              <a:buChar char="•"/>
              <a:defRPr/>
            </a:pPr>
            <a:r>
              <a:rPr lang="en-US"/>
              <a:t>Reference:-https://d2s6cwygjqgm3u.cloudfront.net/course/4023/4022/material/11595.pdf</a:t>
            </a:r>
          </a:p>
          <a:p>
            <a:pPr>
              <a:buFont typeface="Arial" charset="0"/>
              <a:buChar char="•"/>
              <a:defRPr/>
            </a:pPr>
            <a:endParaRPr 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="" xmlns:a16="http://schemas.microsoft.com/office/drawing/2014/main" id="{9D6627D1-C1D4-4F7F-92B7-AF8569DB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9AB421-18B9-491B-B746-C5BDE6B015C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245" name="Picture 5">
            <a:extLst>
              <a:ext uri="{FF2B5EF4-FFF2-40B4-BE49-F238E27FC236}">
                <a16:creationId xmlns="" xmlns:a16="http://schemas.microsoft.com/office/drawing/2014/main" id="{0BE8112B-652A-4A49-ACC0-6B3217B9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824288"/>
            <a:ext cx="60960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1074</Words>
  <Application>Microsoft Office PowerPoint</Application>
  <PresentationFormat>On-screen Show (4:3)</PresentationFormat>
  <Paragraphs>322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Contents</vt:lpstr>
      <vt:lpstr>WHAT IS A LANGUAGE PROCESSOR?</vt:lpstr>
      <vt:lpstr>NEED OF A LANGUAGE PROCESSOR?</vt:lpstr>
      <vt:lpstr>TYPES OF LANGUAGE PROCESSOR</vt:lpstr>
      <vt:lpstr>Language Processing Activities</vt:lpstr>
      <vt:lpstr>Advantages  </vt:lpstr>
      <vt:lpstr>Example of specification</vt:lpstr>
      <vt:lpstr>Program Execution activities</vt:lpstr>
      <vt:lpstr>Characteristics of Program Translation Model </vt:lpstr>
      <vt:lpstr>2. Program Interpretation</vt:lpstr>
      <vt:lpstr>Fundamentals Of Language Processing </vt:lpstr>
      <vt:lpstr>Language processing Phases</vt:lpstr>
      <vt:lpstr>Specification Of Source language</vt:lpstr>
      <vt:lpstr>Lexical Analysis</vt:lpstr>
      <vt:lpstr>Regular Expression (Patterns)</vt:lpstr>
      <vt:lpstr>Syntax Analysis (Parsing)</vt:lpstr>
      <vt:lpstr>Semantic Analysis</vt:lpstr>
      <vt:lpstr>Memory Allocation</vt:lpstr>
      <vt:lpstr>Code Optimization</vt:lpstr>
      <vt:lpstr>Code Generation</vt:lpstr>
      <vt:lpstr>An Example: Processing the Java Language </vt:lpstr>
      <vt:lpstr>Slide 23</vt:lpstr>
      <vt:lpstr>References</vt:lpstr>
    </vt:vector>
  </TitlesOfParts>
  <Company>VIT,PUNE-37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 Meet 2016</dc:title>
  <dc:subject>MRC Meet</dc:subject>
  <dc:creator>Ashutosh</dc:creator>
  <cp:lastModifiedBy>ABHI</cp:lastModifiedBy>
  <cp:revision>260</cp:revision>
  <dcterms:created xsi:type="dcterms:W3CDTF">2006-08-16T00:00:00Z</dcterms:created>
  <dcterms:modified xsi:type="dcterms:W3CDTF">2021-08-26T06:19:12Z</dcterms:modified>
</cp:coreProperties>
</file>