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9"/>
  </p:notesMasterIdLst>
  <p:sldIdLst>
    <p:sldId id="281" r:id="rId2"/>
    <p:sldId id="307" r:id="rId3"/>
    <p:sldId id="308" r:id="rId4"/>
    <p:sldId id="309" r:id="rId5"/>
    <p:sldId id="310" r:id="rId6"/>
    <p:sldId id="311" r:id="rId7"/>
    <p:sldId id="316" r:id="rId8"/>
    <p:sldId id="317" r:id="rId9"/>
    <p:sldId id="318" r:id="rId10"/>
    <p:sldId id="319" r:id="rId11"/>
    <p:sldId id="320" r:id="rId12"/>
    <p:sldId id="312" r:id="rId13"/>
    <p:sldId id="313" r:id="rId14"/>
    <p:sldId id="314" r:id="rId15"/>
    <p:sldId id="315" r:id="rId16"/>
    <p:sldId id="290" r:id="rId17"/>
    <p:sldId id="301" r:id="rId18"/>
    <p:sldId id="302" r:id="rId19"/>
    <p:sldId id="303" r:id="rId20"/>
    <p:sldId id="304" r:id="rId21"/>
    <p:sldId id="305" r:id="rId22"/>
    <p:sldId id="306" r:id="rId23"/>
    <p:sldId id="300" r:id="rId24"/>
    <p:sldId id="297" r:id="rId25"/>
    <p:sldId id="298" r:id="rId26"/>
    <p:sldId id="321" r:id="rId27"/>
    <p:sldId id="29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74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28D80-9481-41A5-973D-50C477671B87}" type="datetimeFigureOut">
              <a:rPr lang="en-IN" smtClean="0"/>
              <a:t>07-03-2020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BBB155-2E17-48D6-A0AF-41B2AD5F1930}" type="slidenum">
              <a:rPr lang="en-IN" smtClean="0"/>
              <a:t>‹#›</a:t>
            </a:fld>
            <a:endParaRPr lang="en-IN"/>
          </a:p>
        </p:txBody>
      </p:sp>
    </p:spTree>
    <p:extLst>
      <p:ext uri="{BB962C8B-B14F-4D97-AF65-F5344CB8AC3E}">
        <p14:creationId xmlns:p14="http://schemas.microsoft.com/office/powerpoint/2010/main" val="3185753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FCFB0D4-0895-4934-93BC-0CDB0D7A689A}"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E945F-15ED-4C4A-9D9A-4A047AC1FB5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45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FB0D4-0895-4934-93BC-0CDB0D7A689A}"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E945F-15ED-4C4A-9D9A-4A047AC1FB5E}" type="slidenum">
              <a:rPr lang="en-IN" smtClean="0"/>
              <a:t>‹#›</a:t>
            </a:fld>
            <a:endParaRPr lang="en-IN"/>
          </a:p>
        </p:txBody>
      </p:sp>
    </p:spTree>
    <p:extLst>
      <p:ext uri="{BB962C8B-B14F-4D97-AF65-F5344CB8AC3E}">
        <p14:creationId xmlns:p14="http://schemas.microsoft.com/office/powerpoint/2010/main" val="336400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FB0D4-0895-4934-93BC-0CDB0D7A689A}"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E945F-15ED-4C4A-9D9A-4A047AC1FB5E}"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917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FB0D4-0895-4934-93BC-0CDB0D7A689A}"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E945F-15ED-4C4A-9D9A-4A047AC1FB5E}" type="slidenum">
              <a:rPr lang="en-IN" smtClean="0"/>
              <a:t>‹#›</a:t>
            </a:fld>
            <a:endParaRPr lang="en-IN"/>
          </a:p>
        </p:txBody>
      </p:sp>
    </p:spTree>
    <p:extLst>
      <p:ext uri="{BB962C8B-B14F-4D97-AF65-F5344CB8AC3E}">
        <p14:creationId xmlns:p14="http://schemas.microsoft.com/office/powerpoint/2010/main" val="201772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FB0D4-0895-4934-93BC-0CDB0D7A689A}"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E945F-15ED-4C4A-9D9A-4A047AC1FB5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31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CFB0D4-0895-4934-93BC-0CDB0D7A689A}" type="datetimeFigureOut">
              <a:rPr lang="en-IN" smtClean="0"/>
              <a:t>07-03-2020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1E945F-15ED-4C4A-9D9A-4A047AC1FB5E}" type="slidenum">
              <a:rPr lang="en-IN" smtClean="0"/>
              <a:t>‹#›</a:t>
            </a:fld>
            <a:endParaRPr lang="en-IN"/>
          </a:p>
        </p:txBody>
      </p:sp>
    </p:spTree>
    <p:extLst>
      <p:ext uri="{BB962C8B-B14F-4D97-AF65-F5344CB8AC3E}">
        <p14:creationId xmlns:p14="http://schemas.microsoft.com/office/powerpoint/2010/main" val="169440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CFB0D4-0895-4934-93BC-0CDB0D7A689A}" type="datetimeFigureOut">
              <a:rPr lang="en-IN" smtClean="0"/>
              <a:t>07-03-2020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1E945F-15ED-4C4A-9D9A-4A047AC1FB5E}" type="slidenum">
              <a:rPr lang="en-IN" smtClean="0"/>
              <a:t>‹#›</a:t>
            </a:fld>
            <a:endParaRPr lang="en-IN"/>
          </a:p>
        </p:txBody>
      </p:sp>
    </p:spTree>
    <p:extLst>
      <p:ext uri="{BB962C8B-B14F-4D97-AF65-F5344CB8AC3E}">
        <p14:creationId xmlns:p14="http://schemas.microsoft.com/office/powerpoint/2010/main" val="683210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CFB0D4-0895-4934-93BC-0CDB0D7A689A}" type="datetimeFigureOut">
              <a:rPr lang="en-IN" smtClean="0"/>
              <a:t>07-03-2020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1E945F-15ED-4C4A-9D9A-4A047AC1FB5E}" type="slidenum">
              <a:rPr lang="en-IN" smtClean="0"/>
              <a:t>‹#›</a:t>
            </a:fld>
            <a:endParaRPr lang="en-IN"/>
          </a:p>
        </p:txBody>
      </p:sp>
    </p:spTree>
    <p:extLst>
      <p:ext uri="{BB962C8B-B14F-4D97-AF65-F5344CB8AC3E}">
        <p14:creationId xmlns:p14="http://schemas.microsoft.com/office/powerpoint/2010/main" val="4216071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FB0D4-0895-4934-93BC-0CDB0D7A689A}" type="datetimeFigureOut">
              <a:rPr lang="en-IN" smtClean="0"/>
              <a:t>07-03-2020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1E945F-15ED-4C4A-9D9A-4A047AC1FB5E}" type="slidenum">
              <a:rPr lang="en-IN" smtClean="0"/>
              <a:t>‹#›</a:t>
            </a:fld>
            <a:endParaRPr lang="en-IN"/>
          </a:p>
        </p:txBody>
      </p:sp>
    </p:spTree>
    <p:extLst>
      <p:ext uri="{BB962C8B-B14F-4D97-AF65-F5344CB8AC3E}">
        <p14:creationId xmlns:p14="http://schemas.microsoft.com/office/powerpoint/2010/main" val="412190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FB0D4-0895-4934-93BC-0CDB0D7A689A}" type="datetimeFigureOut">
              <a:rPr lang="en-IN" smtClean="0"/>
              <a:t>07-03-2020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1E945F-15ED-4C4A-9D9A-4A047AC1FB5E}" type="slidenum">
              <a:rPr lang="en-IN" smtClean="0"/>
              <a:t>‹#›</a:t>
            </a:fld>
            <a:endParaRPr lang="en-IN"/>
          </a:p>
        </p:txBody>
      </p:sp>
    </p:spTree>
    <p:extLst>
      <p:ext uri="{BB962C8B-B14F-4D97-AF65-F5344CB8AC3E}">
        <p14:creationId xmlns:p14="http://schemas.microsoft.com/office/powerpoint/2010/main" val="2654238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CFB0D4-0895-4934-93BC-0CDB0D7A689A}" type="datetimeFigureOut">
              <a:rPr lang="en-IN" smtClean="0"/>
              <a:t>07-03-2020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1E945F-15ED-4C4A-9D9A-4A047AC1FB5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75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FCFB0D4-0895-4934-93BC-0CDB0D7A689A}" type="datetimeFigureOut">
              <a:rPr lang="en-IN" smtClean="0"/>
              <a:t>07-03-2020</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1E945F-15ED-4C4A-9D9A-4A047AC1FB5E}"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88271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27EF3B-9326-461F-A429-72C39BFD5791}"/>
              </a:ext>
            </a:extLst>
          </p:cNvPr>
          <p:cNvSpPr>
            <a:spLocks noGrp="1"/>
          </p:cNvSpPr>
          <p:nvPr>
            <p:ph type="ctrTitle"/>
          </p:nvPr>
        </p:nvSpPr>
        <p:spPr/>
        <p:txBody>
          <a:bodyPr>
            <a:normAutofit/>
          </a:bodyPr>
          <a:lstStyle/>
          <a:p>
            <a:pPr algn="ctr"/>
            <a:r>
              <a:rPr lang="en-IN" sz="5400" b="1" dirty="0" smtClean="0"/>
              <a:t>Structures of operating system.</a:t>
            </a:r>
            <a:endParaRPr lang="en-IN" sz="5400" b="1" dirty="0"/>
          </a:p>
        </p:txBody>
      </p:sp>
      <p:sp>
        <p:nvSpPr>
          <p:cNvPr id="3" name="Subtitle 2">
            <a:extLst>
              <a:ext uri="{FF2B5EF4-FFF2-40B4-BE49-F238E27FC236}">
                <a16:creationId xmlns:a16="http://schemas.microsoft.com/office/drawing/2014/main" xmlns="" id="{7E5D38BA-E3FB-484D-ADBC-28DA5AAF446B}"/>
              </a:ext>
            </a:extLst>
          </p:cNvPr>
          <p:cNvSpPr>
            <a:spLocks noGrp="1"/>
          </p:cNvSpPr>
          <p:nvPr>
            <p:ph type="subTitle" idx="1"/>
          </p:nvPr>
        </p:nvSpPr>
        <p:spPr/>
        <p:txBody>
          <a:bodyPr/>
          <a:lstStyle/>
          <a:p>
            <a:r>
              <a:rPr lang="en-US" dirty="0"/>
              <a:t>GROUP NO 12</a:t>
            </a:r>
            <a:endParaRPr lang="en-IN" dirty="0"/>
          </a:p>
        </p:txBody>
      </p:sp>
    </p:spTree>
    <p:extLst>
      <p:ext uri="{BB962C8B-B14F-4D97-AF65-F5344CB8AC3E}">
        <p14:creationId xmlns:p14="http://schemas.microsoft.com/office/powerpoint/2010/main" val="4137529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OS OPERATING SYSTEM</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0252" y="2239108"/>
            <a:ext cx="5363633" cy="4022725"/>
          </a:xfrm>
        </p:spPr>
      </p:pic>
    </p:spTree>
    <p:extLst>
      <p:ext uri="{BB962C8B-B14F-4D97-AF65-F5344CB8AC3E}">
        <p14:creationId xmlns:p14="http://schemas.microsoft.com/office/powerpoint/2010/main" val="3978240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4898825"/>
              </p:ext>
            </p:extLst>
          </p:nvPr>
        </p:nvGraphicFramePr>
        <p:xfrm>
          <a:off x="1023938" y="2286000"/>
          <a:ext cx="9720262" cy="1483360"/>
        </p:xfrm>
        <a:graphic>
          <a:graphicData uri="http://schemas.openxmlformats.org/drawingml/2006/table">
            <a:tbl>
              <a:tblPr firstRow="1" bandRow="1">
                <a:tableStyleId>{5C22544A-7EE6-4342-B048-85BDC9FD1C3A}</a:tableStyleId>
              </a:tblPr>
              <a:tblGrid>
                <a:gridCol w="4860131">
                  <a:extLst>
                    <a:ext uri="{9D8B030D-6E8A-4147-A177-3AD203B41FA5}">
                      <a16:colId xmlns:a16="http://schemas.microsoft.com/office/drawing/2014/main" xmlns="" val="20000"/>
                    </a:ext>
                  </a:extLst>
                </a:gridCol>
                <a:gridCol w="4860131">
                  <a:extLst>
                    <a:ext uri="{9D8B030D-6E8A-4147-A177-3AD203B41FA5}">
                      <a16:colId xmlns:a16="http://schemas.microsoft.com/office/drawing/2014/main" xmlns="" val="20001"/>
                    </a:ext>
                  </a:extLst>
                </a:gridCol>
              </a:tblGrid>
              <a:tr h="370840">
                <a:tc>
                  <a:txBody>
                    <a:bodyPr/>
                    <a:lstStyle/>
                    <a:p>
                      <a:r>
                        <a:rPr lang="en-US" dirty="0"/>
                        <a:t>ADVANTAGES</a:t>
                      </a:r>
                      <a:endParaRPr lang="en-GB" dirty="0"/>
                    </a:p>
                  </a:txBody>
                  <a:tcPr/>
                </a:tc>
                <a:tc>
                  <a:txBody>
                    <a:bodyPr/>
                    <a:lstStyle/>
                    <a:p>
                      <a:r>
                        <a:rPr lang="en-US" dirty="0"/>
                        <a:t>DISADVANTAGES</a:t>
                      </a:r>
                      <a:endParaRPr lang="en-GB" dirty="0"/>
                    </a:p>
                  </a:txBody>
                  <a:tcPr/>
                </a:tc>
                <a:extLst>
                  <a:ext uri="{0D108BD9-81ED-4DB2-BD59-A6C34878D82A}">
                    <a16:rowId xmlns:a16="http://schemas.microsoft.com/office/drawing/2014/main" xmlns="" val="10000"/>
                  </a:ext>
                </a:extLst>
              </a:tr>
              <a:tr h="370840">
                <a:tc>
                  <a:txBody>
                    <a:bodyPr/>
                    <a:lstStyle/>
                    <a:p>
                      <a:r>
                        <a:rPr lang="en-US" dirty="0"/>
                        <a:t>Easy</a:t>
                      </a:r>
                      <a:r>
                        <a:rPr lang="en-US" baseline="0" dirty="0"/>
                        <a:t> to add new features.</a:t>
                      </a:r>
                      <a:endParaRPr lang="en-GB" dirty="0"/>
                    </a:p>
                  </a:txBody>
                  <a:tcPr/>
                </a:tc>
                <a:tc>
                  <a:txBody>
                    <a:bodyPr/>
                    <a:lstStyle/>
                    <a:p>
                      <a:r>
                        <a:rPr lang="en-US" dirty="0"/>
                        <a:t>More layers lead to more overhead.</a:t>
                      </a:r>
                      <a:endParaRPr lang="en-GB" dirty="0"/>
                    </a:p>
                  </a:txBody>
                  <a:tcPr/>
                </a:tc>
                <a:extLst>
                  <a:ext uri="{0D108BD9-81ED-4DB2-BD59-A6C34878D82A}">
                    <a16:rowId xmlns:a16="http://schemas.microsoft.com/office/drawing/2014/main" xmlns="" val="10001"/>
                  </a:ext>
                </a:extLst>
              </a:tr>
              <a:tr h="370840">
                <a:tc>
                  <a:txBody>
                    <a:bodyPr/>
                    <a:lstStyle/>
                    <a:p>
                      <a:r>
                        <a:rPr lang="en-US" dirty="0"/>
                        <a:t>Easy to remove bugs.</a:t>
                      </a:r>
                      <a:endParaRPr lang="en-GB" dirty="0"/>
                    </a:p>
                  </a:txBody>
                  <a:tcPr/>
                </a:tc>
                <a:tc>
                  <a:txBody>
                    <a:bodyPr/>
                    <a:lstStyle/>
                    <a:p>
                      <a:r>
                        <a:rPr lang="en-US" dirty="0"/>
                        <a:t>Unequal</a:t>
                      </a:r>
                      <a:r>
                        <a:rPr lang="en-US" baseline="0" dirty="0"/>
                        <a:t> division of functions.</a:t>
                      </a:r>
                      <a:endParaRPr lang="en-GB" dirty="0"/>
                    </a:p>
                  </a:txBody>
                  <a:tcPr/>
                </a:tc>
                <a:extLst>
                  <a:ext uri="{0D108BD9-81ED-4DB2-BD59-A6C34878D82A}">
                    <a16:rowId xmlns:a16="http://schemas.microsoft.com/office/drawing/2014/main" xmlns="" val="10002"/>
                  </a:ext>
                </a:extLst>
              </a:tr>
              <a:tr h="370840">
                <a:tc>
                  <a:txBody>
                    <a:bodyPr/>
                    <a:lstStyle/>
                    <a:p>
                      <a:r>
                        <a:rPr lang="en-US" dirty="0"/>
                        <a:t>New</a:t>
                      </a:r>
                      <a:r>
                        <a:rPr lang="en-US" baseline="0" dirty="0"/>
                        <a:t> layers can be easily added.</a:t>
                      </a:r>
                      <a:endParaRPr lang="en-GB" dirty="0"/>
                    </a:p>
                  </a:txBody>
                  <a:tcPr/>
                </a:tc>
                <a:tc>
                  <a:txBody>
                    <a:bodyPr/>
                    <a:lstStyle/>
                    <a:p>
                      <a:endParaRPr lang="en-GB"/>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243843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91897-6296-9F49-AED7-12E17985593D}"/>
              </a:ext>
            </a:extLst>
          </p:cNvPr>
          <p:cNvSpPr>
            <a:spLocks noGrp="1"/>
          </p:cNvSpPr>
          <p:nvPr>
            <p:ph type="ctrTitle"/>
          </p:nvPr>
        </p:nvSpPr>
        <p:spPr>
          <a:xfrm>
            <a:off x="-435768" y="4756792"/>
            <a:ext cx="7722393" cy="2101208"/>
          </a:xfrm>
        </p:spPr>
        <p:txBody>
          <a:bodyPr/>
          <a:lstStyle/>
          <a:p>
            <a:r>
              <a:rPr lang="en-US"/>
              <a:t>Virtual machinE</a:t>
            </a:r>
          </a:p>
        </p:txBody>
      </p:sp>
      <p:sp>
        <p:nvSpPr>
          <p:cNvPr id="3" name="Content Placeholder 2">
            <a:extLst>
              <a:ext uri="{FF2B5EF4-FFF2-40B4-BE49-F238E27FC236}">
                <a16:creationId xmlns:a16="http://schemas.microsoft.com/office/drawing/2014/main" xmlns="" id="{53AC9175-F9A1-FE42-A0EA-63169AB160D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7763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27F4AC-E5E7-654F-942F-31852ED4BA4E}"/>
              </a:ext>
            </a:extLst>
          </p:cNvPr>
          <p:cNvSpPr>
            <a:spLocks noGrp="1"/>
          </p:cNvSpPr>
          <p:nvPr>
            <p:ph type="title"/>
          </p:nvPr>
        </p:nvSpPr>
        <p:spPr/>
        <p:txBody>
          <a:bodyPr/>
          <a:lstStyle/>
          <a:p>
            <a:r>
              <a:rPr lang="en-US"/>
              <a:t>DEFINITION</a:t>
            </a:r>
          </a:p>
        </p:txBody>
      </p:sp>
      <p:sp>
        <p:nvSpPr>
          <p:cNvPr id="3" name="Content Placeholder 2">
            <a:extLst>
              <a:ext uri="{FF2B5EF4-FFF2-40B4-BE49-F238E27FC236}">
                <a16:creationId xmlns:a16="http://schemas.microsoft.com/office/drawing/2014/main" xmlns="" id="{6BC096F5-2B6D-4E49-8D1D-56908E4EFD85}"/>
              </a:ext>
            </a:extLst>
          </p:cNvPr>
          <p:cNvSpPr>
            <a:spLocks noGrp="1"/>
          </p:cNvSpPr>
          <p:nvPr>
            <p:ph idx="1"/>
          </p:nvPr>
        </p:nvSpPr>
        <p:spPr>
          <a:xfrm>
            <a:off x="1089612" y="2149078"/>
            <a:ext cx="9720073" cy="4023360"/>
          </a:xfrm>
        </p:spPr>
        <p:txBody>
          <a:bodyPr/>
          <a:lstStyle/>
          <a:p>
            <a:pPr>
              <a:buFont typeface="Wingdings" pitchFamily="2" charset="2"/>
              <a:buChar char="q"/>
            </a:pPr>
            <a:r>
              <a:rPr lang="en-US" b="0" i="0" dirty="0">
                <a:solidFill>
                  <a:srgbClr val="222222"/>
                </a:solidFill>
                <a:effectLst/>
                <a:latin typeface="-apple-system"/>
              </a:rPr>
              <a:t>Virtual machines are based o</a:t>
            </a:r>
            <a:r>
              <a:rPr lang="en-US" b="0" i="0" dirty="0">
                <a:effectLst/>
                <a:latin typeface="-apple-system"/>
              </a:rPr>
              <a:t>n </a:t>
            </a:r>
            <a:r>
              <a:rPr lang="en-US" dirty="0">
                <a:latin typeface="-apple-system"/>
              </a:rPr>
              <a:t>computer architectures</a:t>
            </a:r>
            <a:r>
              <a:rPr lang="en-US" b="0" i="0" dirty="0">
                <a:solidFill>
                  <a:srgbClr val="222222"/>
                </a:solidFill>
                <a:effectLst/>
                <a:latin typeface="-apple-system"/>
              </a:rPr>
              <a:t> and provide functionality of a physical computer</a:t>
            </a:r>
          </a:p>
          <a:p>
            <a:pPr>
              <a:buFont typeface="Wingdings" pitchFamily="2" charset="2"/>
              <a:buChar char="q"/>
            </a:pPr>
            <a:r>
              <a:rPr lang="en-US" dirty="0" smtClean="0">
                <a:solidFill>
                  <a:srgbClr val="565656"/>
                </a:solidFill>
                <a:latin typeface="metropolislight"/>
              </a:rPr>
              <a:t>A  </a:t>
            </a:r>
            <a:r>
              <a:rPr lang="en-US" b="0" i="0" dirty="0" smtClean="0">
                <a:solidFill>
                  <a:srgbClr val="565656"/>
                </a:solidFill>
                <a:effectLst/>
                <a:latin typeface="metropolislight"/>
              </a:rPr>
              <a:t>Virtual </a:t>
            </a:r>
            <a:r>
              <a:rPr lang="en-US" b="0" i="0" dirty="0">
                <a:solidFill>
                  <a:srgbClr val="565656"/>
                </a:solidFill>
                <a:effectLst/>
                <a:latin typeface="metropolislight"/>
              </a:rPr>
              <a:t>machines </a:t>
            </a:r>
            <a:r>
              <a:rPr lang="en-US" b="0" i="0" dirty="0" smtClean="0">
                <a:solidFill>
                  <a:srgbClr val="565656"/>
                </a:solidFill>
                <a:effectLst/>
                <a:latin typeface="metropolislight"/>
              </a:rPr>
              <a:t>provides an interface identical to the underlying bare hardware.</a:t>
            </a:r>
          </a:p>
          <a:p>
            <a:pPr>
              <a:buFont typeface="Wingdings" pitchFamily="2" charset="2"/>
              <a:buChar char="q"/>
            </a:pPr>
            <a:r>
              <a:rPr lang="en-US" b="0" i="0" dirty="0" smtClean="0">
                <a:solidFill>
                  <a:srgbClr val="565656"/>
                </a:solidFill>
                <a:effectLst/>
                <a:latin typeface="metropolislight"/>
              </a:rPr>
              <a:t>In </a:t>
            </a:r>
            <a:r>
              <a:rPr lang="en-US" b="0" i="0" dirty="0">
                <a:solidFill>
                  <a:srgbClr val="565656"/>
                </a:solidFill>
                <a:effectLst/>
                <a:latin typeface="metropolislight"/>
              </a:rPr>
              <a:t>other words, virtual machines behave as separate computer systems</a:t>
            </a:r>
            <a:r>
              <a:rPr lang="en-US" b="0" i="0" dirty="0" smtClean="0">
                <a:solidFill>
                  <a:srgbClr val="565656"/>
                </a:solidFill>
                <a:effectLst/>
                <a:latin typeface="metropolislight"/>
              </a:rPr>
              <a:t>.</a:t>
            </a:r>
          </a:p>
          <a:p>
            <a:pPr>
              <a:buFont typeface="Wingdings" pitchFamily="2" charset="2"/>
              <a:buChar char="q"/>
            </a:pPr>
            <a:r>
              <a:rPr lang="en-IN" dirty="0" smtClean="0">
                <a:solidFill>
                  <a:srgbClr val="565656"/>
                </a:solidFill>
                <a:latin typeface="metropolislight"/>
              </a:rPr>
              <a:t>It can used to run applications and any operating systems</a:t>
            </a:r>
            <a:endParaRPr lang="en-US" dirty="0"/>
          </a:p>
        </p:txBody>
      </p:sp>
    </p:spTree>
    <p:extLst>
      <p:ext uri="{BB962C8B-B14F-4D97-AF65-F5344CB8AC3E}">
        <p14:creationId xmlns:p14="http://schemas.microsoft.com/office/powerpoint/2010/main" val="2173752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4A554F-1D86-A443-990A-1EA7E8F1E54F}"/>
              </a:ext>
            </a:extLst>
          </p:cNvPr>
          <p:cNvSpPr>
            <a:spLocks noGrp="1"/>
          </p:cNvSpPr>
          <p:nvPr>
            <p:ph type="title"/>
          </p:nvPr>
        </p:nvSpPr>
        <p:spPr/>
        <p:txBody>
          <a:bodyPr/>
          <a:lstStyle/>
          <a:p>
            <a:r>
              <a:rPr lang="en-US"/>
              <a:t>Why use a virtual machine</a:t>
            </a:r>
          </a:p>
        </p:txBody>
      </p:sp>
      <p:sp>
        <p:nvSpPr>
          <p:cNvPr id="3" name="Content Placeholder 2">
            <a:extLst>
              <a:ext uri="{FF2B5EF4-FFF2-40B4-BE49-F238E27FC236}">
                <a16:creationId xmlns:a16="http://schemas.microsoft.com/office/drawing/2014/main" xmlns="" id="{B5F15144-6E53-C64A-A633-E0A72CE050CE}"/>
              </a:ext>
            </a:extLst>
          </p:cNvPr>
          <p:cNvSpPr>
            <a:spLocks noGrp="1"/>
          </p:cNvSpPr>
          <p:nvPr>
            <p:ph idx="1"/>
          </p:nvPr>
        </p:nvSpPr>
        <p:spPr/>
        <p:txBody>
          <a:bodyPr/>
          <a:lstStyle/>
          <a:p>
            <a:pPr>
              <a:buFont typeface="Wingdings" pitchFamily="2" charset="2"/>
              <a:buChar char="q"/>
            </a:pPr>
            <a:r>
              <a:rPr lang="en-US" b="0" i="0" dirty="0" smtClean="0">
                <a:solidFill>
                  <a:srgbClr val="565656"/>
                </a:solidFill>
                <a:effectLst/>
                <a:latin typeface="metropolislight"/>
              </a:rPr>
              <a:t> </a:t>
            </a:r>
            <a:r>
              <a:rPr lang="en-US" dirty="0">
                <a:solidFill>
                  <a:srgbClr val="565656"/>
                </a:solidFill>
                <a:latin typeface="metropolislight"/>
              </a:rPr>
              <a:t>T</a:t>
            </a:r>
            <a:r>
              <a:rPr lang="en-US" b="0" i="0" dirty="0" smtClean="0">
                <a:solidFill>
                  <a:srgbClr val="565656"/>
                </a:solidFill>
                <a:effectLst/>
                <a:latin typeface="metropolislight"/>
              </a:rPr>
              <a:t>o </a:t>
            </a:r>
            <a:r>
              <a:rPr lang="en-US" b="0" i="0" dirty="0">
                <a:solidFill>
                  <a:srgbClr val="565656"/>
                </a:solidFill>
                <a:effectLst/>
                <a:latin typeface="metropolislight"/>
              </a:rPr>
              <a:t>perform specific tasks that are risky to perform in a host </a:t>
            </a:r>
            <a:r>
              <a:rPr lang="en-US" b="0" i="0" dirty="0" smtClean="0">
                <a:solidFill>
                  <a:srgbClr val="565656"/>
                </a:solidFill>
                <a:effectLst/>
                <a:latin typeface="metropolislight"/>
              </a:rPr>
              <a:t>environment.  </a:t>
            </a:r>
          </a:p>
          <a:p>
            <a:pPr>
              <a:buFont typeface="Wingdings" pitchFamily="2" charset="2"/>
              <a:buChar char="q"/>
            </a:pPr>
            <a:r>
              <a:rPr lang="en-US" b="0" i="0" dirty="0" smtClean="0">
                <a:solidFill>
                  <a:srgbClr val="565656"/>
                </a:solidFill>
                <a:effectLst/>
                <a:latin typeface="metropolislight"/>
              </a:rPr>
              <a:t> </a:t>
            </a:r>
            <a:r>
              <a:rPr lang="en-US" dirty="0">
                <a:solidFill>
                  <a:srgbClr val="565656"/>
                </a:solidFill>
                <a:latin typeface="metropolislight"/>
              </a:rPr>
              <a:t>T</a:t>
            </a:r>
            <a:r>
              <a:rPr lang="en-US" b="0" i="0" dirty="0" smtClean="0">
                <a:solidFill>
                  <a:srgbClr val="565656"/>
                </a:solidFill>
                <a:effectLst/>
                <a:latin typeface="metropolislight"/>
              </a:rPr>
              <a:t>he </a:t>
            </a:r>
            <a:r>
              <a:rPr lang="en-US" b="0" i="0" dirty="0">
                <a:solidFill>
                  <a:srgbClr val="565656"/>
                </a:solidFill>
                <a:effectLst/>
                <a:latin typeface="metropolislight"/>
              </a:rPr>
              <a:t>software inside the virtual machine cannot tamper with the host computer. </a:t>
            </a:r>
            <a:endParaRPr lang="en-US" b="0" i="0" dirty="0" smtClean="0">
              <a:solidFill>
                <a:srgbClr val="565656"/>
              </a:solidFill>
              <a:effectLst/>
              <a:latin typeface="metropolislight"/>
            </a:endParaRPr>
          </a:p>
          <a:p>
            <a:pPr>
              <a:buFont typeface="Wingdings" pitchFamily="2" charset="2"/>
              <a:buChar char="q"/>
            </a:pPr>
            <a:r>
              <a:rPr lang="en-US" b="0" i="0" dirty="0" smtClean="0">
                <a:solidFill>
                  <a:srgbClr val="565656"/>
                </a:solidFill>
                <a:effectLst/>
                <a:latin typeface="metropolislight"/>
              </a:rPr>
              <a:t>Virtual </a:t>
            </a:r>
            <a:r>
              <a:rPr lang="en-US" b="0" i="0" dirty="0">
                <a:solidFill>
                  <a:srgbClr val="565656"/>
                </a:solidFill>
                <a:effectLst/>
                <a:latin typeface="metropolislight"/>
              </a:rPr>
              <a:t>machines can also be used for other purposes such as </a:t>
            </a:r>
            <a:r>
              <a:rPr lang="en-US" dirty="0">
                <a:latin typeface="metropolislight"/>
              </a:rPr>
              <a:t>server virtualization</a:t>
            </a:r>
            <a:r>
              <a:rPr lang="en-US" dirty="0">
                <a:solidFill>
                  <a:srgbClr val="565656"/>
                </a:solidFill>
                <a:latin typeface="metropolislight"/>
              </a:rPr>
              <a:t>.</a:t>
            </a:r>
            <a:endParaRPr lang="en-US" dirty="0"/>
          </a:p>
        </p:txBody>
      </p:sp>
    </p:spTree>
    <p:extLst>
      <p:ext uri="{BB962C8B-B14F-4D97-AF65-F5344CB8AC3E}">
        <p14:creationId xmlns:p14="http://schemas.microsoft.com/office/powerpoint/2010/main" val="266069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401054-78EF-5F43-9015-E45F532FE3C1}"/>
              </a:ext>
            </a:extLst>
          </p:cNvPr>
          <p:cNvSpPr>
            <a:spLocks noGrp="1"/>
          </p:cNvSpPr>
          <p:nvPr>
            <p:ph type="title"/>
          </p:nvPr>
        </p:nvSpPr>
        <p:spPr/>
        <p:txBody>
          <a:bodyPr/>
          <a:lstStyle/>
          <a:p>
            <a:r>
              <a:rPr lang="en-US"/>
              <a:t>Types</a:t>
            </a:r>
          </a:p>
        </p:txBody>
      </p:sp>
      <p:sp>
        <p:nvSpPr>
          <p:cNvPr id="3" name="Content Placeholder 2">
            <a:extLst>
              <a:ext uri="{FF2B5EF4-FFF2-40B4-BE49-F238E27FC236}">
                <a16:creationId xmlns:a16="http://schemas.microsoft.com/office/drawing/2014/main" xmlns="" id="{AE76605D-5581-7E48-AFF1-B58876972B37}"/>
              </a:ext>
            </a:extLst>
          </p:cNvPr>
          <p:cNvSpPr>
            <a:spLocks noGrp="1"/>
          </p:cNvSpPr>
          <p:nvPr>
            <p:ph idx="1"/>
          </p:nvPr>
        </p:nvSpPr>
        <p:spPr/>
        <p:txBody>
          <a:bodyPr/>
          <a:lstStyle/>
          <a:p>
            <a:endParaRPr lang="en-US" dirty="0"/>
          </a:p>
          <a:p>
            <a:r>
              <a:rPr lang="en-US" b="1" i="0" dirty="0">
                <a:solidFill>
                  <a:srgbClr val="565656"/>
                </a:solidFill>
                <a:effectLst/>
                <a:latin typeface="metropolislight"/>
              </a:rPr>
              <a:t>Process virtual machines</a:t>
            </a:r>
            <a:r>
              <a:rPr lang="en-US" b="0" i="0" dirty="0">
                <a:solidFill>
                  <a:srgbClr val="565656"/>
                </a:solidFill>
                <a:effectLst/>
                <a:latin typeface="metropolislight"/>
              </a:rPr>
              <a:t>: </a:t>
            </a:r>
            <a:endParaRPr lang="en-US" b="0" i="0" dirty="0" smtClean="0">
              <a:solidFill>
                <a:srgbClr val="565656"/>
              </a:solidFill>
              <a:effectLst/>
              <a:latin typeface="metropolislight"/>
            </a:endParaRPr>
          </a:p>
          <a:p>
            <a:pPr>
              <a:buFont typeface="Wingdings" pitchFamily="2" charset="2"/>
              <a:buChar char="q"/>
            </a:pPr>
            <a:r>
              <a:rPr lang="en-US" b="0" i="0" dirty="0" smtClean="0">
                <a:solidFill>
                  <a:srgbClr val="565656"/>
                </a:solidFill>
                <a:effectLst/>
                <a:latin typeface="metropolislight"/>
              </a:rPr>
              <a:t>Execute </a:t>
            </a:r>
            <a:r>
              <a:rPr lang="en-US" b="0" i="0" dirty="0">
                <a:solidFill>
                  <a:srgbClr val="565656"/>
                </a:solidFill>
                <a:effectLst/>
                <a:latin typeface="metropolislight"/>
              </a:rPr>
              <a:t>computer programs in a platform-independent environment</a:t>
            </a:r>
            <a:r>
              <a:rPr lang="en-US" b="0" i="0" dirty="0" smtClean="0">
                <a:solidFill>
                  <a:srgbClr val="565656"/>
                </a:solidFill>
                <a:effectLst/>
                <a:latin typeface="metropolislight"/>
              </a:rPr>
              <a:t>.</a:t>
            </a:r>
          </a:p>
          <a:p>
            <a:pPr>
              <a:buFont typeface="Wingdings" pitchFamily="2" charset="2"/>
              <a:buChar char="q"/>
            </a:pPr>
            <a:r>
              <a:rPr lang="en-US" b="0" i="0" dirty="0" smtClean="0">
                <a:solidFill>
                  <a:srgbClr val="565656"/>
                </a:solidFill>
                <a:effectLst/>
                <a:latin typeface="metropolislight"/>
              </a:rPr>
              <a:t> </a:t>
            </a:r>
            <a:r>
              <a:rPr lang="en-US" b="0" i="0" dirty="0">
                <a:solidFill>
                  <a:srgbClr val="565656"/>
                </a:solidFill>
                <a:effectLst/>
                <a:latin typeface="metropolislight"/>
              </a:rPr>
              <a:t>It masks the information of the underlying hardware or operating system. This allows the program to be executed in the same fashion on any platform.</a:t>
            </a:r>
          </a:p>
          <a:p>
            <a:r>
              <a:rPr lang="en-US" b="1" i="0" dirty="0">
                <a:solidFill>
                  <a:srgbClr val="565656"/>
                </a:solidFill>
                <a:effectLst/>
                <a:latin typeface="metropolislight"/>
              </a:rPr>
              <a:t>System virtual machines</a:t>
            </a:r>
            <a:r>
              <a:rPr lang="en-US" b="0" i="0" dirty="0" smtClean="0">
                <a:solidFill>
                  <a:srgbClr val="565656"/>
                </a:solidFill>
                <a:effectLst/>
                <a:latin typeface="metropolislight"/>
              </a:rPr>
              <a:t>:</a:t>
            </a:r>
          </a:p>
          <a:p>
            <a:pPr>
              <a:buFont typeface="Wingdings" pitchFamily="2" charset="2"/>
              <a:buChar char="q"/>
            </a:pPr>
            <a:r>
              <a:rPr lang="en-US" b="0" i="0" dirty="0" smtClean="0">
                <a:solidFill>
                  <a:srgbClr val="565656"/>
                </a:solidFill>
                <a:effectLst/>
                <a:latin typeface="metropolislight"/>
              </a:rPr>
              <a:t> </a:t>
            </a:r>
            <a:r>
              <a:rPr lang="en-US" b="0" i="0" dirty="0">
                <a:solidFill>
                  <a:srgbClr val="565656"/>
                </a:solidFill>
                <a:effectLst/>
                <a:latin typeface="metropolislight"/>
              </a:rPr>
              <a:t>Support the sharing of a host computer’s physical resources between multiple virtual machines.  </a:t>
            </a:r>
          </a:p>
          <a:p>
            <a:endParaRPr lang="en-US" dirty="0"/>
          </a:p>
        </p:txBody>
      </p:sp>
    </p:spTree>
    <p:extLst>
      <p:ext uri="{BB962C8B-B14F-4D97-AF65-F5344CB8AC3E}">
        <p14:creationId xmlns:p14="http://schemas.microsoft.com/office/powerpoint/2010/main" val="3964229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F8828A-2046-C942-A274-A34BF078210A}"/>
              </a:ext>
            </a:extLst>
          </p:cNvPr>
          <p:cNvSpPr>
            <a:spLocks noGrp="1"/>
          </p:cNvSpPr>
          <p:nvPr>
            <p:ph type="title"/>
          </p:nvPr>
        </p:nvSpPr>
        <p:spPr/>
        <p:txBody>
          <a:bodyPr/>
          <a:lstStyle/>
          <a:p>
            <a:r>
              <a:rPr lang="en-US"/>
              <a:t>Advantages and disadvantages</a:t>
            </a:r>
          </a:p>
        </p:txBody>
      </p:sp>
      <p:sp>
        <p:nvSpPr>
          <p:cNvPr id="3" name="Content Placeholder 2">
            <a:extLst>
              <a:ext uri="{FF2B5EF4-FFF2-40B4-BE49-F238E27FC236}">
                <a16:creationId xmlns:a16="http://schemas.microsoft.com/office/drawing/2014/main" xmlns="" id="{D6ED4632-992F-4E4D-847E-73DBF6E5E1E7}"/>
              </a:ext>
            </a:extLst>
          </p:cNvPr>
          <p:cNvSpPr>
            <a:spLocks noGrp="1"/>
          </p:cNvSpPr>
          <p:nvPr>
            <p:ph idx="1"/>
          </p:nvPr>
        </p:nvSpPr>
        <p:spPr>
          <a:xfrm>
            <a:off x="1279882" y="1648101"/>
            <a:ext cx="8585355" cy="6353535"/>
          </a:xfrm>
        </p:spPr>
        <p:txBody>
          <a:bodyPr/>
          <a:lstStyle/>
          <a:p>
            <a:r>
              <a:rPr lang="en-GB" b="1" i="1" dirty="0"/>
              <a:t>Advantages of Virtual Machines</a:t>
            </a:r>
            <a:r>
              <a:rPr lang="en-GB" b="1" i="1" dirty="0" smtClean="0"/>
              <a:t>:</a:t>
            </a:r>
          </a:p>
          <a:p>
            <a:r>
              <a:rPr lang="en-GB" dirty="0" smtClean="0"/>
              <a:t> Provides </a:t>
            </a:r>
            <a:r>
              <a:rPr lang="en-GB" dirty="0"/>
              <a:t>disaster recovery and application provisioning </a:t>
            </a:r>
            <a:r>
              <a:rPr lang="en-GB" dirty="0" smtClean="0"/>
              <a:t>options </a:t>
            </a:r>
          </a:p>
          <a:p>
            <a:pPr>
              <a:buFont typeface="Wingdings" pitchFamily="2" charset="2"/>
              <a:buChar char="q"/>
            </a:pPr>
            <a:r>
              <a:rPr lang="en-GB" dirty="0" smtClean="0"/>
              <a:t>Virtual </a:t>
            </a:r>
            <a:r>
              <a:rPr lang="en-GB" dirty="0"/>
              <a:t>machines are simply managed, maintained, and are widely </a:t>
            </a:r>
            <a:r>
              <a:rPr lang="en-GB" dirty="0" smtClean="0"/>
              <a:t>available </a:t>
            </a:r>
          </a:p>
          <a:p>
            <a:pPr>
              <a:buFont typeface="Wingdings" pitchFamily="2" charset="2"/>
              <a:buChar char="q"/>
            </a:pPr>
            <a:r>
              <a:rPr lang="en-GB" dirty="0" smtClean="0"/>
              <a:t>Multiple </a:t>
            </a:r>
            <a:r>
              <a:rPr lang="en-GB" dirty="0"/>
              <a:t>operating system environments can be run on a single physical </a:t>
            </a:r>
            <a:r>
              <a:rPr lang="en-GB" dirty="0" smtClean="0"/>
              <a:t>computer</a:t>
            </a:r>
          </a:p>
          <a:p>
            <a:endParaRPr lang="en-GB" dirty="0"/>
          </a:p>
          <a:p>
            <a:r>
              <a:rPr lang="en-GB" b="1" i="1" dirty="0" smtClean="0"/>
              <a:t>Disadvantages </a:t>
            </a:r>
            <a:r>
              <a:rPr lang="en-GB" b="1" i="1" dirty="0"/>
              <a:t>of Virtual Machines</a:t>
            </a:r>
            <a:r>
              <a:rPr lang="en-GB" b="1" i="1" dirty="0" smtClean="0"/>
              <a:t>: </a:t>
            </a:r>
          </a:p>
          <a:p>
            <a:pPr>
              <a:buFont typeface="Wingdings" pitchFamily="2" charset="2"/>
              <a:buChar char="q"/>
            </a:pPr>
            <a:r>
              <a:rPr lang="en-GB" dirty="0" smtClean="0"/>
              <a:t>Running </a:t>
            </a:r>
            <a:r>
              <a:rPr lang="en-GB" dirty="0"/>
              <a:t>multiple virtual machines on one physical machine can cause unstable </a:t>
            </a:r>
            <a:r>
              <a:rPr lang="en-GB" dirty="0" smtClean="0"/>
              <a:t>performance </a:t>
            </a:r>
          </a:p>
          <a:p>
            <a:pPr>
              <a:buFont typeface="Wingdings" pitchFamily="2" charset="2"/>
              <a:buChar char="q"/>
            </a:pPr>
            <a:r>
              <a:rPr lang="en-GB" dirty="0" smtClean="0"/>
              <a:t>Virtual </a:t>
            </a:r>
            <a:r>
              <a:rPr lang="en-GB" dirty="0"/>
              <a:t>machines are less efficient and run slower than a physical computer</a:t>
            </a:r>
            <a:endParaRPr lang="en-US" dirty="0"/>
          </a:p>
          <a:p>
            <a:endParaRPr lang="en-US" dirty="0"/>
          </a:p>
        </p:txBody>
      </p:sp>
    </p:spTree>
    <p:extLst>
      <p:ext uri="{BB962C8B-B14F-4D97-AF65-F5344CB8AC3E}">
        <p14:creationId xmlns:p14="http://schemas.microsoft.com/office/powerpoint/2010/main" val="26558876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7FB9FE-914D-4760-9EC6-01035EA48234}"/>
              </a:ext>
            </a:extLst>
          </p:cNvPr>
          <p:cNvSpPr>
            <a:spLocks noGrp="1"/>
          </p:cNvSpPr>
          <p:nvPr>
            <p:ph type="ctrTitle"/>
          </p:nvPr>
        </p:nvSpPr>
        <p:spPr/>
        <p:txBody>
          <a:bodyPr/>
          <a:lstStyle/>
          <a:p>
            <a:r>
              <a:rPr lang="en-IN" dirty="0"/>
              <a:t>MICRO KERNAL</a:t>
            </a:r>
          </a:p>
        </p:txBody>
      </p:sp>
      <p:sp>
        <p:nvSpPr>
          <p:cNvPr id="3" name="Subtitle 2">
            <a:extLst>
              <a:ext uri="{FF2B5EF4-FFF2-40B4-BE49-F238E27FC236}">
                <a16:creationId xmlns="" xmlns:a16="http://schemas.microsoft.com/office/drawing/2014/main" id="{5BDF053C-431F-4A6C-9453-2F7A393C591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13915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D094D0-2CF9-4195-8AF3-6ACBBF948D45}"/>
              </a:ext>
            </a:extLst>
          </p:cNvPr>
          <p:cNvSpPr>
            <a:spLocks noGrp="1"/>
          </p:cNvSpPr>
          <p:nvPr>
            <p:ph type="title"/>
          </p:nvPr>
        </p:nvSpPr>
        <p:spPr/>
        <p:txBody>
          <a:bodyPr/>
          <a:lstStyle/>
          <a:p>
            <a:r>
              <a:rPr lang="en-IN" dirty="0"/>
              <a:t>KERNEL</a:t>
            </a:r>
          </a:p>
        </p:txBody>
      </p:sp>
      <p:sp>
        <p:nvSpPr>
          <p:cNvPr id="3" name="Content Placeholder 2">
            <a:extLst>
              <a:ext uri="{FF2B5EF4-FFF2-40B4-BE49-F238E27FC236}">
                <a16:creationId xmlns="" xmlns:a16="http://schemas.microsoft.com/office/drawing/2014/main" id="{408A0234-5F34-466F-A96F-C848B47A004E}"/>
              </a:ext>
            </a:extLst>
          </p:cNvPr>
          <p:cNvSpPr>
            <a:spLocks noGrp="1"/>
          </p:cNvSpPr>
          <p:nvPr>
            <p:ph idx="1"/>
          </p:nvPr>
        </p:nvSpPr>
        <p:spPr/>
        <p:txBody>
          <a:bodyPr>
            <a:normAutofit/>
          </a:bodyPr>
          <a:lstStyle/>
          <a:p>
            <a:pPr marL="457200" indent="-457200">
              <a:buFont typeface="+mj-lt"/>
              <a:buAutoNum type="arabicPeriod"/>
            </a:pPr>
            <a:r>
              <a:rPr lang="en-US" sz="2000" dirty="0"/>
              <a:t>Kernel is the core part of an operating system which manages system resources. It also acts like a bridge between application and hardware of the computer. It is one of the first programs loaded on start-up (after the </a:t>
            </a:r>
            <a:r>
              <a:rPr lang="en-US" sz="2000" dirty="0" smtClean="0"/>
              <a:t>Boot loader).</a:t>
            </a:r>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r>
              <a:rPr lang="en-US" sz="2000" dirty="0" smtClean="0"/>
              <a:t>The </a:t>
            </a:r>
            <a:r>
              <a:rPr lang="en-US" sz="2000" dirty="0"/>
              <a:t>CPU can execute certain instruction only when it is in the kernel mode. These instruction are called privilege instruction. For example, instruction for managing memory </a:t>
            </a:r>
            <a:r>
              <a:rPr lang="en-US" sz="2000" dirty="0" smtClean="0"/>
              <a:t>protection.</a:t>
            </a:r>
          </a:p>
          <a:p>
            <a:pPr marL="457200" indent="-457200">
              <a:buFont typeface="+mj-lt"/>
              <a:buAutoNum type="arabicPeriod"/>
            </a:pPr>
            <a:r>
              <a:rPr lang="en-US" sz="2000" dirty="0" smtClean="0"/>
              <a:t>User-level </a:t>
            </a:r>
            <a:r>
              <a:rPr lang="en-US" sz="2000" dirty="0"/>
              <a:t>instruction does not require special privilege. Example are ADD, PUSH, etc.</a:t>
            </a:r>
            <a:endParaRPr lang="en-IN" sz="2000" dirty="0"/>
          </a:p>
        </p:txBody>
      </p:sp>
      <p:pic>
        <p:nvPicPr>
          <p:cNvPr id="5" name="Picture 4">
            <a:extLst>
              <a:ext uri="{FF2B5EF4-FFF2-40B4-BE49-F238E27FC236}">
                <a16:creationId xmlns="" xmlns:a16="http://schemas.microsoft.com/office/drawing/2014/main" id="{393944C3-C327-40E3-9AC0-E93650BE7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0" y="3145606"/>
            <a:ext cx="2324938" cy="1903219"/>
          </a:xfrm>
          <a:prstGeom prst="rect">
            <a:avLst/>
          </a:prstGeom>
        </p:spPr>
      </p:pic>
    </p:spTree>
    <p:extLst>
      <p:ext uri="{BB962C8B-B14F-4D97-AF65-F5344CB8AC3E}">
        <p14:creationId xmlns:p14="http://schemas.microsoft.com/office/powerpoint/2010/main" val="2172234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0494A4-4360-4863-80AD-CCDDCE374005}"/>
              </a:ext>
            </a:extLst>
          </p:cNvPr>
          <p:cNvSpPr>
            <a:spLocks noGrp="1"/>
          </p:cNvSpPr>
          <p:nvPr>
            <p:ph type="title"/>
          </p:nvPr>
        </p:nvSpPr>
        <p:spPr/>
        <p:txBody>
          <a:bodyPr/>
          <a:lstStyle/>
          <a:p>
            <a:r>
              <a:rPr lang="en-IN" dirty="0"/>
              <a:t>KERNEL AND USER MODE CPU OPERATION</a:t>
            </a:r>
          </a:p>
        </p:txBody>
      </p:sp>
      <p:sp>
        <p:nvSpPr>
          <p:cNvPr id="8" name="Content Placeholder 7">
            <a:extLst>
              <a:ext uri="{FF2B5EF4-FFF2-40B4-BE49-F238E27FC236}">
                <a16:creationId xmlns="" xmlns:a16="http://schemas.microsoft.com/office/drawing/2014/main" id="{2DA5393F-6285-4131-9CCB-41590E79AB78}"/>
              </a:ext>
            </a:extLst>
          </p:cNvPr>
          <p:cNvSpPr>
            <a:spLocks noGrp="1"/>
          </p:cNvSpPr>
          <p:nvPr>
            <p:ph idx="1"/>
          </p:nvPr>
        </p:nvSpPr>
        <p:spPr/>
        <p:txBody>
          <a:bodyPr>
            <a:normAutofit/>
          </a:bodyPr>
          <a:lstStyle/>
          <a:p>
            <a:pPr marL="457200" indent="-457200" fontAlgn="base">
              <a:buFont typeface="+mj-lt"/>
              <a:buAutoNum type="arabicPeriod"/>
            </a:pPr>
            <a:r>
              <a:rPr lang="en-US" sz="2000" dirty="0" smtClean="0"/>
              <a:t>The </a:t>
            </a:r>
            <a:r>
              <a:rPr lang="en-US" sz="2000" dirty="0"/>
              <a:t>operating system puts the CPU in kernel mode when it is executing in the kernel so, that kernel can execute some special operation.</a:t>
            </a:r>
          </a:p>
          <a:p>
            <a:pPr marL="457200" indent="-457200" fontAlgn="base">
              <a:buFont typeface="+mj-lt"/>
              <a:buAutoNum type="arabicPeriod"/>
            </a:pPr>
            <a:r>
              <a:rPr lang="en-US" sz="2000" dirty="0"/>
              <a:t>The operating system puts the CPU in user mode when a user program is in execution so, that user program cannot interface with the operating system program.</a:t>
            </a:r>
          </a:p>
          <a:p>
            <a:endParaRPr lang="en-IN" sz="2000" dirty="0"/>
          </a:p>
        </p:txBody>
      </p:sp>
      <p:pic>
        <p:nvPicPr>
          <p:cNvPr id="11" name="Picture 10">
            <a:extLst>
              <a:ext uri="{FF2B5EF4-FFF2-40B4-BE49-F238E27FC236}">
                <a16:creationId xmlns="" xmlns:a16="http://schemas.microsoft.com/office/drawing/2014/main" id="{758B1108-5B8B-45F3-A8C2-554A8C270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363" y="3537555"/>
            <a:ext cx="6891338" cy="3320445"/>
          </a:xfrm>
          <a:prstGeom prst="rect">
            <a:avLst/>
          </a:prstGeom>
        </p:spPr>
      </p:pic>
    </p:spTree>
    <p:extLst>
      <p:ext uri="{BB962C8B-B14F-4D97-AF65-F5344CB8AC3E}">
        <p14:creationId xmlns:p14="http://schemas.microsoft.com/office/powerpoint/2010/main" val="217814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91897-6296-9F49-AED7-12E17985593D}"/>
              </a:ext>
            </a:extLst>
          </p:cNvPr>
          <p:cNvSpPr>
            <a:spLocks noGrp="1"/>
          </p:cNvSpPr>
          <p:nvPr>
            <p:ph type="ctrTitle"/>
          </p:nvPr>
        </p:nvSpPr>
        <p:spPr>
          <a:xfrm>
            <a:off x="-435768" y="4756792"/>
            <a:ext cx="7722393" cy="2101208"/>
          </a:xfrm>
        </p:spPr>
        <p:txBody>
          <a:bodyPr/>
          <a:lstStyle/>
          <a:p>
            <a:r>
              <a:rPr lang="en-US" dirty="0" smtClean="0"/>
              <a:t>Monolithic system</a:t>
            </a:r>
            <a:endParaRPr lang="en-US" dirty="0"/>
          </a:p>
        </p:txBody>
      </p:sp>
      <p:sp>
        <p:nvSpPr>
          <p:cNvPr id="3" name="Content Placeholder 2">
            <a:extLst>
              <a:ext uri="{FF2B5EF4-FFF2-40B4-BE49-F238E27FC236}">
                <a16:creationId xmlns:a16="http://schemas.microsoft.com/office/drawing/2014/main" xmlns="" id="{53AC9175-F9A1-FE42-A0EA-63169AB160D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770353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99D17F-E9DA-4879-8E4F-C1F4F756C7B6}"/>
              </a:ext>
            </a:extLst>
          </p:cNvPr>
          <p:cNvSpPr>
            <a:spLocks noGrp="1"/>
          </p:cNvSpPr>
          <p:nvPr>
            <p:ph type="title"/>
          </p:nvPr>
        </p:nvSpPr>
        <p:spPr/>
        <p:txBody>
          <a:bodyPr/>
          <a:lstStyle/>
          <a:p>
            <a:r>
              <a:rPr lang="en-IN" dirty="0"/>
              <a:t>MICROKERNEL</a:t>
            </a:r>
          </a:p>
        </p:txBody>
      </p:sp>
      <p:sp>
        <p:nvSpPr>
          <p:cNvPr id="7" name="Content Placeholder 6">
            <a:extLst>
              <a:ext uri="{FF2B5EF4-FFF2-40B4-BE49-F238E27FC236}">
                <a16:creationId xmlns="" xmlns:a16="http://schemas.microsoft.com/office/drawing/2014/main" id="{BBF2FF21-ACFB-4DF2-BE99-0FA0AE95C74B}"/>
              </a:ext>
            </a:extLst>
          </p:cNvPr>
          <p:cNvSpPr>
            <a:spLocks noGrp="1"/>
          </p:cNvSpPr>
          <p:nvPr>
            <p:ph idx="1"/>
          </p:nvPr>
        </p:nvSpPr>
        <p:spPr/>
        <p:txBody>
          <a:bodyPr>
            <a:normAutofit/>
          </a:bodyPr>
          <a:lstStyle/>
          <a:p>
            <a:pPr marL="457200" indent="-457200">
              <a:buFont typeface="+mj-lt"/>
              <a:buAutoNum type="arabicPeriod"/>
            </a:pPr>
            <a:r>
              <a:rPr lang="en-US" sz="2000" dirty="0"/>
              <a:t>Microkernel is one of the classification of the kernel. Being a kernel it manages all system resources. </a:t>
            </a:r>
            <a:endParaRPr lang="en-US" sz="2000" dirty="0" smtClean="0"/>
          </a:p>
          <a:p>
            <a:pPr marL="457200" indent="-457200">
              <a:buFont typeface="+mj-lt"/>
              <a:buAutoNum type="arabicPeriod"/>
            </a:pPr>
            <a:r>
              <a:rPr lang="en-US" sz="2000" dirty="0" smtClean="0"/>
              <a:t>But </a:t>
            </a:r>
            <a:r>
              <a:rPr lang="en-US" sz="2000" dirty="0"/>
              <a:t>in a microkernel, the user services and kernel services are implemented in different address space, thus also reduces the size of kernel and size of operating system as </a:t>
            </a:r>
            <a:r>
              <a:rPr lang="en-US" sz="2000" dirty="0" smtClean="0"/>
              <a:t>well.</a:t>
            </a:r>
          </a:p>
          <a:p>
            <a:pPr marL="457200" indent="-457200">
              <a:buFont typeface="+mj-lt"/>
              <a:buAutoNum type="arabicPeriod"/>
            </a:pPr>
            <a:r>
              <a:rPr lang="en-US" sz="2000" dirty="0" smtClean="0"/>
              <a:t>It </a:t>
            </a:r>
            <a:r>
              <a:rPr lang="en-US" sz="2000" dirty="0"/>
              <a:t>provides minimal services of process and memory </a:t>
            </a:r>
            <a:r>
              <a:rPr lang="en-US" sz="2000" dirty="0" smtClean="0"/>
              <a:t>management.</a:t>
            </a:r>
          </a:p>
          <a:p>
            <a:pPr marL="457200" indent="-457200">
              <a:buFont typeface="+mj-lt"/>
              <a:buAutoNum type="arabicPeriod"/>
            </a:pPr>
            <a:r>
              <a:rPr lang="en-US" sz="2000" dirty="0" smtClean="0"/>
              <a:t>Inter-process </a:t>
            </a:r>
            <a:r>
              <a:rPr lang="en-US" sz="2000" dirty="0"/>
              <a:t>communication (IPC) is any mechanism which allows separate processes to communicate with each other, usually by sending </a:t>
            </a:r>
            <a:r>
              <a:rPr lang="en-US" sz="2000" dirty="0" smtClean="0"/>
              <a:t>messages.</a:t>
            </a:r>
          </a:p>
          <a:p>
            <a:pPr marL="457200" indent="-457200">
              <a:buFont typeface="+mj-lt"/>
              <a:buAutoNum type="arabicPeriod"/>
            </a:pPr>
            <a:r>
              <a:rPr lang="en-US" sz="2000" dirty="0" smtClean="0"/>
              <a:t>Microkernel </a:t>
            </a:r>
            <a:r>
              <a:rPr lang="en-US" sz="2000" dirty="0"/>
              <a:t>servers are essentially daemon programs like any others, except that the kernel grants some of them privileges to interact with parts of physical memory that are otherwise off limits to most programs.</a:t>
            </a:r>
          </a:p>
          <a:p>
            <a:endParaRPr lang="en-IN" sz="1600" dirty="0"/>
          </a:p>
        </p:txBody>
      </p:sp>
    </p:spTree>
    <p:extLst>
      <p:ext uri="{BB962C8B-B14F-4D97-AF65-F5344CB8AC3E}">
        <p14:creationId xmlns:p14="http://schemas.microsoft.com/office/powerpoint/2010/main" val="1191656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1B1E1D4C-F4F5-4B3E-B9C6-672029CE347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238" t="9658" r="13626" b="7026"/>
          <a:stretch/>
        </p:blipFill>
        <p:spPr>
          <a:xfrm>
            <a:off x="3925864" y="1271838"/>
            <a:ext cx="4340271" cy="4314324"/>
          </a:xfrm>
          <a:prstGeom prst="rect">
            <a:avLst/>
          </a:prstGeom>
        </p:spPr>
      </p:pic>
    </p:spTree>
    <p:extLst>
      <p:ext uri="{BB962C8B-B14F-4D97-AF65-F5344CB8AC3E}">
        <p14:creationId xmlns:p14="http://schemas.microsoft.com/office/powerpoint/2010/main" val="2802833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 xmlns:a16="http://schemas.microsoft.com/office/drawing/2014/main" id="{07E18F12-E1A0-4195-8B18-54022F618DF6}"/>
              </a:ext>
            </a:extLst>
          </p:cNvPr>
          <p:cNvSpPr>
            <a:spLocks noGrp="1"/>
          </p:cNvSpPr>
          <p:nvPr>
            <p:ph type="body" idx="1"/>
          </p:nvPr>
        </p:nvSpPr>
        <p:spPr>
          <a:xfrm>
            <a:off x="1059297" y="843205"/>
            <a:ext cx="4754880" cy="822960"/>
          </a:xfrm>
        </p:spPr>
        <p:txBody>
          <a:bodyPr/>
          <a:lstStyle/>
          <a:p>
            <a:r>
              <a:rPr lang="en-IN" dirty="0"/>
              <a:t>ADVANTAGE</a:t>
            </a:r>
          </a:p>
        </p:txBody>
      </p:sp>
      <p:sp>
        <p:nvSpPr>
          <p:cNvPr id="3" name="Content Placeholder 2">
            <a:extLst>
              <a:ext uri="{FF2B5EF4-FFF2-40B4-BE49-F238E27FC236}">
                <a16:creationId xmlns="" xmlns:a16="http://schemas.microsoft.com/office/drawing/2014/main" id="{CB32E268-B455-4AA6-A936-D99E9607BB25}"/>
              </a:ext>
            </a:extLst>
          </p:cNvPr>
          <p:cNvSpPr>
            <a:spLocks noGrp="1"/>
          </p:cNvSpPr>
          <p:nvPr>
            <p:ph sz="half" idx="2"/>
          </p:nvPr>
        </p:nvSpPr>
        <p:spPr>
          <a:xfrm>
            <a:off x="1047574" y="2264404"/>
            <a:ext cx="4754880" cy="3341572"/>
          </a:xfrm>
        </p:spPr>
        <p:txBody>
          <a:bodyPr>
            <a:normAutofit lnSpcReduction="10000"/>
          </a:bodyPr>
          <a:lstStyle/>
          <a:p>
            <a:pPr marL="457200" indent="-457200" fontAlgn="base">
              <a:buFont typeface="+mj-lt"/>
              <a:buAutoNum type="arabicPeriod"/>
            </a:pPr>
            <a:r>
              <a:rPr lang="en-US" sz="2000" dirty="0"/>
              <a:t>The architecture of this kernel is small and isolated hence it can function </a:t>
            </a:r>
            <a:r>
              <a:rPr lang="en-US" sz="2000" dirty="0" smtClean="0"/>
              <a:t>better.</a:t>
            </a:r>
          </a:p>
          <a:p>
            <a:pPr marL="457200" indent="-457200" fontAlgn="base">
              <a:buFont typeface="+mj-lt"/>
              <a:buAutoNum type="arabicPeriod"/>
            </a:pPr>
            <a:r>
              <a:rPr lang="en-US" sz="2000" dirty="0" smtClean="0"/>
              <a:t>Expansion </a:t>
            </a:r>
            <a:r>
              <a:rPr lang="en-US" sz="2000" dirty="0"/>
              <a:t>of the system is easier, it is simply added in the system application without disturbing the </a:t>
            </a:r>
            <a:r>
              <a:rPr lang="en-US" sz="2000" dirty="0" smtClean="0"/>
              <a:t>kernel.</a:t>
            </a:r>
          </a:p>
          <a:p>
            <a:pPr marL="457200" indent="-457200" fontAlgn="base">
              <a:buFont typeface="+mj-lt"/>
              <a:buAutoNum type="arabicPeriod"/>
            </a:pPr>
            <a:r>
              <a:rPr lang="en-US" sz="2000" dirty="0" smtClean="0"/>
              <a:t>Due </a:t>
            </a:r>
            <a:r>
              <a:rPr lang="en-US" sz="2000" dirty="0"/>
              <a:t>to the modularity of the kernel, code readability is better maintenance of the operating system is much </a:t>
            </a:r>
            <a:r>
              <a:rPr lang="en-US" sz="2000" dirty="0" smtClean="0"/>
              <a:t>easier.</a:t>
            </a:r>
          </a:p>
          <a:p>
            <a:pPr marL="457200" indent="-457200" fontAlgn="base">
              <a:buFont typeface="+mj-lt"/>
              <a:buAutoNum type="arabicPeriod"/>
            </a:pPr>
            <a:r>
              <a:rPr lang="en-US" sz="2000" dirty="0" smtClean="0"/>
              <a:t>Fewer </a:t>
            </a:r>
            <a:r>
              <a:rPr lang="en-US" sz="2000" dirty="0"/>
              <a:t>system crashes when compared with monolithic systems.</a:t>
            </a:r>
            <a:endParaRPr lang="en-US" sz="1600" dirty="0"/>
          </a:p>
          <a:p>
            <a:pPr fontAlgn="base"/>
            <a:endParaRPr lang="en-US" sz="2000" dirty="0"/>
          </a:p>
          <a:p>
            <a:endParaRPr lang="en-IN" sz="2000" dirty="0"/>
          </a:p>
        </p:txBody>
      </p:sp>
      <p:sp>
        <p:nvSpPr>
          <p:cNvPr id="7" name="Text Placeholder 6">
            <a:extLst>
              <a:ext uri="{FF2B5EF4-FFF2-40B4-BE49-F238E27FC236}">
                <a16:creationId xmlns="" xmlns:a16="http://schemas.microsoft.com/office/drawing/2014/main" id="{48CFF2A3-3960-45A3-8797-B13256CCF447}"/>
              </a:ext>
            </a:extLst>
          </p:cNvPr>
          <p:cNvSpPr>
            <a:spLocks noGrp="1"/>
          </p:cNvSpPr>
          <p:nvPr>
            <p:ph type="body" sz="quarter" idx="3"/>
          </p:nvPr>
        </p:nvSpPr>
        <p:spPr>
          <a:xfrm>
            <a:off x="5990888" y="796313"/>
            <a:ext cx="4754880" cy="822960"/>
          </a:xfrm>
        </p:spPr>
        <p:txBody>
          <a:bodyPr/>
          <a:lstStyle/>
          <a:p>
            <a:r>
              <a:rPr lang="en-IN" dirty="0"/>
              <a:t>DISADVANTAGE</a:t>
            </a:r>
          </a:p>
        </p:txBody>
      </p:sp>
      <p:sp>
        <p:nvSpPr>
          <p:cNvPr id="8" name="Content Placeholder 7">
            <a:extLst>
              <a:ext uri="{FF2B5EF4-FFF2-40B4-BE49-F238E27FC236}">
                <a16:creationId xmlns="" xmlns:a16="http://schemas.microsoft.com/office/drawing/2014/main" id="{6B252D4A-8868-4D5D-8B75-348393DD8B15}"/>
              </a:ext>
            </a:extLst>
          </p:cNvPr>
          <p:cNvSpPr>
            <a:spLocks noGrp="1"/>
          </p:cNvSpPr>
          <p:nvPr>
            <p:ph sz="quarter" idx="4"/>
          </p:nvPr>
        </p:nvSpPr>
        <p:spPr>
          <a:xfrm>
            <a:off x="5967442" y="2276127"/>
            <a:ext cx="4754880" cy="3341572"/>
          </a:xfrm>
        </p:spPr>
        <p:txBody>
          <a:bodyPr>
            <a:normAutofit/>
          </a:bodyPr>
          <a:lstStyle/>
          <a:p>
            <a:pPr marL="457200" indent="-457200">
              <a:buFont typeface="+mj-lt"/>
              <a:buAutoNum type="arabicPeriod"/>
            </a:pPr>
            <a:r>
              <a:rPr lang="en-IN" sz="2000" dirty="0"/>
              <a:t>Since there is more IPC going on, so it makes the system </a:t>
            </a:r>
            <a:r>
              <a:rPr lang="en-IN" sz="2000" dirty="0" smtClean="0"/>
              <a:t>slower.</a:t>
            </a:r>
          </a:p>
          <a:p>
            <a:pPr marL="457200" indent="-457200">
              <a:buFont typeface="+mj-lt"/>
              <a:buAutoNum type="arabicPeriod"/>
            </a:pPr>
            <a:r>
              <a:rPr lang="en-US" sz="2000" dirty="0" smtClean="0"/>
              <a:t>Messaging </a:t>
            </a:r>
            <a:r>
              <a:rPr lang="en-US" sz="2000" dirty="0"/>
              <a:t>bugs can be harder to fix due to the longer trip they have to </a:t>
            </a:r>
            <a:r>
              <a:rPr lang="en-US" sz="2000" dirty="0" smtClean="0"/>
              <a:t>take.</a:t>
            </a:r>
          </a:p>
          <a:p>
            <a:pPr marL="457200" indent="-457200">
              <a:buFont typeface="+mj-lt"/>
              <a:buAutoNum type="arabicPeriod"/>
            </a:pPr>
            <a:r>
              <a:rPr lang="en-US" sz="2000" dirty="0" smtClean="0"/>
              <a:t>Providing </a:t>
            </a:r>
            <a:r>
              <a:rPr lang="en-US" sz="2000" dirty="0"/>
              <a:t>services in a microkernel system are expensive compared to the normal monolithic system.</a:t>
            </a:r>
            <a:endParaRPr lang="en-IN" sz="1600" dirty="0"/>
          </a:p>
        </p:txBody>
      </p:sp>
    </p:spTree>
    <p:extLst>
      <p:ext uri="{BB962C8B-B14F-4D97-AF65-F5344CB8AC3E}">
        <p14:creationId xmlns:p14="http://schemas.microsoft.com/office/powerpoint/2010/main" val="3048808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91897-6296-9F49-AED7-12E17985593D}"/>
              </a:ext>
            </a:extLst>
          </p:cNvPr>
          <p:cNvSpPr>
            <a:spLocks noGrp="1"/>
          </p:cNvSpPr>
          <p:nvPr>
            <p:ph type="ctrTitle"/>
          </p:nvPr>
        </p:nvSpPr>
        <p:spPr>
          <a:xfrm>
            <a:off x="-435768" y="4756792"/>
            <a:ext cx="7722393" cy="2101208"/>
          </a:xfrm>
        </p:spPr>
        <p:txBody>
          <a:bodyPr/>
          <a:lstStyle/>
          <a:p>
            <a:r>
              <a:rPr lang="en-US" dirty="0" smtClean="0"/>
              <a:t>Client server model</a:t>
            </a:r>
            <a:endParaRPr lang="en-US" dirty="0"/>
          </a:p>
        </p:txBody>
      </p:sp>
      <p:sp>
        <p:nvSpPr>
          <p:cNvPr id="3" name="Content Placeholder 2">
            <a:extLst>
              <a:ext uri="{FF2B5EF4-FFF2-40B4-BE49-F238E27FC236}">
                <a16:creationId xmlns:a16="http://schemas.microsoft.com/office/drawing/2014/main" xmlns="" id="{53AC9175-F9A1-FE42-A0EA-63169AB160D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02767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Client-Server </a:t>
            </a:r>
            <a:r>
              <a:rPr lang="en-US" dirty="0" smtClean="0"/>
              <a:t>Model</a:t>
            </a:r>
            <a:endParaRPr lang="en-US" dirty="0"/>
          </a:p>
        </p:txBody>
      </p:sp>
      <p:sp>
        <p:nvSpPr>
          <p:cNvPr id="5" name="Content Placeholder 4"/>
          <p:cNvSpPr>
            <a:spLocks noGrp="1"/>
          </p:cNvSpPr>
          <p:nvPr>
            <p:ph idx="1"/>
          </p:nvPr>
        </p:nvSpPr>
        <p:spPr/>
        <p:txBody>
          <a:bodyPr/>
          <a:lstStyle/>
          <a:p>
            <a:pPr>
              <a:buFont typeface="Wingdings" pitchFamily="2" charset="2"/>
              <a:buChar char="§"/>
            </a:pPr>
            <a:r>
              <a:rPr lang="en-IN" smtClean="0"/>
              <a:t> It </a:t>
            </a:r>
            <a:r>
              <a:rPr lang="en-US" dirty="0"/>
              <a:t>is a variation of the microkernel </a:t>
            </a:r>
            <a:r>
              <a:rPr lang="en-US" dirty="0" smtClean="0"/>
              <a:t>system</a:t>
            </a:r>
          </a:p>
          <a:p>
            <a:pPr>
              <a:buFont typeface="Wingdings" pitchFamily="2" charset="2"/>
              <a:buChar char="§"/>
            </a:pPr>
            <a:r>
              <a:rPr lang="en-IN" dirty="0" smtClean="0"/>
              <a:t> Client </a:t>
            </a:r>
            <a:r>
              <a:rPr lang="en-IN" dirty="0" smtClean="0"/>
              <a:t>– Application</a:t>
            </a:r>
            <a:endParaRPr lang="en-US" dirty="0" smtClean="0"/>
          </a:p>
          <a:p>
            <a:pPr>
              <a:buFont typeface="Wingdings" pitchFamily="2" charset="2"/>
              <a:buChar char="§"/>
            </a:pPr>
            <a:r>
              <a:rPr lang="en-IN" dirty="0" smtClean="0"/>
              <a:t> Server </a:t>
            </a:r>
            <a:r>
              <a:rPr lang="en-IN" dirty="0" smtClean="0"/>
              <a:t>– Middle layer of  </a:t>
            </a:r>
            <a:r>
              <a:rPr lang="en-IN" dirty="0" smtClean="0"/>
              <a:t>Microkernel </a:t>
            </a:r>
            <a:endParaRPr lang="en-IN" dirty="0" smtClean="0"/>
          </a:p>
          <a:p>
            <a:pPr>
              <a:buFont typeface="Wingdings" pitchFamily="2" charset="2"/>
              <a:buChar char="§"/>
            </a:pPr>
            <a:r>
              <a:rPr lang="en-IN" dirty="0" smtClean="0"/>
              <a:t> Client </a:t>
            </a:r>
            <a:r>
              <a:rPr lang="en-IN" dirty="0" smtClean="0"/>
              <a:t>– Sends request</a:t>
            </a:r>
          </a:p>
          <a:p>
            <a:pPr>
              <a:buFont typeface="Wingdings" pitchFamily="2" charset="2"/>
              <a:buChar char="§"/>
            </a:pPr>
            <a:r>
              <a:rPr lang="en-IN" dirty="0" smtClean="0"/>
              <a:t> Server </a:t>
            </a:r>
            <a:r>
              <a:rPr lang="en-IN" dirty="0" smtClean="0"/>
              <a:t>– Replies to request</a:t>
            </a:r>
          </a:p>
          <a:p>
            <a:pPr>
              <a:buFont typeface="Wingdings" pitchFamily="2" charset="2"/>
              <a:buChar char="§"/>
            </a:pPr>
            <a:r>
              <a:rPr lang="en-IN" dirty="0" smtClean="0"/>
              <a:t> </a:t>
            </a:r>
            <a:r>
              <a:rPr lang="en-IN" dirty="0" err="1" smtClean="0"/>
              <a:t>Eg</a:t>
            </a:r>
            <a:r>
              <a:rPr lang="en-IN" dirty="0" smtClean="0"/>
              <a:t>. File fetching</a:t>
            </a:r>
            <a:endParaRPr lang="en-US" dirty="0"/>
          </a:p>
        </p:txBody>
      </p:sp>
    </p:spTree>
    <p:extLst>
      <p:ext uri="{BB962C8B-B14F-4D97-AF65-F5344CB8AC3E}">
        <p14:creationId xmlns:p14="http://schemas.microsoft.com/office/powerpoint/2010/main" val="74852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Model</a:t>
            </a:r>
            <a:endParaRPr lang="en-US" dirty="0"/>
          </a:p>
        </p:txBody>
      </p:sp>
      <p:sp>
        <p:nvSpPr>
          <p:cNvPr id="3" name="Content Placeholder 2"/>
          <p:cNvSpPr>
            <a:spLocks noGrp="1"/>
          </p:cNvSpPr>
          <p:nvPr>
            <p:ph idx="1"/>
          </p:nvPr>
        </p:nvSpPr>
        <p:spPr>
          <a:xfrm>
            <a:off x="609600" y="1600200"/>
            <a:ext cx="10972800" cy="4972072"/>
          </a:xfrm>
        </p:spPr>
        <p:txBody>
          <a:bodyPr>
            <a:normAutofit/>
          </a:bodyPr>
          <a:lstStyle/>
          <a:p>
            <a:pPr>
              <a:buFont typeface="Wingdings" pitchFamily="2" charset="2"/>
              <a:buChar char="§"/>
            </a:pPr>
            <a:r>
              <a:rPr lang="en-US" dirty="0" smtClean="0"/>
              <a:t> Kernel </a:t>
            </a:r>
            <a:r>
              <a:rPr lang="en-US" dirty="0" smtClean="0"/>
              <a:t>handles the communication between the clients and the servers</a:t>
            </a:r>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r>
              <a:rPr lang="en-US" dirty="0" smtClean="0"/>
              <a:t> The </a:t>
            </a:r>
            <a:r>
              <a:rPr lang="en-US" dirty="0" smtClean="0"/>
              <a:t>adaptability of the client-server model, to use in distributed system is the advantage of this model.</a:t>
            </a:r>
            <a:endParaRPr lang="en-US" dirty="0"/>
          </a:p>
        </p:txBody>
      </p:sp>
      <p:pic>
        <p:nvPicPr>
          <p:cNvPr id="2050" name="Picture 2"/>
          <p:cNvPicPr>
            <a:picLocks noChangeAspect="1" noChangeArrowheads="1"/>
          </p:cNvPicPr>
          <p:nvPr/>
        </p:nvPicPr>
        <p:blipFill>
          <a:blip r:embed="rId2"/>
          <a:srcRect/>
          <a:stretch>
            <a:fillRect/>
          </a:stretch>
        </p:blipFill>
        <p:spPr bwMode="auto">
          <a:xfrm>
            <a:off x="1619219" y="2500306"/>
            <a:ext cx="9074175" cy="2226852"/>
          </a:xfrm>
          <a:prstGeom prst="rect">
            <a:avLst/>
          </a:prstGeom>
          <a:noFill/>
          <a:ln w="9525">
            <a:noFill/>
            <a:miter lim="800000"/>
            <a:headEnd/>
            <a:tailEnd/>
          </a:ln>
          <a:effectLst/>
        </p:spPr>
      </p:pic>
    </p:spTree>
    <p:extLst>
      <p:ext uri="{BB962C8B-B14F-4D97-AF65-F5344CB8AC3E}">
        <p14:creationId xmlns:p14="http://schemas.microsoft.com/office/powerpoint/2010/main" val="19348990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91897-6296-9F49-AED7-12E17985593D}"/>
              </a:ext>
            </a:extLst>
          </p:cNvPr>
          <p:cNvSpPr>
            <a:spLocks noGrp="1"/>
          </p:cNvSpPr>
          <p:nvPr>
            <p:ph type="ctrTitle"/>
          </p:nvPr>
        </p:nvSpPr>
        <p:spPr>
          <a:xfrm>
            <a:off x="-435768" y="4756792"/>
            <a:ext cx="7722393" cy="2101208"/>
          </a:xfrm>
        </p:spPr>
        <p:txBody>
          <a:bodyPr/>
          <a:lstStyle/>
          <a:p>
            <a:pPr algn="ctr"/>
            <a:r>
              <a:rPr lang="en-US" dirty="0" smtClean="0"/>
              <a:t>EXOKERNAL</a:t>
            </a:r>
            <a:endParaRPr lang="en-US" dirty="0"/>
          </a:p>
        </p:txBody>
      </p:sp>
      <p:sp>
        <p:nvSpPr>
          <p:cNvPr id="3" name="Content Placeholder 2">
            <a:extLst>
              <a:ext uri="{FF2B5EF4-FFF2-40B4-BE49-F238E27FC236}">
                <a16:creationId xmlns:a16="http://schemas.microsoft.com/office/drawing/2014/main" xmlns="" id="{53AC9175-F9A1-FE42-A0EA-63169AB160D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80172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Exokernels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IN" dirty="0" smtClean="0"/>
              <a:t> Subset </a:t>
            </a:r>
            <a:r>
              <a:rPr lang="en-IN" dirty="0" smtClean="0"/>
              <a:t>of </a:t>
            </a:r>
            <a:r>
              <a:rPr lang="en-IN" dirty="0"/>
              <a:t>V</a:t>
            </a:r>
            <a:r>
              <a:rPr lang="en-IN" dirty="0" smtClean="0"/>
              <a:t>irtual Machines</a:t>
            </a:r>
          </a:p>
          <a:p>
            <a:pPr>
              <a:buFont typeface="Wingdings" pitchFamily="2" charset="2"/>
              <a:buChar char="§"/>
            </a:pPr>
            <a:r>
              <a:rPr lang="en-IN" dirty="0" smtClean="0"/>
              <a:t> Disks </a:t>
            </a:r>
            <a:r>
              <a:rPr lang="en-IN" dirty="0" smtClean="0"/>
              <a:t>are actually partitioned</a:t>
            </a:r>
            <a:endParaRPr lang="en-US" sz="1200" dirty="0" smtClean="0"/>
          </a:p>
          <a:p>
            <a:pPr>
              <a:buFont typeface="Wingdings" pitchFamily="2" charset="2"/>
              <a:buChar char="§"/>
            </a:pPr>
            <a:r>
              <a:rPr lang="en-IN" dirty="0" smtClean="0"/>
              <a:t> It </a:t>
            </a:r>
            <a:r>
              <a:rPr lang="en-IN" dirty="0" smtClean="0"/>
              <a:t>is program running in kernel mode</a:t>
            </a:r>
          </a:p>
          <a:p>
            <a:pPr>
              <a:buFont typeface="Wingdings" pitchFamily="2" charset="2"/>
              <a:buChar char="§"/>
            </a:pPr>
            <a:r>
              <a:rPr lang="en-IN" dirty="0" smtClean="0"/>
              <a:t> Resources </a:t>
            </a:r>
            <a:r>
              <a:rPr lang="en-IN" dirty="0" smtClean="0"/>
              <a:t>are allocated while setting </a:t>
            </a:r>
            <a:r>
              <a:rPr lang="en-IN" dirty="0" smtClean="0"/>
              <a:t>up </a:t>
            </a:r>
            <a:endParaRPr lang="en-IN" dirty="0" smtClean="0"/>
          </a:p>
          <a:p>
            <a:pPr>
              <a:buFont typeface="Wingdings" pitchFamily="2" charset="2"/>
              <a:buChar char="§"/>
            </a:pPr>
            <a:r>
              <a:rPr lang="en-IN" dirty="0" smtClean="0"/>
              <a:t> Different </a:t>
            </a:r>
            <a:r>
              <a:rPr lang="en-IN" dirty="0" smtClean="0"/>
              <a:t>OS may be installed on different Partitions.</a:t>
            </a:r>
          </a:p>
          <a:p>
            <a:pPr>
              <a:buFont typeface="Wingdings" pitchFamily="2" charset="2"/>
              <a:buChar char="§"/>
            </a:pPr>
            <a:r>
              <a:rPr lang="en-IN" dirty="0" smtClean="0"/>
              <a:t> Partition </a:t>
            </a:r>
            <a:r>
              <a:rPr lang="en-IN" dirty="0" smtClean="0"/>
              <a:t>is called as </a:t>
            </a:r>
            <a:r>
              <a:rPr lang="en-IN" dirty="0" err="1" smtClean="0"/>
              <a:t>exokernel</a:t>
            </a:r>
            <a:endParaRPr lang="en-IN" dirty="0" smtClean="0"/>
          </a:p>
          <a:p>
            <a:pPr>
              <a:buFont typeface="Wingdings" pitchFamily="2" charset="2"/>
              <a:buChar char="§"/>
            </a:pPr>
            <a:endParaRPr lang="en-US" dirty="0"/>
          </a:p>
        </p:txBody>
      </p:sp>
    </p:spTree>
    <p:extLst>
      <p:ext uri="{BB962C8B-B14F-4D97-AF65-F5344CB8AC3E}">
        <p14:creationId xmlns:p14="http://schemas.microsoft.com/office/powerpoint/2010/main" val="2812505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0"/>
            <a:ext cx="10972800" cy="1143000"/>
          </a:xfrm>
        </p:spPr>
        <p:txBody>
          <a:bodyPr/>
          <a:lstStyle/>
          <a:p>
            <a:pPr algn="l"/>
            <a:r>
              <a:rPr lang="en-IN" u="sng" dirty="0" smtClean="0"/>
              <a:t>MONOLITHIC SYSTEM</a:t>
            </a:r>
            <a:r>
              <a:rPr lang="en-IN" dirty="0" smtClean="0"/>
              <a:t>:</a:t>
            </a:r>
            <a:endParaRPr lang="en-US" dirty="0"/>
          </a:p>
        </p:txBody>
      </p:sp>
      <p:sp>
        <p:nvSpPr>
          <p:cNvPr id="3" name="Content Placeholder 2"/>
          <p:cNvSpPr>
            <a:spLocks noGrp="1"/>
          </p:cNvSpPr>
          <p:nvPr>
            <p:ph idx="1"/>
          </p:nvPr>
        </p:nvSpPr>
        <p:spPr>
          <a:xfrm>
            <a:off x="285709" y="1124744"/>
            <a:ext cx="11525331" cy="5733256"/>
          </a:xfrm>
        </p:spPr>
        <p:txBody>
          <a:bodyPr>
            <a:normAutofit/>
          </a:bodyPr>
          <a:lstStyle/>
          <a:p>
            <a:pPr marL="514350" indent="-514350">
              <a:buFont typeface="+mj-lt"/>
              <a:buAutoNum type="arabicPeriod"/>
            </a:pPr>
            <a:r>
              <a:rPr lang="en-IN" sz="2800" dirty="0" smtClean="0"/>
              <a:t>Monolithic system is very basic OS in which common system components like </a:t>
            </a:r>
            <a:r>
              <a:rPr lang="en-US" sz="2800" dirty="0"/>
              <a:t>file management, memory management, device management, and process management is directly controlled within the </a:t>
            </a:r>
            <a:r>
              <a:rPr lang="en-US" sz="2800" dirty="0" smtClean="0"/>
              <a:t>kernel.</a:t>
            </a:r>
          </a:p>
          <a:p>
            <a:pPr marL="514350" indent="-514350">
              <a:buFont typeface="+mj-lt"/>
              <a:buAutoNum type="arabicPeriod"/>
            </a:pPr>
            <a:endParaRPr lang="en-US" sz="2800" dirty="0"/>
          </a:p>
          <a:p>
            <a:pPr marL="514350" indent="-514350">
              <a:buFont typeface="+mj-lt"/>
              <a:buAutoNum type="arabicPeriod"/>
            </a:pPr>
            <a:endParaRPr lang="en-US" sz="2800" dirty="0" smtClean="0"/>
          </a:p>
          <a:p>
            <a:pPr marL="514350" indent="-514350">
              <a:buFont typeface="+mj-lt"/>
              <a:buAutoNum type="arabicPeriod"/>
            </a:pPr>
            <a:endParaRPr lang="en-US" sz="2800" dirty="0"/>
          </a:p>
          <a:p>
            <a:pPr marL="514350" indent="-514350">
              <a:buFont typeface="+mj-lt"/>
              <a:buAutoNum type="arabicPeriod"/>
            </a:pPr>
            <a:endParaRPr lang="en-US" sz="2800" dirty="0" smtClean="0"/>
          </a:p>
          <a:p>
            <a:pPr marL="514350" indent="-514350">
              <a:buFont typeface="+mj-lt"/>
              <a:buAutoNum type="arabicPeriod"/>
            </a:pPr>
            <a:r>
              <a:rPr lang="en-US" sz="2800" dirty="0" smtClean="0"/>
              <a:t>It </a:t>
            </a:r>
            <a:r>
              <a:rPr lang="en-US" sz="2800" dirty="0" smtClean="0"/>
              <a:t>has all the permissions to call whatever it wants(modules and packages of procedures</a:t>
            </a:r>
            <a:r>
              <a:rPr lang="en-US" sz="2800" dirty="0" smtClean="0"/>
              <a:t>).</a:t>
            </a:r>
          </a:p>
          <a:p>
            <a:pPr marL="514350" indent="-514350">
              <a:buFont typeface="+mj-lt"/>
              <a:buAutoNum type="arabicPeriod"/>
            </a:pPr>
            <a:r>
              <a:rPr lang="en-US" sz="2800" dirty="0" smtClean="0"/>
              <a:t>This </a:t>
            </a:r>
            <a:r>
              <a:rPr lang="en-US" sz="2800" dirty="0" smtClean="0"/>
              <a:t>can lead to a messy system.</a:t>
            </a:r>
            <a:endParaRPr lang="en-US" sz="2800" dirty="0"/>
          </a:p>
        </p:txBody>
      </p:sp>
      <p:pic>
        <p:nvPicPr>
          <p:cNvPr id="1026" name="Picture 2" descr="C:\Users\Administrator\Desktop\os monolith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627" y="2392683"/>
            <a:ext cx="5777640"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91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i="1" dirty="0" smtClean="0"/>
              <a:t>History:</a:t>
            </a:r>
            <a:endParaRPr lang="en-US" i="1" dirty="0"/>
          </a:p>
        </p:txBody>
      </p:sp>
      <p:sp>
        <p:nvSpPr>
          <p:cNvPr id="3" name="Content Placeholder 2"/>
          <p:cNvSpPr>
            <a:spLocks noGrp="1"/>
          </p:cNvSpPr>
          <p:nvPr>
            <p:ph idx="1"/>
          </p:nvPr>
        </p:nvSpPr>
        <p:spPr>
          <a:xfrm>
            <a:off x="380960" y="1600200"/>
            <a:ext cx="11334829" cy="4900634"/>
          </a:xfrm>
        </p:spPr>
        <p:txBody>
          <a:bodyPr/>
          <a:lstStyle/>
          <a:p>
            <a:endParaRPr lang="en-US" dirty="0" smtClean="0"/>
          </a:p>
          <a:p>
            <a:pPr marL="457200" indent="-457200">
              <a:buFont typeface="+mj-lt"/>
              <a:buAutoNum type="arabicPeriod"/>
            </a:pPr>
            <a:r>
              <a:rPr lang="en-US" sz="3200" dirty="0" smtClean="0"/>
              <a:t>Operating </a:t>
            </a:r>
            <a:r>
              <a:rPr lang="en-US" sz="3200" dirty="0"/>
              <a:t>systems which use monolithic architecture were first time used in the </a:t>
            </a:r>
            <a:r>
              <a:rPr lang="en-US" sz="3200" dirty="0" smtClean="0"/>
              <a:t>1970’s.</a:t>
            </a:r>
          </a:p>
          <a:p>
            <a:pPr marL="457200" indent="-457200">
              <a:buFont typeface="+mj-lt"/>
              <a:buAutoNum type="arabicPeriod"/>
            </a:pPr>
            <a:endParaRPr lang="en-US" sz="3200" dirty="0"/>
          </a:p>
          <a:p>
            <a:pPr marL="457200" indent="-457200">
              <a:buFont typeface="+mj-lt"/>
              <a:buAutoNum type="arabicPeriod"/>
            </a:pPr>
            <a:r>
              <a:rPr lang="en-IN" sz="3200" dirty="0" smtClean="0"/>
              <a:t>Earlier </a:t>
            </a:r>
            <a:r>
              <a:rPr lang="en-IN" sz="3200" dirty="0" smtClean="0"/>
              <a:t>computer system were relatively simple having a single CPU , a small size memory and few input/output devices. In order to manage these simple systems, monolithic kernels were best suited in.</a:t>
            </a:r>
          </a:p>
          <a:p>
            <a:endParaRPr lang="en-US" dirty="0"/>
          </a:p>
        </p:txBody>
      </p:sp>
    </p:spTree>
    <p:extLst>
      <p:ext uri="{BB962C8B-B14F-4D97-AF65-F5344CB8AC3E}">
        <p14:creationId xmlns:p14="http://schemas.microsoft.com/office/powerpoint/2010/main" val="656416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400" i="1" dirty="0"/>
              <a:t>Features of the </a:t>
            </a:r>
            <a:r>
              <a:rPr lang="en-US" sz="4400" i="1" dirty="0" smtClean="0"/>
              <a:t>Monolithic </a:t>
            </a:r>
            <a:r>
              <a:rPr lang="en-US" sz="4400" i="1" dirty="0"/>
              <a:t>operating </a:t>
            </a:r>
            <a:r>
              <a:rPr lang="en-US" sz="4400" i="1" dirty="0" smtClean="0"/>
              <a:t>system:</a:t>
            </a:r>
            <a:endParaRPr lang="en-US" sz="4400" i="1" dirty="0"/>
          </a:p>
        </p:txBody>
      </p:sp>
      <p:sp>
        <p:nvSpPr>
          <p:cNvPr id="3" name="Content Placeholder 2"/>
          <p:cNvSpPr>
            <a:spLocks noGrp="1"/>
          </p:cNvSpPr>
          <p:nvPr>
            <p:ph idx="1"/>
          </p:nvPr>
        </p:nvSpPr>
        <p:spPr>
          <a:xfrm>
            <a:off x="380960" y="1814490"/>
            <a:ext cx="11430080" cy="5043510"/>
          </a:xfrm>
        </p:spPr>
        <p:txBody>
          <a:bodyPr>
            <a:normAutofit/>
          </a:bodyPr>
          <a:lstStyle/>
          <a:p>
            <a:pPr marL="0" indent="0">
              <a:buNone/>
            </a:pPr>
            <a:r>
              <a:rPr lang="en-US" sz="3600" b="1" dirty="0"/>
              <a:t>1</a:t>
            </a:r>
            <a:r>
              <a:rPr lang="en-US" sz="3600" b="1" dirty="0" smtClean="0"/>
              <a:t>.   Simple structure:</a:t>
            </a:r>
            <a:endParaRPr lang="en-US" sz="3600" dirty="0"/>
          </a:p>
          <a:p>
            <a:pPr marL="0" indent="0">
              <a:buNone/>
            </a:pPr>
            <a:r>
              <a:rPr lang="en-US" sz="3600" dirty="0"/>
              <a:t>	</a:t>
            </a:r>
            <a:r>
              <a:rPr lang="en-US" dirty="0" smtClean="0"/>
              <a:t>This </a:t>
            </a:r>
            <a:r>
              <a:rPr lang="en-US" dirty="0"/>
              <a:t>type of operating system has a simple structure. All the components needed for </a:t>
            </a:r>
            <a:r>
              <a:rPr lang="en-US" dirty="0" smtClean="0"/>
              <a:t>	processing </a:t>
            </a:r>
            <a:r>
              <a:rPr lang="en-US" dirty="0"/>
              <a:t>are embedded into the </a:t>
            </a:r>
            <a:r>
              <a:rPr lang="en-US" dirty="0" smtClean="0"/>
              <a:t>kernel.</a:t>
            </a:r>
          </a:p>
          <a:p>
            <a:pPr marL="0" indent="0">
              <a:buNone/>
            </a:pPr>
            <a:r>
              <a:rPr lang="en-US" sz="3200" b="1" dirty="0" smtClean="0"/>
              <a:t>2.    Works </a:t>
            </a:r>
            <a:r>
              <a:rPr lang="en-US" sz="3200" b="1" dirty="0"/>
              <a:t>for smaller tasks:</a:t>
            </a:r>
            <a:endParaRPr lang="en-US" sz="3200" dirty="0"/>
          </a:p>
          <a:p>
            <a:pPr>
              <a:buNone/>
            </a:pPr>
            <a:r>
              <a:rPr lang="en-US" dirty="0" smtClean="0"/>
              <a:t>	</a:t>
            </a:r>
            <a:r>
              <a:rPr lang="en-US" dirty="0" smtClean="0"/>
              <a:t>	It </a:t>
            </a:r>
            <a:r>
              <a:rPr lang="en-US" dirty="0"/>
              <a:t>works better for performing smaller tasks as it can handle limited resources.</a:t>
            </a:r>
          </a:p>
          <a:p>
            <a:r>
              <a:rPr lang="en-US" sz="3200" b="1" dirty="0" smtClean="0"/>
              <a:t>3.   Communication </a:t>
            </a:r>
            <a:r>
              <a:rPr lang="en-US" sz="3200" b="1" dirty="0"/>
              <a:t>between components:</a:t>
            </a:r>
            <a:endParaRPr lang="en-US" sz="3200" dirty="0"/>
          </a:p>
          <a:p>
            <a:pPr>
              <a:buNone/>
            </a:pPr>
            <a:r>
              <a:rPr lang="en-US" dirty="0" smtClean="0"/>
              <a:t>	</a:t>
            </a:r>
            <a:r>
              <a:rPr lang="en-US" dirty="0" smtClean="0"/>
              <a:t>	All the components can directly communicate with each other and also with the kernel.</a:t>
            </a:r>
            <a:endParaRPr lang="en-US" dirty="0"/>
          </a:p>
          <a:p>
            <a:r>
              <a:rPr lang="en-US" sz="3200" b="1" dirty="0" smtClean="0"/>
              <a:t>4.   Fast </a:t>
            </a:r>
            <a:r>
              <a:rPr lang="en-US" sz="3200" b="1" dirty="0"/>
              <a:t>operating system:</a:t>
            </a:r>
            <a:endParaRPr lang="en-US" sz="3200" dirty="0"/>
          </a:p>
          <a:p>
            <a:pPr>
              <a:buNone/>
            </a:pPr>
            <a:r>
              <a:rPr lang="en-US" dirty="0" smtClean="0"/>
              <a:t>	</a:t>
            </a:r>
            <a:r>
              <a:rPr lang="en-US" dirty="0" smtClean="0"/>
              <a:t>	The </a:t>
            </a:r>
            <a:r>
              <a:rPr lang="en-US" dirty="0"/>
              <a:t>code to make monolithic kernel is very fast and robust</a:t>
            </a:r>
            <a:r>
              <a:rPr lang="en-US" dirty="0" smtClean="0"/>
              <a:t>.</a:t>
            </a:r>
            <a:endParaRPr lang="en-US" dirty="0"/>
          </a:p>
        </p:txBody>
      </p:sp>
    </p:spTree>
    <p:extLst>
      <p:ext uri="{BB962C8B-B14F-4D97-AF65-F5344CB8AC3E}">
        <p14:creationId xmlns:p14="http://schemas.microsoft.com/office/powerpoint/2010/main" val="1266114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i="1" dirty="0"/>
              <a:t>Limitations of a monolithic operating </a:t>
            </a:r>
            <a:r>
              <a:rPr lang="en-US" i="1" dirty="0" smtClean="0"/>
              <a:t>system:</a:t>
            </a:r>
            <a:endParaRPr lang="en-US" i="1" dirty="0"/>
          </a:p>
        </p:txBody>
      </p:sp>
      <p:sp>
        <p:nvSpPr>
          <p:cNvPr id="3" name="Content Placeholder 2"/>
          <p:cNvSpPr>
            <a:spLocks noGrp="1"/>
          </p:cNvSpPr>
          <p:nvPr>
            <p:ph idx="1"/>
          </p:nvPr>
        </p:nvSpPr>
        <p:spPr>
          <a:xfrm>
            <a:off x="448916" y="1957366"/>
            <a:ext cx="11239579" cy="4900634"/>
          </a:xfrm>
        </p:spPr>
        <p:txBody>
          <a:bodyPr>
            <a:normAutofit/>
          </a:bodyPr>
          <a:lstStyle/>
          <a:p>
            <a:pPr>
              <a:buFont typeface="Wingdings" pitchFamily="2" charset="2"/>
              <a:buChar char="§"/>
            </a:pPr>
            <a:r>
              <a:rPr lang="en-US" sz="2800" dirty="0"/>
              <a:t> </a:t>
            </a:r>
            <a:r>
              <a:rPr lang="en-US" sz="2800" dirty="0" smtClean="0"/>
              <a:t>Code </a:t>
            </a:r>
            <a:r>
              <a:rPr lang="en-US" sz="2800" dirty="0"/>
              <a:t>written in this operating system (OS) is difficult to port</a:t>
            </a:r>
            <a:r>
              <a:rPr lang="en-US" sz="2800" dirty="0" smtClean="0"/>
              <a:t>.</a:t>
            </a:r>
          </a:p>
          <a:p>
            <a:pPr marL="0" indent="0">
              <a:buNone/>
            </a:pPr>
            <a:endParaRPr lang="en-US" sz="2800" dirty="0"/>
          </a:p>
          <a:p>
            <a:pPr>
              <a:buFont typeface="Wingdings" pitchFamily="2" charset="2"/>
              <a:buChar char="§"/>
            </a:pPr>
            <a:r>
              <a:rPr lang="en-US" sz="2800" dirty="0" smtClean="0"/>
              <a:t> Monolithic </a:t>
            </a:r>
            <a:r>
              <a:rPr lang="en-US" sz="2800" dirty="0"/>
              <a:t>OS has more tendency to generate errors and bugs. The reason is that user processes use same address locations as the kernel</a:t>
            </a:r>
            <a:r>
              <a:rPr lang="en-US" sz="2800" dirty="0" smtClean="0"/>
              <a:t>.</a:t>
            </a:r>
          </a:p>
          <a:p>
            <a:pPr marL="0" indent="0">
              <a:buNone/>
            </a:pPr>
            <a:endParaRPr lang="en-US" sz="2800" dirty="0"/>
          </a:p>
          <a:p>
            <a:pPr>
              <a:buFont typeface="Wingdings" pitchFamily="2" charset="2"/>
              <a:buChar char="§"/>
            </a:pPr>
            <a:r>
              <a:rPr lang="en-US" sz="2800" dirty="0" smtClean="0"/>
              <a:t> Adding </a:t>
            </a:r>
            <a:r>
              <a:rPr lang="en-US" sz="2800" dirty="0"/>
              <a:t>and removing features from monolithic OS is very difficult. All the code needs to be rewritten and recompiled to add or remove any feature</a:t>
            </a:r>
            <a:r>
              <a:rPr lang="en-US" sz="2800" dirty="0" smtClean="0"/>
              <a:t>.</a:t>
            </a:r>
            <a:endParaRPr lang="en-US" sz="2800" dirty="0"/>
          </a:p>
        </p:txBody>
      </p:sp>
    </p:spTree>
    <p:extLst>
      <p:ext uri="{BB962C8B-B14F-4D97-AF65-F5344CB8AC3E}">
        <p14:creationId xmlns:p14="http://schemas.microsoft.com/office/powerpoint/2010/main" val="4141332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EC064C-BFD4-4DEE-BC40-B7ADC2D98035}"/>
              </a:ext>
            </a:extLst>
          </p:cNvPr>
          <p:cNvSpPr>
            <a:spLocks noGrp="1"/>
          </p:cNvSpPr>
          <p:nvPr>
            <p:ph type="ctrTitle"/>
          </p:nvPr>
        </p:nvSpPr>
        <p:spPr/>
        <p:txBody>
          <a:bodyPr>
            <a:normAutofit/>
          </a:bodyPr>
          <a:lstStyle/>
          <a:p>
            <a:pPr algn="ctr"/>
            <a:r>
              <a:rPr lang="en-US" sz="4400" b="1" dirty="0">
                <a:latin typeface="+mn-lt"/>
              </a:rPr>
              <a:t>LAYERED SYSTEM </a:t>
            </a:r>
            <a:r>
              <a:rPr lang="en-US" sz="4400" b="1" dirty="0" smtClean="0">
                <a:latin typeface="+mn-lt"/>
              </a:rPr>
              <a:t>Structure</a:t>
            </a:r>
            <a:endParaRPr lang="en-IN" sz="4400" b="1" dirty="0">
              <a:latin typeface="+mn-lt"/>
            </a:endParaRPr>
          </a:p>
        </p:txBody>
      </p:sp>
      <p:sp>
        <p:nvSpPr>
          <p:cNvPr id="3" name="Subtitle 2">
            <a:extLst>
              <a:ext uri="{FF2B5EF4-FFF2-40B4-BE49-F238E27FC236}">
                <a16:creationId xmlns:a16="http://schemas.microsoft.com/office/drawing/2014/main" xmlns="" id="{34356DC1-9A02-4A8F-8862-46FCB7E1ACC4}"/>
              </a:ext>
            </a:extLst>
          </p:cNvPr>
          <p:cNvSpPr>
            <a:spLocks noGrp="1"/>
          </p:cNvSpPr>
          <p:nvPr>
            <p:ph type="subTitle" idx="1"/>
          </p:nvPr>
        </p:nvSpPr>
        <p:spPr/>
        <p:txBody>
          <a:bodyPr>
            <a:noAutofit/>
          </a:bodyPr>
          <a:lstStyle/>
          <a:p>
            <a:pPr algn="ctr"/>
            <a:endParaRPr lang="en-IN" sz="4400" b="1" dirty="0"/>
          </a:p>
        </p:txBody>
      </p:sp>
    </p:spTree>
    <p:extLst>
      <p:ext uri="{BB962C8B-B14F-4D97-AF65-F5344CB8AC3E}">
        <p14:creationId xmlns:p14="http://schemas.microsoft.com/office/powerpoint/2010/main" val="1091017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LAYER BASED OS?</a:t>
            </a:r>
            <a:endParaRPr lang="en-GB"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sz="2800" dirty="0"/>
              <a:t>The OS consists of many layers.</a:t>
            </a:r>
          </a:p>
          <a:p>
            <a:pPr>
              <a:buFont typeface="Wingdings" pitchFamily="2" charset="2"/>
              <a:buChar char="v"/>
            </a:pPr>
            <a:r>
              <a:rPr lang="en-US" sz="2800" dirty="0"/>
              <a:t>Each layer is well defined.</a:t>
            </a:r>
          </a:p>
          <a:p>
            <a:pPr>
              <a:buFont typeface="Wingdings" pitchFamily="2" charset="2"/>
              <a:buChar char="v"/>
            </a:pPr>
            <a:r>
              <a:rPr lang="en-US" sz="2800" dirty="0"/>
              <a:t>They are arranged in increasing order of abstraction.</a:t>
            </a:r>
          </a:p>
          <a:p>
            <a:pPr>
              <a:buFont typeface="Wingdings" pitchFamily="2" charset="2"/>
              <a:buChar char="v"/>
            </a:pPr>
            <a:r>
              <a:rPr lang="en-US" sz="2800" dirty="0"/>
              <a:t>Examples of different layers : File management layer, communication </a:t>
            </a:r>
            <a:r>
              <a:rPr lang="en-US" sz="2800" dirty="0" smtClean="0"/>
              <a:t>management layer</a:t>
            </a:r>
            <a:r>
              <a:rPr lang="en-US" sz="2800" dirty="0"/>
              <a:t>, user program layer etc.</a:t>
            </a:r>
            <a:endParaRPr lang="en-GB" sz="2800" dirty="0"/>
          </a:p>
        </p:txBody>
      </p:sp>
    </p:spTree>
    <p:extLst>
      <p:ext uri="{BB962C8B-B14F-4D97-AF65-F5344CB8AC3E}">
        <p14:creationId xmlns:p14="http://schemas.microsoft.com/office/powerpoint/2010/main" val="3902453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architecture of Operating system.</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926" y="2197567"/>
            <a:ext cx="5792008" cy="3801005"/>
          </a:xfrm>
        </p:spPr>
      </p:pic>
    </p:spTree>
    <p:extLst>
      <p:ext uri="{BB962C8B-B14F-4D97-AF65-F5344CB8AC3E}">
        <p14:creationId xmlns:p14="http://schemas.microsoft.com/office/powerpoint/2010/main" val="12794490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151</TotalTime>
  <Words>804</Words>
  <Application>Microsoft Office PowerPoint</Application>
  <PresentationFormat>Custom</PresentationFormat>
  <Paragraphs>125</Paragraphs>
  <Slides>27</Slides>
  <Notes>0</Notes>
  <HiddenSlides>1</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Integral</vt:lpstr>
      <vt:lpstr>Structures of operating system.</vt:lpstr>
      <vt:lpstr>Monolithic system</vt:lpstr>
      <vt:lpstr>MONOLITHIC SYSTEM:</vt:lpstr>
      <vt:lpstr>History:</vt:lpstr>
      <vt:lpstr>Features of the Monolithic operating system:</vt:lpstr>
      <vt:lpstr>Limitations of a monolithic operating system:</vt:lpstr>
      <vt:lpstr>LAYERED SYSTEM Structure</vt:lpstr>
      <vt:lpstr>WHAT IS LAYER BASED OS?</vt:lpstr>
      <vt:lpstr>Layered architecture of Operating system.</vt:lpstr>
      <vt:lpstr>THE OS OPERATING SYSTEM</vt:lpstr>
      <vt:lpstr>ADVANTAGES AND DISADVANTAGES</vt:lpstr>
      <vt:lpstr>Virtual machinE</vt:lpstr>
      <vt:lpstr>DEFINITION</vt:lpstr>
      <vt:lpstr>Why use a virtual machine</vt:lpstr>
      <vt:lpstr>Types</vt:lpstr>
      <vt:lpstr>Advantages and disadvantages</vt:lpstr>
      <vt:lpstr>MICRO KERNAL</vt:lpstr>
      <vt:lpstr>KERNEL</vt:lpstr>
      <vt:lpstr>KERNEL AND USER MODE CPU OPERATION</vt:lpstr>
      <vt:lpstr>MICROKERNEL</vt:lpstr>
      <vt:lpstr>PowerPoint Presentation</vt:lpstr>
      <vt:lpstr>PowerPoint Presentation</vt:lpstr>
      <vt:lpstr>Client server model</vt:lpstr>
      <vt:lpstr>Client-Server Model</vt:lpstr>
      <vt:lpstr>Client-Server Model</vt:lpstr>
      <vt:lpstr>EXOKERNAL</vt:lpstr>
      <vt:lpstr>Exokernels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Himanshu Pandey</dc:creator>
  <cp:lastModifiedBy>Windows User</cp:lastModifiedBy>
  <cp:revision>48</cp:revision>
  <dcterms:created xsi:type="dcterms:W3CDTF">2020-03-05T03:42:45Z</dcterms:created>
  <dcterms:modified xsi:type="dcterms:W3CDTF">2020-03-07T05:49:03Z</dcterms:modified>
</cp:coreProperties>
</file>