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6" r:id="rId3"/>
    <p:sldId id="273" r:id="rId4"/>
    <p:sldId id="274" r:id="rId5"/>
    <p:sldId id="275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7" r:id="rId15"/>
    <p:sldId id="257" r:id="rId16"/>
    <p:sldId id="278" r:id="rId17"/>
    <p:sldId id="258" r:id="rId18"/>
    <p:sldId id="259" r:id="rId19"/>
    <p:sldId id="260" r:id="rId20"/>
    <p:sldId id="261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manshu Pandey" initials="HP" lastIdx="1" clrIdx="0">
    <p:extLst>
      <p:ext uri="{19B8F6BF-5375-455C-9EA6-DF929625EA0E}">
        <p15:presenceInfo xmlns:p15="http://schemas.microsoft.com/office/powerpoint/2012/main" xmlns="" userId="c76c872113d517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-240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012CC4E-1ADF-4F18-A7D6-85DB1BA62FBF}" type="datetimeFigureOut">
              <a:rPr lang="en-IN" smtClean="0"/>
              <a:pPr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4A1755D-1798-4F88-9636-850DFDFB29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6070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C4E-1ADF-4F18-A7D6-85DB1BA62FBF}" type="datetimeFigureOut">
              <a:rPr lang="en-IN" smtClean="0"/>
              <a:pPr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755D-1798-4F88-9636-850DFDFB29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225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C4E-1ADF-4F18-A7D6-85DB1BA62FBF}" type="datetimeFigureOut">
              <a:rPr lang="en-IN" smtClean="0"/>
              <a:pPr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755D-1798-4F88-9636-850DFDFB29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81404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C4E-1ADF-4F18-A7D6-85DB1BA62FBF}" type="datetimeFigureOut">
              <a:rPr lang="en-IN" smtClean="0"/>
              <a:pPr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755D-1798-4F88-9636-850DFDFB29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10391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C4E-1ADF-4F18-A7D6-85DB1BA62FBF}" type="datetimeFigureOut">
              <a:rPr lang="en-IN" smtClean="0"/>
              <a:pPr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755D-1798-4F88-9636-850DFDFB29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23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C4E-1ADF-4F18-A7D6-85DB1BA62FBF}" type="datetimeFigureOut">
              <a:rPr lang="en-IN" smtClean="0"/>
              <a:pPr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755D-1798-4F88-9636-850DFDFB29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336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C4E-1ADF-4F18-A7D6-85DB1BA62FBF}" type="datetimeFigureOut">
              <a:rPr lang="en-IN" smtClean="0"/>
              <a:pPr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755D-1798-4F88-9636-850DFDFB29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3468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12CC4E-1ADF-4F18-A7D6-85DB1BA62FBF}" type="datetimeFigureOut">
              <a:rPr lang="en-IN" smtClean="0"/>
              <a:pPr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755D-1798-4F88-9636-850DFDFB29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62869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012CC4E-1ADF-4F18-A7D6-85DB1BA62FBF}" type="datetimeFigureOut">
              <a:rPr lang="en-IN" smtClean="0"/>
              <a:pPr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755D-1798-4F88-9636-850DFDFB29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541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C4E-1ADF-4F18-A7D6-85DB1BA62FBF}" type="datetimeFigureOut">
              <a:rPr lang="en-IN" smtClean="0"/>
              <a:pPr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755D-1798-4F88-9636-850DFDFB29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406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C4E-1ADF-4F18-A7D6-85DB1BA62FBF}" type="datetimeFigureOut">
              <a:rPr lang="en-IN" smtClean="0"/>
              <a:pPr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755D-1798-4F88-9636-850DFDFB29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4600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C4E-1ADF-4F18-A7D6-85DB1BA62FBF}" type="datetimeFigureOut">
              <a:rPr lang="en-IN" smtClean="0"/>
              <a:pPr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755D-1798-4F88-9636-850DFDFB29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3003313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C4E-1ADF-4F18-A7D6-85DB1BA62FBF}" type="datetimeFigureOut">
              <a:rPr lang="en-IN" smtClean="0"/>
              <a:pPr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755D-1798-4F88-9636-850DFDFB29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444668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C4E-1ADF-4F18-A7D6-85DB1BA62FBF}" type="datetimeFigureOut">
              <a:rPr lang="en-IN" smtClean="0"/>
              <a:pPr/>
              <a:t>26-08-2021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755D-1798-4F88-9636-850DFDFB29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6416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C4E-1ADF-4F18-A7D6-85DB1BA62FBF}" type="datetimeFigureOut">
              <a:rPr lang="en-IN" smtClean="0"/>
              <a:pPr/>
              <a:t>26-08-2021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755D-1798-4F88-9636-850DFDFB29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1099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C4E-1ADF-4F18-A7D6-85DB1BA62FBF}" type="datetimeFigureOut">
              <a:rPr lang="en-IN" smtClean="0"/>
              <a:pPr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755D-1798-4F88-9636-850DFDFB29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0550447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CC4E-1ADF-4F18-A7D6-85DB1BA62FBF}" type="datetimeFigureOut">
              <a:rPr lang="en-IN" smtClean="0"/>
              <a:pPr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755D-1798-4F88-9636-850DFDFB29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21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12CC4E-1ADF-4F18-A7D6-85DB1BA62FBF}" type="datetimeFigureOut">
              <a:rPr lang="en-IN" smtClean="0"/>
              <a:pPr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4A1755D-1798-4F88-9636-850DFDFB29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8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3FE867-1ECD-48EC-89E6-7B9B4D471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880" y="556683"/>
            <a:ext cx="8825658" cy="2677648"/>
          </a:xfrm>
        </p:spPr>
        <p:txBody>
          <a:bodyPr/>
          <a:lstStyle/>
          <a:p>
            <a:r>
              <a:rPr lang="en-IN" dirty="0"/>
              <a:t>TURING MACHINE VS PUSHDOWN AUTOMATA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EF45AD-DDCD-4B51-BE16-C497C2C0B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5" y="3800475"/>
            <a:ext cx="8904288" cy="183832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GROUP MEMBERS:-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Himanshu </a:t>
            </a:r>
            <a:r>
              <a:rPr lang="en-IN" dirty="0" err="1"/>
              <a:t>pandey</a:t>
            </a:r>
            <a:r>
              <a:rPr lang="en-IN" dirty="0"/>
              <a:t>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Bharagav</a:t>
            </a:r>
            <a:r>
              <a:rPr lang="en-IN" dirty="0"/>
              <a:t> </a:t>
            </a:r>
            <a:r>
              <a:rPr lang="en-IN" dirty="0" err="1"/>
              <a:t>pawar</a:t>
            </a:r>
            <a:r>
              <a:rPr lang="en-IN" dirty="0"/>
              <a:t>(46)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Nishant </a:t>
            </a:r>
            <a:r>
              <a:rPr lang="en-IN" dirty="0" err="1"/>
              <a:t>bhat</a:t>
            </a:r>
            <a:r>
              <a:rPr lang="en-IN" dirty="0"/>
              <a:t>(41)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AbhiJiT</a:t>
            </a:r>
            <a:r>
              <a:rPr lang="en-IN" dirty="0" smtClean="0"/>
              <a:t> </a:t>
            </a:r>
            <a:r>
              <a:rPr lang="en-IN" dirty="0" err="1"/>
              <a:t>gawai</a:t>
            </a:r>
            <a:r>
              <a:rPr lang="en-IN" dirty="0"/>
              <a:t>(18)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Shyam</a:t>
            </a:r>
            <a:r>
              <a:rPr lang="en-IN" dirty="0"/>
              <a:t>  </a:t>
            </a:r>
            <a:r>
              <a:rPr lang="en-IN" dirty="0" err="1"/>
              <a:t>kawale</a:t>
            </a:r>
            <a:r>
              <a:rPr lang="en-IN" dirty="0"/>
              <a:t>(27)</a:t>
            </a:r>
          </a:p>
        </p:txBody>
      </p:sp>
    </p:spTree>
    <p:extLst>
      <p:ext uri="{BB962C8B-B14F-4D97-AF65-F5344CB8AC3E}">
        <p14:creationId xmlns:p14="http://schemas.microsoft.com/office/powerpoint/2010/main" xmlns="" val="329785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600" dirty="0"/>
              <a:t>PDA</a:t>
            </a:r>
            <a:endParaRPr lang="mr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68611"/>
            <a:ext cx="10515600" cy="4486274"/>
          </a:xfrm>
        </p:spPr>
        <p:txBody>
          <a:bodyPr>
            <a:normAutofit/>
          </a:bodyPr>
          <a:lstStyle/>
          <a:p>
            <a:r>
              <a:rPr lang="en-IN" sz="2400" dirty="0"/>
              <a:t>PDA stands for Push-Down Automata.</a:t>
            </a:r>
          </a:p>
          <a:p>
            <a:r>
              <a:rPr lang="en-US" sz="2400" b="1" dirty="0"/>
              <a:t>Pushdown Automata</a:t>
            </a:r>
            <a:r>
              <a:rPr lang="en-US" sz="2400" dirty="0"/>
              <a:t> is a finite </a:t>
            </a:r>
            <a:r>
              <a:rPr lang="en-US" sz="2400" b="1" dirty="0"/>
              <a:t>automata</a:t>
            </a:r>
            <a:r>
              <a:rPr lang="en-US" sz="2400" dirty="0"/>
              <a:t> with extra memory called stack which helps </a:t>
            </a:r>
            <a:r>
              <a:rPr lang="en-US" sz="2400" b="1" dirty="0"/>
              <a:t>Pushdown automata</a:t>
            </a:r>
            <a:r>
              <a:rPr lang="en-US" sz="2400" dirty="0"/>
              <a:t> to recognize Context Free Languages. </a:t>
            </a:r>
          </a:p>
          <a:p>
            <a:r>
              <a:rPr lang="en-US" sz="2400" dirty="0"/>
              <a:t>Grammar type –TYPE-2</a:t>
            </a:r>
          </a:p>
          <a:p>
            <a:r>
              <a:rPr lang="en-US" sz="2400" dirty="0"/>
              <a:t>Concept of Pushdown acceptor were first formalized by Chomsky and </a:t>
            </a:r>
            <a:r>
              <a:rPr lang="en-US" sz="2400" dirty="0" err="1"/>
              <a:t>Evey</a:t>
            </a:r>
            <a:r>
              <a:rPr lang="en-US" sz="2400" dirty="0"/>
              <a:t>, although the notion of a Pushdown tape has been used since 1954</a:t>
            </a:r>
            <a:endParaRPr lang="mr-IN" sz="2400" dirty="0"/>
          </a:p>
        </p:txBody>
      </p:sp>
    </p:spTree>
    <p:extLst>
      <p:ext uri="{BB962C8B-B14F-4D97-AF65-F5344CB8AC3E}">
        <p14:creationId xmlns:p14="http://schemas.microsoft.com/office/powerpoint/2010/main" xmlns="" val="83590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/>
              <a:t>PDA</a:t>
            </a:r>
            <a:endParaRPr lang="mr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28" y="2347415"/>
            <a:ext cx="10603172" cy="3983716"/>
          </a:xfrm>
        </p:spPr>
        <p:txBody>
          <a:bodyPr>
            <a:noAutofit/>
          </a:bodyPr>
          <a:lstStyle/>
          <a:p>
            <a:r>
              <a:rPr lang="en-US" sz="2400" dirty="0"/>
              <a:t>STACK-</a:t>
            </a:r>
            <a:r>
              <a:rPr lang="en-US" sz="2400" b="1" dirty="0"/>
              <a:t>Stack</a:t>
            </a:r>
            <a:r>
              <a:rPr lang="en-US" sz="2400" dirty="0"/>
              <a:t> is a linear data structure which follows a particular order          in which the operations are performed(LIFO).</a:t>
            </a:r>
          </a:p>
          <a:p>
            <a:r>
              <a:rPr lang="en-US" sz="2400" dirty="0"/>
              <a:t>Operations performed on stack:</a:t>
            </a:r>
          </a:p>
          <a:p>
            <a:pPr marL="0" indent="0">
              <a:buNone/>
            </a:pPr>
            <a:r>
              <a:rPr lang="en-US" sz="2400" dirty="0"/>
              <a:t>          1)Push</a:t>
            </a:r>
          </a:p>
          <a:p>
            <a:pPr marL="0" indent="0">
              <a:buNone/>
            </a:pPr>
            <a:r>
              <a:rPr lang="en-US" sz="2400" dirty="0"/>
              <a:t>          2)Pop</a:t>
            </a:r>
          </a:p>
          <a:p>
            <a:r>
              <a:rPr lang="en-US" sz="2400" dirty="0"/>
              <a:t>This machine is more capable of than finite state machines but less capable than Turing Machine in terms of computation by machines.</a:t>
            </a:r>
          </a:p>
          <a:p>
            <a:r>
              <a:rPr lang="en-US" sz="2400" dirty="0"/>
              <a:t>Deterministic Pushdown Automata can recognize all deterministic context free language while non-deterministic ones can recognize all context free languages</a:t>
            </a:r>
          </a:p>
        </p:txBody>
      </p:sp>
    </p:spTree>
    <p:extLst>
      <p:ext uri="{BB962C8B-B14F-4D97-AF65-F5344CB8AC3E}">
        <p14:creationId xmlns:p14="http://schemas.microsoft.com/office/powerpoint/2010/main" xmlns="" val="133373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 of PDA:</a:t>
            </a:r>
            <a:endParaRPr lang="mr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7244"/>
          <a:stretch/>
        </p:blipFill>
        <p:spPr>
          <a:xfrm>
            <a:off x="2211387" y="1680632"/>
            <a:ext cx="8239967" cy="496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322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</a:t>
            </a:r>
            <a:r>
              <a:rPr lang="en-US" dirty="0" err="1"/>
              <a:t>Defination</a:t>
            </a:r>
            <a:r>
              <a:rPr lang="en-US" dirty="0"/>
              <a:t> of PDA:</a:t>
            </a:r>
            <a:endParaRPr lang="mr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554" y="1689168"/>
            <a:ext cx="8098972" cy="455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861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Function:</a:t>
            </a: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 function in a PDA can be written as :</a:t>
            </a:r>
          </a:p>
          <a:p>
            <a:pPr marL="0" indent="0">
              <a:buNone/>
            </a:pPr>
            <a:r>
              <a:rPr lang="en-US" dirty="0"/>
              <a:t>        Ᵹ(</a:t>
            </a:r>
            <a:r>
              <a:rPr lang="en-US" dirty="0" err="1"/>
              <a:t>q,a,x</a:t>
            </a:r>
            <a:r>
              <a:rPr lang="en-US" dirty="0"/>
              <a:t>)=PY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q is state in Q.</a:t>
            </a:r>
          </a:p>
          <a:p>
            <a:pPr marL="0" indent="0">
              <a:buNone/>
            </a:pPr>
            <a:r>
              <a:rPr lang="en-US" dirty="0"/>
              <a:t>             a is input alphabet.</a:t>
            </a:r>
          </a:p>
          <a:p>
            <a:pPr marL="0" indent="0">
              <a:buNone/>
            </a:pPr>
            <a:r>
              <a:rPr lang="en-US" dirty="0"/>
              <a:t>             x is stack alphabet</a:t>
            </a:r>
          </a:p>
          <a:p>
            <a:pPr marL="0" indent="0">
              <a:buNone/>
            </a:pPr>
            <a:r>
              <a:rPr lang="en-US" dirty="0"/>
              <a:t>             P is new state.</a:t>
            </a:r>
          </a:p>
          <a:p>
            <a:pPr marL="0" indent="0">
              <a:buNone/>
            </a:pPr>
            <a:r>
              <a:rPr lang="en-US" dirty="0"/>
              <a:t>             Y is stack alphabet that will replace X.</a:t>
            </a:r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xmlns="" val="3022703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09F61-A5DD-47D8-905B-BB8BA2A4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57" y="838200"/>
            <a:ext cx="10382251" cy="756707"/>
          </a:xfrm>
        </p:spPr>
        <p:txBody>
          <a:bodyPr/>
          <a:lstStyle/>
          <a:p>
            <a:r>
              <a:rPr lang="en-IN" sz="4000" dirty="0"/>
              <a:t>APPLICATION OF PUSHDOWN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7CD444-4257-4336-BF5C-8ABAF5E29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 calculation taking care of priority of operands is very important.</a:t>
            </a:r>
          </a:p>
          <a:p>
            <a:r>
              <a:rPr lang="en-IN" sz="2400" dirty="0"/>
              <a:t>Bracket balancing is one of the application of pushdown automata.</a:t>
            </a:r>
          </a:p>
          <a:p>
            <a:r>
              <a:rPr lang="en-IN" sz="2400" dirty="0"/>
              <a:t>Pushdown automata is used in non-programmable calculators, where there is no deployment of programs.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04631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in PDA:</a:t>
            </a:r>
            <a:endParaRPr lang="mr-IN" dirty="0"/>
          </a:p>
        </p:txBody>
      </p:sp>
      <p:sp>
        <p:nvSpPr>
          <p:cNvPr id="4" name="Oval 3"/>
          <p:cNvSpPr/>
          <p:nvPr/>
        </p:nvSpPr>
        <p:spPr>
          <a:xfrm>
            <a:off x="1628504" y="2447109"/>
            <a:ext cx="722810" cy="714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r-IN"/>
          </a:p>
        </p:txBody>
      </p:sp>
      <p:sp>
        <p:nvSpPr>
          <p:cNvPr id="5" name="Oval 4"/>
          <p:cNvSpPr/>
          <p:nvPr/>
        </p:nvSpPr>
        <p:spPr>
          <a:xfrm>
            <a:off x="4815840" y="2447109"/>
            <a:ext cx="722810" cy="71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r-IN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51314" y="2834640"/>
            <a:ext cx="2464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11383" y="2595154"/>
            <a:ext cx="35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mr-IN" dirty="0"/>
          </a:p>
        </p:txBody>
      </p:sp>
      <p:sp>
        <p:nvSpPr>
          <p:cNvPr id="9" name="TextBox 8"/>
          <p:cNvSpPr txBox="1"/>
          <p:nvPr/>
        </p:nvSpPr>
        <p:spPr>
          <a:xfrm>
            <a:off x="4998720" y="2595154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mr-IN" dirty="0"/>
          </a:p>
        </p:txBody>
      </p:sp>
      <p:sp>
        <p:nvSpPr>
          <p:cNvPr id="10" name="Content Placeholder 9"/>
          <p:cNvSpPr txBox="1">
            <a:spLocks noGrp="1"/>
          </p:cNvSpPr>
          <p:nvPr>
            <p:ph idx="1"/>
          </p:nvPr>
        </p:nvSpPr>
        <p:spPr>
          <a:xfrm>
            <a:off x="642256" y="1851751"/>
            <a:ext cx="10515600" cy="320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A,B are two states.</a:t>
            </a:r>
          </a:p>
          <a:p>
            <a:pPr marL="0" indent="0">
              <a:buNone/>
            </a:pPr>
            <a:r>
              <a:rPr lang="en-US" dirty="0"/>
              <a:t>                a is input alphabet that we are reading.</a:t>
            </a:r>
          </a:p>
          <a:p>
            <a:pPr marL="0" indent="0">
              <a:buNone/>
            </a:pPr>
            <a:r>
              <a:rPr lang="en-US" dirty="0"/>
              <a:t>                b is element that is to be popped.</a:t>
            </a:r>
          </a:p>
          <a:p>
            <a:pPr marL="0" indent="0">
              <a:buNone/>
            </a:pPr>
            <a:r>
              <a:rPr lang="en-US" dirty="0"/>
              <a:t>                c is the element that is to be pushed into stack.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6080" y="2391286"/>
            <a:ext cx="215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</a:t>
            </a:r>
            <a:r>
              <a:rPr lang="en-US" dirty="0"/>
              <a:t>=&gt;c</a:t>
            </a:r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xmlns="" val="1725391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6C79D5-B33F-4740-9A0A-1B69F7E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62D2B8-5BD2-4FFF-88F5-218A34D5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279175"/>
            <a:ext cx="8761413" cy="4394579"/>
          </a:xfrm>
        </p:spPr>
        <p:txBody>
          <a:bodyPr>
            <a:noAutofit/>
          </a:bodyPr>
          <a:lstStyle/>
          <a:p>
            <a:r>
              <a:rPr lang="en-IN" sz="2400" dirty="0"/>
              <a:t>Insert the z0 value in the stack if stack is empty.</a:t>
            </a:r>
          </a:p>
          <a:p>
            <a:r>
              <a:rPr lang="en-IN" sz="2400" dirty="0"/>
              <a:t>Traverse the string one by one.</a:t>
            </a:r>
          </a:p>
          <a:p>
            <a:r>
              <a:rPr lang="en-IN" sz="2400" dirty="0"/>
              <a:t>If any opening bracket comes just push it in the stack and pop nothing.</a:t>
            </a:r>
          </a:p>
          <a:p>
            <a:r>
              <a:rPr lang="en-IN" sz="2400" dirty="0"/>
              <a:t>If ‘)’ comes pop ’(’ and push ’^’.</a:t>
            </a:r>
          </a:p>
          <a:p>
            <a:r>
              <a:rPr lang="en-IN" sz="2400" dirty="0"/>
              <a:t>If ‘}’ comes pop ’{’ and push ’^’.</a:t>
            </a:r>
          </a:p>
          <a:p>
            <a:r>
              <a:rPr lang="en-IN" sz="2400" dirty="0"/>
              <a:t>If ‘]’ comes pop ’[’ and push ’^’.</a:t>
            </a:r>
          </a:p>
          <a:p>
            <a:r>
              <a:rPr lang="en-IN" sz="2400" dirty="0"/>
              <a:t>Now if the stack contains z0 then pop z0 and push ‘^’.</a:t>
            </a:r>
          </a:p>
          <a:p>
            <a:r>
              <a:rPr lang="en-IN" sz="2400" dirty="0"/>
              <a:t>You have reached the ‘ha’.</a:t>
            </a:r>
          </a:p>
        </p:txBody>
      </p:sp>
    </p:spTree>
    <p:extLst>
      <p:ext uri="{BB962C8B-B14F-4D97-AF65-F5344CB8AC3E}">
        <p14:creationId xmlns:p14="http://schemas.microsoft.com/office/powerpoint/2010/main" xmlns="" val="3816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2C5610-5657-412C-9299-2A49CEB7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OF PDA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6977B1F7-A365-4D9D-BF42-E2A41842B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2554" y="1680632"/>
            <a:ext cx="9995267" cy="51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8732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Turing machine and </a:t>
            </a:r>
            <a:r>
              <a:rPr lang="en-US" dirty="0"/>
              <a:t>Pushdown Automaton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54954" y="2142066"/>
            <a:ext cx="4825157" cy="576262"/>
          </a:xfrm>
        </p:spPr>
        <p:txBody>
          <a:bodyPr/>
          <a:lstStyle/>
          <a:p>
            <a:pPr algn="ctr"/>
            <a:r>
              <a:rPr lang="en-IN" sz="3600" dirty="0"/>
              <a:t>Turing machine</a:t>
            </a:r>
            <a:r>
              <a:rPr lang="en-IN" dirty="0"/>
              <a:t>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4" y="2719653"/>
            <a:ext cx="4825158" cy="2840039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Grammar type – TYPE-0</a:t>
            </a:r>
          </a:p>
          <a:p>
            <a:r>
              <a:rPr lang="en-IN" sz="2400" dirty="0"/>
              <a:t>Grammar Accepted –Unrestricted Grammar</a:t>
            </a:r>
          </a:p>
          <a:p>
            <a:r>
              <a:rPr lang="en-IN" sz="2400" dirty="0"/>
              <a:t>Language Accepted –</a:t>
            </a:r>
          </a:p>
          <a:p>
            <a:pPr>
              <a:buNone/>
            </a:pPr>
            <a:r>
              <a:rPr lang="en-US" sz="2400" dirty="0"/>
              <a:t>	Recursive Enumerable Language</a:t>
            </a:r>
          </a:p>
          <a:p>
            <a:r>
              <a:rPr lang="en-IN" sz="2400" dirty="0"/>
              <a:t>Data Structure – Tape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096000" y="2142066"/>
            <a:ext cx="4825159" cy="576262"/>
          </a:xfrm>
        </p:spPr>
        <p:txBody>
          <a:bodyPr/>
          <a:lstStyle/>
          <a:p>
            <a:pPr algn="ctr"/>
            <a:r>
              <a:rPr lang="en-IN" sz="3600" dirty="0"/>
              <a:t>PDA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211887" y="2689244"/>
            <a:ext cx="4825159" cy="2840039"/>
          </a:xfrm>
        </p:spPr>
        <p:txBody>
          <a:bodyPr>
            <a:noAutofit/>
          </a:bodyPr>
          <a:lstStyle/>
          <a:p>
            <a:r>
              <a:rPr lang="en-IN" sz="2400" dirty="0"/>
              <a:t>Grammar type – TYPE-2</a:t>
            </a:r>
          </a:p>
          <a:p>
            <a:r>
              <a:rPr lang="en-IN" sz="2400" dirty="0"/>
              <a:t>Grammar Accepted – Context free Grammar</a:t>
            </a:r>
          </a:p>
          <a:p>
            <a:r>
              <a:rPr lang="en-IN" sz="2400" dirty="0"/>
              <a:t>Language Accepted –</a:t>
            </a:r>
          </a:p>
          <a:p>
            <a:pPr>
              <a:buNone/>
            </a:pPr>
            <a:r>
              <a:rPr lang="en-IN" sz="2400" dirty="0"/>
              <a:t>	Context free Grammar</a:t>
            </a:r>
          </a:p>
          <a:p>
            <a:r>
              <a:rPr lang="en-IN" sz="2400" dirty="0"/>
              <a:t>Uses Stack</a:t>
            </a:r>
          </a:p>
          <a:p>
            <a:r>
              <a:rPr lang="en-IN" sz="2400" dirty="0"/>
              <a:t>Data Structure - Stack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110" y="5559692"/>
            <a:ext cx="4204550" cy="94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5073" y="4969637"/>
            <a:ext cx="1295237" cy="128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3485B4-599D-4209-A926-2E0C2321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TURING MACHINE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3F7534-D010-4F7B-8CDE-E1E30D39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Definition</a:t>
            </a:r>
          </a:p>
          <a:p>
            <a:r>
              <a:rPr lang="en-US" sz="2800" dirty="0"/>
              <a:t>Turing machine is a 5 tuple machine.</a:t>
            </a:r>
            <a:r>
              <a:rPr lang="en-US" sz="2800" dirty="0">
                <a:solidFill>
                  <a:srgbClr val="222222"/>
                </a:solidFill>
                <a:latin typeface="-apple-system"/>
              </a:rPr>
              <a:t> A </a:t>
            </a:r>
            <a:r>
              <a:rPr lang="en-US" sz="2800" b="1" dirty="0">
                <a:solidFill>
                  <a:srgbClr val="222222"/>
                </a:solidFill>
                <a:latin typeface="-apple-system"/>
              </a:rPr>
              <a:t>Turing machine</a:t>
            </a:r>
            <a:r>
              <a:rPr lang="en-US" sz="2800" dirty="0">
                <a:solidFill>
                  <a:srgbClr val="222222"/>
                </a:solidFill>
                <a:latin typeface="-apple-system"/>
              </a:rPr>
              <a:t> is a mathematical model of computation  that defines an abstract machine </a:t>
            </a:r>
            <a:r>
              <a:rPr lang="en-US" sz="2800" dirty="0">
                <a:solidFill>
                  <a:srgbClr val="6B4BA1"/>
                </a:solidFill>
                <a:latin typeface="-apple-system"/>
              </a:rPr>
              <a:t>a </a:t>
            </a:r>
            <a:r>
              <a:rPr lang="en-US" sz="2800" dirty="0">
                <a:solidFill>
                  <a:srgbClr val="222222"/>
                </a:solidFill>
                <a:latin typeface="-apple-system"/>
              </a:rPr>
              <a:t>which manipulates symbols on a strip of tape according to a table of rules.</a:t>
            </a:r>
            <a:r>
              <a:rPr lang="en-US" sz="2800" dirty="0"/>
              <a:t> Despite it’s simplicity ,</a:t>
            </a:r>
            <a:r>
              <a:rPr lang="en-US" sz="2800" dirty="0" err="1"/>
              <a:t>turing</a:t>
            </a:r>
            <a:r>
              <a:rPr lang="en-US" sz="2800" dirty="0"/>
              <a:t> machine can be adapted to stimulate the logic of any computer algorithm.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73317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99289" y="639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Turing machine and </a:t>
            </a:r>
            <a:r>
              <a:rPr lang="en-US" dirty="0"/>
              <a:t>Pushdown Automaton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4118" y="2050377"/>
            <a:ext cx="4040188" cy="639762"/>
          </a:xfrm>
        </p:spPr>
        <p:txBody>
          <a:bodyPr/>
          <a:lstStyle/>
          <a:p>
            <a:pPr algn="ctr"/>
            <a:r>
              <a:rPr lang="en-IN" dirty="0"/>
              <a:t>Turing machine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0" y="2648252"/>
            <a:ext cx="4040188" cy="3714465"/>
          </a:xfrm>
        </p:spPr>
        <p:txBody>
          <a:bodyPr>
            <a:normAutofit/>
          </a:bodyPr>
          <a:lstStyle/>
          <a:p>
            <a:r>
              <a:rPr lang="en-IN" dirty="0"/>
              <a:t>Formal </a:t>
            </a:r>
            <a:r>
              <a:rPr lang="en-IN" dirty="0" err="1"/>
              <a:t>Defination</a:t>
            </a:r>
            <a:r>
              <a:rPr lang="en-IN" dirty="0"/>
              <a:t> –</a:t>
            </a:r>
          </a:p>
          <a:p>
            <a:pPr>
              <a:buNone/>
            </a:pPr>
            <a:r>
              <a:rPr lang="en-IN" dirty="0"/>
              <a:t>           Defined by 7 </a:t>
            </a:r>
            <a:r>
              <a:rPr lang="en-IN" dirty="0" err="1"/>
              <a:t>tuples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Graphical </a:t>
            </a:r>
            <a:r>
              <a:rPr lang="en-IN" dirty="0" err="1"/>
              <a:t>Definiation</a:t>
            </a:r>
            <a:r>
              <a:rPr lang="en-IN" dirty="0"/>
              <a:t> -</a:t>
            </a:r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14089" y="2071388"/>
            <a:ext cx="4041775" cy="639762"/>
          </a:xfrm>
        </p:spPr>
        <p:txBody>
          <a:bodyPr/>
          <a:lstStyle/>
          <a:p>
            <a:pPr algn="ctr"/>
            <a:r>
              <a:rPr lang="en-IN" dirty="0"/>
              <a:t>PDA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723216" y="2648253"/>
            <a:ext cx="4041775" cy="3951288"/>
          </a:xfrm>
        </p:spPr>
        <p:txBody>
          <a:bodyPr>
            <a:normAutofit/>
          </a:bodyPr>
          <a:lstStyle/>
          <a:p>
            <a:r>
              <a:rPr lang="en-IN" dirty="0"/>
              <a:t>Formal </a:t>
            </a:r>
            <a:r>
              <a:rPr lang="en-IN" dirty="0" err="1"/>
              <a:t>Defination</a:t>
            </a:r>
            <a:r>
              <a:rPr lang="en-IN" dirty="0"/>
              <a:t> –</a:t>
            </a:r>
          </a:p>
          <a:p>
            <a:pPr>
              <a:buNone/>
            </a:pPr>
            <a:r>
              <a:rPr lang="en-IN" dirty="0"/>
              <a:t>           Defined by 5 </a:t>
            </a:r>
            <a:r>
              <a:rPr lang="en-IN" dirty="0" err="1"/>
              <a:t>tuples</a:t>
            </a:r>
            <a:endParaRPr lang="en-IN" dirty="0"/>
          </a:p>
          <a:p>
            <a:pPr>
              <a:buNone/>
            </a:pPr>
            <a:r>
              <a:rPr lang="en-IN" dirty="0"/>
              <a:t>		    T=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r>
              <a:rPr lang="en-IN" dirty="0"/>
              <a:t>Graphical </a:t>
            </a:r>
            <a:r>
              <a:rPr lang="en-IN" dirty="0" err="1"/>
              <a:t>Definiation</a:t>
            </a:r>
            <a:r>
              <a:rPr lang="en-IN" dirty="0"/>
              <a:t> -</a:t>
            </a:r>
          </a:p>
          <a:p>
            <a:endParaRPr lang="en-I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9588" y="3337203"/>
            <a:ext cx="2714644" cy="37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3788" y="3900358"/>
            <a:ext cx="3366244" cy="1818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6778" y="6226252"/>
            <a:ext cx="2357454" cy="63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17813" y="3470238"/>
            <a:ext cx="1652580" cy="33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5812" y="3810738"/>
            <a:ext cx="3026020" cy="169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32114" y="5799073"/>
            <a:ext cx="3124196" cy="56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2639" y="5724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Turing machine and Pushdown Automata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52596" y="1571612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Turing machine	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0" y="2143116"/>
            <a:ext cx="4040188" cy="3951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i="1" u="sng" dirty="0"/>
              <a:t>Arguments</a:t>
            </a:r>
          </a:p>
          <a:p>
            <a:r>
              <a:rPr lang="en-IN" dirty="0" err="1"/>
              <a:t>Transistion</a:t>
            </a:r>
            <a:r>
              <a:rPr lang="en-IN" dirty="0"/>
              <a:t> function takes Takes 3 </a:t>
            </a:r>
            <a:r>
              <a:rPr lang="en-IN" dirty="0" err="1"/>
              <a:t>arugments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r>
              <a:rPr lang="en-IN" i="1" u="sng" dirty="0"/>
              <a:t>Output</a:t>
            </a:r>
          </a:p>
          <a:p>
            <a:r>
              <a:rPr lang="en-IN" dirty="0"/>
              <a:t>Set of Pairs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67439" y="1428736"/>
            <a:ext cx="4041775" cy="639762"/>
          </a:xfrm>
        </p:spPr>
        <p:txBody>
          <a:bodyPr/>
          <a:lstStyle/>
          <a:p>
            <a:pPr algn="ctr"/>
            <a:r>
              <a:rPr lang="en-IN" sz="2800" dirty="0"/>
              <a:t>PDA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2024035" y="2214554"/>
            <a:ext cx="4041775" cy="4857784"/>
          </a:xfrm>
        </p:spPr>
        <p:txBody>
          <a:bodyPr/>
          <a:lstStyle/>
          <a:p>
            <a:pPr>
              <a:buNone/>
            </a:pPr>
            <a:r>
              <a:rPr lang="en-IN" i="1" u="sng" dirty="0"/>
              <a:t>Arguments</a:t>
            </a:r>
          </a:p>
          <a:p>
            <a:r>
              <a:rPr lang="en-IN" dirty="0" err="1"/>
              <a:t>Transistion</a:t>
            </a:r>
            <a:r>
              <a:rPr lang="en-IN" dirty="0"/>
              <a:t> function takes </a:t>
            </a:r>
            <a:r>
              <a:rPr lang="en-IN" dirty="0" err="1"/>
              <a:t>Takes</a:t>
            </a:r>
            <a:r>
              <a:rPr lang="en-IN" dirty="0"/>
              <a:t> 2 </a:t>
            </a:r>
            <a:r>
              <a:rPr lang="en-IN" dirty="0" err="1"/>
              <a:t>arugments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r>
              <a:rPr lang="en-IN" i="1" u="sng" dirty="0"/>
              <a:t>Output</a:t>
            </a:r>
          </a:p>
          <a:p>
            <a:r>
              <a:rPr lang="en-IN" dirty="0"/>
              <a:t>Set of Pairs</a:t>
            </a:r>
          </a:p>
          <a:p>
            <a:endParaRPr lang="en-IN" dirty="0"/>
          </a:p>
          <a:p>
            <a:pPr>
              <a:buNone/>
            </a:pPr>
            <a:r>
              <a:rPr lang="en-IN" sz="2000" dirty="0"/>
              <a:t> D is direction either left or right</a:t>
            </a:r>
            <a:endParaRPr lang="en-US" sz="2000" dirty="0"/>
          </a:p>
          <a:p>
            <a:pPr>
              <a:buNone/>
            </a:pPr>
            <a:endParaRPr lang="en-US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3190" y="3571877"/>
            <a:ext cx="3643338" cy="70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24826" y="4714884"/>
            <a:ext cx="642942" cy="3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81752" y="5143512"/>
            <a:ext cx="407196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24100" y="3429000"/>
            <a:ext cx="1857388" cy="25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24100" y="3643314"/>
            <a:ext cx="3412536" cy="29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66910" y="5214950"/>
            <a:ext cx="407196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52861" y="4857760"/>
            <a:ext cx="1428751" cy="275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FA379B-73D5-2740-8FCF-B06A085C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REPRESENTATION OF 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7FAE3B-2ECA-3248-B1B0-A4DD450AB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687" y="2442369"/>
            <a:ext cx="10515600" cy="289390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inherit"/>
              </a:rPr>
              <a:t>Turing machine is represented by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rgbClr val="222222"/>
                </a:solidFill>
                <a:latin typeface="inherit"/>
              </a:rPr>
              <a:t>                                        T=</a:t>
            </a:r>
            <a:r>
              <a:rPr lang="en-US" sz="2400" b="0" i="0" dirty="0">
                <a:solidFill>
                  <a:srgbClr val="353535"/>
                </a:solidFill>
                <a:effectLst/>
                <a:latin typeface="Merriweather"/>
              </a:rPr>
              <a:t> (Q, T, ∑, </a:t>
            </a:r>
            <a:r>
              <a:rPr lang="el-GR" sz="2400" b="0" i="0" dirty="0">
                <a:solidFill>
                  <a:srgbClr val="353535"/>
                </a:solidFill>
                <a:effectLst/>
                <a:latin typeface="Merriweather"/>
              </a:rPr>
              <a:t>δ, </a:t>
            </a:r>
            <a:r>
              <a:rPr lang="en-US" sz="2400" b="0" i="0" dirty="0">
                <a:solidFill>
                  <a:srgbClr val="353535"/>
                </a:solidFill>
                <a:effectLst/>
                <a:latin typeface="Merriweather"/>
              </a:rPr>
              <a:t>q0) </a:t>
            </a:r>
            <a:r>
              <a:rPr lang="en-US" sz="2400" dirty="0">
                <a:solidFill>
                  <a:srgbClr val="222222"/>
                </a:solidFill>
                <a:latin typeface="inherit"/>
              </a:rPr>
              <a:t>       </a:t>
            </a:r>
          </a:p>
          <a:p>
            <a:pPr fontAlgn="base"/>
            <a:r>
              <a:rPr lang="en-US" sz="2400" dirty="0">
                <a:solidFill>
                  <a:srgbClr val="222222"/>
                </a:solidFill>
                <a:latin typeface="inherit"/>
              </a:rPr>
              <a:t>Q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inherit"/>
              </a:rPr>
              <a:t> is a finite, non-empty set of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inherit"/>
              </a:rPr>
              <a:t>states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inherit"/>
              </a:rPr>
              <a:t>;</a:t>
            </a:r>
          </a:p>
          <a:p>
            <a:pPr fontAlgn="base"/>
            <a:r>
              <a:rPr lang="en-US" sz="2400" b="0" i="0" dirty="0">
                <a:solidFill>
                  <a:srgbClr val="353535"/>
                </a:solidFill>
                <a:effectLst/>
                <a:latin typeface="Merriweather"/>
              </a:rPr>
              <a:t>T is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inherit"/>
              </a:rPr>
              <a:t> a finite, non-empty set of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inherit"/>
              </a:rPr>
              <a:t>tape alphabet symbols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inherit"/>
              </a:rPr>
              <a:t>;</a:t>
            </a:r>
          </a:p>
          <a:p>
            <a:pPr fontAlgn="base"/>
            <a:r>
              <a:rPr lang="en-US" sz="2400" b="0" i="0" dirty="0">
                <a:solidFill>
                  <a:srgbClr val="353535"/>
                </a:solidFill>
                <a:effectLst/>
                <a:latin typeface="Merriweather"/>
              </a:rPr>
              <a:t>∑ is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inherit"/>
              </a:rPr>
              <a:t> the set of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inherit"/>
              </a:rPr>
              <a:t>input symbols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inherit"/>
              </a:rPr>
              <a:t>, that is, the set of symbols allowed to appear in the initial tape contents;</a:t>
            </a:r>
          </a:p>
          <a:p>
            <a:pPr fontAlgn="base"/>
            <a:r>
              <a:rPr lang="en-US" sz="2400" dirty="0">
                <a:solidFill>
                  <a:srgbClr val="222222"/>
                </a:solidFill>
                <a:latin typeface="inherit"/>
              </a:rPr>
              <a:t>q0 is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inherit"/>
              </a:rPr>
              <a:t> the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inherit"/>
              </a:rPr>
              <a:t>initial state</a:t>
            </a:r>
            <a:r>
              <a:rPr lang="en-US" sz="2400" dirty="0">
                <a:solidFill>
                  <a:srgbClr val="222222"/>
                </a:solidFill>
                <a:latin typeface="inherit"/>
              </a:rPr>
              <a:t>.</a:t>
            </a:r>
            <a:endParaRPr lang="en-US" sz="2400" b="0" i="0" dirty="0">
              <a:solidFill>
                <a:srgbClr val="222222"/>
              </a:solidFill>
              <a:effectLst/>
              <a:latin typeface="inherit"/>
            </a:endParaRPr>
          </a:p>
          <a:p>
            <a:pPr fontAlgn="base"/>
            <a:r>
              <a:rPr lang="en-US" sz="2400" b="0" i="0" dirty="0"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lang="el-GR" sz="2400" b="0" i="0" dirty="0">
                <a:solidFill>
                  <a:srgbClr val="353535"/>
                </a:solidFill>
                <a:effectLst/>
                <a:latin typeface="Merriweather"/>
              </a:rPr>
              <a:t>δ</a:t>
            </a:r>
            <a:r>
              <a:rPr lang="en-US" sz="2400" b="0" i="0" dirty="0">
                <a:solidFill>
                  <a:srgbClr val="353535"/>
                </a:solidFill>
                <a:effectLst/>
                <a:latin typeface="Merriweather"/>
              </a:rPr>
              <a:t> is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inherit"/>
              </a:rPr>
              <a:t> a </a:t>
            </a:r>
            <a:r>
              <a:rPr lang="en-US" sz="2400" dirty="0">
                <a:latin typeface="inherit"/>
              </a:rPr>
              <a:t>partial function called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inherit"/>
              </a:rPr>
              <a:t> the </a:t>
            </a:r>
            <a:r>
              <a:rPr lang="en-US" sz="2400" dirty="0">
                <a:latin typeface="inherit"/>
              </a:rPr>
              <a:t>transition function</a:t>
            </a:r>
            <a:r>
              <a:rPr lang="en-US" sz="2400" u="sng" dirty="0">
                <a:latin typeface="inherit"/>
              </a:rPr>
              <a:t>.</a:t>
            </a:r>
            <a:endParaRPr lang="en-US" sz="2400" b="0" i="0" dirty="0">
              <a:solidFill>
                <a:srgbClr val="222222"/>
              </a:solidFill>
              <a:effectLst/>
              <a:latin typeface="inherit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1333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D5A7A3BA-43A8-B544-B8F4-72B38048F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4115" y="95799"/>
            <a:ext cx="11103769" cy="66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324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9152F-87F9-5346-9713-BC11B6C6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D83CBF-397B-F643-86E2-EBB513A0D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One move in a Turing machine does the following:-</a:t>
            </a:r>
          </a:p>
          <a:p>
            <a:pPr marL="0" indent="0">
              <a:buNone/>
            </a:pPr>
            <a:r>
              <a:rPr lang="en-US" sz="2400" dirty="0"/>
              <a:t>                         </a:t>
            </a:r>
          </a:p>
          <a:p>
            <a:pPr marL="0" indent="0">
              <a:buNone/>
            </a:pPr>
            <a:r>
              <a:rPr lang="en-US" sz="2400" dirty="0"/>
              <a:t>                                 </a:t>
            </a:r>
            <a:r>
              <a:rPr lang="el-GR" sz="2400" b="0" i="0" dirty="0">
                <a:solidFill>
                  <a:srgbClr val="353535"/>
                </a:solidFill>
                <a:effectLst/>
                <a:latin typeface="Merriweather"/>
              </a:rPr>
              <a:t>δ</a:t>
            </a:r>
            <a:r>
              <a:rPr lang="en-US" sz="2400" b="0" i="0" dirty="0">
                <a:solidFill>
                  <a:srgbClr val="353535"/>
                </a:solidFill>
                <a:effectLst/>
                <a:latin typeface="Merriweather"/>
              </a:rPr>
              <a:t>(</a:t>
            </a:r>
            <a:r>
              <a:rPr lang="en-US" sz="2400" b="0" i="0" dirty="0" err="1">
                <a:solidFill>
                  <a:srgbClr val="353535"/>
                </a:solidFill>
                <a:effectLst/>
                <a:latin typeface="Merriweather"/>
              </a:rPr>
              <a:t>q,X</a:t>
            </a:r>
            <a:r>
              <a:rPr lang="en-US" sz="2400" b="0" i="0" dirty="0">
                <a:solidFill>
                  <a:srgbClr val="353535"/>
                </a:solidFill>
                <a:effectLst/>
                <a:latin typeface="Merriweather"/>
              </a:rPr>
              <a:t>)=(</a:t>
            </a:r>
            <a:r>
              <a:rPr lang="en-US" sz="2400" b="0" i="0" dirty="0" err="1">
                <a:solidFill>
                  <a:srgbClr val="353535"/>
                </a:solidFill>
                <a:effectLst/>
                <a:latin typeface="Merriweather"/>
              </a:rPr>
              <a:t>p,Y,R</a:t>
            </a:r>
            <a:r>
              <a:rPr lang="en-US" sz="2400" b="0" i="0" dirty="0">
                <a:solidFill>
                  <a:srgbClr val="353535"/>
                </a:solidFill>
                <a:effectLst/>
                <a:latin typeface="Merriweather"/>
              </a:rPr>
              <a:t>/L)</a:t>
            </a:r>
          </a:p>
          <a:p>
            <a:endParaRPr lang="en-US" sz="2400" dirty="0"/>
          </a:p>
          <a:p>
            <a:r>
              <a:rPr lang="en-US" sz="2400" dirty="0"/>
              <a:t>q is the current state</a:t>
            </a:r>
          </a:p>
          <a:p>
            <a:r>
              <a:rPr lang="en-US" sz="2400" dirty="0"/>
              <a:t>X is the current tape element pointed by tape head</a:t>
            </a:r>
          </a:p>
          <a:p>
            <a:r>
              <a:rPr lang="en-US" sz="2400" dirty="0"/>
              <a:t>State changes from q to p.</a:t>
            </a:r>
          </a:p>
        </p:txBody>
      </p:sp>
    </p:spTree>
    <p:extLst>
      <p:ext uri="{BB962C8B-B14F-4D97-AF65-F5344CB8AC3E}">
        <p14:creationId xmlns:p14="http://schemas.microsoft.com/office/powerpoint/2010/main" xmlns="" val="43558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746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4400" dirty="0">
                <a:latin typeface="Bahnschrift" pitchFamily="34" charset="0"/>
              </a:rPr>
              <a:t>APPLICATIONS OF TURING</a:t>
            </a:r>
          </a:p>
          <a:p>
            <a:pPr marL="0" indent="0">
              <a:buNone/>
            </a:pPr>
            <a:r>
              <a:rPr lang="en-US" sz="4400" dirty="0">
                <a:latin typeface="Bahnschrift" pitchFamily="34" charset="0"/>
              </a:rPr>
              <a:t>   MACHINE</a:t>
            </a:r>
            <a:endParaRPr lang="en-GB" sz="4400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38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 TURING THESIS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812801"/>
            <a:ext cx="20955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8970" y="1340768"/>
            <a:ext cx="252028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75720" y="49005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Alonzo Church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36160" y="526985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Allan Turing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7474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Variations of TM: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tapes or many</a:t>
            </a:r>
          </a:p>
          <a:p>
            <a:r>
              <a:rPr lang="en-US" sz="2400" dirty="0"/>
              <a:t>Infinite on both ends</a:t>
            </a:r>
          </a:p>
          <a:p>
            <a:r>
              <a:rPr lang="en-US" sz="2400" dirty="0"/>
              <a:t>Alphabets only {0,1} or more</a:t>
            </a:r>
          </a:p>
          <a:p>
            <a:r>
              <a:rPr lang="en-US" sz="2400" dirty="0"/>
              <a:t>Can the head also stay in the same place</a:t>
            </a:r>
          </a:p>
          <a:p>
            <a:r>
              <a:rPr lang="en-US" sz="2400" b="1" i="1" dirty="0"/>
              <a:t>All variations are equivalent in computing ability</a:t>
            </a:r>
            <a:endParaRPr lang="en-GB" sz="2400" b="1" i="1" dirty="0"/>
          </a:p>
        </p:txBody>
      </p:sp>
    </p:spTree>
    <p:extLst>
      <p:ext uri="{BB962C8B-B14F-4D97-AF65-F5344CB8AC3E}">
        <p14:creationId xmlns:p14="http://schemas.microsoft.com/office/powerpoint/2010/main" xmlns="" val="103486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Turing Machine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958" y="2380270"/>
            <a:ext cx="7836090" cy="3504062"/>
          </a:xfrm>
        </p:spPr>
        <p:txBody>
          <a:bodyPr>
            <a:noAutofit/>
          </a:bodyPr>
          <a:lstStyle/>
          <a:p>
            <a:r>
              <a:rPr lang="en-US" sz="2400" dirty="0"/>
              <a:t>The language:</a:t>
            </a:r>
          </a:p>
          <a:p>
            <a:r>
              <a:rPr lang="en-US" sz="2400" dirty="0"/>
              <a:t>A   ={&lt; M, w &gt;| M is a </a:t>
            </a:r>
            <a:r>
              <a:rPr lang="en-US" sz="2400" dirty="0" err="1"/>
              <a:t>turing</a:t>
            </a:r>
            <a:r>
              <a:rPr lang="en-US" sz="2400" dirty="0"/>
              <a:t> machine that accepts w}</a:t>
            </a:r>
          </a:p>
          <a:p>
            <a:pPr marL="0" indent="0">
              <a:buNone/>
            </a:pPr>
            <a:r>
              <a:rPr lang="en-US" sz="2400" dirty="0"/>
              <a:t>    is </a:t>
            </a:r>
            <a:r>
              <a:rPr lang="en-US" sz="2400" dirty="0" err="1"/>
              <a:t>turing</a:t>
            </a:r>
            <a:r>
              <a:rPr lang="en-US" sz="2400" dirty="0"/>
              <a:t> recognizable.</a:t>
            </a:r>
          </a:p>
          <a:p>
            <a:pPr marL="0" indent="0">
              <a:buNone/>
            </a:pPr>
            <a:r>
              <a:rPr lang="en-US" sz="2400" dirty="0"/>
              <a:t>M accepts w : Our algorithm will halt and accept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 rejects w : Our algorithm will halt and reject</a:t>
            </a:r>
            <a:endParaRPr lang="en-GB" sz="2400" dirty="0"/>
          </a:p>
          <a:p>
            <a:pPr marL="0" indent="0">
              <a:buNone/>
            </a:pPr>
            <a:r>
              <a:rPr lang="en-US" sz="2400" dirty="0"/>
              <a:t>M loops on w : Will not halt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1414305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531</Words>
  <Application>Microsoft Office PowerPoint</Application>
  <PresentationFormat>Custom</PresentationFormat>
  <Paragraphs>147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Ion Boardroom</vt:lpstr>
      <vt:lpstr>TURING MACHINE VS PUSHDOWN AUTOMATA</vt:lpstr>
      <vt:lpstr>TURING MACHINE</vt:lpstr>
      <vt:lpstr>REPRESENTATION OF TURING MACHINE</vt:lpstr>
      <vt:lpstr>Slide 4</vt:lpstr>
      <vt:lpstr>TRANSITION FUNCTION</vt:lpstr>
      <vt:lpstr>Slide 6</vt:lpstr>
      <vt:lpstr>CHURCH TURING THESIS</vt:lpstr>
      <vt:lpstr>Several Variations of TM:</vt:lpstr>
      <vt:lpstr>Universal Turing Machine</vt:lpstr>
      <vt:lpstr>PDA</vt:lpstr>
      <vt:lpstr>PDA</vt:lpstr>
      <vt:lpstr>Working of PDA:</vt:lpstr>
      <vt:lpstr>Formal Defination of PDA:</vt:lpstr>
      <vt:lpstr>Transition Function:</vt:lpstr>
      <vt:lpstr>APPLICATION OF PUSHDOWN AUTOMATA</vt:lpstr>
      <vt:lpstr>Move in PDA:</vt:lpstr>
      <vt:lpstr>ALGORITHM</vt:lpstr>
      <vt:lpstr>MODEL OF PDA</vt:lpstr>
      <vt:lpstr>Turing machine and Pushdown Automaton</vt:lpstr>
      <vt:lpstr>Turing machine and Pushdown Automaton</vt:lpstr>
      <vt:lpstr>Turing machine and Pushdown Automata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 VS PUSHDOWN AUTOMATA</dc:title>
  <dc:creator>Himanshu Pandey</dc:creator>
  <cp:lastModifiedBy>ABHI</cp:lastModifiedBy>
  <cp:revision>29</cp:revision>
  <dcterms:created xsi:type="dcterms:W3CDTF">2019-12-16T01:13:14Z</dcterms:created>
  <dcterms:modified xsi:type="dcterms:W3CDTF">2021-08-26T10:14:10Z</dcterms:modified>
</cp:coreProperties>
</file>