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5" r:id="rId2"/>
    <p:sldId id="261" r:id="rId3"/>
    <p:sldId id="262" r:id="rId4"/>
    <p:sldId id="263" r:id="rId5"/>
    <p:sldId id="256" r:id="rId6"/>
    <p:sldId id="257" r:id="rId7"/>
    <p:sldId id="258" r:id="rId8"/>
    <p:sldId id="259" r:id="rId9"/>
    <p:sldId id="260" r:id="rId10"/>
    <p:sldId id="273" r:id="rId11"/>
    <p:sldId id="274" r:id="rId12"/>
    <p:sldId id="268" r:id="rId13"/>
    <p:sldId id="269" r:id="rId14"/>
    <p:sldId id="270" r:id="rId15"/>
    <p:sldId id="271" r:id="rId16"/>
    <p:sldId id="272" r:id="rId17"/>
    <p:sldId id="264" r:id="rId18"/>
    <p:sldId id="265" r:id="rId19"/>
    <p:sldId id="266"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91" d="100"/>
          <a:sy n="91" d="100"/>
        </p:scale>
        <p:origin x="2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F16AF7C-C0FA-49DE-9EEC-8A9B72FF5692}" type="datetimeFigureOut">
              <a:rPr lang="en-IN" smtClean="0"/>
              <a:t>25-08-2021</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8AB2E0A-2226-420C-8A27-0C00F529BCEB}" type="slidenum">
              <a:rPr lang="en-IN" smtClean="0"/>
              <a:t>‹#›</a:t>
            </a:fld>
            <a:endParaRPr lang="en-IN"/>
          </a:p>
        </p:txBody>
      </p:sp>
    </p:spTree>
    <p:extLst>
      <p:ext uri="{BB962C8B-B14F-4D97-AF65-F5344CB8AC3E}">
        <p14:creationId xmlns:p14="http://schemas.microsoft.com/office/powerpoint/2010/main" val="2235612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6AF7C-C0FA-49DE-9EEC-8A9B72FF5692}"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B2E0A-2226-420C-8A27-0C00F529BCEB}" type="slidenum">
              <a:rPr lang="en-IN" smtClean="0"/>
              <a:t>‹#›</a:t>
            </a:fld>
            <a:endParaRPr lang="en-IN"/>
          </a:p>
        </p:txBody>
      </p:sp>
    </p:spTree>
    <p:extLst>
      <p:ext uri="{BB962C8B-B14F-4D97-AF65-F5344CB8AC3E}">
        <p14:creationId xmlns:p14="http://schemas.microsoft.com/office/powerpoint/2010/main" val="3037275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6AF7C-C0FA-49DE-9EEC-8A9B72FF5692}"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B2E0A-2226-420C-8A27-0C00F529BCEB}" type="slidenum">
              <a:rPr lang="en-IN" smtClean="0"/>
              <a:t>‹#›</a:t>
            </a:fld>
            <a:endParaRPr lang="en-IN"/>
          </a:p>
        </p:txBody>
      </p:sp>
    </p:spTree>
    <p:extLst>
      <p:ext uri="{BB962C8B-B14F-4D97-AF65-F5344CB8AC3E}">
        <p14:creationId xmlns:p14="http://schemas.microsoft.com/office/powerpoint/2010/main" val="27925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6AF7C-C0FA-49DE-9EEC-8A9B72FF5692}"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B2E0A-2226-420C-8A27-0C00F529BCEB}" type="slidenum">
              <a:rPr lang="en-IN" smtClean="0"/>
              <a:t>‹#›</a:t>
            </a:fld>
            <a:endParaRPr lang="en-IN"/>
          </a:p>
        </p:txBody>
      </p:sp>
    </p:spTree>
    <p:extLst>
      <p:ext uri="{BB962C8B-B14F-4D97-AF65-F5344CB8AC3E}">
        <p14:creationId xmlns:p14="http://schemas.microsoft.com/office/powerpoint/2010/main" val="332416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6AF7C-C0FA-49DE-9EEC-8A9B72FF5692}" type="datetimeFigureOut">
              <a:rPr lang="en-IN" smtClean="0"/>
              <a:t>25-08-2021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AB2E0A-2226-420C-8A27-0C00F529BCEB}" type="slidenum">
              <a:rPr lang="en-IN" smtClean="0"/>
              <a:t>‹#›</a:t>
            </a:fld>
            <a:endParaRPr lang="en-IN"/>
          </a:p>
        </p:txBody>
      </p:sp>
    </p:spTree>
    <p:extLst>
      <p:ext uri="{BB962C8B-B14F-4D97-AF65-F5344CB8AC3E}">
        <p14:creationId xmlns:p14="http://schemas.microsoft.com/office/powerpoint/2010/main" val="3471034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16AF7C-C0FA-49DE-9EEC-8A9B72FF5692}"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AB2E0A-2226-420C-8A27-0C00F529BCEB}" type="slidenum">
              <a:rPr lang="en-IN" smtClean="0"/>
              <a:t>‹#›</a:t>
            </a:fld>
            <a:endParaRPr lang="en-IN"/>
          </a:p>
        </p:txBody>
      </p:sp>
    </p:spTree>
    <p:extLst>
      <p:ext uri="{BB962C8B-B14F-4D97-AF65-F5344CB8AC3E}">
        <p14:creationId xmlns:p14="http://schemas.microsoft.com/office/powerpoint/2010/main" val="38399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16AF7C-C0FA-49DE-9EEC-8A9B72FF5692}" type="datetimeFigureOut">
              <a:rPr lang="en-IN" smtClean="0"/>
              <a:t>25-08-2021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AB2E0A-2226-420C-8A27-0C00F529BCEB}" type="slidenum">
              <a:rPr lang="en-IN" smtClean="0"/>
              <a:t>‹#›</a:t>
            </a:fld>
            <a:endParaRPr lang="en-IN"/>
          </a:p>
        </p:txBody>
      </p:sp>
    </p:spTree>
    <p:extLst>
      <p:ext uri="{BB962C8B-B14F-4D97-AF65-F5344CB8AC3E}">
        <p14:creationId xmlns:p14="http://schemas.microsoft.com/office/powerpoint/2010/main" val="29870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6AF7C-C0FA-49DE-9EEC-8A9B72FF5692}" type="datetimeFigureOut">
              <a:rPr lang="en-IN" smtClean="0"/>
              <a:t>25-08-2021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AB2E0A-2226-420C-8A27-0C00F529BCEB}" type="slidenum">
              <a:rPr lang="en-IN" smtClean="0"/>
              <a:t>‹#›</a:t>
            </a:fld>
            <a:endParaRPr lang="en-IN"/>
          </a:p>
        </p:txBody>
      </p:sp>
    </p:spTree>
    <p:extLst>
      <p:ext uri="{BB962C8B-B14F-4D97-AF65-F5344CB8AC3E}">
        <p14:creationId xmlns:p14="http://schemas.microsoft.com/office/powerpoint/2010/main" val="298708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6AF7C-C0FA-49DE-9EEC-8A9B72FF5692}" type="datetimeFigureOut">
              <a:rPr lang="en-IN" smtClean="0"/>
              <a:t>25-08-2021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AB2E0A-2226-420C-8A27-0C00F529BCEB}" type="slidenum">
              <a:rPr lang="en-IN" smtClean="0"/>
              <a:t>‹#›</a:t>
            </a:fld>
            <a:endParaRPr lang="en-IN"/>
          </a:p>
        </p:txBody>
      </p:sp>
    </p:spTree>
    <p:extLst>
      <p:ext uri="{BB962C8B-B14F-4D97-AF65-F5344CB8AC3E}">
        <p14:creationId xmlns:p14="http://schemas.microsoft.com/office/powerpoint/2010/main" val="334701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F16AF7C-C0FA-49DE-9EEC-8A9B72FF5692}" type="datetimeFigureOut">
              <a:rPr lang="en-IN" smtClean="0"/>
              <a:t>25-08-2021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8AB2E0A-2226-420C-8A27-0C00F529BCEB}" type="slidenum">
              <a:rPr lang="en-IN" smtClean="0"/>
              <a:t>‹#›</a:t>
            </a:fld>
            <a:endParaRPr lang="en-IN"/>
          </a:p>
        </p:txBody>
      </p:sp>
    </p:spTree>
    <p:extLst>
      <p:ext uri="{BB962C8B-B14F-4D97-AF65-F5344CB8AC3E}">
        <p14:creationId xmlns:p14="http://schemas.microsoft.com/office/powerpoint/2010/main" val="241433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F16AF7C-C0FA-49DE-9EEC-8A9B72FF5692}" type="datetimeFigureOut">
              <a:rPr lang="en-IN" smtClean="0"/>
              <a:t>25-08-2021</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8AB2E0A-2226-420C-8A27-0C00F529BCEB}" type="slidenum">
              <a:rPr lang="en-IN" smtClean="0"/>
              <a:t>‹#›</a:t>
            </a:fld>
            <a:endParaRPr lang="en-IN"/>
          </a:p>
        </p:txBody>
      </p:sp>
    </p:spTree>
    <p:extLst>
      <p:ext uri="{BB962C8B-B14F-4D97-AF65-F5344CB8AC3E}">
        <p14:creationId xmlns:p14="http://schemas.microsoft.com/office/powerpoint/2010/main" val="188198458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F16AF7C-C0FA-49DE-9EEC-8A9B72FF5692}" type="datetimeFigureOut">
              <a:rPr lang="en-IN" smtClean="0"/>
              <a:t>25-08-2021</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8AB2E0A-2226-420C-8A27-0C00F529BCEB}" type="slidenum">
              <a:rPr lang="en-IN" smtClean="0"/>
              <a:t>‹#›</a:t>
            </a:fld>
            <a:endParaRPr lang="en-IN"/>
          </a:p>
        </p:txBody>
      </p:sp>
    </p:spTree>
    <p:extLst>
      <p:ext uri="{BB962C8B-B14F-4D97-AF65-F5344CB8AC3E}">
        <p14:creationId xmlns:p14="http://schemas.microsoft.com/office/powerpoint/2010/main" val="4029924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18534-6918-48EE-8F99-E49F11E83103}"/>
              </a:ext>
            </a:extLst>
          </p:cNvPr>
          <p:cNvSpPr>
            <a:spLocks noGrp="1"/>
          </p:cNvSpPr>
          <p:nvPr>
            <p:ph type="ctrTitle"/>
          </p:nvPr>
        </p:nvSpPr>
        <p:spPr>
          <a:xfrm>
            <a:off x="810936" y="284162"/>
            <a:ext cx="9258300" cy="4135437"/>
          </a:xfrm>
        </p:spPr>
        <p:txBody>
          <a:bodyPr>
            <a:noAutofit/>
          </a:bodyPr>
          <a:lstStyle/>
          <a:p>
            <a:r>
              <a:rPr lang="en-US" sz="9600" b="1" dirty="0"/>
              <a:t>BIONIC VS SNAPDRAGON</a:t>
            </a:r>
            <a:endParaRPr lang="en-IN" sz="9600" b="1" dirty="0"/>
          </a:p>
        </p:txBody>
      </p:sp>
      <p:sp>
        <p:nvSpPr>
          <p:cNvPr id="3" name="Title 1">
            <a:extLst>
              <a:ext uri="{FF2B5EF4-FFF2-40B4-BE49-F238E27FC236}">
                <a16:creationId xmlns:a16="http://schemas.microsoft.com/office/drawing/2014/main" id="{92974E4D-CFA4-4047-9E2F-17ACE1BED782}"/>
              </a:ext>
            </a:extLst>
          </p:cNvPr>
          <p:cNvSpPr txBox="1">
            <a:spLocks/>
          </p:cNvSpPr>
          <p:nvPr/>
        </p:nvSpPr>
        <p:spPr>
          <a:xfrm>
            <a:off x="810936" y="4796406"/>
            <a:ext cx="5297298" cy="1981199"/>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rgbClr val="FFFFFF"/>
                </a:solidFill>
                <a:latin typeface="+mj-lt"/>
                <a:ea typeface="+mj-ea"/>
                <a:cs typeface="+mj-cs"/>
              </a:defRPr>
            </a:lvl1pPr>
          </a:lstStyle>
          <a:p>
            <a:r>
              <a:rPr lang="en-US" sz="3200" b="1" dirty="0"/>
              <a:t>Abhijit Gawai</a:t>
            </a:r>
          </a:p>
          <a:p>
            <a:r>
              <a:rPr lang="en-US" sz="3200" b="1" dirty="0"/>
              <a:t>Shyam Kawale</a:t>
            </a:r>
          </a:p>
          <a:p>
            <a:r>
              <a:rPr lang="en-US" sz="3200" b="1" dirty="0"/>
              <a:t>Himanshu Pande</a:t>
            </a:r>
          </a:p>
          <a:p>
            <a:r>
              <a:rPr lang="en-US" sz="3200" b="1" dirty="0"/>
              <a:t>Nishant Bhat</a:t>
            </a:r>
          </a:p>
          <a:p>
            <a:r>
              <a:rPr lang="en-US" sz="3200" b="1" dirty="0"/>
              <a:t>Bhargav Pawar</a:t>
            </a:r>
            <a:endParaRPr lang="en-IN" sz="3200" b="1" dirty="0"/>
          </a:p>
        </p:txBody>
      </p:sp>
    </p:spTree>
    <p:extLst>
      <p:ext uri="{BB962C8B-B14F-4D97-AF65-F5344CB8AC3E}">
        <p14:creationId xmlns:p14="http://schemas.microsoft.com/office/powerpoint/2010/main" val="1096144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CPU</a:t>
            </a:r>
            <a:endParaRPr lang="en-US" dirty="0"/>
          </a:p>
        </p:txBody>
      </p:sp>
      <p:sp>
        <p:nvSpPr>
          <p:cNvPr id="5" name="Text Placeholder 4"/>
          <p:cNvSpPr>
            <a:spLocks noGrp="1"/>
          </p:cNvSpPr>
          <p:nvPr>
            <p:ph type="body" idx="1"/>
          </p:nvPr>
        </p:nvSpPr>
        <p:spPr/>
        <p:txBody>
          <a:bodyPr/>
          <a:lstStyle/>
          <a:p>
            <a:r>
              <a:rPr lang="en-IN" dirty="0"/>
              <a:t>Bionic (</a:t>
            </a:r>
            <a:r>
              <a:rPr lang="en-US" b="0" dirty="0"/>
              <a:t>A13) (CPU)</a:t>
            </a:r>
            <a:endParaRPr lang="en-US" dirty="0"/>
          </a:p>
        </p:txBody>
      </p:sp>
      <p:sp>
        <p:nvSpPr>
          <p:cNvPr id="6" name="Content Placeholder 5"/>
          <p:cNvSpPr>
            <a:spLocks noGrp="1"/>
          </p:cNvSpPr>
          <p:nvPr>
            <p:ph sz="half" idx="2"/>
          </p:nvPr>
        </p:nvSpPr>
        <p:spPr/>
        <p:txBody>
          <a:bodyPr>
            <a:normAutofit fontScale="85000" lnSpcReduction="20000"/>
          </a:bodyPr>
          <a:lstStyle/>
          <a:p>
            <a:r>
              <a:rPr lang="en-US" dirty="0" err="1"/>
              <a:t>Hexa</a:t>
            </a:r>
            <a:r>
              <a:rPr lang="en-US" dirty="0"/>
              <a:t>-Core CPU </a:t>
            </a:r>
          </a:p>
          <a:p>
            <a:r>
              <a:rPr lang="en-US" dirty="0"/>
              <a:t>2 Performance cores</a:t>
            </a:r>
          </a:p>
          <a:p>
            <a:pPr>
              <a:buNone/>
            </a:pPr>
            <a:r>
              <a:rPr lang="en-US" dirty="0"/>
              <a:t>	(clocked at 2.65GHz )</a:t>
            </a:r>
          </a:p>
          <a:p>
            <a:r>
              <a:rPr lang="en-US" dirty="0"/>
              <a:t> 4 Efficiency cores. </a:t>
            </a:r>
          </a:p>
          <a:p>
            <a:endParaRPr lang="en-IN" dirty="0"/>
          </a:p>
          <a:p>
            <a:endParaRPr lang="en-US" dirty="0"/>
          </a:p>
          <a:p>
            <a:r>
              <a:rPr lang="en-IN" dirty="0"/>
              <a:t>8 core Neural engine</a:t>
            </a:r>
            <a:endParaRPr lang="en-US" dirty="0"/>
          </a:p>
          <a:p>
            <a:r>
              <a:rPr lang="en-IN" dirty="0"/>
              <a:t>Supports 4gen Networks.</a:t>
            </a:r>
          </a:p>
          <a:p>
            <a:r>
              <a:rPr lang="en-US" dirty="0"/>
              <a:t> </a:t>
            </a:r>
            <a:r>
              <a:rPr lang="en-US" b="1" dirty="0"/>
              <a:t>7 nm EUV architecture</a:t>
            </a:r>
            <a:endParaRPr lang="en-US" dirty="0"/>
          </a:p>
          <a:p>
            <a:endParaRPr lang="en-US" dirty="0"/>
          </a:p>
        </p:txBody>
      </p:sp>
      <p:sp>
        <p:nvSpPr>
          <p:cNvPr id="7" name="Text Placeholder 6"/>
          <p:cNvSpPr>
            <a:spLocks noGrp="1"/>
          </p:cNvSpPr>
          <p:nvPr>
            <p:ph type="body" sz="quarter" idx="3"/>
          </p:nvPr>
        </p:nvSpPr>
        <p:spPr/>
        <p:txBody>
          <a:bodyPr/>
          <a:lstStyle/>
          <a:p>
            <a:r>
              <a:rPr lang="en-IN" dirty="0"/>
              <a:t>Snapdragon(855+) (CPU)</a:t>
            </a:r>
            <a:endParaRPr lang="en-US" dirty="0"/>
          </a:p>
        </p:txBody>
      </p:sp>
      <p:sp>
        <p:nvSpPr>
          <p:cNvPr id="8" name="Content Placeholder 7"/>
          <p:cNvSpPr>
            <a:spLocks noGrp="1"/>
          </p:cNvSpPr>
          <p:nvPr>
            <p:ph sz="quarter" idx="4"/>
          </p:nvPr>
        </p:nvSpPr>
        <p:spPr/>
        <p:txBody>
          <a:bodyPr>
            <a:normAutofit fontScale="85000" lnSpcReduction="20000"/>
          </a:bodyPr>
          <a:lstStyle/>
          <a:p>
            <a:r>
              <a:rPr lang="en-IN" dirty="0" err="1"/>
              <a:t>Octa</a:t>
            </a:r>
            <a:r>
              <a:rPr lang="en-IN" dirty="0"/>
              <a:t>-Core CPU</a:t>
            </a:r>
            <a:endParaRPr lang="en-US" dirty="0"/>
          </a:p>
          <a:p>
            <a:r>
              <a:rPr lang="en-US" dirty="0"/>
              <a:t>1 Cortex-A76 Prime Core(2.96GHz)</a:t>
            </a:r>
          </a:p>
          <a:p>
            <a:r>
              <a:rPr lang="en-US" dirty="0"/>
              <a:t> 3 Cortex-A76 Performance Cores(2.42GHz)</a:t>
            </a:r>
          </a:p>
          <a:p>
            <a:r>
              <a:rPr lang="en-US" dirty="0"/>
              <a:t>4 Cortex-A55 Efficiency Cores(1.8GHz)</a:t>
            </a:r>
          </a:p>
          <a:p>
            <a:r>
              <a:rPr lang="en-IN" dirty="0"/>
              <a:t>4 core Neural engine</a:t>
            </a:r>
            <a:endParaRPr lang="en-US" dirty="0"/>
          </a:p>
          <a:p>
            <a:r>
              <a:rPr lang="en-IN" dirty="0"/>
              <a:t>Supports 5gen Networks</a:t>
            </a:r>
          </a:p>
          <a:p>
            <a:r>
              <a:rPr lang="en-US" dirty="0"/>
              <a:t> </a:t>
            </a:r>
            <a:r>
              <a:rPr lang="en-US" b="1" dirty="0"/>
              <a:t>7 nm EUV architecture</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a:xfrm>
            <a:off x="-762048" y="4357695"/>
            <a:ext cx="7772400" cy="1470025"/>
          </a:xfrm>
        </p:spPr>
        <p:txBody>
          <a:bodyPr>
            <a:normAutofit/>
          </a:bodyPr>
          <a:lstStyle/>
          <a:p>
            <a:r>
              <a:rPr lang="en-IN" sz="2400" dirty="0"/>
              <a:t>Which one is faster?</a:t>
            </a:r>
            <a:endParaRPr lang="en-US" sz="2400" dirty="0"/>
          </a:p>
        </p:txBody>
      </p:sp>
      <p:sp>
        <p:nvSpPr>
          <p:cNvPr id="4" name="TextBox 3"/>
          <p:cNvSpPr txBox="1"/>
          <p:nvPr/>
        </p:nvSpPr>
        <p:spPr>
          <a:xfrm>
            <a:off x="1881158" y="857233"/>
            <a:ext cx="4143404" cy="461665"/>
          </a:xfrm>
          <a:prstGeom prst="rect">
            <a:avLst/>
          </a:prstGeom>
          <a:noFill/>
        </p:spPr>
        <p:txBody>
          <a:bodyPr wrap="square" rtlCol="0">
            <a:spAutoFit/>
          </a:bodyPr>
          <a:lstStyle/>
          <a:p>
            <a:r>
              <a:rPr lang="en-IN" sz="2400" dirty="0"/>
              <a:t>What is quantum </a:t>
            </a:r>
            <a:r>
              <a:rPr lang="en-IN" sz="2400" dirty="0" err="1"/>
              <a:t>tunneling</a:t>
            </a:r>
            <a:r>
              <a:rPr lang="en-IN" sz="2400" dirty="0"/>
              <a:t>?</a:t>
            </a:r>
            <a:endParaRPr lang="en-US" sz="2400" dirty="0"/>
          </a:p>
        </p:txBody>
      </p:sp>
      <p:pic>
        <p:nvPicPr>
          <p:cNvPr id="1026" name="Picture 2" descr="C:\Users\ABHI\Pictures\Screenshots\Screenshot (61).png"/>
          <p:cNvPicPr>
            <a:picLocks noChangeAspect="1" noChangeArrowheads="1"/>
          </p:cNvPicPr>
          <p:nvPr/>
        </p:nvPicPr>
        <p:blipFill>
          <a:blip r:embed="rId2" cstate="print"/>
          <a:srcRect/>
          <a:stretch>
            <a:fillRect/>
          </a:stretch>
        </p:blipFill>
        <p:spPr bwMode="auto">
          <a:xfrm>
            <a:off x="6524628" y="429570"/>
            <a:ext cx="2928926" cy="1956908"/>
          </a:xfrm>
          <a:prstGeom prst="rect">
            <a:avLst/>
          </a:prstGeom>
          <a:noFill/>
        </p:spPr>
      </p:pic>
      <p:pic>
        <p:nvPicPr>
          <p:cNvPr id="1027" name="Picture 3" descr="C:\Users\ABHI\Pictures\Screenshots\Screenshot (62).png"/>
          <p:cNvPicPr>
            <a:picLocks noChangeAspect="1" noChangeArrowheads="1"/>
          </p:cNvPicPr>
          <p:nvPr/>
        </p:nvPicPr>
        <p:blipFill>
          <a:blip r:embed="rId3" cstate="print"/>
          <a:srcRect/>
          <a:stretch>
            <a:fillRect/>
          </a:stretch>
        </p:blipFill>
        <p:spPr bwMode="auto">
          <a:xfrm>
            <a:off x="6524629" y="2786059"/>
            <a:ext cx="2764439" cy="185738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161" y="877547"/>
            <a:ext cx="4572000" cy="2143140"/>
          </a:xfrm>
        </p:spPr>
        <p:txBody>
          <a:bodyPr>
            <a:noAutofit/>
          </a:bodyPr>
          <a:lstStyle/>
          <a:p>
            <a:r>
              <a:rPr lang="en-US" b="1" cap="all" dirty="0"/>
              <a:t>IMPROVEMENTS IN </a:t>
            </a:r>
            <a:br>
              <a:rPr lang="en-US" b="1" cap="all" dirty="0"/>
            </a:br>
            <a:r>
              <a:rPr lang="en-US" b="1" cap="all" dirty="0"/>
              <a:t>THE CAMERA FIELD</a:t>
            </a:r>
            <a:br>
              <a:rPr lang="en-US" b="1" cap="all" dirty="0"/>
            </a:br>
            <a:endParaRPr lang="en-US" dirty="0"/>
          </a:p>
        </p:txBody>
      </p:sp>
      <p:sp>
        <p:nvSpPr>
          <p:cNvPr id="3" name="Content Placeholder 2"/>
          <p:cNvSpPr>
            <a:spLocks noGrp="1"/>
          </p:cNvSpPr>
          <p:nvPr>
            <p:ph idx="1"/>
          </p:nvPr>
        </p:nvSpPr>
        <p:spPr>
          <a:xfrm>
            <a:off x="987336" y="2058174"/>
            <a:ext cx="8786874" cy="5286388"/>
          </a:xfrm>
        </p:spPr>
        <p:txBody>
          <a:bodyPr>
            <a:normAutofit/>
          </a:bodyPr>
          <a:lstStyle/>
          <a:p>
            <a:endParaRPr lang="en-US" dirty="0"/>
          </a:p>
          <a:p>
            <a:pPr>
              <a:buNone/>
            </a:pPr>
            <a:endParaRPr lang="en-US" dirty="0"/>
          </a:p>
          <a:p>
            <a:r>
              <a:rPr lang="en-US" dirty="0"/>
              <a:t>Bionic chips has two-parallel cores of the can handle up to 600 billion operations/second and can give effects even on live videos (apart from still pictures). </a:t>
            </a:r>
          </a:p>
          <a:p>
            <a:r>
              <a:rPr lang="en-US" dirty="0"/>
              <a:t>Bionic chip’s processor comes with an updated image signaling processor (ISP)and also includes  Neural Engine to help process the image reference points.</a:t>
            </a:r>
          </a:p>
        </p:txBody>
      </p:sp>
      <p:pic>
        <p:nvPicPr>
          <p:cNvPr id="1026" name="Picture 2" descr="C:\Users\HP\Pictures\camera.jpg"/>
          <p:cNvPicPr>
            <a:picLocks noChangeAspect="1" noChangeArrowheads="1"/>
          </p:cNvPicPr>
          <p:nvPr/>
        </p:nvPicPr>
        <p:blipFill>
          <a:blip r:embed="rId2"/>
          <a:srcRect/>
          <a:stretch>
            <a:fillRect/>
          </a:stretch>
        </p:blipFill>
        <p:spPr bwMode="auto">
          <a:xfrm>
            <a:off x="6632664" y="579343"/>
            <a:ext cx="4217424" cy="221460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1158" y="2857497"/>
            <a:ext cx="8229600" cy="4000504"/>
          </a:xfrm>
        </p:spPr>
        <p:txBody>
          <a:bodyPr/>
          <a:lstStyle/>
          <a:p>
            <a:r>
              <a:rPr lang="en-US" dirty="0"/>
              <a:t>Moving on to the Qualcomm Snapdragon 845 camera improvements, it debuts with the Qualcomm Spectra 280 ISP. The Spectra 280 ISP will be responsible for improved color, pixel quality, and accuracy. </a:t>
            </a:r>
          </a:p>
          <a:p>
            <a:r>
              <a:rPr lang="en-US" dirty="0"/>
              <a:t>the Snapdragon 845 is the first chipset to support </a:t>
            </a:r>
            <a:r>
              <a:rPr lang="en-US" u="sng" dirty="0"/>
              <a:t>4K HDR video capability</a:t>
            </a:r>
            <a:r>
              <a:rPr lang="en-US" dirty="0"/>
              <a:t>.</a:t>
            </a:r>
          </a:p>
        </p:txBody>
      </p:sp>
      <p:pic>
        <p:nvPicPr>
          <p:cNvPr id="2050" name="Picture 2" descr="C:\Users\HP\Pictures\camera1.jpg"/>
          <p:cNvPicPr>
            <a:picLocks noChangeAspect="1" noChangeArrowheads="1"/>
          </p:cNvPicPr>
          <p:nvPr/>
        </p:nvPicPr>
        <p:blipFill>
          <a:blip r:embed="rId2"/>
          <a:srcRect/>
          <a:stretch>
            <a:fillRect/>
          </a:stretch>
        </p:blipFill>
        <p:spPr bwMode="auto">
          <a:xfrm>
            <a:off x="2881290" y="214290"/>
            <a:ext cx="4449740" cy="257176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all" dirty="0"/>
              <a:t>ARTIFICIAL INTELLIGENCE</a:t>
            </a:r>
            <a:endParaRPr lang="en-US" dirty="0"/>
          </a:p>
        </p:txBody>
      </p:sp>
      <p:sp>
        <p:nvSpPr>
          <p:cNvPr id="3" name="Content Placeholder 2"/>
          <p:cNvSpPr>
            <a:spLocks noGrp="1"/>
          </p:cNvSpPr>
          <p:nvPr>
            <p:ph idx="1"/>
          </p:nvPr>
        </p:nvSpPr>
        <p:spPr>
          <a:xfrm>
            <a:off x="1162050" y="1619250"/>
            <a:ext cx="8229600" cy="4972072"/>
          </a:xfrm>
        </p:spPr>
        <p:txBody>
          <a:bodyPr>
            <a:normAutofit/>
          </a:bodyPr>
          <a:lstStyle/>
          <a:p>
            <a:r>
              <a:rPr lang="en-US" dirty="0"/>
              <a:t>Bionic combines both neural networks and machine learning. This means that instead of explicitly programming the chip on how to perceive data, Machine Learning powers the device to read and learn from data.</a:t>
            </a:r>
          </a:p>
          <a:p>
            <a:r>
              <a:rPr lang="en-US" dirty="0"/>
              <a:t>Qualcomm isn't new to AI processing. The Snapdragon 845 is the third-generation mobile AI platform. The difference between the two chips lies in the fact how they are using the AI frameworks to get work done</a:t>
            </a:r>
          </a:p>
        </p:txBody>
      </p:sp>
      <p:pic>
        <p:nvPicPr>
          <p:cNvPr id="5" name="Picture 4">
            <a:extLst>
              <a:ext uri="{FF2B5EF4-FFF2-40B4-BE49-F238E27FC236}">
                <a16:creationId xmlns:a16="http://schemas.microsoft.com/office/drawing/2014/main" id="{5D26068F-C53D-4C9A-A26D-37847D006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0" y="266678"/>
            <a:ext cx="2857500" cy="1600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6BD8-6F49-4FD9-8A3B-70D915D4CB76}"/>
              </a:ext>
            </a:extLst>
          </p:cNvPr>
          <p:cNvSpPr>
            <a:spLocks noGrp="1"/>
          </p:cNvSpPr>
          <p:nvPr>
            <p:ph type="title"/>
          </p:nvPr>
        </p:nvSpPr>
        <p:spPr/>
        <p:txBody>
          <a:bodyPr>
            <a:normAutofit/>
          </a:bodyPr>
          <a:lstStyle/>
          <a:p>
            <a:r>
              <a:rPr lang="en-US" sz="6000" b="1" dirty="0"/>
              <a:t>GPU- APPLE VS ANDROID</a:t>
            </a:r>
            <a:endParaRPr lang="en-IN" sz="6000" b="1" dirty="0"/>
          </a:p>
        </p:txBody>
      </p:sp>
      <p:sp>
        <p:nvSpPr>
          <p:cNvPr id="3" name="Content Placeholder 2">
            <a:extLst>
              <a:ext uri="{FF2B5EF4-FFF2-40B4-BE49-F238E27FC236}">
                <a16:creationId xmlns:a16="http://schemas.microsoft.com/office/drawing/2014/main" id="{25EFF475-C0FE-413A-B5E2-7B9E249C025B}"/>
              </a:ext>
            </a:extLst>
          </p:cNvPr>
          <p:cNvSpPr>
            <a:spLocks noGrp="1"/>
          </p:cNvSpPr>
          <p:nvPr>
            <p:ph idx="1"/>
          </p:nvPr>
        </p:nvSpPr>
        <p:spPr>
          <a:xfrm>
            <a:off x="440267" y="1690688"/>
            <a:ext cx="10515600" cy="5067299"/>
          </a:xfrm>
        </p:spPr>
        <p:txBody>
          <a:bodyPr>
            <a:normAutofit/>
          </a:bodyPr>
          <a:lstStyle/>
          <a:p>
            <a:r>
              <a:rPr lang="en-US" sz="3200" dirty="0"/>
              <a:t>The </a:t>
            </a:r>
            <a:r>
              <a:rPr lang="en-US" sz="3200" b="1" dirty="0"/>
              <a:t>Apple</a:t>
            </a:r>
            <a:r>
              <a:rPr lang="en-US" sz="3200" dirty="0"/>
              <a:t> A13 Bionic graphics card is an integrated </a:t>
            </a:r>
            <a:r>
              <a:rPr lang="en-US" sz="3200" b="1" dirty="0"/>
              <a:t>GPU</a:t>
            </a:r>
            <a:r>
              <a:rPr lang="en-US" sz="3200" dirty="0"/>
              <a:t> in the A13 Bionic chip found in the iPhone 11 series. It includes 4 cores and offers a 20% better performance and 40% less power consumption compared to the A12 Bionic in the iPhone </a:t>
            </a:r>
            <a:r>
              <a:rPr lang="en-US" sz="3200" dirty="0" err="1"/>
              <a:t>Xs</a:t>
            </a:r>
            <a:r>
              <a:rPr lang="en-US" sz="3200" dirty="0"/>
              <a:t> series</a:t>
            </a:r>
          </a:p>
          <a:p>
            <a:r>
              <a:rPr lang="en-US" sz="3200" dirty="0"/>
              <a:t>Integrated graphics are more familiar to </a:t>
            </a:r>
            <a:r>
              <a:rPr lang="en-US" sz="3200" b="1" dirty="0"/>
              <a:t>Android</a:t>
            </a:r>
            <a:r>
              <a:rPr lang="en-US" sz="3200" dirty="0"/>
              <a:t> users because they are included on what we call a System-on-a-Chip (SoC) like the Snapdragon 810 which includes an integrated Adreno 430 </a:t>
            </a:r>
            <a:r>
              <a:rPr lang="en-US" sz="3200" b="1" dirty="0"/>
              <a:t>GPU</a:t>
            </a:r>
            <a:r>
              <a:rPr lang="en-US" sz="3200" dirty="0"/>
              <a:t>. This time, the memory used is the system memory and the </a:t>
            </a:r>
            <a:r>
              <a:rPr lang="en-US" sz="3200" b="1" dirty="0"/>
              <a:t>GPU</a:t>
            </a:r>
            <a:r>
              <a:rPr lang="en-US" sz="3200" dirty="0"/>
              <a:t> is integrated into the processor itself.</a:t>
            </a:r>
            <a:endParaRPr lang="en-IN" sz="3200" dirty="0"/>
          </a:p>
        </p:txBody>
      </p:sp>
      <p:pic>
        <p:nvPicPr>
          <p:cNvPr id="1032" name="Picture 8" descr="Image result for GPU of apple">
            <a:extLst>
              <a:ext uri="{FF2B5EF4-FFF2-40B4-BE49-F238E27FC236}">
                <a16:creationId xmlns:a16="http://schemas.microsoft.com/office/drawing/2014/main" id="{8A228927-714C-4528-9B1D-8F691217D1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7592" y="100013"/>
            <a:ext cx="287655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E693-7A97-4BEA-9BCE-57B6DB4797B2}"/>
              </a:ext>
            </a:extLst>
          </p:cNvPr>
          <p:cNvSpPr>
            <a:spLocks noGrp="1"/>
          </p:cNvSpPr>
          <p:nvPr>
            <p:ph type="title"/>
          </p:nvPr>
        </p:nvSpPr>
        <p:spPr/>
        <p:txBody>
          <a:bodyPr>
            <a:normAutofit/>
          </a:bodyPr>
          <a:lstStyle/>
          <a:p>
            <a:r>
              <a:rPr lang="en-US" sz="6000" b="1" dirty="0"/>
              <a:t>Price issue for apple and android:</a:t>
            </a:r>
            <a:endParaRPr lang="en-IN" sz="6000" b="1" dirty="0"/>
          </a:p>
        </p:txBody>
      </p:sp>
      <p:sp>
        <p:nvSpPr>
          <p:cNvPr id="3" name="Content Placeholder 2">
            <a:extLst>
              <a:ext uri="{FF2B5EF4-FFF2-40B4-BE49-F238E27FC236}">
                <a16:creationId xmlns:a16="http://schemas.microsoft.com/office/drawing/2014/main" id="{B8894293-65F1-4F6C-AF89-6C8A3CFCBDB1}"/>
              </a:ext>
            </a:extLst>
          </p:cNvPr>
          <p:cNvSpPr>
            <a:spLocks noGrp="1"/>
          </p:cNvSpPr>
          <p:nvPr>
            <p:ph idx="1"/>
          </p:nvPr>
        </p:nvSpPr>
        <p:spPr/>
        <p:txBody>
          <a:bodyPr/>
          <a:lstStyle/>
          <a:p>
            <a:endParaRPr lang="en-US" sz="3600" dirty="0"/>
          </a:p>
          <a:p>
            <a:r>
              <a:rPr lang="en-US" sz="3600" dirty="0"/>
              <a:t>Apple uses bionic chips which is usually more expensive than android chips(snapdragon chips).</a:t>
            </a:r>
          </a:p>
          <a:p>
            <a:r>
              <a:rPr lang="en-US" sz="3600" dirty="0"/>
              <a:t>Reason :bigger chips of apple.</a:t>
            </a:r>
          </a:p>
          <a:p>
            <a:r>
              <a:rPr lang="en-US" sz="3600" dirty="0"/>
              <a:t>But Apple develops Bionic chips for their own phones and hence the price is included in the device costs.</a:t>
            </a:r>
          </a:p>
          <a:p>
            <a:pPr marL="0" indent="0">
              <a:buNone/>
            </a:pPr>
            <a:endParaRPr lang="en-US" sz="3600" dirty="0"/>
          </a:p>
          <a:p>
            <a:endParaRPr lang="en-IN" dirty="0"/>
          </a:p>
        </p:txBody>
      </p:sp>
    </p:spTree>
    <p:extLst>
      <p:ext uri="{BB962C8B-B14F-4D97-AF65-F5344CB8AC3E}">
        <p14:creationId xmlns:p14="http://schemas.microsoft.com/office/powerpoint/2010/main" val="142765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1196752"/>
            <a:ext cx="6912768" cy="510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51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exactly is bench mark?</a:t>
            </a:r>
            <a:endParaRPr lang="en-GB" dirty="0"/>
          </a:p>
        </p:txBody>
      </p:sp>
      <p:sp>
        <p:nvSpPr>
          <p:cNvPr id="3" name="Content Placeholder 2"/>
          <p:cNvSpPr>
            <a:spLocks noGrp="1"/>
          </p:cNvSpPr>
          <p:nvPr>
            <p:ph idx="1"/>
          </p:nvPr>
        </p:nvSpPr>
        <p:spPr/>
        <p:txBody>
          <a:bodyPr>
            <a:normAutofit/>
          </a:bodyPr>
          <a:lstStyle/>
          <a:p>
            <a:r>
              <a:rPr lang="en-GB" dirty="0">
                <a:latin typeface="Bahnschrift" pitchFamily="34" charset="0"/>
              </a:rPr>
              <a:t>We make benchmarking software for testing the performance of PCs, laptops, notebooks, tablets, and smartphones. A benchmark is simply a test that helps you compare similar products.</a:t>
            </a:r>
          </a:p>
          <a:p>
            <a:r>
              <a:rPr lang="en-US" dirty="0">
                <a:latin typeface="Bahnschrift" pitchFamily="34" charset="0"/>
              </a:rPr>
              <a:t>It helps you compare between products without you having to check each and every specification.</a:t>
            </a:r>
          </a:p>
          <a:p>
            <a:r>
              <a:rPr lang="en-US" dirty="0">
                <a:latin typeface="Bahnschrift" pitchFamily="34" charset="0"/>
              </a:rPr>
              <a:t>Higher the benchmark score better the performance.</a:t>
            </a:r>
            <a:endParaRPr lang="en-GB" dirty="0">
              <a:latin typeface="Bahnschrift" pitchFamily="34" charset="0"/>
            </a:endParaRPr>
          </a:p>
        </p:txBody>
      </p:sp>
    </p:spTree>
    <p:extLst>
      <p:ext uri="{BB962C8B-B14F-4D97-AF65-F5344CB8AC3E}">
        <p14:creationId xmlns:p14="http://schemas.microsoft.com/office/powerpoint/2010/main" val="645093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graphicFrame>
        <p:nvGraphicFramePr>
          <p:cNvPr id="4" name="Content Placeholder 3"/>
          <p:cNvGraphicFramePr>
            <a:graphicFrameLocks noGrp="1"/>
          </p:cNvGraphicFramePr>
          <p:nvPr>
            <p:ph idx="1"/>
          </p:nvPr>
        </p:nvGraphicFramePr>
        <p:xfrm>
          <a:off x="1981200" y="1600200"/>
          <a:ext cx="7620000" cy="3235960"/>
        </p:xfrm>
        <a:graphic>
          <a:graphicData uri="http://schemas.openxmlformats.org/drawingml/2006/table">
            <a:tbl>
              <a:tblPr firstRow="1" bandRow="1">
                <a:tableStyleId>{7DF18680-E054-41AD-8BC1-D1AEF772440D}</a:tableStyleId>
              </a:tblPr>
              <a:tblGrid>
                <a:gridCol w="2540000">
                  <a:extLst>
                    <a:ext uri="{9D8B030D-6E8A-4147-A177-3AD203B41FA5}">
                      <a16:colId xmlns:a16="http://schemas.microsoft.com/office/drawing/2014/main" val="20000"/>
                    </a:ext>
                  </a:extLst>
                </a:gridCol>
                <a:gridCol w="25400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tblGrid>
              <a:tr h="370840">
                <a:tc>
                  <a:txBody>
                    <a:bodyPr/>
                    <a:lstStyle/>
                    <a:p>
                      <a:r>
                        <a:rPr lang="en-US" dirty="0">
                          <a:latin typeface="Bahnschrift" pitchFamily="34" charset="0"/>
                        </a:rPr>
                        <a:t>Specifications</a:t>
                      </a:r>
                      <a:endParaRPr lang="en-GB" dirty="0">
                        <a:latin typeface="Bahnschrift" pitchFamily="34" charset="0"/>
                      </a:endParaRPr>
                    </a:p>
                  </a:txBody>
                  <a:tcPr/>
                </a:tc>
                <a:tc>
                  <a:txBody>
                    <a:bodyPr/>
                    <a:lstStyle/>
                    <a:p>
                      <a:r>
                        <a:rPr lang="en-US" dirty="0">
                          <a:latin typeface="Bahnschrift" pitchFamily="34" charset="0"/>
                        </a:rPr>
                        <a:t>A-11 Bionic</a:t>
                      </a:r>
                      <a:endParaRPr lang="en-GB" dirty="0">
                        <a:latin typeface="Bahnschrift" pitchFamily="34" charset="0"/>
                      </a:endParaRPr>
                    </a:p>
                  </a:txBody>
                  <a:tcPr/>
                </a:tc>
                <a:tc>
                  <a:txBody>
                    <a:bodyPr/>
                    <a:lstStyle/>
                    <a:p>
                      <a:r>
                        <a:rPr lang="en-US" dirty="0"/>
                        <a:t>Snap</a:t>
                      </a:r>
                      <a:r>
                        <a:rPr lang="en-US" baseline="0" dirty="0"/>
                        <a:t> Dragon 845</a:t>
                      </a:r>
                      <a:endParaRPr lang="en-GB" dirty="0"/>
                    </a:p>
                  </a:txBody>
                  <a:tcPr/>
                </a:tc>
                <a:extLst>
                  <a:ext uri="{0D108BD9-81ED-4DB2-BD59-A6C34878D82A}">
                    <a16:rowId xmlns:a16="http://schemas.microsoft.com/office/drawing/2014/main" val="10000"/>
                  </a:ext>
                </a:extLst>
              </a:tr>
              <a:tr h="370840">
                <a:tc>
                  <a:txBody>
                    <a:bodyPr/>
                    <a:lstStyle/>
                    <a:p>
                      <a:r>
                        <a:rPr lang="en-US" dirty="0">
                          <a:latin typeface="Bahnschrift" pitchFamily="34" charset="0"/>
                        </a:rPr>
                        <a:t>Cores</a:t>
                      </a:r>
                      <a:endParaRPr lang="en-GB" dirty="0">
                        <a:latin typeface="Bahnschrift" pitchFamily="34" charset="0"/>
                      </a:endParaRPr>
                    </a:p>
                  </a:txBody>
                  <a:tcPr/>
                </a:tc>
                <a:tc>
                  <a:txBody>
                    <a:bodyPr/>
                    <a:lstStyle/>
                    <a:p>
                      <a:r>
                        <a:rPr lang="en-US" dirty="0">
                          <a:latin typeface="Bahnschrift" pitchFamily="34" charset="0"/>
                        </a:rPr>
                        <a:t>6</a:t>
                      </a:r>
                      <a:endParaRPr lang="en-GB" dirty="0">
                        <a:latin typeface="Bahnschrift" pitchFamily="34" charset="0"/>
                      </a:endParaRPr>
                    </a:p>
                  </a:txBody>
                  <a:tcPr/>
                </a:tc>
                <a:tc>
                  <a:txBody>
                    <a:bodyPr/>
                    <a:lstStyle/>
                    <a:p>
                      <a:r>
                        <a:rPr lang="en-US" dirty="0">
                          <a:latin typeface="Bahnschrift" pitchFamily="34" charset="0"/>
                        </a:rPr>
                        <a:t>8</a:t>
                      </a:r>
                      <a:endParaRPr lang="en-GB" dirty="0">
                        <a:latin typeface="Bahnschrift" pitchFamily="34" charset="0"/>
                      </a:endParaRPr>
                    </a:p>
                  </a:txBody>
                  <a:tcPr/>
                </a:tc>
                <a:extLst>
                  <a:ext uri="{0D108BD9-81ED-4DB2-BD59-A6C34878D82A}">
                    <a16:rowId xmlns:a16="http://schemas.microsoft.com/office/drawing/2014/main" val="10001"/>
                  </a:ext>
                </a:extLst>
              </a:tr>
              <a:tr h="370840">
                <a:tc>
                  <a:txBody>
                    <a:bodyPr/>
                    <a:lstStyle/>
                    <a:p>
                      <a:r>
                        <a:rPr lang="en-US" dirty="0">
                          <a:latin typeface="Bahnschrift" pitchFamily="34" charset="0"/>
                        </a:rPr>
                        <a:t>High Performance</a:t>
                      </a:r>
                      <a:endParaRPr lang="en-GB" dirty="0">
                        <a:latin typeface="Bahnschrift" pitchFamily="34" charset="0"/>
                      </a:endParaRPr>
                    </a:p>
                  </a:txBody>
                  <a:tcPr/>
                </a:tc>
                <a:tc>
                  <a:txBody>
                    <a:bodyPr/>
                    <a:lstStyle/>
                    <a:p>
                      <a:r>
                        <a:rPr lang="en-US" dirty="0">
                          <a:latin typeface="Bahnschrift" pitchFamily="34" charset="0"/>
                        </a:rPr>
                        <a:t>2</a:t>
                      </a:r>
                      <a:endParaRPr lang="en-GB" dirty="0">
                        <a:latin typeface="Bahnschrift" pitchFamily="34" charset="0"/>
                      </a:endParaRPr>
                    </a:p>
                  </a:txBody>
                  <a:tcPr/>
                </a:tc>
                <a:tc>
                  <a:txBody>
                    <a:bodyPr/>
                    <a:lstStyle/>
                    <a:p>
                      <a:r>
                        <a:rPr lang="en-US" dirty="0">
                          <a:latin typeface="Bahnschrift" pitchFamily="34" charset="0"/>
                        </a:rPr>
                        <a:t>4</a:t>
                      </a:r>
                      <a:endParaRPr lang="en-GB" dirty="0">
                        <a:latin typeface="Bahnschrift" pitchFamily="34"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Bahnschrift" pitchFamily="34" charset="0"/>
                        </a:rPr>
                        <a:t>Energy Efficient</a:t>
                      </a:r>
                      <a:endParaRPr lang="en-GB" dirty="0">
                        <a:latin typeface="Bahnschrift" pitchFamily="34" charset="0"/>
                      </a:endParaRPr>
                    </a:p>
                    <a:p>
                      <a:endParaRPr lang="en-GB" dirty="0"/>
                    </a:p>
                  </a:txBody>
                  <a:tcPr/>
                </a:tc>
                <a:tc>
                  <a:txBody>
                    <a:bodyPr/>
                    <a:lstStyle/>
                    <a:p>
                      <a:r>
                        <a:rPr lang="en-US" dirty="0">
                          <a:latin typeface="Bahnschrift" pitchFamily="34" charset="0"/>
                        </a:rPr>
                        <a:t>4</a:t>
                      </a:r>
                      <a:endParaRPr lang="en-GB" dirty="0">
                        <a:latin typeface="Bahnschrift" pitchFamily="34" charset="0"/>
                      </a:endParaRPr>
                    </a:p>
                  </a:txBody>
                  <a:tcPr/>
                </a:tc>
                <a:tc>
                  <a:txBody>
                    <a:bodyPr/>
                    <a:lstStyle/>
                    <a:p>
                      <a:r>
                        <a:rPr lang="en-US" dirty="0">
                          <a:latin typeface="Bahnschrift" pitchFamily="34" charset="0"/>
                        </a:rPr>
                        <a:t>4</a:t>
                      </a:r>
                      <a:endParaRPr lang="en-GB" dirty="0">
                        <a:latin typeface="Bahnschrift" pitchFamily="34" charset="0"/>
                      </a:endParaRPr>
                    </a:p>
                  </a:txBody>
                  <a:tcPr/>
                </a:tc>
                <a:extLst>
                  <a:ext uri="{0D108BD9-81ED-4DB2-BD59-A6C34878D82A}">
                    <a16:rowId xmlns:a16="http://schemas.microsoft.com/office/drawing/2014/main" val="10003"/>
                  </a:ext>
                </a:extLst>
              </a:tr>
              <a:tr h="370840">
                <a:tc>
                  <a:txBody>
                    <a:bodyPr/>
                    <a:lstStyle/>
                    <a:p>
                      <a:r>
                        <a:rPr lang="en-US" dirty="0">
                          <a:latin typeface="Bahnschrift" pitchFamily="34" charset="0"/>
                        </a:rPr>
                        <a:t>Maximum</a:t>
                      </a:r>
                      <a:r>
                        <a:rPr lang="en-US" baseline="0" dirty="0">
                          <a:latin typeface="Bahnschrift" pitchFamily="34" charset="0"/>
                        </a:rPr>
                        <a:t> Frequency</a:t>
                      </a:r>
                      <a:endParaRPr lang="en-GB" dirty="0">
                        <a:latin typeface="Bahnschrift" pitchFamily="34" charset="0"/>
                      </a:endParaRPr>
                    </a:p>
                  </a:txBody>
                  <a:tcPr/>
                </a:tc>
                <a:tc>
                  <a:txBody>
                    <a:bodyPr/>
                    <a:lstStyle/>
                    <a:p>
                      <a:r>
                        <a:rPr lang="en-US" dirty="0">
                          <a:latin typeface="Bahnschrift" pitchFamily="34" charset="0"/>
                        </a:rPr>
                        <a:t>2.45 GHz</a:t>
                      </a:r>
                      <a:endParaRPr lang="en-GB" dirty="0">
                        <a:latin typeface="Bahnschrift" pitchFamily="34" charset="0"/>
                      </a:endParaRPr>
                    </a:p>
                  </a:txBody>
                  <a:tcPr/>
                </a:tc>
                <a:tc>
                  <a:txBody>
                    <a:bodyPr/>
                    <a:lstStyle/>
                    <a:p>
                      <a:r>
                        <a:rPr lang="en-US" dirty="0">
                          <a:latin typeface="Bahnschrift" pitchFamily="34" charset="0"/>
                        </a:rPr>
                        <a:t>2.8 GHz</a:t>
                      </a:r>
                      <a:endParaRPr lang="en-GB" dirty="0">
                        <a:latin typeface="Bahnschrift" pitchFamily="34" charset="0"/>
                      </a:endParaRPr>
                    </a:p>
                  </a:txBody>
                  <a:tcPr/>
                </a:tc>
                <a:extLst>
                  <a:ext uri="{0D108BD9-81ED-4DB2-BD59-A6C34878D82A}">
                    <a16:rowId xmlns:a16="http://schemas.microsoft.com/office/drawing/2014/main" val="10004"/>
                  </a:ext>
                </a:extLst>
              </a:tr>
              <a:tr h="370840">
                <a:tc>
                  <a:txBody>
                    <a:bodyPr/>
                    <a:lstStyle/>
                    <a:p>
                      <a:r>
                        <a:rPr lang="en-US" b="1" i="1" u="sng" dirty="0">
                          <a:latin typeface="Bahnschrift" pitchFamily="34" charset="0"/>
                        </a:rPr>
                        <a:t>Geek</a:t>
                      </a:r>
                      <a:r>
                        <a:rPr lang="en-US" b="1" i="1" u="sng" baseline="0" dirty="0">
                          <a:latin typeface="Bahnschrift" pitchFamily="34" charset="0"/>
                        </a:rPr>
                        <a:t> Bench Score</a:t>
                      </a:r>
                      <a:endParaRPr lang="en-GB" b="1" i="1" u="sng" dirty="0">
                        <a:latin typeface="Bahnschrift" pitchFamily="34" charset="0"/>
                      </a:endParaRPr>
                    </a:p>
                  </a:txBody>
                  <a:tcPr/>
                </a:tc>
                <a:tc>
                  <a:txBody>
                    <a:bodyPr/>
                    <a:lstStyle/>
                    <a:p>
                      <a:endParaRPr lang="en-GB" b="1" i="1" u="sng" dirty="0">
                        <a:latin typeface="Bahnschrift" pitchFamily="34" charset="0"/>
                      </a:endParaRPr>
                    </a:p>
                  </a:txBody>
                  <a:tcPr/>
                </a:tc>
                <a:tc>
                  <a:txBody>
                    <a:bodyPr/>
                    <a:lstStyle/>
                    <a:p>
                      <a:endParaRPr lang="en-GB" b="1" i="1" u="sng" dirty="0">
                        <a:latin typeface="Bahnschrift" pitchFamily="34" charset="0"/>
                      </a:endParaRPr>
                    </a:p>
                  </a:txBody>
                  <a:tcPr/>
                </a:tc>
                <a:extLst>
                  <a:ext uri="{0D108BD9-81ED-4DB2-BD59-A6C34878D82A}">
                    <a16:rowId xmlns:a16="http://schemas.microsoft.com/office/drawing/2014/main" val="10005"/>
                  </a:ext>
                </a:extLst>
              </a:tr>
              <a:tr h="370840">
                <a:tc>
                  <a:txBody>
                    <a:bodyPr/>
                    <a:lstStyle/>
                    <a:p>
                      <a:r>
                        <a:rPr lang="en-US" b="1" i="1" u="sng" dirty="0">
                          <a:latin typeface="Bahnschrift" pitchFamily="34" charset="0"/>
                        </a:rPr>
                        <a:t>Single core</a:t>
                      </a:r>
                      <a:endParaRPr lang="en-GB" b="1" i="1" u="sng" dirty="0">
                        <a:latin typeface="Bahnschrift" pitchFamily="34" charset="0"/>
                      </a:endParaRPr>
                    </a:p>
                  </a:txBody>
                  <a:tcPr/>
                </a:tc>
                <a:tc>
                  <a:txBody>
                    <a:bodyPr/>
                    <a:lstStyle/>
                    <a:p>
                      <a:r>
                        <a:rPr lang="en-US" b="1" i="1" u="sng" dirty="0">
                          <a:latin typeface="Bahnschrift" pitchFamily="34" charset="0"/>
                        </a:rPr>
                        <a:t>4228</a:t>
                      </a:r>
                      <a:endParaRPr lang="en-GB" b="1" i="1" u="sng" dirty="0">
                        <a:latin typeface="Bahnschrift" pitchFamily="34" charset="0"/>
                      </a:endParaRPr>
                    </a:p>
                  </a:txBody>
                  <a:tcPr/>
                </a:tc>
                <a:tc>
                  <a:txBody>
                    <a:bodyPr/>
                    <a:lstStyle/>
                    <a:p>
                      <a:r>
                        <a:rPr lang="en-US" b="1" i="1" u="sng" dirty="0">
                          <a:latin typeface="Bahnschrift" pitchFamily="34" charset="0"/>
                        </a:rPr>
                        <a:t>2435</a:t>
                      </a:r>
                      <a:endParaRPr lang="en-GB" b="1" i="1" u="sng" dirty="0">
                        <a:latin typeface="Bahnschrift" pitchFamily="34" charset="0"/>
                      </a:endParaRPr>
                    </a:p>
                  </a:txBody>
                  <a:tcPr/>
                </a:tc>
                <a:extLst>
                  <a:ext uri="{0D108BD9-81ED-4DB2-BD59-A6C34878D82A}">
                    <a16:rowId xmlns:a16="http://schemas.microsoft.com/office/drawing/2014/main" val="10006"/>
                  </a:ext>
                </a:extLst>
              </a:tr>
              <a:tr h="370840">
                <a:tc>
                  <a:txBody>
                    <a:bodyPr/>
                    <a:lstStyle/>
                    <a:p>
                      <a:r>
                        <a:rPr lang="en-US" b="1" i="1" u="sng" dirty="0">
                          <a:latin typeface="Bahnschrift" pitchFamily="34" charset="0"/>
                        </a:rPr>
                        <a:t>Multiple Core</a:t>
                      </a:r>
                      <a:endParaRPr lang="en-GB" b="1" i="1" u="sng" dirty="0">
                        <a:latin typeface="Bahnschrift" pitchFamily="34" charset="0"/>
                      </a:endParaRPr>
                    </a:p>
                  </a:txBody>
                  <a:tcPr/>
                </a:tc>
                <a:tc>
                  <a:txBody>
                    <a:bodyPr/>
                    <a:lstStyle/>
                    <a:p>
                      <a:r>
                        <a:rPr lang="en-US" b="1" i="1" u="sng" dirty="0">
                          <a:latin typeface="Bahnschrift" pitchFamily="34" charset="0"/>
                        </a:rPr>
                        <a:t>10265</a:t>
                      </a:r>
                      <a:endParaRPr lang="en-GB" b="1" i="1" u="sng" dirty="0">
                        <a:latin typeface="Bahnschrift" pitchFamily="34" charset="0"/>
                      </a:endParaRPr>
                    </a:p>
                  </a:txBody>
                  <a:tcPr/>
                </a:tc>
                <a:tc>
                  <a:txBody>
                    <a:bodyPr/>
                    <a:lstStyle/>
                    <a:p>
                      <a:r>
                        <a:rPr lang="en-US" b="1" i="1" u="sng" dirty="0">
                          <a:latin typeface="Bahnschrift" pitchFamily="34" charset="0"/>
                        </a:rPr>
                        <a:t>8355</a:t>
                      </a:r>
                      <a:endParaRPr lang="en-GB" b="1" i="1" u="sng" dirty="0">
                        <a:latin typeface="Bahnschrift"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439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99F1-0F67-9349-8D8A-B272BE7E350D}"/>
              </a:ext>
            </a:extLst>
          </p:cNvPr>
          <p:cNvSpPr>
            <a:spLocks noGrp="1"/>
          </p:cNvSpPr>
          <p:nvPr>
            <p:ph type="ctrTitle"/>
          </p:nvPr>
        </p:nvSpPr>
        <p:spPr>
          <a:xfrm>
            <a:off x="631030" y="1265238"/>
            <a:ext cx="9620250" cy="877887"/>
          </a:xfrm>
        </p:spPr>
        <p:txBody>
          <a:bodyPr>
            <a:normAutofit fontScale="90000"/>
          </a:bodyPr>
          <a:lstStyle/>
          <a:p>
            <a:r>
              <a:rPr lang="en-US" b="1"/>
              <a:t>EARLY PRODUCTS</a:t>
            </a:r>
          </a:p>
        </p:txBody>
      </p:sp>
      <p:sp>
        <p:nvSpPr>
          <p:cNvPr id="3" name="Subtitle 2">
            <a:extLst>
              <a:ext uri="{FF2B5EF4-FFF2-40B4-BE49-F238E27FC236}">
                <a16:creationId xmlns:a16="http://schemas.microsoft.com/office/drawing/2014/main" id="{A3FB7C2A-A111-A540-8936-736D33CC71E6}"/>
              </a:ext>
            </a:extLst>
          </p:cNvPr>
          <p:cNvSpPr>
            <a:spLocks noGrp="1"/>
          </p:cNvSpPr>
          <p:nvPr>
            <p:ph type="subTitle" idx="1"/>
          </p:nvPr>
        </p:nvSpPr>
        <p:spPr>
          <a:xfrm>
            <a:off x="631030" y="2321719"/>
            <a:ext cx="9715501" cy="3714750"/>
          </a:xfrm>
        </p:spPr>
        <p:txBody>
          <a:bodyPr>
            <a:normAutofit fontScale="85000" lnSpcReduction="20000"/>
          </a:bodyPr>
          <a:lstStyle/>
          <a:p>
            <a:pPr marL="342900" indent="-342900" algn="l">
              <a:buFont typeface="Arial" panose="020B0604020202020204" pitchFamily="34" charset="0"/>
              <a:buChar char="•"/>
            </a:pPr>
            <a:r>
              <a:rPr lang="en-US" b="1"/>
              <a:t>BIONIC</a:t>
            </a:r>
          </a:p>
          <a:p>
            <a:pPr algn="l"/>
            <a:r>
              <a:rPr lang="en-US"/>
              <a:t>Apple introduced its first system on a chip </a:t>
            </a:r>
            <a:r>
              <a:rPr lang="en-US" b="1"/>
              <a:t>APL0098</a:t>
            </a:r>
            <a:r>
              <a:rPr lang="en-US"/>
              <a:t> on June 29,2007 at the launch of the iPhone. It included a 412 MHz single- core ARM11 cpu.It was manufactured by Samsung on a 90 nm process.</a:t>
            </a:r>
          </a:p>
          <a:p>
            <a:pPr algn="l"/>
            <a:endParaRPr lang="en-US"/>
          </a:p>
          <a:p>
            <a:pPr marL="342900" indent="-342900" algn="l">
              <a:buFont typeface="Arial" panose="020B0604020202020204" pitchFamily="34" charset="0"/>
              <a:buChar char="•"/>
            </a:pPr>
            <a:r>
              <a:rPr lang="en-US" b="1"/>
              <a:t>SNAPDRAGON </a:t>
            </a:r>
          </a:p>
          <a:p>
            <a:pPr algn="l"/>
            <a:r>
              <a:rPr lang="en-US"/>
              <a:t>The first Snapdragon processor was </a:t>
            </a:r>
            <a:r>
              <a:rPr lang="en-US" b="1"/>
              <a:t>QSD8250 </a:t>
            </a:r>
            <a:r>
              <a:rPr lang="en-US"/>
              <a:t>launched in November,2007.It was the first GHz mobile processor.Most smartphones at that time were using 500 MHz processors.It supported 720p resolution,3D graphics and 12 mp camera.</a:t>
            </a:r>
          </a:p>
          <a:p>
            <a:pPr algn="l"/>
            <a:endParaRPr lang="en-US" sz="2800"/>
          </a:p>
        </p:txBody>
      </p:sp>
      <p:pic>
        <p:nvPicPr>
          <p:cNvPr id="5" name="Picture 4">
            <a:extLst>
              <a:ext uri="{FF2B5EF4-FFF2-40B4-BE49-F238E27FC236}">
                <a16:creationId xmlns:a16="http://schemas.microsoft.com/office/drawing/2014/main" id="{75D8827C-424D-484E-9EAD-3AE052721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6794" y="4739217"/>
            <a:ext cx="1612900" cy="1612900"/>
          </a:xfrm>
          <a:prstGeom prst="rect">
            <a:avLst/>
          </a:prstGeom>
        </p:spPr>
      </p:pic>
      <p:pic>
        <p:nvPicPr>
          <p:cNvPr id="9" name="Picture 8">
            <a:extLst>
              <a:ext uri="{FF2B5EF4-FFF2-40B4-BE49-F238E27FC236}">
                <a16:creationId xmlns:a16="http://schemas.microsoft.com/office/drawing/2014/main" id="{F6C0A95D-BA0C-4469-9C3B-4988F8862C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6531" y="2568330"/>
            <a:ext cx="1791758" cy="1721340"/>
          </a:xfrm>
          <a:prstGeom prst="rect">
            <a:avLst/>
          </a:prstGeom>
        </p:spPr>
      </p:pic>
    </p:spTree>
    <p:extLst>
      <p:ext uri="{BB962C8B-B14F-4D97-AF65-F5344CB8AC3E}">
        <p14:creationId xmlns:p14="http://schemas.microsoft.com/office/powerpoint/2010/main" val="162885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02" y="143517"/>
            <a:ext cx="11802413" cy="603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723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11F9-07F0-E647-B6C0-23F21C3C0060}"/>
              </a:ext>
            </a:extLst>
          </p:cNvPr>
          <p:cNvSpPr>
            <a:spLocks noGrp="1"/>
          </p:cNvSpPr>
          <p:nvPr>
            <p:ph type="title"/>
          </p:nvPr>
        </p:nvSpPr>
        <p:spPr>
          <a:xfrm>
            <a:off x="838200" y="317500"/>
            <a:ext cx="10515600" cy="1325563"/>
          </a:xfrm>
        </p:spPr>
        <p:txBody>
          <a:bodyPr/>
          <a:lstStyle/>
          <a:p>
            <a:r>
              <a:rPr lang="en-US" b="1"/>
              <a:t>INTRODUCTION OF 64- BIT</a:t>
            </a:r>
          </a:p>
        </p:txBody>
      </p:sp>
      <p:sp>
        <p:nvSpPr>
          <p:cNvPr id="3" name="Content Placeholder 2">
            <a:extLst>
              <a:ext uri="{FF2B5EF4-FFF2-40B4-BE49-F238E27FC236}">
                <a16:creationId xmlns:a16="http://schemas.microsoft.com/office/drawing/2014/main" id="{14F5F6EB-D86B-764E-B8F0-150C6A64B5D6}"/>
              </a:ext>
            </a:extLst>
          </p:cNvPr>
          <p:cNvSpPr>
            <a:spLocks noGrp="1"/>
          </p:cNvSpPr>
          <p:nvPr>
            <p:ph idx="1"/>
          </p:nvPr>
        </p:nvSpPr>
        <p:spPr>
          <a:xfrm>
            <a:off x="838200" y="1643063"/>
            <a:ext cx="10515600" cy="4351338"/>
          </a:xfrm>
        </p:spPr>
        <p:txBody>
          <a:bodyPr>
            <a:normAutofit/>
          </a:bodyPr>
          <a:lstStyle/>
          <a:p>
            <a:r>
              <a:rPr lang="en-US" sz="2400" b="1"/>
              <a:t>BIONIC</a:t>
            </a:r>
          </a:p>
          <a:p>
            <a:pPr marL="0" indent="0">
              <a:buNone/>
            </a:pPr>
            <a:r>
              <a:rPr lang="en-US" sz="2400"/>
              <a:t>On  September 10,2013 apple launched </a:t>
            </a:r>
            <a:r>
              <a:rPr lang="en-US" sz="2400" b="1"/>
              <a:t>APPLE A7 </a:t>
            </a:r>
            <a:r>
              <a:rPr lang="en-US" sz="2400"/>
              <a:t>which was the first 64 bit POP SoC.It was introduced in iPhone 5S.It was twice as fast and had upto twice the graphic power compared to it’s predecessor APPLE A6.It’s CPU was called cyclone.It was also manufactured by Samsung on high-k metal gate 28 nm process.</a:t>
            </a:r>
          </a:p>
          <a:p>
            <a:pPr marL="0" indent="0">
              <a:buNone/>
            </a:pPr>
            <a:endParaRPr lang="en-US" sz="2400"/>
          </a:p>
          <a:p>
            <a:r>
              <a:rPr lang="en-US" sz="2400" b="1"/>
              <a:t>SNAPDRAGON</a:t>
            </a:r>
          </a:p>
          <a:p>
            <a:pPr marL="0" indent="0">
              <a:buNone/>
            </a:pPr>
            <a:r>
              <a:rPr lang="en-US" sz="2400"/>
              <a:t>This forced Qualcomm to rush out a competing 64 bit solution, despite the capable performance of the Snapdragon 800/801 since they were only 32 bit.The first 64 bit Soc, the </a:t>
            </a:r>
            <a:r>
              <a:rPr lang="en-US" sz="2400" b="1"/>
              <a:t>Snapdragon</a:t>
            </a:r>
            <a:r>
              <a:rPr lang="en-US" sz="2400"/>
              <a:t> </a:t>
            </a:r>
            <a:r>
              <a:rPr lang="en-US" sz="2400" b="1"/>
              <a:t>808 </a:t>
            </a:r>
            <a:r>
              <a:rPr lang="en-US" sz="2400"/>
              <a:t>and </a:t>
            </a:r>
            <a:r>
              <a:rPr lang="en-US" sz="2400" b="1"/>
              <a:t>810 </a:t>
            </a:r>
            <a:r>
              <a:rPr lang="en-US" sz="2400"/>
              <a:t>and suffered from overheating problems and throttling.</a:t>
            </a:r>
          </a:p>
        </p:txBody>
      </p:sp>
    </p:spTree>
    <p:extLst>
      <p:ext uri="{BB962C8B-B14F-4D97-AF65-F5344CB8AC3E}">
        <p14:creationId xmlns:p14="http://schemas.microsoft.com/office/powerpoint/2010/main" val="97363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0395-85EF-264C-B21A-55C1CE6906E4}"/>
              </a:ext>
            </a:extLst>
          </p:cNvPr>
          <p:cNvSpPr>
            <a:spLocks noGrp="1"/>
          </p:cNvSpPr>
          <p:nvPr>
            <p:ph type="title"/>
          </p:nvPr>
        </p:nvSpPr>
        <p:spPr>
          <a:xfrm>
            <a:off x="2612233" y="174285"/>
            <a:ext cx="5055392" cy="885372"/>
          </a:xfrm>
        </p:spPr>
        <p:txBody>
          <a:bodyPr>
            <a:normAutofit fontScale="90000"/>
          </a:bodyPr>
          <a:lstStyle/>
          <a:p>
            <a:r>
              <a:rPr lang="en-US" b="1"/>
              <a:t>CUSTOM 64- BIT ERA</a:t>
            </a:r>
          </a:p>
        </p:txBody>
      </p:sp>
      <p:sp>
        <p:nvSpPr>
          <p:cNvPr id="3" name="Content Placeholder 2">
            <a:extLst>
              <a:ext uri="{FF2B5EF4-FFF2-40B4-BE49-F238E27FC236}">
                <a16:creationId xmlns:a16="http://schemas.microsoft.com/office/drawing/2014/main" id="{EEE983FC-7405-6443-9C5B-1B833F8CFFF2}"/>
              </a:ext>
            </a:extLst>
          </p:cNvPr>
          <p:cNvSpPr>
            <a:spLocks noGrp="1"/>
          </p:cNvSpPr>
          <p:nvPr>
            <p:ph idx="1"/>
          </p:nvPr>
        </p:nvSpPr>
        <p:spPr>
          <a:xfrm>
            <a:off x="838200" y="1285583"/>
            <a:ext cx="10100941" cy="5398132"/>
          </a:xfrm>
        </p:spPr>
        <p:txBody>
          <a:bodyPr>
            <a:normAutofit lnSpcReduction="10000"/>
          </a:bodyPr>
          <a:lstStyle/>
          <a:p>
            <a:r>
              <a:rPr lang="en-US" sz="2000" b="1"/>
              <a:t>BIONIC</a:t>
            </a:r>
          </a:p>
          <a:p>
            <a:pPr marL="0" indent="0">
              <a:buNone/>
            </a:pPr>
            <a:r>
              <a:rPr lang="en-US" sz="2000" b="1"/>
              <a:t>A8 </a:t>
            </a:r>
            <a:r>
              <a:rPr lang="en-US" sz="2000"/>
              <a:t>is a 64 bit POP Sop manufactured by </a:t>
            </a:r>
            <a:r>
              <a:rPr lang="en-US" sz="2000" b="1"/>
              <a:t>TSMC </a:t>
            </a:r>
            <a:r>
              <a:rPr lang="en-US" sz="2000"/>
              <a:t>,which replaced Samsung as the manufacturer of Apple’s mobile device processor.It was introduced on Sept 9,2014 in iPhone 6 and 6 Plus.</a:t>
            </a:r>
          </a:p>
          <a:p>
            <a:pPr marL="0" indent="0">
              <a:buNone/>
            </a:pPr>
            <a:r>
              <a:rPr lang="en-US" sz="2000"/>
              <a:t>The </a:t>
            </a:r>
            <a:r>
              <a:rPr lang="en-US" sz="2000" b="1"/>
              <a:t>APPLE A11 BIONIC</a:t>
            </a:r>
            <a:r>
              <a:rPr lang="en-US" sz="2000"/>
              <a:t> was introduced in iPhone 8,iPhone 8 plus and iPhone X on sept12,2017.It has two high performance cores which are 25% faster than A10 fusion and four efficiency cores which are 75% faster than that of A10.</a:t>
            </a:r>
          </a:p>
          <a:p>
            <a:pPr marL="0" indent="0">
              <a:buNone/>
            </a:pPr>
            <a:r>
              <a:rPr lang="en-US" sz="2000"/>
              <a:t>Latest bionic processor is </a:t>
            </a:r>
            <a:r>
              <a:rPr lang="en-US" sz="2000" b="1"/>
              <a:t>APPLE A13 BIONIC</a:t>
            </a:r>
            <a:r>
              <a:rPr lang="en-US" sz="2000"/>
              <a:t>(64 BIT ARM based Soc)  which was first appeared in the iPhone 11,11Pro and 11 Pro Max which were introduced on Sept 19,2019.</a:t>
            </a:r>
          </a:p>
          <a:p>
            <a:pPr marL="0" indent="0">
              <a:buNone/>
            </a:pPr>
            <a:endParaRPr lang="en-US" sz="2000"/>
          </a:p>
          <a:p>
            <a:r>
              <a:rPr lang="en-US" sz="2000" b="1"/>
              <a:t>SNAPDRAGON</a:t>
            </a:r>
          </a:p>
          <a:p>
            <a:pPr marL="0" indent="0">
              <a:buNone/>
            </a:pPr>
            <a:r>
              <a:rPr lang="en-US" sz="2000"/>
              <a:t>After,Qualcomm’s first attempt at 64 bit system on a chip ,they created  a new in house architecture,that in later models showed better thermal performance.In early 2016 they launched </a:t>
            </a:r>
            <a:r>
              <a:rPr lang="en-US" sz="2000" b="1"/>
              <a:t>SNAPDRAGON 820</a:t>
            </a:r>
            <a:r>
              <a:rPr lang="en-US" sz="2000"/>
              <a:t>,an ARM 64 bit quad core processor.</a:t>
            </a:r>
          </a:p>
          <a:p>
            <a:pPr marL="0" indent="0">
              <a:buNone/>
            </a:pPr>
            <a:r>
              <a:rPr lang="en-US" sz="2000"/>
              <a:t>They also released the Qualcomm Snapdragon Neural processing engine SDK.</a:t>
            </a:r>
          </a:p>
          <a:p>
            <a:pPr marL="0" indent="0">
              <a:buNone/>
            </a:pPr>
            <a:r>
              <a:rPr lang="en-US" sz="2000"/>
              <a:t>In December 2019, Qualcomm announced that </a:t>
            </a:r>
            <a:r>
              <a:rPr lang="en-US" sz="2000" b="1"/>
              <a:t>SNAPDRAGON 865 </a:t>
            </a:r>
            <a:r>
              <a:rPr lang="en-US" sz="2000"/>
              <a:t>and </a:t>
            </a:r>
            <a:r>
              <a:rPr lang="en-US" sz="2000" b="1"/>
              <a:t>765 </a:t>
            </a:r>
            <a:r>
              <a:rPr lang="en-US" sz="2000"/>
              <a:t>will succeed the Snapdragon 855/855+ and Snapdragon 730/730G respectively.</a:t>
            </a:r>
          </a:p>
        </p:txBody>
      </p:sp>
    </p:spTree>
    <p:extLst>
      <p:ext uri="{BB962C8B-B14F-4D97-AF65-F5344CB8AC3E}">
        <p14:creationId xmlns:p14="http://schemas.microsoft.com/office/powerpoint/2010/main" val="53771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F873-8BF4-4E23-9213-AC21B2A309C4}"/>
              </a:ext>
            </a:extLst>
          </p:cNvPr>
          <p:cNvSpPr>
            <a:spLocks noGrp="1"/>
          </p:cNvSpPr>
          <p:nvPr>
            <p:ph type="title"/>
          </p:nvPr>
        </p:nvSpPr>
        <p:spPr>
          <a:xfrm>
            <a:off x="0" y="0"/>
            <a:ext cx="12192000" cy="1177159"/>
          </a:xfrm>
        </p:spPr>
        <p:txBody>
          <a:bodyPr>
            <a:noAutofit/>
          </a:bodyPr>
          <a:lstStyle/>
          <a:p>
            <a:pPr algn="ctr"/>
            <a:r>
              <a:rPr lang="en-US" sz="4800" b="1" dirty="0"/>
              <a:t>Why BIONICS are faster than SNAPDRAGON?</a:t>
            </a:r>
            <a:endParaRPr lang="en-IN" sz="4800" b="1" dirty="0"/>
          </a:p>
        </p:txBody>
      </p:sp>
      <p:sp>
        <p:nvSpPr>
          <p:cNvPr id="4" name="Content Placeholder 3">
            <a:extLst>
              <a:ext uri="{FF2B5EF4-FFF2-40B4-BE49-F238E27FC236}">
                <a16:creationId xmlns:a16="http://schemas.microsoft.com/office/drawing/2014/main" id="{D3864E72-2487-41BC-BFC7-863D9737342B}"/>
              </a:ext>
            </a:extLst>
          </p:cNvPr>
          <p:cNvSpPr>
            <a:spLocks noGrp="1"/>
          </p:cNvSpPr>
          <p:nvPr>
            <p:ph idx="1"/>
          </p:nvPr>
        </p:nvSpPr>
        <p:spPr>
          <a:xfrm>
            <a:off x="399393" y="1093077"/>
            <a:ext cx="11792607" cy="5764924"/>
          </a:xfrm>
        </p:spPr>
        <p:txBody>
          <a:bodyPr>
            <a:normAutofit/>
          </a:bodyPr>
          <a:lstStyle/>
          <a:p>
            <a:pPr>
              <a:lnSpc>
                <a:spcPct val="100000"/>
              </a:lnSpc>
            </a:pPr>
            <a:r>
              <a:rPr lang="en-US" sz="3200" dirty="0"/>
              <a:t>Cache memory</a:t>
            </a:r>
          </a:p>
          <a:p>
            <a:pPr>
              <a:lnSpc>
                <a:spcPct val="100000"/>
              </a:lnSpc>
            </a:pPr>
            <a:r>
              <a:rPr lang="en-IN" sz="3200" dirty="0"/>
              <a:t>Programming language used</a:t>
            </a:r>
          </a:p>
          <a:p>
            <a:pPr>
              <a:lnSpc>
                <a:spcPct val="100000"/>
              </a:lnSpc>
            </a:pPr>
            <a:r>
              <a:rPr lang="en-IN" sz="3200" dirty="0"/>
              <a:t>Garbage collection</a:t>
            </a:r>
          </a:p>
        </p:txBody>
      </p:sp>
      <p:pic>
        <p:nvPicPr>
          <p:cNvPr id="5" name="Picture 4">
            <a:extLst>
              <a:ext uri="{FF2B5EF4-FFF2-40B4-BE49-F238E27FC236}">
                <a16:creationId xmlns:a16="http://schemas.microsoft.com/office/drawing/2014/main" id="{7E78ABD3-4E1F-4291-B624-010581C19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695" y="3001412"/>
            <a:ext cx="5437579" cy="3447013"/>
          </a:xfrm>
          <a:prstGeom prst="rect">
            <a:avLst/>
          </a:prstGeom>
        </p:spPr>
      </p:pic>
      <p:pic>
        <p:nvPicPr>
          <p:cNvPr id="7" name="Picture 6">
            <a:extLst>
              <a:ext uri="{FF2B5EF4-FFF2-40B4-BE49-F238E27FC236}">
                <a16:creationId xmlns:a16="http://schemas.microsoft.com/office/drawing/2014/main" id="{BB42DEBB-FDEC-4E36-BC76-4BD42F28D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26" y="3001412"/>
            <a:ext cx="5437578" cy="3447013"/>
          </a:xfrm>
          <a:prstGeom prst="rect">
            <a:avLst/>
          </a:prstGeom>
        </p:spPr>
      </p:pic>
    </p:spTree>
    <p:extLst>
      <p:ext uri="{BB962C8B-B14F-4D97-AF65-F5344CB8AC3E}">
        <p14:creationId xmlns:p14="http://schemas.microsoft.com/office/powerpoint/2010/main" val="322305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4648-7BC9-4740-86A5-DC3606AD7103}"/>
              </a:ext>
            </a:extLst>
          </p:cNvPr>
          <p:cNvSpPr>
            <a:spLocks noGrp="1"/>
          </p:cNvSpPr>
          <p:nvPr>
            <p:ph type="title"/>
          </p:nvPr>
        </p:nvSpPr>
        <p:spPr>
          <a:xfrm>
            <a:off x="838200" y="0"/>
            <a:ext cx="10515600" cy="1325563"/>
          </a:xfrm>
        </p:spPr>
        <p:txBody>
          <a:bodyPr>
            <a:normAutofit/>
          </a:bodyPr>
          <a:lstStyle/>
          <a:p>
            <a:pPr algn="ctr"/>
            <a:r>
              <a:rPr lang="en-US" sz="8800" b="1" dirty="0"/>
              <a:t>CACHE COMPARISON</a:t>
            </a:r>
            <a:endParaRPr lang="en-IN" sz="8800" b="1" dirty="0"/>
          </a:p>
        </p:txBody>
      </p:sp>
      <p:sp>
        <p:nvSpPr>
          <p:cNvPr id="3" name="Content Placeholder 2">
            <a:extLst>
              <a:ext uri="{FF2B5EF4-FFF2-40B4-BE49-F238E27FC236}">
                <a16:creationId xmlns:a16="http://schemas.microsoft.com/office/drawing/2014/main" id="{134E4A4A-B72B-445E-8695-D5940F002979}"/>
              </a:ext>
            </a:extLst>
          </p:cNvPr>
          <p:cNvSpPr>
            <a:spLocks noGrp="1"/>
          </p:cNvSpPr>
          <p:nvPr>
            <p:ph idx="1"/>
          </p:nvPr>
        </p:nvSpPr>
        <p:spPr>
          <a:xfrm>
            <a:off x="636814" y="1325564"/>
            <a:ext cx="10716986" cy="5532436"/>
          </a:xfrm>
        </p:spPr>
        <p:txBody>
          <a:bodyPr>
            <a:noAutofit/>
          </a:bodyPr>
          <a:lstStyle/>
          <a:p>
            <a:r>
              <a:rPr lang="en-US" sz="4400" dirty="0"/>
              <a:t>The Apple A7 and the A8 had 1MB L2 caches and 4MB L3 caches (5MB total)</a:t>
            </a:r>
          </a:p>
          <a:p>
            <a:r>
              <a:rPr lang="en-US" sz="4400" dirty="0"/>
              <a:t>The A9 and the A10 had a 3MB L2 cache and 4MB L3 cache (7MB total)</a:t>
            </a:r>
          </a:p>
          <a:p>
            <a:r>
              <a:rPr lang="en-US" sz="4400" dirty="0"/>
              <a:t>A11 has 8MB of L2 cache and no L3 cache (8MB total)</a:t>
            </a:r>
          </a:p>
          <a:p>
            <a:r>
              <a:rPr lang="en-US" sz="4400" dirty="0"/>
              <a:t>Whereas Snapdragon 835 has 3MB of L2 cache and no L3 cache (3MB total)</a:t>
            </a:r>
            <a:endParaRPr lang="en-IN" sz="4400" dirty="0"/>
          </a:p>
        </p:txBody>
      </p:sp>
    </p:spTree>
    <p:extLst>
      <p:ext uri="{BB962C8B-B14F-4D97-AF65-F5344CB8AC3E}">
        <p14:creationId xmlns:p14="http://schemas.microsoft.com/office/powerpoint/2010/main" val="271469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4831-05E1-48F6-B69C-A8051CC3D5C5}"/>
              </a:ext>
            </a:extLst>
          </p:cNvPr>
          <p:cNvSpPr>
            <a:spLocks noGrp="1"/>
          </p:cNvSpPr>
          <p:nvPr>
            <p:ph type="title"/>
          </p:nvPr>
        </p:nvSpPr>
        <p:spPr>
          <a:xfrm>
            <a:off x="838200" y="0"/>
            <a:ext cx="10515600" cy="847725"/>
          </a:xfrm>
        </p:spPr>
        <p:txBody>
          <a:bodyPr>
            <a:normAutofit fontScale="90000"/>
          </a:bodyPr>
          <a:lstStyle/>
          <a:p>
            <a:pPr algn="ctr"/>
            <a:r>
              <a:rPr lang="en-US" sz="8000" b="1" dirty="0"/>
              <a:t>DIFFERENCE IN LANGUAGE</a:t>
            </a:r>
            <a:endParaRPr lang="en-IN" sz="8000" b="1" dirty="0"/>
          </a:p>
        </p:txBody>
      </p:sp>
      <p:sp>
        <p:nvSpPr>
          <p:cNvPr id="3" name="Content Placeholder 2">
            <a:extLst>
              <a:ext uri="{FF2B5EF4-FFF2-40B4-BE49-F238E27FC236}">
                <a16:creationId xmlns:a16="http://schemas.microsoft.com/office/drawing/2014/main" id="{B54369AE-8932-43A8-8BB0-D82AA74AEDD0}"/>
              </a:ext>
            </a:extLst>
          </p:cNvPr>
          <p:cNvSpPr>
            <a:spLocks noGrp="1"/>
          </p:cNvSpPr>
          <p:nvPr>
            <p:ph idx="1"/>
          </p:nvPr>
        </p:nvSpPr>
        <p:spPr>
          <a:xfrm>
            <a:off x="552450" y="981075"/>
            <a:ext cx="10801350" cy="5876924"/>
          </a:xfrm>
        </p:spPr>
        <p:txBody>
          <a:bodyPr>
            <a:noAutofit/>
          </a:bodyPr>
          <a:lstStyle/>
          <a:p>
            <a:r>
              <a:rPr lang="en-US" sz="3600" dirty="0"/>
              <a:t>iOS apps are mostly AOT-(Ahead Of Time) compiled code (typically written in </a:t>
            </a:r>
            <a:r>
              <a:rPr lang="en-US" sz="3600" dirty="0" err="1"/>
              <a:t>ObjC</a:t>
            </a:r>
            <a:r>
              <a:rPr lang="en-US" sz="3600" dirty="0"/>
              <a:t>, Swift or C++) which targets the native CPU(bionic chipset).</a:t>
            </a:r>
          </a:p>
          <a:p>
            <a:r>
              <a:rPr lang="en-US" sz="3600" dirty="0"/>
              <a:t>Android apps are mostly JIT-( Just In Time) compiled code (typically written in Java or Kotlin) which targets the Java VM(Virtual Machine).</a:t>
            </a:r>
          </a:p>
          <a:p>
            <a:r>
              <a:rPr lang="en-US" sz="3600" dirty="0"/>
              <a:t>The two have different performance characteristics; generally speaking, native code is faster especially at first execution, whereas JIT code can in some cases be faster when well-optimized against the current situation, but is typically slower.</a:t>
            </a:r>
            <a:endParaRPr lang="en-IN" sz="3600" dirty="0"/>
          </a:p>
        </p:txBody>
      </p:sp>
    </p:spTree>
    <p:extLst>
      <p:ext uri="{BB962C8B-B14F-4D97-AF65-F5344CB8AC3E}">
        <p14:creationId xmlns:p14="http://schemas.microsoft.com/office/powerpoint/2010/main" val="21667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8539E-E5F0-466E-97A1-5D15D84D25F7}"/>
              </a:ext>
            </a:extLst>
          </p:cNvPr>
          <p:cNvSpPr>
            <a:spLocks noGrp="1"/>
          </p:cNvSpPr>
          <p:nvPr>
            <p:ph type="title"/>
          </p:nvPr>
        </p:nvSpPr>
        <p:spPr>
          <a:xfrm>
            <a:off x="0" y="1"/>
            <a:ext cx="12192000" cy="990600"/>
          </a:xfrm>
        </p:spPr>
        <p:txBody>
          <a:bodyPr>
            <a:normAutofit/>
          </a:bodyPr>
          <a:lstStyle/>
          <a:p>
            <a:pPr algn="ctr"/>
            <a:r>
              <a:rPr lang="en-US" sz="5400" b="1" dirty="0"/>
              <a:t>GARBAGE COLLECTION IN SNAPDRAGON</a:t>
            </a:r>
            <a:endParaRPr lang="en-IN" sz="5400" b="1" dirty="0"/>
          </a:p>
        </p:txBody>
      </p:sp>
      <p:sp>
        <p:nvSpPr>
          <p:cNvPr id="3" name="Content Placeholder 2">
            <a:extLst>
              <a:ext uri="{FF2B5EF4-FFF2-40B4-BE49-F238E27FC236}">
                <a16:creationId xmlns:a16="http://schemas.microsoft.com/office/drawing/2014/main" id="{81C46DA4-6E05-49EC-8DA2-D5084A3BBFB0}"/>
              </a:ext>
            </a:extLst>
          </p:cNvPr>
          <p:cNvSpPr>
            <a:spLocks noGrp="1"/>
          </p:cNvSpPr>
          <p:nvPr>
            <p:ph idx="1"/>
          </p:nvPr>
        </p:nvSpPr>
        <p:spPr>
          <a:xfrm>
            <a:off x="619125" y="914400"/>
            <a:ext cx="10972800" cy="5943599"/>
          </a:xfrm>
        </p:spPr>
        <p:txBody>
          <a:bodyPr>
            <a:normAutofit/>
          </a:bodyPr>
          <a:lstStyle/>
          <a:p>
            <a:r>
              <a:rPr lang="en-US" sz="3600" dirty="0"/>
              <a:t>Memory released by apps you close has to be recycled back to the device via a process known as Garbage Collection (GC). </a:t>
            </a:r>
          </a:p>
          <a:p>
            <a:r>
              <a:rPr lang="en-US" sz="3600" dirty="0"/>
              <a:t>Unused memory (otherwise called Garbage) has to be cleaned and recycled to the system (via GC) so it can be used by other apps.</a:t>
            </a:r>
          </a:p>
          <a:p>
            <a:r>
              <a:rPr lang="en-US" sz="3600" dirty="0"/>
              <a:t>Garbage collection is super effective for the smooth running of Android device but the problem is that the process itself needs sufficient amount of RAM.</a:t>
            </a:r>
          </a:p>
          <a:p>
            <a:r>
              <a:rPr lang="en-US" sz="3600" dirty="0"/>
              <a:t>If the required amount of memory needed for GC isn’t available, processes slow down.</a:t>
            </a:r>
            <a:endParaRPr lang="en-IN" sz="3600" dirty="0"/>
          </a:p>
        </p:txBody>
      </p:sp>
    </p:spTree>
    <p:extLst>
      <p:ext uri="{BB962C8B-B14F-4D97-AF65-F5344CB8AC3E}">
        <p14:creationId xmlns:p14="http://schemas.microsoft.com/office/powerpoint/2010/main" val="394411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6718-5411-4369-AB48-5219EB0CA94C}"/>
              </a:ext>
            </a:extLst>
          </p:cNvPr>
          <p:cNvSpPr>
            <a:spLocks noGrp="1"/>
          </p:cNvSpPr>
          <p:nvPr>
            <p:ph type="title"/>
          </p:nvPr>
        </p:nvSpPr>
        <p:spPr>
          <a:xfrm>
            <a:off x="0" y="18255"/>
            <a:ext cx="12192000" cy="1325563"/>
          </a:xfrm>
        </p:spPr>
        <p:txBody>
          <a:bodyPr>
            <a:noAutofit/>
          </a:bodyPr>
          <a:lstStyle/>
          <a:p>
            <a:pPr algn="ctr"/>
            <a:r>
              <a:rPr lang="en-US" sz="6000" b="1" dirty="0"/>
              <a:t>GARBAGE COLLECTION IN BIONICS</a:t>
            </a:r>
            <a:endParaRPr lang="en-IN" sz="6000" b="1" dirty="0"/>
          </a:p>
        </p:txBody>
      </p:sp>
      <p:sp>
        <p:nvSpPr>
          <p:cNvPr id="3" name="Content Placeholder 2">
            <a:extLst>
              <a:ext uri="{FF2B5EF4-FFF2-40B4-BE49-F238E27FC236}">
                <a16:creationId xmlns:a16="http://schemas.microsoft.com/office/drawing/2014/main" id="{D1E4791D-D51D-43A4-81EE-C8CFBD8BF8BB}"/>
              </a:ext>
            </a:extLst>
          </p:cNvPr>
          <p:cNvSpPr>
            <a:spLocks noGrp="1"/>
          </p:cNvSpPr>
          <p:nvPr>
            <p:ph idx="1"/>
          </p:nvPr>
        </p:nvSpPr>
        <p:spPr>
          <a:xfrm>
            <a:off x="609599" y="1095375"/>
            <a:ext cx="10944225" cy="5744370"/>
          </a:xfrm>
        </p:spPr>
        <p:txBody>
          <a:bodyPr>
            <a:normAutofit/>
          </a:bodyPr>
          <a:lstStyle/>
          <a:p>
            <a:r>
              <a:rPr lang="en-US" sz="4000" dirty="0"/>
              <a:t>They do not undergo garbage collection to recycle used memory back to the system.</a:t>
            </a:r>
          </a:p>
          <a:p>
            <a:r>
              <a:rPr lang="en-US" sz="4000" dirty="0"/>
              <a:t>Due to the way bionic chipsets are built, the way there software and hardware parts are coupled, iPhones do not need to undergo “Garbage Collection”.</a:t>
            </a:r>
          </a:p>
          <a:p>
            <a:r>
              <a:rPr lang="en-US" sz="4000" dirty="0"/>
              <a:t>For iOS, when an app is closed, the memory/data used by the app is RAM. Hence, no need for extra RAM for GC.</a:t>
            </a:r>
            <a:endParaRPr lang="en-IN" sz="4000" dirty="0"/>
          </a:p>
        </p:txBody>
      </p:sp>
    </p:spTree>
    <p:extLst>
      <p:ext uri="{BB962C8B-B14F-4D97-AF65-F5344CB8AC3E}">
        <p14:creationId xmlns:p14="http://schemas.microsoft.com/office/powerpoint/2010/main" val="302941722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3</TotalTime>
  <Words>1309</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Bahnschrift</vt:lpstr>
      <vt:lpstr>Calibri Light</vt:lpstr>
      <vt:lpstr>Metropolitan</vt:lpstr>
      <vt:lpstr>BIONIC VS SNAPDRAGON</vt:lpstr>
      <vt:lpstr>EARLY PRODUCTS</vt:lpstr>
      <vt:lpstr>INTRODUCTION OF 64- BIT</vt:lpstr>
      <vt:lpstr>CUSTOM 64- BIT ERA</vt:lpstr>
      <vt:lpstr>Why BIONICS are faster than SNAPDRAGON?</vt:lpstr>
      <vt:lpstr>CACHE COMPARISON</vt:lpstr>
      <vt:lpstr>DIFFERENCE IN LANGUAGE</vt:lpstr>
      <vt:lpstr>GARBAGE COLLECTION IN SNAPDRAGON</vt:lpstr>
      <vt:lpstr>GARBAGE COLLECTION IN BIONICS</vt:lpstr>
      <vt:lpstr>CPU</vt:lpstr>
      <vt:lpstr>Which one is faster?</vt:lpstr>
      <vt:lpstr>IMPROVEMENTS IN  THE CAMERA FIELD </vt:lpstr>
      <vt:lpstr>PowerPoint Presentation</vt:lpstr>
      <vt:lpstr>ARTIFICIAL INTELLIGENCE</vt:lpstr>
      <vt:lpstr>GPU- APPLE VS ANDROID</vt:lpstr>
      <vt:lpstr>Price issue for apple and android:</vt:lpstr>
      <vt:lpstr>PowerPoint Presentation</vt:lpstr>
      <vt:lpstr>What exactly is bench mark?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Pandey</dc:creator>
  <cp:lastModifiedBy>Abhijit Gawai</cp:lastModifiedBy>
  <cp:revision>26</cp:revision>
  <dcterms:created xsi:type="dcterms:W3CDTF">2019-12-11T14:33:09Z</dcterms:created>
  <dcterms:modified xsi:type="dcterms:W3CDTF">2021-08-25T10:08:00Z</dcterms:modified>
</cp:coreProperties>
</file>