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437"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9" name="Date Placeholder 3"/>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90" name="Footer Placeholder 4"/>
          <p:cNvSpPr>
            <a:spLocks noGrp="1"/>
          </p:cNvSpPr>
          <p:nvPr>
            <p:ph type="ftr" sz="quarter" idx="11"/>
          </p:nvPr>
        </p:nvSpPr>
        <p:spPr/>
        <p:txBody>
          <a:bodyPr/>
          <a:lstStyle/>
          <a:p>
            <a:endParaRPr lang="en-US" dirty="0"/>
          </a:p>
        </p:txBody>
      </p:sp>
      <p:sp>
        <p:nvSpPr>
          <p:cNvPr id="1048691"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048653"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4"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8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8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85" name="Footer Placeholder 4"/>
          <p:cNvSpPr>
            <a:spLocks noGrp="1"/>
          </p:cNvSpPr>
          <p:nvPr>
            <p:ph type="ftr" sz="quarter" idx="11"/>
          </p:nvPr>
        </p:nvSpPr>
        <p:spPr/>
        <p:txBody>
          <a:bodyPr/>
          <a:lstStyle/>
          <a:p>
            <a:endParaRPr lang="en-US" dirty="0"/>
          </a:p>
        </p:txBody>
      </p:sp>
      <p:sp>
        <p:nvSpPr>
          <p:cNvPr id="104868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43" name="Footer Placeholder 4"/>
          <p:cNvSpPr>
            <a:spLocks noGrp="1"/>
          </p:cNvSpPr>
          <p:nvPr>
            <p:ph type="ftr" sz="quarter" idx="11"/>
          </p:nvPr>
        </p:nvSpPr>
        <p:spPr/>
        <p:txBody>
          <a:bodyPr/>
          <a:lstStyle/>
          <a:p>
            <a:endParaRPr lang="en-US" dirty="0"/>
          </a:p>
        </p:txBody>
      </p:sp>
      <p:sp>
        <p:nvSpPr>
          <p:cNvPr id="1048644"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8"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702" name="Footer Placeholder 4"/>
          <p:cNvSpPr>
            <a:spLocks noGrp="1"/>
          </p:cNvSpPr>
          <p:nvPr>
            <p:ph type="ftr" sz="quarter" idx="11"/>
          </p:nvPr>
        </p:nvSpPr>
        <p:spPr/>
        <p:txBody>
          <a:bodyPr/>
          <a:lstStyle/>
          <a:p>
            <a:endParaRPr lang="en-US" dirty="0"/>
          </a:p>
        </p:txBody>
      </p:sp>
      <p:sp>
        <p:nvSpPr>
          <p:cNvPr id="1048703"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55C6B4A9-1611-4792-9094-5F34BCA07E0B}" type="datetimeFigureOut">
              <a:rPr lang="en-US" dirty="0"/>
              <a:pPr/>
              <a:t>8/26/2021</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5"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6" name="Date Placeholder 3"/>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707" name="Footer Placeholder 4"/>
          <p:cNvSpPr>
            <a:spLocks noGrp="1"/>
          </p:cNvSpPr>
          <p:nvPr>
            <p:ph type="ftr" sz="quarter" idx="11"/>
          </p:nvPr>
        </p:nvSpPr>
        <p:spPr/>
        <p:txBody>
          <a:bodyPr/>
          <a:lstStyle/>
          <a:p>
            <a:endParaRPr lang="en-US" dirty="0"/>
          </a:p>
        </p:txBody>
      </p:sp>
      <p:sp>
        <p:nvSpPr>
          <p:cNvPr id="1048708"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60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5" name="Date Placeholder 3"/>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06" name="Footer Placeholder 4"/>
          <p:cNvSpPr>
            <a:spLocks noGrp="1"/>
          </p:cNvSpPr>
          <p:nvPr>
            <p:ph type="ftr" sz="quarter" idx="11"/>
          </p:nvPr>
        </p:nvSpPr>
        <p:spPr/>
        <p:txBody>
          <a:bodyPr/>
          <a:lstStyle/>
          <a:p>
            <a:endParaRPr lang="en-US" dirty="0"/>
          </a:p>
        </p:txBody>
      </p:sp>
      <p:sp>
        <p:nvSpPr>
          <p:cNvPr id="1048607"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6"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67"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69" name="Footer Placeholder 4"/>
          <p:cNvSpPr>
            <a:spLocks noGrp="1"/>
          </p:cNvSpPr>
          <p:nvPr>
            <p:ph type="ftr" sz="quarter" idx="11"/>
          </p:nvPr>
        </p:nvSpPr>
        <p:spPr/>
        <p:txBody>
          <a:bodyPr/>
          <a:lstStyle/>
          <a:p>
            <a:endParaRPr lang="en-US" dirty="0"/>
          </a:p>
        </p:txBody>
      </p:sp>
      <p:sp>
        <p:nvSpPr>
          <p:cNvPr id="1048670"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endParaRPr lang="en-US" dirty="0"/>
          </a:p>
        </p:txBody>
      </p:sp>
      <p:sp>
        <p:nvSpPr>
          <p:cNvPr id="104869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5" name="Date Placeholder 4"/>
          <p:cNvSpPr>
            <a:spLocks noGrp="1"/>
          </p:cNvSpPr>
          <p:nvPr>
            <p:ph type="dt" sz="half" idx="10"/>
          </p:nvPr>
        </p:nvSpPr>
        <p:spPr/>
        <p:txBody>
          <a:bodyPr/>
          <a:lstStyle/>
          <a:p>
            <a:fld id="{EB712588-04B1-427B-82EE-E8DB90309F08}" type="datetimeFigureOut">
              <a:rPr lang="en-US" dirty="0"/>
              <a:pPr/>
              <a:t>8/26/2021</a:t>
            </a:fld>
            <a:endParaRPr lang="en-US" dirty="0"/>
          </a:p>
        </p:txBody>
      </p:sp>
      <p:sp>
        <p:nvSpPr>
          <p:cNvPr id="1048696" name="Footer Placeholder 5"/>
          <p:cNvSpPr>
            <a:spLocks noGrp="1"/>
          </p:cNvSpPr>
          <p:nvPr>
            <p:ph type="ftr" sz="quarter" idx="11"/>
          </p:nvPr>
        </p:nvSpPr>
        <p:spPr/>
        <p:txBody>
          <a:bodyPr/>
          <a:lstStyle/>
          <a:p>
            <a:endParaRPr lang="en-US" dirty="0"/>
          </a:p>
        </p:txBody>
      </p:sp>
      <p:sp>
        <p:nvSpPr>
          <p:cNvPr id="104869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a:t>Click to edit Master title style</a:t>
            </a:r>
            <a:endParaRPr lang="en-US" dirty="0"/>
          </a:p>
        </p:txBody>
      </p:sp>
      <p:sp>
        <p:nvSpPr>
          <p:cNvPr id="1048672"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3"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5"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6" name="Date Placeholder 6"/>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77" name="Footer Placeholder 7"/>
          <p:cNvSpPr>
            <a:spLocks noGrp="1"/>
          </p:cNvSpPr>
          <p:nvPr>
            <p:ph type="ftr" sz="quarter" idx="11"/>
          </p:nvPr>
        </p:nvSpPr>
        <p:spPr/>
        <p:txBody>
          <a:bodyPr/>
          <a:lstStyle/>
          <a:p>
            <a:endParaRPr lang="en-US" dirty="0"/>
          </a:p>
        </p:txBody>
      </p:sp>
      <p:sp>
        <p:nvSpPr>
          <p:cNvPr id="1048678"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6" name="Date Placeholder 2"/>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37" name="Footer Placeholder 3"/>
          <p:cNvSpPr>
            <a:spLocks noGrp="1"/>
          </p:cNvSpPr>
          <p:nvPr>
            <p:ph type="ftr" sz="quarter" idx="11"/>
          </p:nvPr>
        </p:nvSpPr>
        <p:spPr/>
        <p:txBody>
          <a:bodyPr/>
          <a:lstStyle/>
          <a:p>
            <a:endParaRPr lang="en-US" dirty="0"/>
          </a:p>
        </p:txBody>
      </p:sp>
      <p:sp>
        <p:nvSpPr>
          <p:cNvPr id="1048638"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9" name="Date Placeholder 1"/>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80" name="Footer Placeholder 2"/>
          <p:cNvSpPr>
            <a:spLocks noGrp="1"/>
          </p:cNvSpPr>
          <p:nvPr>
            <p:ph type="ftr" sz="quarter" idx="11"/>
          </p:nvPr>
        </p:nvSpPr>
        <p:spPr/>
        <p:txBody>
          <a:bodyPr/>
          <a:lstStyle/>
          <a:p>
            <a:endParaRPr lang="en-US" dirty="0"/>
          </a:p>
        </p:txBody>
      </p:sp>
      <p:sp>
        <p:nvSpPr>
          <p:cNvPr id="1048681"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2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21"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2"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623" name="Date Placeholder 4"/>
          <p:cNvSpPr>
            <a:spLocks noGrp="1"/>
          </p:cNvSpPr>
          <p:nvPr>
            <p:ph type="dt" sz="half" idx="10"/>
          </p:nvPr>
        </p:nvSpPr>
        <p:spPr/>
        <p:txBody>
          <a:bodyPr/>
          <a:lstStyle/>
          <a:p>
            <a:fld id="{42A54C80-263E-416B-A8E0-580EDEADCBDC}" type="datetimeFigureOut">
              <a:rPr lang="en-US" dirty="0"/>
              <a:pPr/>
              <a:t>8/26/2021</a:t>
            </a:fld>
            <a:endParaRPr lang="en-US" dirty="0"/>
          </a:p>
        </p:txBody>
      </p:sp>
      <p:sp>
        <p:nvSpPr>
          <p:cNvPr id="1048624" name="Footer Placeholder 5"/>
          <p:cNvSpPr>
            <a:spLocks noGrp="1"/>
          </p:cNvSpPr>
          <p:nvPr>
            <p:ph type="ftr" sz="quarter" idx="11"/>
          </p:nvPr>
        </p:nvSpPr>
        <p:spPr/>
        <p:txBody>
          <a:bodyPr/>
          <a:lstStyle/>
          <a:p>
            <a:endParaRPr lang="en-US" dirty="0"/>
          </a:p>
        </p:txBody>
      </p:sp>
      <p:sp>
        <p:nvSpPr>
          <p:cNvPr id="1048625"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lstStyle/>
          <a:p>
            <a:fld id="{B61BEF0D-F0BB-DE4B-95CE-6DB70DBA9567}" type="datetimeFigureOut">
              <a:rPr lang="en-US" dirty="0"/>
              <a:pPr/>
              <a:t>8/26/2021</a:t>
            </a:fld>
            <a:endParaRPr lang="en-US" dirty="0"/>
          </a:p>
        </p:txBody>
      </p:sp>
      <p:sp>
        <p:nvSpPr>
          <p:cNvPr id="1048659" name="Footer Placeholder 5"/>
          <p:cNvSpPr>
            <a:spLocks noGrp="1"/>
          </p:cNvSpPr>
          <p:nvPr>
            <p:ph type="ftr" sz="quarter" idx="11"/>
          </p:nvPr>
        </p:nvSpPr>
        <p:spPr/>
        <p:txBody>
          <a:bodyPr/>
          <a:lstStyle/>
          <a:p>
            <a:endParaRPr lang="en-US" dirty="0"/>
          </a:p>
        </p:txBody>
      </p:sp>
      <p:sp>
        <p:nvSpPr>
          <p:cNvPr id="1048660"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8/26/2021</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2"/>
          <p:cNvSpPr>
            <a:spLocks noGrp="1"/>
          </p:cNvSpPr>
          <p:nvPr>
            <p:ph type="ctrTitle"/>
          </p:nvPr>
        </p:nvSpPr>
        <p:spPr>
          <a:xfrm>
            <a:off x="881026" y="285728"/>
            <a:ext cx="7766936" cy="1646302"/>
          </a:xfrm>
        </p:spPr>
        <p:txBody>
          <a:bodyPr/>
          <a:lstStyle/>
          <a:p>
            <a:r>
              <a:rPr lang="en-GB" dirty="0">
                <a:solidFill>
                  <a:srgbClr val="000000"/>
                </a:solidFill>
              </a:rPr>
              <a:t>Threaded binary Tree</a:t>
            </a:r>
            <a:endParaRPr lang="en-IN" dirty="0"/>
          </a:p>
        </p:txBody>
      </p:sp>
      <p:sp>
        <p:nvSpPr>
          <p:cNvPr id="3" name="Title 1"/>
          <p:cNvSpPr txBox="1">
            <a:spLocks/>
          </p:cNvSpPr>
          <p:nvPr/>
        </p:nvSpPr>
        <p:spPr>
          <a:xfrm>
            <a:off x="2238348" y="2714620"/>
            <a:ext cx="8596668" cy="3692422"/>
          </a:xfrm>
          <a:prstGeom prst="rect">
            <a:avLst/>
          </a:prstGeom>
        </p:spPr>
        <p:txBody>
          <a:bodyPr vert="horz" lIns="91440" tIns="45720" rIns="91440" bIns="45720" rtlCol="0" anchor="b">
            <a:normAutofit lnSpcReduction="10000"/>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Group Members: </a:t>
            </a:r>
          </a:p>
          <a:p>
            <a:pPr marL="0" marR="0" lvl="0" indent="0"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1200" cap="none" spc="0" normalizeH="0" baseline="0" noProof="0" dirty="0" smtClean="0">
                <a:ln>
                  <a:noFill/>
                </a:ln>
                <a:solidFill>
                  <a:schemeClr val="accent1"/>
                </a:solidFill>
                <a:effectLst/>
                <a:uLnTx/>
                <a:uFillTx/>
                <a:latin typeface="+mj-lt"/>
                <a:ea typeface="+mj-ea"/>
                <a:cs typeface="+mj-cs"/>
              </a:rPr>
              <a:t/>
            </a:r>
            <a:br>
              <a:rPr kumimoji="0" lang="en-GB" sz="4000" b="0" i="0" u="none" strike="noStrike" kern="1200" cap="none" spc="0" normalizeH="0" baseline="0" noProof="0" dirty="0" smtClean="0">
                <a:ln>
                  <a:noFill/>
                </a:ln>
                <a:solidFill>
                  <a:schemeClr val="accent1"/>
                </a:solidFill>
                <a:effectLst/>
                <a:uLnTx/>
                <a:uFillTx/>
                <a:latin typeface="+mj-lt"/>
                <a:ea typeface="+mj-ea"/>
                <a:cs typeface="+mj-cs"/>
              </a:rPr>
            </a:br>
            <a:r>
              <a:rPr kumimoji="0" lang="en-US" sz="4000" b="0" i="0" u="none" strike="noStrike" kern="1200" cap="none" spc="0" normalizeH="0" baseline="0" noProof="0" dirty="0" err="1" smtClean="0">
                <a:ln>
                  <a:noFill/>
                </a:ln>
                <a:solidFill>
                  <a:schemeClr val="accent1"/>
                </a:solidFill>
                <a:effectLst/>
                <a:uLnTx/>
                <a:uFillTx/>
                <a:latin typeface="+mj-lt"/>
                <a:ea typeface="+mj-ea"/>
                <a:cs typeface="+mj-cs"/>
              </a:rPr>
              <a:t>Raunak</a:t>
            </a: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 </a:t>
            </a:r>
            <a:r>
              <a:rPr kumimoji="0" lang="en-US" sz="4000" b="0" i="0" u="none" strike="noStrike" kern="1200" cap="none" spc="0" normalizeH="0" baseline="0" noProof="0" dirty="0" err="1" smtClean="0">
                <a:ln>
                  <a:noFill/>
                </a:ln>
                <a:solidFill>
                  <a:schemeClr val="accent1"/>
                </a:solidFill>
                <a:effectLst/>
                <a:uLnTx/>
                <a:uFillTx/>
                <a:latin typeface="+mj-lt"/>
                <a:ea typeface="+mj-ea"/>
                <a:cs typeface="+mj-cs"/>
              </a:rPr>
              <a:t>Agrawal</a:t>
            </a: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      03</a:t>
            </a:r>
            <a:r>
              <a:rPr kumimoji="0" lang="en-GB" sz="4000" b="0" i="0" u="none" strike="noStrike" kern="1200" cap="none" spc="0" normalizeH="0" baseline="0" noProof="0" dirty="0" smtClean="0">
                <a:ln>
                  <a:noFill/>
                </a:ln>
                <a:solidFill>
                  <a:schemeClr val="accent1"/>
                </a:solidFill>
                <a:effectLst/>
                <a:uLnTx/>
                <a:uFillTx/>
                <a:latin typeface="+mj-lt"/>
                <a:ea typeface="+mj-ea"/>
                <a:cs typeface="+mj-cs"/>
              </a:rPr>
              <a:t/>
            </a:r>
            <a:br>
              <a:rPr kumimoji="0" lang="en-GB" sz="4000" b="0" i="0" u="none" strike="noStrike" kern="1200" cap="none" spc="0" normalizeH="0" baseline="0" noProof="0" dirty="0" smtClean="0">
                <a:ln>
                  <a:noFill/>
                </a:ln>
                <a:solidFill>
                  <a:schemeClr val="accent1"/>
                </a:solidFill>
                <a:effectLst/>
                <a:uLnTx/>
                <a:uFillTx/>
                <a:latin typeface="+mj-lt"/>
                <a:ea typeface="+mj-ea"/>
                <a:cs typeface="+mj-cs"/>
              </a:rPr>
            </a:br>
            <a:r>
              <a:rPr kumimoji="0" lang="en-GB" sz="4000" b="0" i="0" u="none" strike="noStrike" kern="1200" cap="none" spc="0" normalizeH="0" baseline="0" noProof="0" dirty="0" err="1" smtClean="0">
                <a:ln>
                  <a:noFill/>
                </a:ln>
                <a:solidFill>
                  <a:schemeClr val="accent1"/>
                </a:solidFill>
                <a:effectLst/>
                <a:uLnTx/>
                <a:uFillTx/>
                <a:latin typeface="+mj-lt"/>
                <a:ea typeface="+mj-ea"/>
                <a:cs typeface="+mj-cs"/>
              </a:rPr>
              <a:t>Ayush</a:t>
            </a: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 </a:t>
            </a:r>
            <a:r>
              <a:rPr kumimoji="0" lang="en-US" sz="4000" b="0" i="0" u="none" strike="noStrike" kern="1200" cap="none" spc="0" normalizeH="0" baseline="0" noProof="0" dirty="0" err="1" smtClean="0">
                <a:ln>
                  <a:noFill/>
                </a:ln>
                <a:solidFill>
                  <a:schemeClr val="accent1"/>
                </a:solidFill>
                <a:effectLst/>
                <a:uLnTx/>
                <a:uFillTx/>
                <a:latin typeface="+mj-lt"/>
                <a:ea typeface="+mj-ea"/>
                <a:cs typeface="+mj-cs"/>
              </a:rPr>
              <a:t>Chandak</a:t>
            </a: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       07</a:t>
            </a:r>
            <a:r>
              <a:rPr kumimoji="0" lang="en-GB" sz="4000" b="0" i="0" u="none" strike="noStrike" kern="1200" cap="none" spc="0" normalizeH="0" baseline="0" noProof="0" dirty="0" smtClean="0">
                <a:ln>
                  <a:noFill/>
                </a:ln>
                <a:solidFill>
                  <a:schemeClr val="accent1"/>
                </a:solidFill>
                <a:effectLst/>
                <a:uLnTx/>
                <a:uFillTx/>
                <a:latin typeface="+mj-lt"/>
                <a:ea typeface="+mj-ea"/>
                <a:cs typeface="+mj-cs"/>
              </a:rPr>
              <a:t/>
            </a:r>
            <a:br>
              <a:rPr kumimoji="0" lang="en-GB" sz="4000" b="0" i="0" u="none" strike="noStrike" kern="1200" cap="none" spc="0" normalizeH="0" baseline="0" noProof="0" dirty="0" smtClean="0">
                <a:ln>
                  <a:noFill/>
                </a:ln>
                <a:solidFill>
                  <a:schemeClr val="accent1"/>
                </a:solidFill>
                <a:effectLst/>
                <a:uLnTx/>
                <a:uFillTx/>
                <a:latin typeface="+mj-lt"/>
                <a:ea typeface="+mj-ea"/>
                <a:cs typeface="+mj-cs"/>
              </a:rPr>
            </a:b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Aryan Gupta           06</a:t>
            </a:r>
            <a:r>
              <a:rPr kumimoji="0" lang="en-GB" sz="4000" b="0" i="0" u="none" strike="noStrike" kern="1200" cap="none" spc="0" normalizeH="0" baseline="0" noProof="0" dirty="0" smtClean="0">
                <a:ln>
                  <a:noFill/>
                </a:ln>
                <a:solidFill>
                  <a:schemeClr val="accent1"/>
                </a:solidFill>
                <a:effectLst/>
                <a:uLnTx/>
                <a:uFillTx/>
                <a:latin typeface="+mj-lt"/>
                <a:ea typeface="+mj-ea"/>
                <a:cs typeface="+mj-cs"/>
              </a:rPr>
              <a:t/>
            </a:r>
            <a:br>
              <a:rPr kumimoji="0" lang="en-GB" sz="4000" b="0" i="0" u="none" strike="noStrike" kern="1200" cap="none" spc="0" normalizeH="0" baseline="0" noProof="0" dirty="0" smtClean="0">
                <a:ln>
                  <a:noFill/>
                </a:ln>
                <a:solidFill>
                  <a:schemeClr val="accent1"/>
                </a:solidFill>
                <a:effectLst/>
                <a:uLnTx/>
                <a:uFillTx/>
                <a:latin typeface="+mj-lt"/>
                <a:ea typeface="+mj-ea"/>
                <a:cs typeface="+mj-cs"/>
              </a:rPr>
            </a:br>
            <a:r>
              <a:rPr kumimoji="0" lang="en-GB" sz="4000" b="0" i="0" u="none" strike="noStrike" kern="1200" cap="none" spc="0" normalizeH="0" baseline="0" noProof="0" dirty="0" err="1" smtClean="0">
                <a:ln>
                  <a:noFill/>
                </a:ln>
                <a:solidFill>
                  <a:schemeClr val="accent1"/>
                </a:solidFill>
                <a:effectLst/>
                <a:uLnTx/>
                <a:uFillTx/>
                <a:latin typeface="+mj-lt"/>
                <a:ea typeface="+mj-ea"/>
                <a:cs typeface="+mj-cs"/>
              </a:rPr>
              <a:t>Abhijit</a:t>
            </a: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 </a:t>
            </a:r>
            <a:r>
              <a:rPr kumimoji="0" lang="en-US" sz="4000" b="0" i="0" u="none" strike="noStrike" kern="1200" cap="none" spc="0" normalizeH="0" baseline="0" noProof="0" dirty="0" err="1" smtClean="0">
                <a:ln>
                  <a:noFill/>
                </a:ln>
                <a:solidFill>
                  <a:schemeClr val="accent1"/>
                </a:solidFill>
                <a:effectLst/>
                <a:uLnTx/>
                <a:uFillTx/>
                <a:latin typeface="+mj-lt"/>
                <a:ea typeface="+mj-ea"/>
                <a:cs typeface="+mj-cs"/>
              </a:rPr>
              <a:t>Gawai</a:t>
            </a: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        18</a:t>
            </a:r>
            <a:endParaRPr kumimoji="0" lang="en-US" sz="4000" b="0" i="0"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Rectangle 1"/>
          <p:cNvSpPr/>
          <p:nvPr/>
        </p:nvSpPr>
        <p:spPr>
          <a:xfrm>
            <a:off x="990600" y="228600"/>
            <a:ext cx="6096000" cy="646331"/>
          </a:xfrm>
          <a:prstGeom prst="rect">
            <a:avLst/>
          </a:prstGeom>
        </p:spPr>
        <p:txBody>
          <a:bodyPr>
            <a:spAutoFit/>
          </a:bodyPr>
          <a:lstStyle/>
          <a:p>
            <a:r>
              <a:rPr lang="en-US" dirty="0"/>
              <a:t>3.The threaded binary tree is represented as the left child of the header node</a:t>
            </a:r>
            <a:endParaRPr lang="en-IN" dirty="0"/>
          </a:p>
        </p:txBody>
      </p:sp>
      <p:pic>
        <p:nvPicPr>
          <p:cNvPr id="2097158" name="Picture 3"/>
          <p:cNvPicPr>
            <a:picLocks noChangeAspect="1"/>
          </p:cNvPicPr>
          <p:nvPr/>
        </p:nvPicPr>
        <p:blipFill>
          <a:blip r:embed="rId2"/>
          <a:stretch>
            <a:fillRect/>
          </a:stretch>
        </p:blipFill>
        <p:spPr>
          <a:xfrm>
            <a:off x="1219200" y="1905000"/>
            <a:ext cx="6858000" cy="3581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28"/>
                                        </p:tgtEl>
                                        <p:attrNameLst>
                                          <p:attrName>style.visibility</p:attrName>
                                        </p:attrNameLst>
                                      </p:cBhvr>
                                      <p:to>
                                        <p:strVal val="visible"/>
                                      </p:to>
                                    </p:set>
                                    <p:animEffect transition="in" filter="barn(inVertical)">
                                      <p:cBhvr>
                                        <p:cTn id="7" dur="500"/>
                                        <p:tgtEl>
                                          <p:spTgt spid="10486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97158"/>
                                        </p:tgtEl>
                                        <p:attrNameLst>
                                          <p:attrName>style.visibility</p:attrName>
                                        </p:attrNameLst>
                                      </p:cBhvr>
                                      <p:to>
                                        <p:strVal val="visible"/>
                                      </p:to>
                                    </p:set>
                                    <p:animEffect transition="in" filter="wipe(down)">
                                      <p:cBhvr>
                                        <p:cTn id="12" dur="500"/>
                                        <p:tgtEl>
                                          <p:spTgt spid="209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1"/>
          <p:cNvSpPr/>
          <p:nvPr/>
        </p:nvSpPr>
        <p:spPr>
          <a:xfrm>
            <a:off x="838200" y="381000"/>
            <a:ext cx="6096000" cy="646331"/>
          </a:xfrm>
          <a:prstGeom prst="rect">
            <a:avLst/>
          </a:prstGeom>
        </p:spPr>
        <p:txBody>
          <a:bodyPr>
            <a:spAutoFit/>
          </a:bodyPr>
          <a:lstStyle/>
          <a:p>
            <a:r>
              <a:rPr lang="en-US" dirty="0"/>
              <a:t>4.The left thread of node 30 and the right thread of node 80 point to the header node.</a:t>
            </a:r>
            <a:endParaRPr lang="en-IN" dirty="0"/>
          </a:p>
        </p:txBody>
      </p:sp>
      <p:pic>
        <p:nvPicPr>
          <p:cNvPr id="2097159" name="Picture 5"/>
          <p:cNvPicPr>
            <a:picLocks noChangeAspect="1"/>
          </p:cNvPicPr>
          <p:nvPr/>
        </p:nvPicPr>
        <p:blipFill>
          <a:blip r:embed="rId2"/>
          <a:stretch>
            <a:fillRect/>
          </a:stretch>
        </p:blipFill>
        <p:spPr>
          <a:xfrm>
            <a:off x="762000" y="1905000"/>
            <a:ext cx="6858000" cy="3581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29"/>
                                        </p:tgtEl>
                                        <p:attrNameLst>
                                          <p:attrName>style.visibility</p:attrName>
                                        </p:attrNameLst>
                                      </p:cBhvr>
                                      <p:to>
                                        <p:strVal val="visible"/>
                                      </p:to>
                                    </p:set>
                                    <p:animEffect transition="in" filter="fade">
                                      <p:cBhvr>
                                        <p:cTn id="7" dur="500"/>
                                        <p:tgtEl>
                                          <p:spTgt spid="10486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97159"/>
                                        </p:tgtEl>
                                        <p:attrNameLst>
                                          <p:attrName>style.visibility</p:attrName>
                                        </p:attrNameLst>
                                      </p:cBhvr>
                                      <p:to>
                                        <p:strVal val="visible"/>
                                      </p:to>
                                    </p:set>
                                    <p:animEffect transition="in" filter="fade">
                                      <p:cBhvr>
                                        <p:cTn id="12" dur="1000"/>
                                        <p:tgtEl>
                                          <p:spTgt spid="2097159"/>
                                        </p:tgtEl>
                                      </p:cBhvr>
                                    </p:animEffect>
                                    <p:anim calcmode="lin" valueType="num">
                                      <p:cBhvr>
                                        <p:cTn id="13" dur="1000" fill="hold"/>
                                        <p:tgtEl>
                                          <p:spTgt spid="2097159"/>
                                        </p:tgtEl>
                                        <p:attrNameLst>
                                          <p:attrName>ppt_x</p:attrName>
                                        </p:attrNameLst>
                                      </p:cBhvr>
                                      <p:tavLst>
                                        <p:tav tm="0">
                                          <p:val>
                                            <p:strVal val="#ppt_x"/>
                                          </p:val>
                                        </p:tav>
                                        <p:tav tm="100000">
                                          <p:val>
                                            <p:strVal val="#ppt_x"/>
                                          </p:val>
                                        </p:tav>
                                      </p:tavLst>
                                    </p:anim>
                                    <p:anim calcmode="lin" valueType="num">
                                      <p:cBhvr>
                                        <p:cTn id="14" dur="1000" fill="hold"/>
                                        <p:tgtEl>
                                          <p:spTgt spid="2097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Rectangle 1"/>
          <p:cNvSpPr/>
          <p:nvPr/>
        </p:nvSpPr>
        <p:spPr>
          <a:xfrm>
            <a:off x="1066800" y="920494"/>
            <a:ext cx="6096000" cy="1424940"/>
          </a:xfrm>
          <a:prstGeom prst="rect">
            <a:avLst/>
          </a:prstGeom>
        </p:spPr>
        <p:txBody>
          <a:bodyPr>
            <a:spAutoFit/>
          </a:bodyPr>
          <a:lstStyle/>
          <a:p>
            <a:r>
              <a:rPr lang="en-US" dirty="0"/>
              <a:t>1. Tree The structure of a node in a threaded binary tree is a bit different from that of a normal binary tree. Unlike a normal binary tree, each node of a threaded binary tree contains two extra pieces of information, namely left thread and right thread. </a:t>
            </a:r>
            <a:endParaRPr lang="en-IN" dirty="0"/>
          </a:p>
        </p:txBody>
      </p:sp>
      <p:sp>
        <p:nvSpPr>
          <p:cNvPr id="1048631" name="Rectangle 2"/>
          <p:cNvSpPr/>
          <p:nvPr/>
        </p:nvSpPr>
        <p:spPr>
          <a:xfrm>
            <a:off x="990600" y="304800"/>
            <a:ext cx="4475481" cy="574040"/>
          </a:xfrm>
          <a:prstGeom prst="rect">
            <a:avLst/>
          </a:prstGeom>
        </p:spPr>
        <p:txBody>
          <a:bodyPr wrap="none">
            <a:spAutoFit/>
          </a:bodyPr>
          <a:lstStyle/>
          <a:p>
            <a:r>
              <a:rPr lang="en-US" sz="3200" dirty="0"/>
              <a:t>Representing</a:t>
            </a:r>
            <a:r>
              <a:rPr lang="en-US" dirty="0"/>
              <a:t> a Threaded Binary </a:t>
            </a:r>
            <a:endParaRPr lang="en-IN" dirty="0"/>
          </a:p>
        </p:txBody>
      </p:sp>
      <p:sp>
        <p:nvSpPr>
          <p:cNvPr id="1048632" name="Rectangle 3"/>
          <p:cNvSpPr/>
          <p:nvPr/>
        </p:nvSpPr>
        <p:spPr>
          <a:xfrm>
            <a:off x="1066800" y="2590800"/>
            <a:ext cx="6096000" cy="1158240"/>
          </a:xfrm>
          <a:prstGeom prst="rect">
            <a:avLst/>
          </a:prstGeom>
        </p:spPr>
        <p:txBody>
          <a:bodyPr>
            <a:spAutoFit/>
          </a:bodyPr>
          <a:lstStyle/>
          <a:p>
            <a:r>
              <a:rPr lang="en-US" dirty="0"/>
              <a:t>2.The left and right thread fields of a node can have two values: 1: Indicates a normal link to the child node 0: Indicates a thread pointing to the </a:t>
            </a:r>
            <a:r>
              <a:rPr lang="en-US" dirty="0" err="1"/>
              <a:t>inorder</a:t>
            </a:r>
            <a:r>
              <a:rPr lang="en-US" dirty="0"/>
              <a:t> predecessor or </a:t>
            </a:r>
            <a:r>
              <a:rPr lang="en-US" dirty="0" err="1"/>
              <a:t>inorder</a:t>
            </a:r>
            <a:r>
              <a:rPr lang="en-US" dirty="0"/>
              <a:t> successor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31"/>
                                        </p:tgtEl>
                                        <p:attrNameLst>
                                          <p:attrName>style.visibility</p:attrName>
                                        </p:attrNameLst>
                                      </p:cBhvr>
                                      <p:to>
                                        <p:strVal val="visible"/>
                                      </p:to>
                                    </p:set>
                                    <p:animEffect transition="in" filter="fade">
                                      <p:cBhvr>
                                        <p:cTn id="7" dur="1000"/>
                                        <p:tgtEl>
                                          <p:spTgt spid="1048631"/>
                                        </p:tgtEl>
                                      </p:cBhvr>
                                    </p:animEffect>
                                    <p:anim calcmode="lin" valueType="num">
                                      <p:cBhvr>
                                        <p:cTn id="8" dur="1000" fill="hold"/>
                                        <p:tgtEl>
                                          <p:spTgt spid="1048631"/>
                                        </p:tgtEl>
                                        <p:attrNameLst>
                                          <p:attrName>ppt_x</p:attrName>
                                        </p:attrNameLst>
                                      </p:cBhvr>
                                      <p:tavLst>
                                        <p:tav tm="0">
                                          <p:val>
                                            <p:strVal val="#ppt_x"/>
                                          </p:val>
                                        </p:tav>
                                        <p:tav tm="100000">
                                          <p:val>
                                            <p:strVal val="#ppt_x"/>
                                          </p:val>
                                        </p:tav>
                                      </p:tavLst>
                                    </p:anim>
                                    <p:anim calcmode="lin" valueType="num">
                                      <p:cBhvr>
                                        <p:cTn id="9" dur="1000" fill="hold"/>
                                        <p:tgtEl>
                                          <p:spTgt spid="10486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8630"/>
                                        </p:tgtEl>
                                        <p:attrNameLst>
                                          <p:attrName>style.visibility</p:attrName>
                                        </p:attrNameLst>
                                      </p:cBhvr>
                                      <p:to>
                                        <p:strVal val="visible"/>
                                      </p:to>
                                    </p:set>
                                    <p:animEffect transition="in" filter="fade">
                                      <p:cBhvr>
                                        <p:cTn id="14" dur="1000"/>
                                        <p:tgtEl>
                                          <p:spTgt spid="1048630"/>
                                        </p:tgtEl>
                                      </p:cBhvr>
                                    </p:animEffect>
                                    <p:anim calcmode="lin" valueType="num">
                                      <p:cBhvr>
                                        <p:cTn id="15" dur="1000" fill="hold"/>
                                        <p:tgtEl>
                                          <p:spTgt spid="1048630"/>
                                        </p:tgtEl>
                                        <p:attrNameLst>
                                          <p:attrName>ppt_x</p:attrName>
                                        </p:attrNameLst>
                                      </p:cBhvr>
                                      <p:tavLst>
                                        <p:tav tm="0">
                                          <p:val>
                                            <p:strVal val="#ppt_x"/>
                                          </p:val>
                                        </p:tav>
                                        <p:tav tm="100000">
                                          <p:val>
                                            <p:strVal val="#ppt_x"/>
                                          </p:val>
                                        </p:tav>
                                      </p:tavLst>
                                    </p:anim>
                                    <p:anim calcmode="lin" valueType="num">
                                      <p:cBhvr>
                                        <p:cTn id="16" dur="1000" fill="hold"/>
                                        <p:tgtEl>
                                          <p:spTgt spid="10486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8632"/>
                                        </p:tgtEl>
                                        <p:attrNameLst>
                                          <p:attrName>style.visibility</p:attrName>
                                        </p:attrNameLst>
                                      </p:cBhvr>
                                      <p:to>
                                        <p:strVal val="visible"/>
                                      </p:to>
                                    </p:set>
                                    <p:animEffect transition="in" filter="fade">
                                      <p:cBhvr>
                                        <p:cTn id="21" dur="1000"/>
                                        <p:tgtEl>
                                          <p:spTgt spid="1048632"/>
                                        </p:tgtEl>
                                      </p:cBhvr>
                                    </p:animEffect>
                                    <p:anim calcmode="lin" valueType="num">
                                      <p:cBhvr>
                                        <p:cTn id="22" dur="1000" fill="hold"/>
                                        <p:tgtEl>
                                          <p:spTgt spid="1048632"/>
                                        </p:tgtEl>
                                        <p:attrNameLst>
                                          <p:attrName>ppt_x</p:attrName>
                                        </p:attrNameLst>
                                      </p:cBhvr>
                                      <p:tavLst>
                                        <p:tav tm="0">
                                          <p:val>
                                            <p:strVal val="#ppt_x"/>
                                          </p:val>
                                        </p:tav>
                                        <p:tav tm="100000">
                                          <p:val>
                                            <p:strVal val="#ppt_x"/>
                                          </p:val>
                                        </p:tav>
                                      </p:tavLst>
                                    </p:anim>
                                    <p:anim calcmode="lin" valueType="num">
                                      <p:cBhvr>
                                        <p:cTn id="23" dur="1000" fill="hold"/>
                                        <p:tgtEl>
                                          <p:spTgt spid="10486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p:bldP spid="1048631" grpId="0"/>
      <p:bldP spid="10486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2"/>
          <p:cNvSpPr/>
          <p:nvPr/>
        </p:nvSpPr>
        <p:spPr>
          <a:xfrm>
            <a:off x="1676400" y="914400"/>
            <a:ext cx="6096000" cy="4053841"/>
          </a:xfrm>
          <a:prstGeom prst="rect">
            <a:avLst/>
          </a:prstGeom>
        </p:spPr>
        <p:txBody>
          <a:bodyPr>
            <a:spAutoFit/>
          </a:bodyPr>
          <a:lstStyle/>
          <a:p>
            <a:pPr>
              <a:lnSpc>
                <a:spcPct val="80000"/>
              </a:lnSpc>
            </a:pPr>
            <a:r>
              <a:rPr lang="en-US" altLang="zh-CN" sz="2400" b="1" dirty="0">
                <a:latin typeface="Times New Roman" panose="02020603050405020304" pitchFamily="18" charset="0"/>
                <a:ea typeface="宋体" panose="02010600030101010101" pitchFamily="2" charset="-122"/>
              </a:rPr>
              <a:t>Advantages of threaded binary tree:</a:t>
            </a:r>
            <a:endParaRPr lang="en-US" altLang="zh-CN" sz="2400" dirty="0">
              <a:latin typeface="Times New Roman" panose="02020603050405020304" pitchFamily="18" charset="0"/>
              <a:ea typeface="宋体" panose="02010600030101010101" pitchFamily="2" charset="-122"/>
            </a:endParaRPr>
          </a:p>
          <a:p>
            <a:pPr lvl="1">
              <a:lnSpc>
                <a:spcPct val="80000"/>
              </a:lnSpc>
            </a:pPr>
            <a:r>
              <a:rPr lang="en-US" altLang="zh-CN" sz="2400" dirty="0">
                <a:latin typeface="Times New Roman" panose="02020603050405020304" pitchFamily="18" charset="0"/>
                <a:ea typeface="宋体" panose="02010600030101010101" pitchFamily="2" charset="-122"/>
              </a:rPr>
              <a:t>1. Any node can be accessible from any other node. Threads are usually more to upward </a:t>
            </a:r>
            <a:r>
              <a:rPr lang="en-US" altLang="zh-CN" sz="2800" dirty="0">
                <a:latin typeface="Times New Roman" panose="02020603050405020304" pitchFamily="18" charset="0"/>
                <a:ea typeface="宋体" panose="02010600030101010101" pitchFamily="2" charset="-122"/>
              </a:rPr>
              <a:t>whereas</a:t>
            </a:r>
            <a:r>
              <a:rPr lang="en-US" altLang="zh-CN" sz="2400" dirty="0">
                <a:latin typeface="Times New Roman" panose="02020603050405020304" pitchFamily="18" charset="0"/>
                <a:ea typeface="宋体" panose="02010600030101010101" pitchFamily="2" charset="-122"/>
              </a:rPr>
              <a:t> links are downward. Thus in a threaded tree, one can move in their direction and nodes are in fact circularly linked. This is not possible in unthreaded counter part because there we can move only in downward direction starting from root.</a:t>
            </a:r>
          </a:p>
          <a:p>
            <a:pPr lvl="1">
              <a:lnSpc>
                <a:spcPct val="80000"/>
              </a:lnSpc>
            </a:pPr>
            <a:r>
              <a:rPr lang="en-US" altLang="zh-CN" sz="2400" dirty="0">
                <a:latin typeface="Times New Roman" panose="02020603050405020304" pitchFamily="18" charset="0"/>
                <a:ea typeface="宋体" panose="02010600030101010101" pitchFamily="2" charset="-122"/>
              </a:rPr>
              <a:t>2. Insertion into and deletions from a threaded tree are although time consuming operations but these are very easy to implement.</a:t>
            </a:r>
            <a:endParaRPr lang="en-US"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33"/>
                                        </p:tgtEl>
                                        <p:attrNameLst>
                                          <p:attrName>style.visibility</p:attrName>
                                        </p:attrNameLst>
                                      </p:cBhvr>
                                      <p:to>
                                        <p:strVal val="visible"/>
                                      </p:to>
                                    </p:set>
                                    <p:animEffect transition="in" filter="barn(inVertical)">
                                      <p:cBhvr>
                                        <p:cTn id="7" dur="500"/>
                                        <p:tgtEl>
                                          <p:spTgt spid="1048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Rectangle 1"/>
          <p:cNvSpPr/>
          <p:nvPr/>
        </p:nvSpPr>
        <p:spPr>
          <a:xfrm>
            <a:off x="1600200" y="1524000"/>
            <a:ext cx="6096000" cy="3444240"/>
          </a:xfrm>
          <a:prstGeom prst="rect">
            <a:avLst/>
          </a:prstGeom>
        </p:spPr>
        <p:txBody>
          <a:bodyPr>
            <a:spAutoFit/>
          </a:bodyPr>
          <a:lstStyle/>
          <a:p>
            <a:r>
              <a:rPr lang="en-US" altLang="zh-CN" sz="2800" b="1" dirty="0">
                <a:latin typeface="Times New Roman" panose="02020603050405020304" pitchFamily="18" charset="0"/>
                <a:ea typeface="宋体" panose="02010600030101010101" pitchFamily="2" charset="-122"/>
              </a:rPr>
              <a:t>Disadvantages of threaded binary tree:</a:t>
            </a:r>
            <a:endParaRPr lang="en-US" altLang="zh-CN" sz="2800" dirty="0">
              <a:latin typeface="Times New Roman" panose="02020603050405020304" pitchFamily="18" charset="0"/>
              <a:ea typeface="宋体" panose="02010600030101010101" pitchFamily="2" charset="-122"/>
            </a:endParaRPr>
          </a:p>
          <a:p>
            <a:pPr lvl="1"/>
            <a:r>
              <a:rPr lang="en-US" altLang="zh-CN" sz="2800" dirty="0">
                <a:latin typeface="Times New Roman" panose="02020603050405020304" pitchFamily="18" charset="0"/>
                <a:ea typeface="宋体" panose="02010600030101010101" pitchFamily="2" charset="-122"/>
              </a:rPr>
              <a:t>1. Insertion and deletion from a threaded tree are very time consuming operation compare to non-threaded binary tree.</a:t>
            </a:r>
          </a:p>
          <a:p>
            <a:pPr lvl="1"/>
            <a:r>
              <a:rPr lang="en-US" altLang="zh-CN" sz="2800" dirty="0">
                <a:latin typeface="Times New Roman" panose="02020603050405020304" pitchFamily="18" charset="0"/>
                <a:ea typeface="宋体" panose="02010600030101010101" pitchFamily="2" charset="-122"/>
              </a:rPr>
              <a:t>2. This tree require additional bit to identify the threaded 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34">
                                            <p:txEl>
                                              <p:pRg st="2" end="2"/>
                                            </p:txEl>
                                          </p:spTgt>
                                        </p:tgtEl>
                                        <p:attrNameLst>
                                          <p:attrName>style.visibility</p:attrName>
                                        </p:attrNameLst>
                                      </p:cBhvr>
                                      <p:to>
                                        <p:strVal val="visible"/>
                                      </p:to>
                                    </p:set>
                                    <p:anim calcmode="lin" valueType="num">
                                      <p:cBhvr additive="base">
                                        <p:cTn id="7" dur="500" fill="hold"/>
                                        <p:tgtEl>
                                          <p:spTgt spid="10486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TextBox 1048717"/>
          <p:cNvSpPr txBox="1"/>
          <p:nvPr/>
        </p:nvSpPr>
        <p:spPr>
          <a:xfrm>
            <a:off x="869528" y="301499"/>
            <a:ext cx="3829428" cy="5958840"/>
          </a:xfrm>
          <a:prstGeom prst="rect">
            <a:avLst/>
          </a:prstGeom>
        </p:spPr>
        <p:txBody>
          <a:bodyPr wrap="square" rtlCol="0">
            <a:spAutoFit/>
          </a:bodyPr>
          <a:lstStyle/>
          <a:p>
            <a:r>
              <a:rPr lang="en-GB" sz="1800">
                <a:solidFill>
                  <a:srgbClr val="000000"/>
                </a:solidFill>
              </a:rPr>
              <a:t>struct node *insert(struct node *root, int ikey)
{
    struct node *tmp, *par, *ptr:
    int found = 0;
    ptr = root; par = NULL;
    while (ptr!=NULL)
    {
        if(ikey == ptr-&gt;info)
        {
            found = 1;
            break;
        }
        par=ptr;
        if(ikey&lt;ptr-&gt;info)
        {
            if(ptr-&gt;lthread==false)
                ptr = ptr-&gt;left;
            else
                break;
        }</a:t>
            </a:r>
          </a:p>
        </p:txBody>
      </p:sp>
      <p:sp>
        <p:nvSpPr>
          <p:cNvPr id="1048720" name="TextBox 1048719"/>
          <p:cNvSpPr txBox="1"/>
          <p:nvPr/>
        </p:nvSpPr>
        <p:spPr>
          <a:xfrm>
            <a:off x="5118945" y="301499"/>
            <a:ext cx="4572000" cy="5882640"/>
          </a:xfrm>
          <a:prstGeom prst="rect">
            <a:avLst/>
          </a:prstGeom>
        </p:spPr>
        <p:txBody>
          <a:bodyPr wrap="square" rtlCol="0">
            <a:spAutoFit/>
          </a:bodyPr>
          <a:lstStyle/>
          <a:p>
            <a:r>
              <a:rPr lang="en-GB" sz="1600">
                <a:solidFill>
                  <a:srgbClr val="000000"/>
                </a:solidFill>
              </a:rPr>
              <a:t>//done till here to delte this line
    }
    if(found)
    printf("Duplicate key");
    else
    {   tmp=(struct node *)malloc(sizeof(struct node));
        tmp-&gt;info = ikey;
        tmp-&gt;lthread = true;
        tmp-&gt;rthread = true;
    }
    if(par==Null)
    {
        root =tmp;
        tmp-&gt;left = NULL;
        tmp-&gt;right = NULL;
    }
    else if(ikey &lt; par-&gt;info)
    {
        tmp-&gt;left = par-&gt;left;
        tmp-&gt;right = par;
        par-&gt;lthread = false;
        par-&gt;left = tmp;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extBox 1048722"/>
          <p:cNvSpPr txBox="1"/>
          <p:nvPr/>
        </p:nvSpPr>
        <p:spPr>
          <a:xfrm>
            <a:off x="1523999" y="659129"/>
            <a:ext cx="3242278" cy="3228341"/>
          </a:xfrm>
          <a:prstGeom prst="rect">
            <a:avLst/>
          </a:prstGeom>
        </p:spPr>
        <p:txBody>
          <a:bodyPr wrap="square" rtlCol="0">
            <a:spAutoFit/>
          </a:bodyPr>
          <a:lstStyle/>
          <a:p>
            <a:r>
              <a:rPr lang="en-GB" sz="1600">
                <a:solidFill>
                  <a:srgbClr val="000000"/>
                </a:solidFill>
              </a:rPr>
              <a:t>else
    {
        tmp-&gt;left = par;
        Emp-&gt;right = par-&gt;right;
        par-&gt;rthread = false;
        par-&gt;right = tmp;
    }
}
return root;
}
else if tinley &lt; park-&gt;info)
mp-&gt;left = far-&gt;left: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Box 1048707"/>
          <p:cNvSpPr txBox="1"/>
          <p:nvPr/>
        </p:nvSpPr>
        <p:spPr>
          <a:xfrm>
            <a:off x="265976" y="294168"/>
            <a:ext cx="9413368" cy="3444240"/>
          </a:xfrm>
          <a:prstGeom prst="rect">
            <a:avLst/>
          </a:prstGeom>
        </p:spPr>
        <p:txBody>
          <a:bodyPr wrap="square" rtlCol="0">
            <a:spAutoFit/>
          </a:bodyPr>
          <a:lstStyle/>
          <a:p>
            <a:r>
              <a:rPr lang="en-GB" sz="2800" dirty="0">
                <a:solidFill>
                  <a:srgbClr val="000000"/>
                </a:solidFill>
              </a:rPr>
              <a:t>Defining Threaded Binary Trees
• In a binary search tree, there are many nodes that have an
empty left child or empty right child or both.
• You can utilize these fields in such a way so that the empty
left child of a node points to its </a:t>
            </a:r>
            <a:r>
              <a:rPr lang="en-GB" sz="2800" dirty="0" err="1">
                <a:solidFill>
                  <a:srgbClr val="000000"/>
                </a:solidFill>
              </a:rPr>
              <a:t>inorder</a:t>
            </a:r>
            <a:r>
              <a:rPr lang="en-GB" sz="2800" dirty="0">
                <a:solidFill>
                  <a:srgbClr val="000000"/>
                </a:solidFill>
              </a:rPr>
              <a:t> predecessor and
empty right child of the node points to its </a:t>
            </a:r>
            <a:r>
              <a:rPr lang="en-GB" sz="2800" dirty="0" err="1">
                <a:solidFill>
                  <a:srgbClr val="000000"/>
                </a:solidFill>
              </a:rPr>
              <a:t>inorder</a:t>
            </a:r>
            <a:r>
              <a:rPr lang="en-GB" sz="2800" dirty="0">
                <a:solidFill>
                  <a:srgbClr val="000000"/>
                </a:solidFill>
              </a:rPr>
              <a:t> successor.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09"/>
                                        </p:tgtEl>
                                        <p:attrNameLst>
                                          <p:attrName>style.visibility</p:attrName>
                                        </p:attrNameLst>
                                      </p:cBhvr>
                                      <p:to>
                                        <p:strVal val="visible"/>
                                      </p:to>
                                    </p:set>
                                    <p:animEffect transition="in" filter="fade">
                                      <p:cBhvr>
                                        <p:cTn id="7" dur="1000"/>
                                        <p:tgtEl>
                                          <p:spTgt spid="1048609"/>
                                        </p:tgtEl>
                                      </p:cBhvr>
                                    </p:animEffect>
                                    <p:anim calcmode="lin" valueType="num">
                                      <p:cBhvr>
                                        <p:cTn id="8" dur="1000" fill="hold"/>
                                        <p:tgtEl>
                                          <p:spTgt spid="1048609"/>
                                        </p:tgtEl>
                                        <p:attrNameLst>
                                          <p:attrName>ppt_x</p:attrName>
                                        </p:attrNameLst>
                                      </p:cBhvr>
                                      <p:tavLst>
                                        <p:tav tm="0">
                                          <p:val>
                                            <p:strVal val="#ppt_x"/>
                                          </p:val>
                                        </p:tav>
                                        <p:tav tm="100000">
                                          <p:val>
                                            <p:strVal val="#ppt_x"/>
                                          </p:val>
                                        </p:tav>
                                      </p:tavLst>
                                    </p:anim>
                                    <p:anim calcmode="lin" valueType="num">
                                      <p:cBhvr>
                                        <p:cTn id="9" dur="1000" fill="hold"/>
                                        <p:tgtEl>
                                          <p:spTgt spid="10486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extBox 1048609"/>
          <p:cNvSpPr txBox="1"/>
          <p:nvPr/>
        </p:nvSpPr>
        <p:spPr>
          <a:xfrm>
            <a:off x="927894" y="891227"/>
            <a:ext cx="7455943" cy="2606040"/>
          </a:xfrm>
          <a:prstGeom prst="rect">
            <a:avLst/>
          </a:prstGeom>
        </p:spPr>
        <p:txBody>
          <a:bodyPr wrap="square" rtlCol="0">
            <a:spAutoFit/>
          </a:bodyPr>
          <a:lstStyle/>
          <a:p>
            <a:r>
              <a:rPr lang="en-GB" sz="2800">
                <a:solidFill>
                  <a:srgbClr val="000000"/>
                </a:solidFill>
              </a:rPr>
              <a:t>Algorithm Inorder(tree)
   1. Traverse the left subtree, i.e., call Inorder(left-subtree)
   2. Visit the root.
   3. Traverse the right subtree, i.e., call Inorder(right-subtree)</a:t>
            </a:r>
          </a:p>
        </p:txBody>
      </p:sp>
      <p:sp>
        <p:nvSpPr>
          <p:cNvPr id="1048611" name="TextBox 1048610"/>
          <p:cNvSpPr txBox="1"/>
          <p:nvPr/>
        </p:nvSpPr>
        <p:spPr>
          <a:xfrm>
            <a:off x="927895" y="380688"/>
            <a:ext cx="4000000" cy="510540"/>
          </a:xfrm>
          <a:prstGeom prst="rect">
            <a:avLst/>
          </a:prstGeom>
        </p:spPr>
        <p:txBody>
          <a:bodyPr wrap="square" rtlCol="0">
            <a:spAutoFit/>
          </a:bodyPr>
          <a:lstStyle/>
          <a:p>
            <a:r>
              <a:rPr lang="en-US" sz="2800">
                <a:solidFill>
                  <a:srgbClr val="000000"/>
                </a:solidFill>
              </a:rPr>
              <a:t>INODER</a:t>
            </a:r>
            <a:endParaRPr lang="en-GB" sz="2800">
              <a:solidFill>
                <a:srgbClr val="000000"/>
              </a:solidFill>
            </a:endParaRPr>
          </a:p>
        </p:txBody>
      </p:sp>
      <p:pic>
        <p:nvPicPr>
          <p:cNvPr id="2097152" name="Picture 2097151"/>
          <p:cNvPicPr>
            <a:picLocks/>
          </p:cNvPicPr>
          <p:nvPr/>
        </p:nvPicPr>
        <p:blipFill>
          <a:blip r:embed="rId2"/>
          <a:stretch>
            <a:fillRect/>
          </a:stretch>
        </p:blipFill>
        <p:spPr>
          <a:xfrm>
            <a:off x="1614012" y="3497267"/>
            <a:ext cx="4313638" cy="3154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extBox 1048708"/>
          <p:cNvSpPr txBox="1"/>
          <p:nvPr/>
        </p:nvSpPr>
        <p:spPr>
          <a:xfrm>
            <a:off x="356175" y="173041"/>
            <a:ext cx="8299470" cy="4701540"/>
          </a:xfrm>
          <a:prstGeom prst="rect">
            <a:avLst/>
          </a:prstGeom>
        </p:spPr>
        <p:txBody>
          <a:bodyPr wrap="square" rtlCol="0">
            <a:spAutoFit/>
          </a:bodyPr>
          <a:lstStyle/>
          <a:p>
            <a:r>
              <a:rPr lang="en-GB" sz="2800" dirty="0">
                <a:solidFill>
                  <a:srgbClr val="000000"/>
                </a:solidFill>
              </a:rPr>
              <a:t>Threaded binary Tree
• One way threading:- A thread will appear in a right field
of a node and will point to the next node in the </a:t>
            </a:r>
            <a:r>
              <a:rPr lang="en-GB" sz="2800" dirty="0" err="1">
                <a:solidFill>
                  <a:srgbClr val="000000"/>
                </a:solidFill>
              </a:rPr>
              <a:t>inorder</a:t>
            </a:r>
            <a:r>
              <a:rPr lang="en-GB" sz="2800" dirty="0">
                <a:solidFill>
                  <a:srgbClr val="000000"/>
                </a:solidFill>
              </a:rPr>
              <a:t>
traversal.
• Two way threading:- A thread will also appear in the left
field of a node and will point to the preceding node in the
</a:t>
            </a:r>
            <a:r>
              <a:rPr lang="en-GB" sz="2800" dirty="0" err="1">
                <a:solidFill>
                  <a:srgbClr val="000000"/>
                </a:solidFill>
              </a:rPr>
              <a:t>inorder</a:t>
            </a:r>
            <a:r>
              <a:rPr lang="en-GB" sz="2800" dirty="0">
                <a:solidFill>
                  <a:srgbClr val="000000"/>
                </a:solidFill>
              </a:rPr>
              <a:t> traversal.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12"/>
                                        </p:tgtEl>
                                        <p:attrNameLst>
                                          <p:attrName>style.visibility</p:attrName>
                                        </p:attrNameLst>
                                      </p:cBhvr>
                                      <p:to>
                                        <p:strVal val="visible"/>
                                      </p:to>
                                    </p:set>
                                    <p:animEffect transition="in" filter="fade">
                                      <p:cBhvr>
                                        <p:cTn id="7" dur="1000"/>
                                        <p:tgtEl>
                                          <p:spTgt spid="1048612"/>
                                        </p:tgtEl>
                                      </p:cBhvr>
                                    </p:animEffect>
                                    <p:anim calcmode="lin" valueType="num">
                                      <p:cBhvr>
                                        <p:cTn id="8" dur="1000" fill="hold"/>
                                        <p:tgtEl>
                                          <p:spTgt spid="1048612"/>
                                        </p:tgtEl>
                                        <p:attrNameLst>
                                          <p:attrName>ppt_x</p:attrName>
                                        </p:attrNameLst>
                                      </p:cBhvr>
                                      <p:tavLst>
                                        <p:tav tm="0">
                                          <p:val>
                                            <p:strVal val="#ppt_x"/>
                                          </p:val>
                                        </p:tav>
                                        <p:tav tm="100000">
                                          <p:val>
                                            <p:strVal val="#ppt_x"/>
                                          </p:val>
                                        </p:tav>
                                      </p:tavLst>
                                    </p:anim>
                                    <p:anim calcmode="lin" valueType="num">
                                      <p:cBhvr>
                                        <p:cTn id="9" dur="1000" fill="hold"/>
                                        <p:tgtEl>
                                          <p:spTgt spid="10486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Box 1048710"/>
          <p:cNvSpPr txBox="1"/>
          <p:nvPr/>
        </p:nvSpPr>
        <p:spPr>
          <a:xfrm>
            <a:off x="468425" y="240306"/>
            <a:ext cx="7002156" cy="510540"/>
          </a:xfrm>
          <a:prstGeom prst="rect">
            <a:avLst/>
          </a:prstGeom>
        </p:spPr>
        <p:txBody>
          <a:bodyPr wrap="square" rtlCol="0">
            <a:spAutoFit/>
          </a:bodyPr>
          <a:lstStyle/>
          <a:p>
            <a:r>
              <a:rPr lang="en-GB" sz="2800" dirty="0">
                <a:solidFill>
                  <a:srgbClr val="000000"/>
                </a:solidFill>
              </a:rPr>
              <a:t>Defining Threaded Binary Trees </a:t>
            </a:r>
          </a:p>
        </p:txBody>
      </p:sp>
      <p:sp>
        <p:nvSpPr>
          <p:cNvPr id="1048614" name="TextBox 1048712"/>
          <p:cNvSpPr txBox="1"/>
          <p:nvPr/>
        </p:nvSpPr>
        <p:spPr>
          <a:xfrm>
            <a:off x="811649" y="1086769"/>
            <a:ext cx="4243888" cy="4282440"/>
          </a:xfrm>
          <a:prstGeom prst="rect">
            <a:avLst/>
          </a:prstGeom>
        </p:spPr>
        <p:txBody>
          <a:bodyPr wrap="square" rtlCol="0">
            <a:spAutoFit/>
          </a:bodyPr>
          <a:lstStyle/>
          <a:p>
            <a:r>
              <a:rPr lang="en-GB" altLang="en-US" sz="2800" dirty="0">
                <a:solidFill>
                  <a:srgbClr val="000000"/>
                </a:solidFill>
              </a:rPr>
              <a:t>•</a:t>
            </a:r>
            <a:r>
              <a:rPr lang="en-US" altLang="en-US" sz="2800" dirty="0">
                <a:solidFill>
                  <a:srgbClr val="000000"/>
                </a:solidFill>
              </a:rPr>
              <a:t>C</a:t>
            </a:r>
            <a:r>
              <a:rPr lang="en-GB" sz="2800" dirty="0" err="1">
                <a:solidFill>
                  <a:srgbClr val="000000"/>
                </a:solidFill>
              </a:rPr>
              <a:t>onsider</a:t>
            </a:r>
            <a:r>
              <a:rPr lang="en-GB" sz="2800" dirty="0">
                <a:solidFill>
                  <a:srgbClr val="000000"/>
                </a:solidFill>
              </a:rPr>
              <a:t> the following binary search tree</a:t>
            </a:r>
          </a:p>
          <a:p>
            <a:r>
              <a:rPr lang="en-GB" altLang="en-US" sz="2800" dirty="0">
                <a:solidFill>
                  <a:srgbClr val="000000"/>
                </a:solidFill>
              </a:rPr>
              <a:t>•</a:t>
            </a:r>
            <a:r>
              <a:rPr lang="en-US" sz="2800" dirty="0">
                <a:solidFill>
                  <a:srgbClr val="000000"/>
                </a:solidFill>
              </a:rPr>
              <a:t>Most</a:t>
            </a:r>
            <a:r>
              <a:rPr lang="en-GB" sz="2800" dirty="0">
                <a:solidFill>
                  <a:srgbClr val="000000"/>
                </a:solidFill>
              </a:rPr>
              <a:t> of the nodes in this tree hold a NULL value in their left or right child</a:t>
            </a:r>
          </a:p>
          <a:p>
            <a:r>
              <a:rPr lang="en-GB" sz="2800" dirty="0">
                <a:solidFill>
                  <a:srgbClr val="000000"/>
                </a:solidFill>
              </a:rPr>
              <a:t>fields</a:t>
            </a:r>
          </a:p>
          <a:p>
            <a:r>
              <a:rPr lang="en-GB" altLang="en-US" sz="2800" dirty="0">
                <a:solidFill>
                  <a:srgbClr val="000000"/>
                </a:solidFill>
              </a:rPr>
              <a:t>•In this case, it would be good if these NULL fields are utilized for some</a:t>
            </a:r>
            <a:r>
              <a:rPr lang="en-US" altLang="en-US" sz="2800" dirty="0">
                <a:solidFill>
                  <a:srgbClr val="000000"/>
                </a:solidFill>
              </a:rPr>
              <a:t> other</a:t>
            </a:r>
            <a:r>
              <a:rPr lang="en-GB" sz="2800" dirty="0">
                <a:solidFill>
                  <a:srgbClr val="000000"/>
                </a:solidFill>
              </a:rPr>
              <a:t> useful </a:t>
            </a:r>
            <a:r>
              <a:rPr lang="en-GB" sz="2800" dirty="0" err="1">
                <a:solidFill>
                  <a:srgbClr val="000000"/>
                </a:solidFill>
              </a:rPr>
              <a:t>purpos</a:t>
            </a:r>
            <a:r>
              <a:rPr lang="en-US" sz="2800" dirty="0">
                <a:solidFill>
                  <a:srgbClr val="000000"/>
                </a:solidFill>
              </a:rPr>
              <a:t>es</a:t>
            </a:r>
            <a:endParaRPr lang="en-GB" sz="2800" dirty="0">
              <a:solidFill>
                <a:srgbClr val="000000"/>
              </a:solidFill>
            </a:endParaRPr>
          </a:p>
        </p:txBody>
      </p:sp>
      <p:pic>
        <p:nvPicPr>
          <p:cNvPr id="2097153" name="Picture 2097153"/>
          <p:cNvPicPr>
            <a:picLocks/>
          </p:cNvPicPr>
          <p:nvPr/>
        </p:nvPicPr>
        <p:blipFill>
          <a:blip r:embed="rId2"/>
          <a:stretch>
            <a:fillRect/>
          </a:stretch>
        </p:blipFill>
        <p:spPr>
          <a:xfrm>
            <a:off x="5622784" y="990601"/>
            <a:ext cx="6274199" cy="510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8613"/>
                                        </p:tgtEl>
                                        <p:attrNameLst>
                                          <p:attrName>style.visibility</p:attrName>
                                        </p:attrNameLst>
                                      </p:cBhvr>
                                      <p:to>
                                        <p:strVal val="visible"/>
                                      </p:to>
                                    </p:set>
                                    <p:animEffect transition="in" filter="circle(in)">
                                      <p:cBhvr>
                                        <p:cTn id="7" dur="2000"/>
                                        <p:tgtEl>
                                          <p:spTgt spid="104861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048614"/>
                                        </p:tgtEl>
                                        <p:attrNameLst>
                                          <p:attrName>style.visibility</p:attrName>
                                        </p:attrNameLst>
                                      </p:cBhvr>
                                      <p:to>
                                        <p:strVal val="visible"/>
                                      </p:to>
                                    </p:set>
                                    <p:animEffect transition="in" filter="wipe(down)">
                                      <p:cBhvr>
                                        <p:cTn id="12" dur="580">
                                          <p:stCondLst>
                                            <p:cond delay="0"/>
                                          </p:stCondLst>
                                        </p:cTn>
                                        <p:tgtEl>
                                          <p:spTgt spid="1048614"/>
                                        </p:tgtEl>
                                      </p:cBhvr>
                                    </p:animEffect>
                                    <p:anim calcmode="lin" valueType="num">
                                      <p:cBhvr>
                                        <p:cTn id="13" dur="1822" tmFilter="0,0; 0.14,0.36; 0.43,0.73; 0.71,0.91; 1.0,1.0">
                                          <p:stCondLst>
                                            <p:cond delay="0"/>
                                          </p:stCondLst>
                                        </p:cTn>
                                        <p:tgtEl>
                                          <p:spTgt spid="104861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4861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4861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4861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48614"/>
                                        </p:tgtEl>
                                        <p:attrNameLst>
                                          <p:attrName>ppt_y</p:attrName>
                                        </p:attrNameLst>
                                      </p:cBhvr>
                                      <p:tavLst>
                                        <p:tav tm="0" fmla="#ppt_y-sin(pi*$)/81">
                                          <p:val>
                                            <p:fltVal val="0"/>
                                          </p:val>
                                        </p:tav>
                                        <p:tav tm="100000">
                                          <p:val>
                                            <p:fltVal val="1"/>
                                          </p:val>
                                        </p:tav>
                                      </p:tavLst>
                                    </p:anim>
                                    <p:animScale>
                                      <p:cBhvr>
                                        <p:cTn id="18" dur="26">
                                          <p:stCondLst>
                                            <p:cond delay="650"/>
                                          </p:stCondLst>
                                        </p:cTn>
                                        <p:tgtEl>
                                          <p:spTgt spid="1048614"/>
                                        </p:tgtEl>
                                      </p:cBhvr>
                                      <p:to x="100000" y="60000"/>
                                    </p:animScale>
                                    <p:animScale>
                                      <p:cBhvr>
                                        <p:cTn id="19" dur="166" decel="50000">
                                          <p:stCondLst>
                                            <p:cond delay="676"/>
                                          </p:stCondLst>
                                        </p:cTn>
                                        <p:tgtEl>
                                          <p:spTgt spid="1048614"/>
                                        </p:tgtEl>
                                      </p:cBhvr>
                                      <p:to x="100000" y="100000"/>
                                    </p:animScale>
                                    <p:animScale>
                                      <p:cBhvr>
                                        <p:cTn id="20" dur="26">
                                          <p:stCondLst>
                                            <p:cond delay="1312"/>
                                          </p:stCondLst>
                                        </p:cTn>
                                        <p:tgtEl>
                                          <p:spTgt spid="1048614"/>
                                        </p:tgtEl>
                                      </p:cBhvr>
                                      <p:to x="100000" y="80000"/>
                                    </p:animScale>
                                    <p:animScale>
                                      <p:cBhvr>
                                        <p:cTn id="21" dur="166" decel="50000">
                                          <p:stCondLst>
                                            <p:cond delay="1338"/>
                                          </p:stCondLst>
                                        </p:cTn>
                                        <p:tgtEl>
                                          <p:spTgt spid="1048614"/>
                                        </p:tgtEl>
                                      </p:cBhvr>
                                      <p:to x="100000" y="100000"/>
                                    </p:animScale>
                                    <p:animScale>
                                      <p:cBhvr>
                                        <p:cTn id="22" dur="26">
                                          <p:stCondLst>
                                            <p:cond delay="1642"/>
                                          </p:stCondLst>
                                        </p:cTn>
                                        <p:tgtEl>
                                          <p:spTgt spid="1048614"/>
                                        </p:tgtEl>
                                      </p:cBhvr>
                                      <p:to x="100000" y="90000"/>
                                    </p:animScale>
                                    <p:animScale>
                                      <p:cBhvr>
                                        <p:cTn id="23" dur="166" decel="50000">
                                          <p:stCondLst>
                                            <p:cond delay="1668"/>
                                          </p:stCondLst>
                                        </p:cTn>
                                        <p:tgtEl>
                                          <p:spTgt spid="1048614"/>
                                        </p:tgtEl>
                                      </p:cBhvr>
                                      <p:to x="100000" y="100000"/>
                                    </p:animScale>
                                    <p:animScale>
                                      <p:cBhvr>
                                        <p:cTn id="24" dur="26">
                                          <p:stCondLst>
                                            <p:cond delay="1808"/>
                                          </p:stCondLst>
                                        </p:cTn>
                                        <p:tgtEl>
                                          <p:spTgt spid="1048614"/>
                                        </p:tgtEl>
                                      </p:cBhvr>
                                      <p:to x="100000" y="95000"/>
                                    </p:animScale>
                                    <p:animScale>
                                      <p:cBhvr>
                                        <p:cTn id="25" dur="166" decel="50000">
                                          <p:stCondLst>
                                            <p:cond delay="1834"/>
                                          </p:stCondLst>
                                        </p:cTn>
                                        <p:tgtEl>
                                          <p:spTgt spid="104861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97153"/>
                                        </p:tgtEl>
                                        <p:attrNameLst>
                                          <p:attrName>style.visibility</p:attrName>
                                        </p:attrNameLst>
                                      </p:cBhvr>
                                      <p:to>
                                        <p:strVal val="visible"/>
                                      </p:to>
                                    </p:set>
                                    <p:animEffect transition="in" filter="fade">
                                      <p:cBhvr>
                                        <p:cTn id="30" dur="500"/>
                                        <p:tgtEl>
                                          <p:spTgt spid="2097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p:bldP spid="10486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Rectangle 1"/>
          <p:cNvSpPr/>
          <p:nvPr/>
        </p:nvSpPr>
        <p:spPr>
          <a:xfrm>
            <a:off x="152400" y="228600"/>
            <a:ext cx="7396480" cy="688340"/>
          </a:xfrm>
          <a:prstGeom prst="rect">
            <a:avLst/>
          </a:prstGeom>
        </p:spPr>
        <p:txBody>
          <a:bodyPr wrap="none">
            <a:spAutoFit/>
          </a:bodyPr>
          <a:lstStyle/>
          <a:p>
            <a:r>
              <a:rPr lang="en-US" sz="4000" dirty="0"/>
              <a:t>One Way Threaded Binary Trees </a:t>
            </a:r>
            <a:endParaRPr lang="en-IN" sz="4000" dirty="0"/>
          </a:p>
        </p:txBody>
      </p:sp>
      <p:sp>
        <p:nvSpPr>
          <p:cNvPr id="1048616" name="Rectangle 2"/>
          <p:cNvSpPr/>
          <p:nvPr/>
        </p:nvSpPr>
        <p:spPr>
          <a:xfrm>
            <a:off x="304800" y="933271"/>
            <a:ext cx="6096000" cy="2225041"/>
          </a:xfrm>
          <a:prstGeom prst="rect">
            <a:avLst/>
          </a:prstGeom>
        </p:spPr>
        <p:txBody>
          <a:bodyPr>
            <a:spAutoFit/>
          </a:bodyPr>
          <a:lstStyle/>
          <a:p>
            <a:r>
              <a:rPr lang="en-US" dirty="0"/>
              <a:t>1. The empty left child field of a node can be used to point to its </a:t>
            </a:r>
            <a:r>
              <a:rPr lang="en-US" dirty="0" err="1"/>
              <a:t>inorder</a:t>
            </a:r>
            <a:r>
              <a:rPr lang="en-US" dirty="0"/>
              <a:t> predecessor. </a:t>
            </a:r>
          </a:p>
          <a:p>
            <a:r>
              <a:rPr lang="en-US" dirty="0"/>
              <a:t>2. Similarly, the empty right child field of a node can be used to point to its in-order successor.</a:t>
            </a:r>
          </a:p>
          <a:p>
            <a:r>
              <a:rPr lang="en-US" dirty="0"/>
              <a:t>3. Such a type of binary tree is known as a one way threaded binary tree. </a:t>
            </a:r>
          </a:p>
          <a:p>
            <a:r>
              <a:rPr lang="en-US" dirty="0"/>
              <a:t>4.A field that holds the address of its in-order successor is known as thread. In-order :- 30 40 50 60 65 69 72 80 </a:t>
            </a:r>
            <a:endParaRPr lang="en-IN" dirty="0"/>
          </a:p>
        </p:txBody>
      </p:sp>
      <p:pic>
        <p:nvPicPr>
          <p:cNvPr id="2097154" name="Picture 4"/>
          <p:cNvPicPr>
            <a:picLocks noChangeAspect="1"/>
          </p:cNvPicPr>
          <p:nvPr/>
        </p:nvPicPr>
        <p:blipFill>
          <a:blip r:embed="rId2"/>
          <a:stretch>
            <a:fillRect/>
          </a:stretch>
        </p:blipFill>
        <p:spPr>
          <a:xfrm>
            <a:off x="338579" y="3553905"/>
            <a:ext cx="10972800" cy="304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15"/>
                                        </p:tgtEl>
                                        <p:attrNameLst>
                                          <p:attrName>style.visibility</p:attrName>
                                        </p:attrNameLst>
                                      </p:cBhvr>
                                      <p:to>
                                        <p:strVal val="visible"/>
                                      </p:to>
                                    </p:set>
                                    <p:animEffect transition="in" filter="fade">
                                      <p:cBhvr>
                                        <p:cTn id="7" dur="1000"/>
                                        <p:tgtEl>
                                          <p:spTgt spid="1048615"/>
                                        </p:tgtEl>
                                      </p:cBhvr>
                                    </p:animEffect>
                                    <p:anim calcmode="lin" valueType="num">
                                      <p:cBhvr>
                                        <p:cTn id="8" dur="1000" fill="hold"/>
                                        <p:tgtEl>
                                          <p:spTgt spid="1048615"/>
                                        </p:tgtEl>
                                        <p:attrNameLst>
                                          <p:attrName>ppt_x</p:attrName>
                                        </p:attrNameLst>
                                      </p:cBhvr>
                                      <p:tavLst>
                                        <p:tav tm="0">
                                          <p:val>
                                            <p:strVal val="#ppt_x"/>
                                          </p:val>
                                        </p:tav>
                                        <p:tav tm="100000">
                                          <p:val>
                                            <p:strVal val="#ppt_x"/>
                                          </p:val>
                                        </p:tav>
                                      </p:tavLst>
                                    </p:anim>
                                    <p:anim calcmode="lin" valueType="num">
                                      <p:cBhvr>
                                        <p:cTn id="9" dur="1000" fill="hold"/>
                                        <p:tgtEl>
                                          <p:spTgt spid="10486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1048616"/>
                                        </p:tgtEl>
                                        <p:attrNameLst>
                                          <p:attrName>style.visibility</p:attrName>
                                        </p:attrNameLst>
                                      </p:cBhvr>
                                      <p:to>
                                        <p:strVal val="visible"/>
                                      </p:to>
                                    </p:set>
                                    <p:animEffect transition="in" filter="wipe(down)">
                                      <p:cBhvr>
                                        <p:cTn id="14" dur="580">
                                          <p:stCondLst>
                                            <p:cond delay="0"/>
                                          </p:stCondLst>
                                        </p:cTn>
                                        <p:tgtEl>
                                          <p:spTgt spid="1048616"/>
                                        </p:tgtEl>
                                      </p:cBhvr>
                                    </p:animEffect>
                                    <p:anim calcmode="lin" valueType="num">
                                      <p:cBhvr>
                                        <p:cTn id="15" dur="1822" tmFilter="0,0; 0.14,0.36; 0.43,0.73; 0.71,0.91; 1.0,1.0">
                                          <p:stCondLst>
                                            <p:cond delay="0"/>
                                          </p:stCondLst>
                                        </p:cTn>
                                        <p:tgtEl>
                                          <p:spTgt spid="104861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4861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4861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4861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48616"/>
                                        </p:tgtEl>
                                        <p:attrNameLst>
                                          <p:attrName>ppt_y</p:attrName>
                                        </p:attrNameLst>
                                      </p:cBhvr>
                                      <p:tavLst>
                                        <p:tav tm="0" fmla="#ppt_y-sin(pi*$)/81">
                                          <p:val>
                                            <p:fltVal val="0"/>
                                          </p:val>
                                        </p:tav>
                                        <p:tav tm="100000">
                                          <p:val>
                                            <p:fltVal val="1"/>
                                          </p:val>
                                        </p:tav>
                                      </p:tavLst>
                                    </p:anim>
                                    <p:animScale>
                                      <p:cBhvr>
                                        <p:cTn id="20" dur="26">
                                          <p:stCondLst>
                                            <p:cond delay="650"/>
                                          </p:stCondLst>
                                        </p:cTn>
                                        <p:tgtEl>
                                          <p:spTgt spid="1048616"/>
                                        </p:tgtEl>
                                      </p:cBhvr>
                                      <p:to x="100000" y="60000"/>
                                    </p:animScale>
                                    <p:animScale>
                                      <p:cBhvr>
                                        <p:cTn id="21" dur="166" decel="50000">
                                          <p:stCondLst>
                                            <p:cond delay="676"/>
                                          </p:stCondLst>
                                        </p:cTn>
                                        <p:tgtEl>
                                          <p:spTgt spid="1048616"/>
                                        </p:tgtEl>
                                      </p:cBhvr>
                                      <p:to x="100000" y="100000"/>
                                    </p:animScale>
                                    <p:animScale>
                                      <p:cBhvr>
                                        <p:cTn id="22" dur="26">
                                          <p:stCondLst>
                                            <p:cond delay="1312"/>
                                          </p:stCondLst>
                                        </p:cTn>
                                        <p:tgtEl>
                                          <p:spTgt spid="1048616"/>
                                        </p:tgtEl>
                                      </p:cBhvr>
                                      <p:to x="100000" y="80000"/>
                                    </p:animScale>
                                    <p:animScale>
                                      <p:cBhvr>
                                        <p:cTn id="23" dur="166" decel="50000">
                                          <p:stCondLst>
                                            <p:cond delay="1338"/>
                                          </p:stCondLst>
                                        </p:cTn>
                                        <p:tgtEl>
                                          <p:spTgt spid="1048616"/>
                                        </p:tgtEl>
                                      </p:cBhvr>
                                      <p:to x="100000" y="100000"/>
                                    </p:animScale>
                                    <p:animScale>
                                      <p:cBhvr>
                                        <p:cTn id="24" dur="26">
                                          <p:stCondLst>
                                            <p:cond delay="1642"/>
                                          </p:stCondLst>
                                        </p:cTn>
                                        <p:tgtEl>
                                          <p:spTgt spid="1048616"/>
                                        </p:tgtEl>
                                      </p:cBhvr>
                                      <p:to x="100000" y="90000"/>
                                    </p:animScale>
                                    <p:animScale>
                                      <p:cBhvr>
                                        <p:cTn id="25" dur="166" decel="50000">
                                          <p:stCondLst>
                                            <p:cond delay="1668"/>
                                          </p:stCondLst>
                                        </p:cTn>
                                        <p:tgtEl>
                                          <p:spTgt spid="1048616"/>
                                        </p:tgtEl>
                                      </p:cBhvr>
                                      <p:to x="100000" y="100000"/>
                                    </p:animScale>
                                    <p:animScale>
                                      <p:cBhvr>
                                        <p:cTn id="26" dur="26">
                                          <p:stCondLst>
                                            <p:cond delay="1808"/>
                                          </p:stCondLst>
                                        </p:cTn>
                                        <p:tgtEl>
                                          <p:spTgt spid="1048616"/>
                                        </p:tgtEl>
                                      </p:cBhvr>
                                      <p:to x="100000" y="95000"/>
                                    </p:animScale>
                                    <p:animScale>
                                      <p:cBhvr>
                                        <p:cTn id="27" dur="166" decel="50000">
                                          <p:stCondLst>
                                            <p:cond delay="1834"/>
                                          </p:stCondLst>
                                        </p:cTn>
                                        <p:tgtEl>
                                          <p:spTgt spid="1048616"/>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097154"/>
                                        </p:tgtEl>
                                        <p:attrNameLst>
                                          <p:attrName>style.visibility</p:attrName>
                                        </p:attrNameLst>
                                      </p:cBhvr>
                                      <p:to>
                                        <p:strVal val="visible"/>
                                      </p:to>
                                    </p:set>
                                    <p:animEffect transition="in" filter="circle(in)">
                                      <p:cBhvr>
                                        <p:cTn id="32" dur="2000"/>
                                        <p:tgtEl>
                                          <p:spTgt spid="209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5" grpId="0"/>
      <p:bldP spid="10486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5"/>
          <p:cNvSpPr txBox="1"/>
          <p:nvPr/>
        </p:nvSpPr>
        <p:spPr>
          <a:xfrm>
            <a:off x="3052330" y="3257322"/>
            <a:ext cx="6104658" cy="369332"/>
          </a:xfrm>
          <a:prstGeom prst="rect">
            <a:avLst/>
          </a:prstGeom>
          <a:noFill/>
        </p:spPr>
        <p:txBody>
          <a:bodyPr wrap="square">
            <a:spAutoFit/>
          </a:bodyPr>
          <a:lstStyle/>
          <a:p>
            <a:r>
              <a:rPr lang="en-US"/>
              <a:t> </a:t>
            </a:r>
          </a:p>
        </p:txBody>
      </p:sp>
      <p:pic>
        <p:nvPicPr>
          <p:cNvPr id="2097155" name="Picture 4"/>
          <p:cNvPicPr>
            <a:picLocks noChangeAspect="1"/>
          </p:cNvPicPr>
          <p:nvPr/>
        </p:nvPicPr>
        <p:blipFill>
          <a:blip r:embed="rId2"/>
          <a:stretch>
            <a:fillRect/>
          </a:stretch>
        </p:blipFill>
        <p:spPr>
          <a:xfrm>
            <a:off x="5638800" y="533172"/>
            <a:ext cx="6250757" cy="5486628"/>
          </a:xfrm>
          <a:prstGeom prst="rect">
            <a:avLst/>
          </a:prstGeom>
        </p:spPr>
      </p:pic>
      <p:sp>
        <p:nvSpPr>
          <p:cNvPr id="1048618" name="Rectangle 5"/>
          <p:cNvSpPr/>
          <p:nvPr/>
        </p:nvSpPr>
        <p:spPr>
          <a:xfrm>
            <a:off x="152400" y="95250"/>
            <a:ext cx="4572000" cy="4358640"/>
          </a:xfrm>
          <a:prstGeom prst="rect">
            <a:avLst/>
          </a:prstGeom>
        </p:spPr>
        <p:txBody>
          <a:bodyPr wrap="square">
            <a:spAutoFit/>
          </a:bodyPr>
          <a:lstStyle/>
          <a:p>
            <a:r>
              <a:rPr lang="en-US" sz="2000" dirty="0"/>
              <a:t>Two way Threaded Binary Trees</a:t>
            </a:r>
          </a:p>
          <a:p>
            <a:r>
              <a:rPr lang="en-US" sz="2000" dirty="0"/>
              <a:t>1.Such a type of binary tree is known as a threaded binary tree. </a:t>
            </a:r>
          </a:p>
          <a:p>
            <a:r>
              <a:rPr lang="en-US" sz="2000" dirty="0"/>
              <a:t>2. A field that holds the address of its </a:t>
            </a:r>
            <a:r>
              <a:rPr lang="en-US" sz="2000" dirty="0" err="1"/>
              <a:t>inorder</a:t>
            </a:r>
            <a:r>
              <a:rPr lang="en-US" sz="2000" dirty="0"/>
              <a:t> successor or predecessor is known as thread.</a:t>
            </a:r>
          </a:p>
          <a:p>
            <a:r>
              <a:rPr lang="en-US" sz="2000" dirty="0"/>
              <a:t>3. The empty left child field of a node can be used to point to its </a:t>
            </a:r>
            <a:r>
              <a:rPr lang="en-US" sz="2000" dirty="0" err="1"/>
              <a:t>inorder</a:t>
            </a:r>
            <a:r>
              <a:rPr lang="en-US" sz="2000" dirty="0"/>
              <a:t> predecessor. </a:t>
            </a:r>
          </a:p>
          <a:p>
            <a:r>
              <a:rPr lang="en-US" sz="2000" dirty="0"/>
              <a:t>4. Similarly, the empty right child field of a node can be used to point to its </a:t>
            </a:r>
            <a:r>
              <a:rPr lang="en-US" sz="2000" dirty="0" err="1"/>
              <a:t>inorder</a:t>
            </a:r>
            <a:r>
              <a:rPr lang="en-US" sz="2000" dirty="0"/>
              <a:t> </a:t>
            </a:r>
          </a:p>
          <a:p>
            <a:r>
              <a:rPr lang="en-US" sz="2000" dirty="0"/>
              <a:t>successor. </a:t>
            </a:r>
            <a:r>
              <a:rPr lang="en-US" sz="2000" dirty="0" err="1"/>
              <a:t>Inorder</a:t>
            </a:r>
            <a:r>
              <a:rPr lang="en-US" sz="2000" dirty="0"/>
              <a:t> :- 30 40 50 60 65 69 72 80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618"/>
                                        </p:tgtEl>
                                        <p:attrNameLst>
                                          <p:attrName>style.visibility</p:attrName>
                                        </p:attrNameLst>
                                      </p:cBhvr>
                                      <p:to>
                                        <p:strVal val="visible"/>
                                      </p:to>
                                    </p:set>
                                    <p:animEffect transition="in" filter="wipe(down)">
                                      <p:cBhvr>
                                        <p:cTn id="7" dur="500"/>
                                        <p:tgtEl>
                                          <p:spTgt spid="10486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97155"/>
                                        </p:tgtEl>
                                        <p:attrNameLst>
                                          <p:attrName>style.visibility</p:attrName>
                                        </p:attrNameLst>
                                      </p:cBhvr>
                                      <p:to>
                                        <p:strVal val="visible"/>
                                      </p:to>
                                    </p:set>
                                    <p:animEffect transition="in" filter="circle(in)">
                                      <p:cBhvr>
                                        <p:cTn id="12" dur="2000"/>
                                        <p:tgtEl>
                                          <p:spTgt spid="2097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Rectangle 4"/>
          <p:cNvSpPr/>
          <p:nvPr/>
        </p:nvSpPr>
        <p:spPr>
          <a:xfrm>
            <a:off x="914400" y="152400"/>
            <a:ext cx="6096000" cy="1247140"/>
          </a:xfrm>
          <a:prstGeom prst="rect">
            <a:avLst/>
          </a:prstGeom>
        </p:spPr>
        <p:txBody>
          <a:bodyPr>
            <a:spAutoFit/>
          </a:bodyPr>
          <a:lstStyle/>
          <a:p>
            <a:r>
              <a:rPr lang="en-US" dirty="0"/>
              <a:t>4. Node 30 does not have an </a:t>
            </a:r>
            <a:r>
              <a:rPr lang="en-US" dirty="0" err="1"/>
              <a:t>inorder</a:t>
            </a:r>
            <a:r>
              <a:rPr lang="en-US" dirty="0"/>
              <a:t> predecessor because it is the first node to be traversed in </a:t>
            </a:r>
            <a:r>
              <a:rPr lang="en-US" dirty="0" err="1"/>
              <a:t>inorder</a:t>
            </a:r>
            <a:r>
              <a:rPr lang="en-US" dirty="0"/>
              <a:t> sequence. </a:t>
            </a:r>
          </a:p>
          <a:p>
            <a:r>
              <a:rPr lang="en-US" dirty="0"/>
              <a:t>5. </a:t>
            </a:r>
            <a:r>
              <a:rPr lang="en-US" sz="2400" dirty="0"/>
              <a:t>Similarly</a:t>
            </a:r>
            <a:r>
              <a:rPr lang="en-US" dirty="0"/>
              <a:t>, node 80 does not have an </a:t>
            </a:r>
            <a:r>
              <a:rPr lang="en-US" dirty="0" err="1"/>
              <a:t>inorder</a:t>
            </a:r>
            <a:r>
              <a:rPr lang="en-US" dirty="0"/>
              <a:t> successor</a:t>
            </a:r>
            <a:endParaRPr lang="en-IN" dirty="0"/>
          </a:p>
        </p:txBody>
      </p:sp>
      <p:pic>
        <p:nvPicPr>
          <p:cNvPr id="2097156" name="Picture 7"/>
          <p:cNvPicPr>
            <a:picLocks noChangeAspect="1"/>
          </p:cNvPicPr>
          <p:nvPr/>
        </p:nvPicPr>
        <p:blipFill>
          <a:blip r:embed="rId2"/>
          <a:stretch>
            <a:fillRect/>
          </a:stretch>
        </p:blipFill>
        <p:spPr>
          <a:xfrm>
            <a:off x="1371600" y="2362200"/>
            <a:ext cx="8153400" cy="3924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19"/>
                                        </p:tgtEl>
                                        <p:attrNameLst>
                                          <p:attrName>style.visibility</p:attrName>
                                        </p:attrNameLst>
                                      </p:cBhvr>
                                      <p:to>
                                        <p:strVal val="visible"/>
                                      </p:to>
                                    </p:set>
                                    <p:animEffect transition="in" filter="barn(inVertical)">
                                      <p:cBhvr>
                                        <p:cTn id="7" dur="500"/>
                                        <p:tgtEl>
                                          <p:spTgt spid="10486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97156"/>
                                        </p:tgtEl>
                                        <p:attrNameLst>
                                          <p:attrName>style.visibility</p:attrName>
                                        </p:attrNameLst>
                                      </p:cBhvr>
                                      <p:to>
                                        <p:strVal val="visible"/>
                                      </p:to>
                                    </p:set>
                                    <p:animEffect transition="in" filter="barn(inVertical)">
                                      <p:cBhvr>
                                        <p:cTn id="12" dur="500"/>
                                        <p:tgtEl>
                                          <p:spTgt spid="209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Rectangle 1"/>
          <p:cNvSpPr/>
          <p:nvPr/>
        </p:nvSpPr>
        <p:spPr>
          <a:xfrm>
            <a:off x="23567" y="228600"/>
            <a:ext cx="9199880" cy="574040"/>
          </a:xfrm>
          <a:prstGeom prst="rect">
            <a:avLst/>
          </a:prstGeom>
        </p:spPr>
        <p:txBody>
          <a:bodyPr wrap="none">
            <a:spAutoFit/>
          </a:bodyPr>
          <a:lstStyle/>
          <a:p>
            <a:r>
              <a:rPr lang="en-US" sz="3200" dirty="0"/>
              <a:t>Two way Threaded Binary Trees with header Node</a:t>
            </a:r>
            <a:endParaRPr lang="en-IN" sz="3200" dirty="0"/>
          </a:p>
        </p:txBody>
      </p:sp>
      <p:sp>
        <p:nvSpPr>
          <p:cNvPr id="1048627" name="Rectangle 2"/>
          <p:cNvSpPr/>
          <p:nvPr/>
        </p:nvSpPr>
        <p:spPr>
          <a:xfrm>
            <a:off x="228600" y="914400"/>
            <a:ext cx="6096000" cy="1158240"/>
          </a:xfrm>
          <a:prstGeom prst="rect">
            <a:avLst/>
          </a:prstGeom>
        </p:spPr>
        <p:txBody>
          <a:bodyPr>
            <a:spAutoFit/>
          </a:bodyPr>
          <a:lstStyle/>
          <a:p>
            <a:r>
              <a:rPr lang="en-US" dirty="0"/>
              <a:t>1.The right child of the header node always points to itself.</a:t>
            </a:r>
          </a:p>
          <a:p>
            <a:r>
              <a:rPr lang="en-US" dirty="0"/>
              <a:t>2. Therefore, you take a dummy node called the header node.</a:t>
            </a:r>
          </a:p>
          <a:p>
            <a:endParaRPr lang="en-IN" dirty="0"/>
          </a:p>
        </p:txBody>
      </p:sp>
      <p:pic>
        <p:nvPicPr>
          <p:cNvPr id="2097157" name="Picture 7"/>
          <p:cNvPicPr>
            <a:picLocks noChangeAspect="1"/>
          </p:cNvPicPr>
          <p:nvPr/>
        </p:nvPicPr>
        <p:blipFill>
          <a:blip r:embed="rId2"/>
          <a:stretch>
            <a:fillRect/>
          </a:stretch>
        </p:blipFill>
        <p:spPr>
          <a:xfrm>
            <a:off x="1143000" y="2391728"/>
            <a:ext cx="6858000" cy="3581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626">
                                            <p:txEl>
                                              <p:pRg st="0" end="0"/>
                                            </p:txEl>
                                          </p:spTgt>
                                        </p:tgtEl>
                                        <p:attrNameLst>
                                          <p:attrName>style.visibility</p:attrName>
                                        </p:attrNameLst>
                                      </p:cBhvr>
                                      <p:to>
                                        <p:strVal val="visible"/>
                                      </p:to>
                                    </p:set>
                                    <p:animEffect transition="in" filter="fade">
                                      <p:cBhvr>
                                        <p:cTn id="7" dur="1000"/>
                                        <p:tgtEl>
                                          <p:spTgt spid="1048626">
                                            <p:txEl>
                                              <p:pRg st="0" end="0"/>
                                            </p:txEl>
                                          </p:spTgt>
                                        </p:tgtEl>
                                      </p:cBhvr>
                                    </p:animEffect>
                                    <p:anim calcmode="lin" valueType="num">
                                      <p:cBhvr>
                                        <p:cTn id="8" dur="1000" fill="hold"/>
                                        <p:tgtEl>
                                          <p:spTgt spid="10486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6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048627"/>
                                        </p:tgtEl>
                                        <p:attrNameLst>
                                          <p:attrName>style.visibility</p:attrName>
                                        </p:attrNameLst>
                                      </p:cBhvr>
                                      <p:to>
                                        <p:strVal val="visible"/>
                                      </p:to>
                                    </p:set>
                                    <p:animEffect transition="in" filter="circle(in)">
                                      <p:cBhvr>
                                        <p:cTn id="14" dur="2000"/>
                                        <p:tgtEl>
                                          <p:spTgt spid="104862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097157"/>
                                        </p:tgtEl>
                                        <p:attrNameLst>
                                          <p:attrName>style.visibility</p:attrName>
                                        </p:attrNameLst>
                                      </p:cBhvr>
                                      <p:to>
                                        <p:strVal val="visible"/>
                                      </p:to>
                                    </p:set>
                                    <p:animEffect transition="in" filter="barn(inVertical)">
                                      <p:cBhvr>
                                        <p:cTn id="19" dur="500"/>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Custom</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Threaded binary Tree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 management</dc:title>
  <dc:creator>Unknown User</dc:creator>
  <cp:lastModifiedBy>ABHI</cp:lastModifiedBy>
  <cp:revision>2</cp:revision>
  <dcterms:created xsi:type="dcterms:W3CDTF">2019-11-28T21:19:48Z</dcterms:created>
  <dcterms:modified xsi:type="dcterms:W3CDTF">2021-08-26T10:11:42Z</dcterms:modified>
</cp:coreProperties>
</file>