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8" r:id="rId6"/>
    <p:sldId id="269" r:id="rId7"/>
    <p:sldId id="270" r:id="rId8"/>
    <p:sldId id="256" r:id="rId9"/>
    <p:sldId id="299" r:id="rId10"/>
    <p:sldId id="300" r:id="rId11"/>
    <p:sldId id="301" r:id="rId12"/>
    <p:sldId id="302" r:id="rId13"/>
    <p:sldId id="263" r:id="rId14"/>
    <p:sldId id="262" r:id="rId15"/>
    <p:sldId id="264" r:id="rId16"/>
    <p:sldId id="265" r:id="rId17"/>
    <p:sldId id="266" r:id="rId18"/>
    <p:sldId id="267" r:id="rId19"/>
    <p:sldId id="303" r:id="rId20"/>
    <p:sldId id="304" r:id="rId21"/>
    <p:sldId id="305" r:id="rId22"/>
    <p:sldId id="272" r:id="rId23"/>
    <p:sldId id="273" r:id="rId24"/>
    <p:sldId id="274" r:id="rId25"/>
    <p:sldId id="271" r:id="rId26"/>
    <p:sldId id="306" r:id="rId27"/>
    <p:sldId id="275" r:id="rId28"/>
    <p:sldId id="307" r:id="rId29"/>
    <p:sldId id="276" r:id="rId30"/>
    <p:sldId id="277" r:id="rId31"/>
    <p:sldId id="278" r:id="rId32"/>
    <p:sldId id="279" r:id="rId33"/>
    <p:sldId id="3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19" autoAdjust="0"/>
  </p:normalViewPr>
  <p:slideViewPr>
    <p:cSldViewPr snapToGrid="0">
      <p:cViewPr varScale="1">
        <p:scale>
          <a:sx n="94" d="100"/>
          <a:sy n="94" d="100"/>
        </p:scale>
        <p:origin x="-240"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3/6/2020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3/6/2020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3/6/2020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3/6/2020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SEMI STRUCTURED DATA MODEL</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XML, DTD, XML SCHEMA</a:t>
            </a: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5456367-179F-435C-85E3-68E419203CE0}"/>
              </a:ext>
            </a:extLst>
          </p:cNvPr>
          <p:cNvSpPr>
            <a:spLocks noGrp="1"/>
          </p:cNvSpPr>
          <p:nvPr>
            <p:ph type="title"/>
          </p:nvPr>
        </p:nvSpPr>
        <p:spPr/>
        <p:txBody>
          <a:bodyPr>
            <a:normAutofit/>
          </a:bodyPr>
          <a:lstStyle/>
          <a:p>
            <a:r>
              <a:rPr lang="en-IN" sz="6600" dirty="0"/>
              <a:t>XML</a:t>
            </a:r>
          </a:p>
        </p:txBody>
      </p:sp>
      <p:sp>
        <p:nvSpPr>
          <p:cNvPr id="5" name="Text Placeholder 4">
            <a:extLst>
              <a:ext uri="{FF2B5EF4-FFF2-40B4-BE49-F238E27FC236}">
                <a16:creationId xmlns:a16="http://schemas.microsoft.com/office/drawing/2014/main" xmlns="" id="{A093DC42-AE60-4BBB-8367-43FE4AB1E8BC}"/>
              </a:ext>
            </a:extLst>
          </p:cNvPr>
          <p:cNvSpPr>
            <a:spLocks noGrp="1"/>
          </p:cNvSpPr>
          <p:nvPr>
            <p:ph type="body" idx="1"/>
          </p:nvPr>
        </p:nvSpPr>
        <p:spPr/>
        <p:txBody>
          <a:bodyPr/>
          <a:lstStyle/>
          <a:p>
            <a:r>
              <a:rPr lang="en-IN" dirty="0"/>
              <a:t>(</a:t>
            </a:r>
            <a:r>
              <a:rPr lang="en-IN" dirty="0" err="1"/>
              <a:t>eXtensible</a:t>
            </a:r>
            <a:r>
              <a:rPr lang="en-IN" dirty="0"/>
              <a:t> </a:t>
            </a:r>
            <a:r>
              <a:rPr lang="en-IN" dirty="0" err="1"/>
              <a:t>Markup</a:t>
            </a:r>
            <a:r>
              <a:rPr lang="en-IN" dirty="0"/>
              <a:t> Language)</a:t>
            </a:r>
          </a:p>
        </p:txBody>
      </p:sp>
    </p:spTree>
    <p:extLst>
      <p:ext uri="{BB962C8B-B14F-4D97-AF65-F5344CB8AC3E}">
        <p14:creationId xmlns:p14="http://schemas.microsoft.com/office/powerpoint/2010/main" xmlns="" val="1722592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88AFBF-6894-459D-B663-57AF2E04EAF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02D8D3DF-74F8-4007-8E0A-10887FD171B3}"/>
              </a:ext>
            </a:extLst>
          </p:cNvPr>
          <p:cNvSpPr>
            <a:spLocks noGrp="1"/>
          </p:cNvSpPr>
          <p:nvPr>
            <p:ph idx="1"/>
          </p:nvPr>
        </p:nvSpPr>
        <p:spPr/>
        <p:txBody>
          <a:bodyPr>
            <a:noAutofit/>
          </a:bodyPr>
          <a:lstStyle/>
          <a:p>
            <a:r>
              <a:rPr lang="en-US" sz="2000" dirty="0"/>
              <a:t>Extensible Markup Language (XML) is a markup language that defines a set of rules for encoding documents in a format that is both human-readable and machine-readable.</a:t>
            </a:r>
          </a:p>
          <a:p>
            <a:r>
              <a:rPr lang="en-US" sz="2000" dirty="0"/>
              <a:t>The design goals of XML emphasize simplicity, generality, and usability across the Internet.</a:t>
            </a:r>
          </a:p>
          <a:p>
            <a:r>
              <a:rPr lang="en-US" sz="2000" dirty="0"/>
              <a:t>It is a textual data format with strong support via Unicode for different human languages.</a:t>
            </a:r>
          </a:p>
          <a:p>
            <a:r>
              <a:rPr lang="en-US" sz="2000" dirty="0"/>
              <a:t>Although the design of XML focuses on documents, the language is widely used for the representation of arbitrary data structures such as those used in web services.</a:t>
            </a:r>
          </a:p>
        </p:txBody>
      </p:sp>
    </p:spTree>
    <p:extLst>
      <p:ext uri="{BB962C8B-B14F-4D97-AF65-F5344CB8AC3E}">
        <p14:creationId xmlns:p14="http://schemas.microsoft.com/office/powerpoint/2010/main" xmlns="" val="425962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1FAC-2612-4DD1-B31A-731A9D80DD9C}"/>
              </a:ext>
            </a:extLst>
          </p:cNvPr>
          <p:cNvSpPr>
            <a:spLocks noGrp="1"/>
          </p:cNvSpPr>
          <p:nvPr>
            <p:ph type="title"/>
          </p:nvPr>
        </p:nvSpPr>
        <p:spPr/>
        <p:txBody>
          <a:bodyPr/>
          <a:lstStyle/>
          <a:p>
            <a:r>
              <a:rPr lang="en-IN" dirty="0"/>
              <a:t>MARKUP LANGUAGE</a:t>
            </a:r>
          </a:p>
        </p:txBody>
      </p:sp>
      <p:sp>
        <p:nvSpPr>
          <p:cNvPr id="3" name="Content Placeholder 2">
            <a:extLst>
              <a:ext uri="{FF2B5EF4-FFF2-40B4-BE49-F238E27FC236}">
                <a16:creationId xmlns:a16="http://schemas.microsoft.com/office/drawing/2014/main" xmlns="" id="{F3001C5D-C6A9-4B89-9DB8-8EF3803B23AA}"/>
              </a:ext>
            </a:extLst>
          </p:cNvPr>
          <p:cNvSpPr>
            <a:spLocks noGrp="1"/>
          </p:cNvSpPr>
          <p:nvPr>
            <p:ph idx="1"/>
          </p:nvPr>
        </p:nvSpPr>
        <p:spPr/>
        <p:txBody>
          <a:bodyPr/>
          <a:lstStyle/>
          <a:p>
            <a:r>
              <a:rPr lang="en-US" sz="2000" dirty="0"/>
              <a:t>A markup language is a computer language that uses tags to define elements within a document. It is human-readable, meaning markup files contain standard words, rather than typical programming syntax. While several markup languages exist, the two most popular are HTML and XML.</a:t>
            </a:r>
          </a:p>
          <a:p>
            <a:r>
              <a:rPr lang="en-US" sz="2000" dirty="0"/>
              <a:t>XML is a markup language just like HTML(</a:t>
            </a:r>
            <a:r>
              <a:rPr lang="en-US" sz="2000" dirty="0" err="1"/>
              <a:t>HyperText</a:t>
            </a:r>
            <a:r>
              <a:rPr lang="en-US" sz="2000" dirty="0"/>
              <a:t> Markup Language), but with a different purpose.</a:t>
            </a:r>
          </a:p>
          <a:p>
            <a:pPr lvl="1"/>
            <a:r>
              <a:rPr lang="en-US" sz="1800" dirty="0"/>
              <a:t>XML was designed to carry data - with focus on what data is?</a:t>
            </a:r>
          </a:p>
          <a:p>
            <a:pPr lvl="1"/>
            <a:r>
              <a:rPr lang="en-US" sz="1800" dirty="0"/>
              <a:t>HTML was designed to display data - with focus on how data looks?</a:t>
            </a:r>
          </a:p>
          <a:p>
            <a:pPr lvl="1"/>
            <a:r>
              <a:rPr lang="en-US" sz="1800" dirty="0"/>
              <a:t>XML tags are not predefined like HTML tags.</a:t>
            </a:r>
          </a:p>
          <a:p>
            <a:pPr lvl="1"/>
            <a:endParaRPr lang="en-US" sz="2000" dirty="0"/>
          </a:p>
          <a:p>
            <a:endParaRPr lang="en-IN" sz="2000" dirty="0"/>
          </a:p>
          <a:p>
            <a:endParaRPr lang="en-IN" dirty="0"/>
          </a:p>
        </p:txBody>
      </p:sp>
    </p:spTree>
    <p:extLst>
      <p:ext uri="{BB962C8B-B14F-4D97-AF65-F5344CB8AC3E}">
        <p14:creationId xmlns:p14="http://schemas.microsoft.com/office/powerpoint/2010/main" xmlns="" val="3513743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0C843-BD13-4B6A-BD31-1581558FB498}"/>
              </a:ext>
            </a:extLst>
          </p:cNvPr>
          <p:cNvSpPr>
            <a:spLocks noGrp="1"/>
          </p:cNvSpPr>
          <p:nvPr>
            <p:ph type="title"/>
          </p:nvPr>
        </p:nvSpPr>
        <p:spPr/>
        <p:txBody>
          <a:bodyPr/>
          <a:lstStyle/>
          <a:p>
            <a:r>
              <a:rPr lang="en-US" dirty="0"/>
              <a:t>XML Simplifies Things</a:t>
            </a:r>
            <a:endParaRPr lang="en-IN" dirty="0"/>
          </a:p>
        </p:txBody>
      </p:sp>
      <p:sp>
        <p:nvSpPr>
          <p:cNvPr id="3" name="Content Placeholder 2">
            <a:extLst>
              <a:ext uri="{FF2B5EF4-FFF2-40B4-BE49-F238E27FC236}">
                <a16:creationId xmlns:a16="http://schemas.microsoft.com/office/drawing/2014/main" xmlns="" id="{99AE69EC-55CB-4081-BE3D-DBCDC128BCAA}"/>
              </a:ext>
            </a:extLst>
          </p:cNvPr>
          <p:cNvSpPr>
            <a:spLocks noGrp="1"/>
          </p:cNvSpPr>
          <p:nvPr>
            <p:ph idx="1"/>
          </p:nvPr>
        </p:nvSpPr>
        <p:spPr/>
        <p:txBody>
          <a:bodyPr>
            <a:noAutofit/>
          </a:bodyPr>
          <a:lstStyle/>
          <a:p>
            <a:r>
              <a:rPr lang="en-US" sz="2000" dirty="0"/>
              <a:t>PLATFORM INDEPENDENT: Many computer systems contain data in incompatible formats. Exchanging data between incompatible systems (or upgraded systems) is a time-consuming task for web developers. Large amounts of data must be converted, and incompatible data is often lost.</a:t>
            </a:r>
          </a:p>
          <a:p>
            <a:r>
              <a:rPr lang="en-US" sz="2000" dirty="0"/>
              <a:t>DATA TRANSPORT/SHARING: XML stores data in plain text format. This provides a software- and hardware-independent way of storing, transporting, and sharing data.</a:t>
            </a:r>
          </a:p>
          <a:p>
            <a:r>
              <a:rPr lang="en-US" sz="2000" dirty="0"/>
              <a:t>DATA LOSS: XML also makes it easier to expand or upgrade to new operating systems, new applications, or new browsers, without losing data.</a:t>
            </a:r>
          </a:p>
          <a:p>
            <a:r>
              <a:rPr lang="en-US" sz="2000" dirty="0"/>
              <a:t>DATA AVAILABILTY: With XML, data can be available to all kinds of "reading machines" like people, computers, voice machines, news feeds, etc.</a:t>
            </a:r>
          </a:p>
          <a:p>
            <a:endParaRPr lang="en-IN" sz="2000" dirty="0"/>
          </a:p>
        </p:txBody>
      </p:sp>
    </p:spTree>
    <p:extLst>
      <p:ext uri="{BB962C8B-B14F-4D97-AF65-F5344CB8AC3E}">
        <p14:creationId xmlns:p14="http://schemas.microsoft.com/office/powerpoint/2010/main" xmlns="" val="692095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C919D-3140-48D6-BC51-31A710772EBB}"/>
              </a:ext>
            </a:extLst>
          </p:cNvPr>
          <p:cNvSpPr>
            <a:spLocks noGrp="1"/>
          </p:cNvSpPr>
          <p:nvPr>
            <p:ph type="title"/>
          </p:nvPr>
        </p:nvSpPr>
        <p:spPr/>
        <p:txBody>
          <a:bodyPr/>
          <a:lstStyle/>
          <a:p>
            <a:r>
              <a:rPr lang="en-IN" dirty="0"/>
              <a:t>XML STRUCTURE</a:t>
            </a:r>
          </a:p>
        </p:txBody>
      </p:sp>
      <p:sp>
        <p:nvSpPr>
          <p:cNvPr id="3" name="Content Placeholder 2">
            <a:extLst>
              <a:ext uri="{FF2B5EF4-FFF2-40B4-BE49-F238E27FC236}">
                <a16:creationId xmlns:a16="http://schemas.microsoft.com/office/drawing/2014/main" xmlns="" id="{1B1C03B2-957F-4D72-95D6-7C3AD7EA3913}"/>
              </a:ext>
            </a:extLst>
          </p:cNvPr>
          <p:cNvSpPr>
            <a:spLocks noGrp="1"/>
          </p:cNvSpPr>
          <p:nvPr>
            <p:ph idx="1"/>
          </p:nvPr>
        </p:nvSpPr>
        <p:spPr/>
        <p:txBody>
          <a:bodyPr>
            <a:normAutofit/>
          </a:bodyPr>
          <a:lstStyle/>
          <a:p>
            <a:r>
              <a:rPr lang="en-IN" sz="2000" dirty="0"/>
              <a:t>PROLOG: </a:t>
            </a:r>
            <a:r>
              <a:rPr lang="en-US" sz="2000" dirty="0"/>
              <a:t>A prolog defines the XML version and the character encoding.</a:t>
            </a:r>
          </a:p>
          <a:p>
            <a:pPr marL="274320" lvl="1" indent="0">
              <a:buNone/>
            </a:pPr>
            <a:r>
              <a:rPr lang="en-IN" sz="1800" dirty="0"/>
              <a:t>&lt;?xml version="1.0" encoding="UTF-8</a:t>
            </a:r>
            <a:r>
              <a:rPr lang="en-IN" sz="1800" b="1" dirty="0"/>
              <a:t>"</a:t>
            </a:r>
            <a:r>
              <a:rPr lang="en-IN" sz="1800" dirty="0"/>
              <a:t>?&gt;</a:t>
            </a:r>
          </a:p>
          <a:p>
            <a:r>
              <a:rPr lang="en-IN" sz="2000" dirty="0"/>
              <a:t>ROOT:</a:t>
            </a:r>
          </a:p>
          <a:p>
            <a:pPr marL="274320" lvl="1" indent="0">
              <a:buNone/>
            </a:pPr>
            <a:r>
              <a:rPr lang="en-IN" sz="1800" dirty="0"/>
              <a:t>&lt;bookstore&gt;......&lt;/bookstore&gt;</a:t>
            </a:r>
          </a:p>
          <a:p>
            <a:r>
              <a:rPr lang="en-IN" sz="2000" dirty="0"/>
              <a:t>CHILD:</a:t>
            </a:r>
          </a:p>
          <a:p>
            <a:pPr marL="274320" lvl="1" indent="0">
              <a:buNone/>
            </a:pPr>
            <a:r>
              <a:rPr lang="en-IN" sz="1800" dirty="0"/>
              <a:t>&lt;book&gt;……&lt;/book&gt;</a:t>
            </a:r>
          </a:p>
          <a:p>
            <a:r>
              <a:rPr lang="en-IN" sz="2000" dirty="0"/>
              <a:t>SUB CHILD:</a:t>
            </a:r>
          </a:p>
          <a:p>
            <a:pPr marL="274320" lvl="1" indent="0">
              <a:buNone/>
            </a:pPr>
            <a:r>
              <a:rPr lang="en-IN" sz="1800" dirty="0"/>
              <a:t>&lt;title&gt;……&lt;/title&gt;</a:t>
            </a:r>
          </a:p>
        </p:txBody>
      </p:sp>
      <p:pic>
        <p:nvPicPr>
          <p:cNvPr id="5" name="Picture 4">
            <a:extLst>
              <a:ext uri="{FF2B5EF4-FFF2-40B4-BE49-F238E27FC236}">
                <a16:creationId xmlns:a16="http://schemas.microsoft.com/office/drawing/2014/main" xmlns="" id="{34EEE88A-A3B2-4E28-8B76-9DB38206D8FE}"/>
              </a:ext>
            </a:extLst>
          </p:cNvPr>
          <p:cNvPicPr>
            <a:picLocks noChangeAspect="1"/>
          </p:cNvPicPr>
          <p:nvPr/>
        </p:nvPicPr>
        <p:blipFill>
          <a:blip r:embed="rId2"/>
          <a:stretch>
            <a:fillRect/>
          </a:stretch>
        </p:blipFill>
        <p:spPr>
          <a:xfrm>
            <a:off x="5057774" y="2876081"/>
            <a:ext cx="6753225" cy="3605682"/>
          </a:xfrm>
          <a:prstGeom prst="rect">
            <a:avLst/>
          </a:prstGeom>
        </p:spPr>
      </p:pic>
    </p:spTree>
    <p:extLst>
      <p:ext uri="{BB962C8B-B14F-4D97-AF65-F5344CB8AC3E}">
        <p14:creationId xmlns:p14="http://schemas.microsoft.com/office/powerpoint/2010/main" xmlns="" val="3449840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F99AC-534B-433A-8934-880A78C03473}"/>
              </a:ext>
            </a:extLst>
          </p:cNvPr>
          <p:cNvSpPr>
            <a:spLocks noGrp="1"/>
          </p:cNvSpPr>
          <p:nvPr>
            <p:ph type="title"/>
          </p:nvPr>
        </p:nvSpPr>
        <p:spPr/>
        <p:txBody>
          <a:bodyPr/>
          <a:lstStyle/>
          <a:p>
            <a:r>
              <a:rPr lang="en-IN" dirty="0"/>
              <a:t>SAMPLE XML CODE</a:t>
            </a:r>
          </a:p>
        </p:txBody>
      </p:sp>
      <p:sp>
        <p:nvSpPr>
          <p:cNvPr id="3" name="Content Placeholder 2">
            <a:extLst>
              <a:ext uri="{FF2B5EF4-FFF2-40B4-BE49-F238E27FC236}">
                <a16:creationId xmlns:a16="http://schemas.microsoft.com/office/drawing/2014/main" xmlns="" id="{BDCB6E57-2E7E-4776-AB9B-4BBEB368CDE4}"/>
              </a:ext>
            </a:extLst>
          </p:cNvPr>
          <p:cNvSpPr>
            <a:spLocks noGrp="1"/>
          </p:cNvSpPr>
          <p:nvPr>
            <p:ph idx="1"/>
          </p:nvPr>
        </p:nvSpPr>
        <p:spPr/>
        <p:txBody>
          <a:bodyPr>
            <a:noAutofit/>
          </a:bodyPr>
          <a:lstStyle/>
          <a:p>
            <a:r>
              <a:rPr lang="en-IN" sz="2000" dirty="0"/>
              <a:t>&lt;?xml version="1.0" encoding="UTF-8</a:t>
            </a:r>
            <a:r>
              <a:rPr lang="en-IN" sz="2000" b="1" dirty="0"/>
              <a:t>"</a:t>
            </a:r>
            <a:r>
              <a:rPr lang="en-IN" sz="2000" dirty="0"/>
              <a:t>?&gt;</a:t>
            </a:r>
            <a:br>
              <a:rPr lang="en-IN" sz="2000" dirty="0"/>
            </a:br>
            <a:r>
              <a:rPr lang="en-IN" sz="2000" dirty="0"/>
              <a:t>&lt;bookstore&gt;</a:t>
            </a:r>
            <a:br>
              <a:rPr lang="en-IN" sz="2000" dirty="0"/>
            </a:br>
            <a:r>
              <a:rPr lang="en-IN" sz="2000" dirty="0"/>
              <a:t>  &lt;book category=“children"&gt;</a:t>
            </a:r>
            <a:br>
              <a:rPr lang="en-IN" sz="2000" dirty="0"/>
            </a:br>
            <a:r>
              <a:rPr lang="en-IN" sz="2000" dirty="0"/>
              <a:t>    &lt;title </a:t>
            </a:r>
            <a:r>
              <a:rPr lang="en-IN" sz="2000" dirty="0" err="1"/>
              <a:t>lang</a:t>
            </a:r>
            <a:r>
              <a:rPr lang="en-IN" sz="2000" dirty="0"/>
              <a:t>="</a:t>
            </a:r>
            <a:r>
              <a:rPr lang="en-IN" sz="2000" dirty="0" err="1"/>
              <a:t>en</a:t>
            </a:r>
            <a:r>
              <a:rPr lang="en-IN" sz="2000" dirty="0"/>
              <a:t>"&gt;H. P.&lt;/title&gt;</a:t>
            </a:r>
            <a:br>
              <a:rPr lang="en-IN" sz="2000" dirty="0"/>
            </a:br>
            <a:r>
              <a:rPr lang="en-IN" sz="2000" dirty="0"/>
              <a:t>    &lt;author&gt;J. K. R.&lt;/author&gt;</a:t>
            </a:r>
            <a:br>
              <a:rPr lang="en-IN" sz="2000" dirty="0"/>
            </a:br>
            <a:r>
              <a:rPr lang="en-IN" sz="2000" dirty="0"/>
              <a:t>    &lt;year&gt;2005&lt;/year&gt;</a:t>
            </a:r>
            <a:br>
              <a:rPr lang="en-IN" sz="2000" dirty="0"/>
            </a:br>
            <a:r>
              <a:rPr lang="en-IN" sz="2000" dirty="0"/>
              <a:t>    &lt;price&gt;30.00&lt;/price&gt;</a:t>
            </a:r>
            <a:br>
              <a:rPr lang="en-IN" sz="2000" dirty="0"/>
            </a:br>
            <a:r>
              <a:rPr lang="en-IN" sz="2000" dirty="0"/>
              <a:t>  &lt;/book&gt;</a:t>
            </a:r>
            <a:br>
              <a:rPr lang="en-IN" sz="2000" dirty="0"/>
            </a:br>
            <a:r>
              <a:rPr lang="en-IN" sz="2000" dirty="0"/>
              <a:t>&lt;/bookstore&gt;</a:t>
            </a:r>
          </a:p>
        </p:txBody>
      </p:sp>
      <p:pic>
        <p:nvPicPr>
          <p:cNvPr id="5" name="Picture 4">
            <a:extLst>
              <a:ext uri="{FF2B5EF4-FFF2-40B4-BE49-F238E27FC236}">
                <a16:creationId xmlns:a16="http://schemas.microsoft.com/office/drawing/2014/main" xmlns="" id="{7FF6ABF4-DD7E-4081-90B3-9ABBB6F73019}"/>
              </a:ext>
            </a:extLst>
          </p:cNvPr>
          <p:cNvPicPr>
            <a:picLocks noChangeAspect="1"/>
          </p:cNvPicPr>
          <p:nvPr/>
        </p:nvPicPr>
        <p:blipFill>
          <a:blip r:embed="rId2"/>
          <a:stretch>
            <a:fillRect/>
          </a:stretch>
        </p:blipFill>
        <p:spPr>
          <a:xfrm>
            <a:off x="5067300" y="2876081"/>
            <a:ext cx="6743700" cy="3605682"/>
          </a:xfrm>
          <a:prstGeom prst="rect">
            <a:avLst/>
          </a:prstGeom>
        </p:spPr>
      </p:pic>
    </p:spTree>
    <p:extLst>
      <p:ext uri="{BB962C8B-B14F-4D97-AF65-F5344CB8AC3E}">
        <p14:creationId xmlns:p14="http://schemas.microsoft.com/office/powerpoint/2010/main" xmlns="" val="869856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5456367-179F-435C-85E3-68E419203CE0}"/>
              </a:ext>
            </a:extLst>
          </p:cNvPr>
          <p:cNvSpPr>
            <a:spLocks noGrp="1"/>
          </p:cNvSpPr>
          <p:nvPr>
            <p:ph type="title"/>
          </p:nvPr>
        </p:nvSpPr>
        <p:spPr/>
        <p:txBody>
          <a:bodyPr>
            <a:normAutofit/>
          </a:bodyPr>
          <a:lstStyle/>
          <a:p>
            <a:r>
              <a:rPr lang="en-IN" sz="6600" dirty="0"/>
              <a:t>DTD</a:t>
            </a:r>
          </a:p>
        </p:txBody>
      </p:sp>
      <p:sp>
        <p:nvSpPr>
          <p:cNvPr id="5" name="Text Placeholder 4">
            <a:extLst>
              <a:ext uri="{FF2B5EF4-FFF2-40B4-BE49-F238E27FC236}">
                <a16:creationId xmlns:a16="http://schemas.microsoft.com/office/drawing/2014/main" xmlns="" id="{A093DC42-AE60-4BBB-8367-43FE4AB1E8BC}"/>
              </a:ext>
            </a:extLst>
          </p:cNvPr>
          <p:cNvSpPr>
            <a:spLocks noGrp="1"/>
          </p:cNvSpPr>
          <p:nvPr>
            <p:ph type="body" idx="1"/>
          </p:nvPr>
        </p:nvSpPr>
        <p:spPr/>
        <p:txBody>
          <a:bodyPr/>
          <a:lstStyle/>
          <a:p>
            <a:r>
              <a:rPr lang="en-IN" dirty="0"/>
              <a:t>(Document Type Definition)</a:t>
            </a:r>
          </a:p>
        </p:txBody>
      </p:sp>
    </p:spTree>
    <p:extLst>
      <p:ext uri="{BB962C8B-B14F-4D97-AF65-F5344CB8AC3E}">
        <p14:creationId xmlns:p14="http://schemas.microsoft.com/office/powerpoint/2010/main" xmlns="" val="2738213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DTD:</a:t>
            </a:r>
            <a:endParaRPr lang="mr-IN" dirty="0"/>
          </a:p>
        </p:txBody>
      </p:sp>
      <p:sp>
        <p:nvSpPr>
          <p:cNvPr id="3" name="Content Placeholder 2"/>
          <p:cNvSpPr>
            <a:spLocks noGrp="1"/>
          </p:cNvSpPr>
          <p:nvPr>
            <p:ph idx="1"/>
          </p:nvPr>
        </p:nvSpPr>
        <p:spPr>
          <a:xfrm>
            <a:off x="661851" y="1825625"/>
            <a:ext cx="10691949" cy="4705804"/>
          </a:xfrm>
        </p:spPr>
        <p:txBody>
          <a:bodyPr>
            <a:normAutofit/>
          </a:bodyPr>
          <a:lstStyle/>
          <a:p>
            <a:r>
              <a:rPr lang="en-US" sz="2000" dirty="0"/>
              <a:t>A DTD stands for Document Type Definition.</a:t>
            </a:r>
          </a:p>
          <a:p>
            <a:r>
              <a:rPr lang="en-US" sz="2000" dirty="0"/>
              <a:t>A DTD describe XML language precisely , which means DTD defines </a:t>
            </a:r>
          </a:p>
          <a:p>
            <a:pPr marL="0" indent="0">
              <a:buNone/>
            </a:pPr>
            <a:r>
              <a:rPr lang="en-US" sz="2000" dirty="0"/>
              <a:t>		1. structure ,</a:t>
            </a:r>
          </a:p>
          <a:p>
            <a:pPr marL="0" indent="0">
              <a:buNone/>
            </a:pPr>
            <a:r>
              <a:rPr lang="en-US" sz="2000" dirty="0"/>
              <a:t>		2. legal elements,</a:t>
            </a:r>
          </a:p>
          <a:p>
            <a:pPr marL="0" indent="0">
              <a:buNone/>
            </a:pPr>
            <a:r>
              <a:rPr lang="en-US" sz="2000" dirty="0"/>
              <a:t>		3. attributes of an XML document.</a:t>
            </a:r>
          </a:p>
          <a:p>
            <a:pPr marL="0" indent="0">
              <a:buNone/>
            </a:pPr>
            <a:endParaRPr lang="en-IN" sz="2000" dirty="0"/>
          </a:p>
          <a:p>
            <a:pPr>
              <a:spcBef>
                <a:spcPts val="0"/>
              </a:spcBef>
            </a:pPr>
            <a:r>
              <a:rPr lang="en-IN" sz="2000" dirty="0"/>
              <a:t>DTD syntax: &lt;!DOCTYPE element DTD identifier</a:t>
            </a:r>
          </a:p>
          <a:p>
            <a:pPr marL="0" indent="0">
              <a:spcBef>
                <a:spcPts val="0"/>
              </a:spcBef>
              <a:buNone/>
            </a:pPr>
            <a:r>
              <a:rPr lang="en-IN" sz="2000" dirty="0"/>
              <a:t>		[declaration 1,declaration 2]</a:t>
            </a:r>
          </a:p>
          <a:p>
            <a:pPr marL="0" indent="0">
              <a:spcBef>
                <a:spcPts val="0"/>
              </a:spcBef>
              <a:buNone/>
            </a:pPr>
            <a:r>
              <a:rPr lang="en-IN" sz="2000" dirty="0"/>
              <a:t>	           &gt;</a:t>
            </a:r>
            <a:endParaRPr lang="mr-IN" sz="2000" dirty="0"/>
          </a:p>
          <a:p>
            <a:pPr marL="0" indent="0">
              <a:buNone/>
            </a:pPr>
            <a:endParaRPr lang="en-US" sz="2000" dirty="0"/>
          </a:p>
        </p:txBody>
      </p:sp>
    </p:spTree>
    <p:extLst>
      <p:ext uri="{BB962C8B-B14F-4D97-AF65-F5344CB8AC3E}">
        <p14:creationId xmlns:p14="http://schemas.microsoft.com/office/powerpoint/2010/main" xmlns="" val="35472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DTD?</a:t>
            </a:r>
            <a:endParaRPr lang="mr-IN" dirty="0"/>
          </a:p>
        </p:txBody>
      </p:sp>
      <p:sp>
        <p:nvSpPr>
          <p:cNvPr id="3" name="Content Placeholder 2"/>
          <p:cNvSpPr>
            <a:spLocks noGrp="1"/>
          </p:cNvSpPr>
          <p:nvPr>
            <p:ph idx="1"/>
          </p:nvPr>
        </p:nvSpPr>
        <p:spPr>
          <a:xfrm>
            <a:off x="901337" y="2124635"/>
            <a:ext cx="10058400" cy="4167743"/>
          </a:xfrm>
        </p:spPr>
        <p:txBody>
          <a:bodyPr>
            <a:normAutofit/>
          </a:bodyPr>
          <a:lstStyle/>
          <a:p>
            <a:pPr marL="514350" indent="-514350">
              <a:buAutoNum type="romanLcPeriod"/>
            </a:pPr>
            <a:r>
              <a:rPr lang="en-US" sz="2000" dirty="0"/>
              <a:t>With a DTD, independent groups of people can agree on a standard DTD for interchanging data.</a:t>
            </a:r>
          </a:p>
          <a:p>
            <a:pPr marL="514350" indent="-514350">
              <a:buAutoNum type="romanLcPeriod"/>
            </a:pPr>
            <a:endParaRPr lang="en-US" sz="2000" dirty="0"/>
          </a:p>
          <a:p>
            <a:pPr marL="514350" indent="-514350">
              <a:buAutoNum type="romanLcPeriod"/>
            </a:pPr>
            <a:endParaRPr lang="en-US" sz="2000" dirty="0"/>
          </a:p>
          <a:p>
            <a:pPr marL="514350" indent="-514350">
              <a:buAutoNum type="romanLcPeriod"/>
            </a:pPr>
            <a:r>
              <a:rPr lang="en-US" sz="2000" dirty="0"/>
              <a:t>It gives a way to check the validity of XML files by checking whether the elements appear in the right order, mandatory elements and attributes are in place, the elements and attributes have not been inserted in an incorrect way, and so on.</a:t>
            </a:r>
          </a:p>
          <a:p>
            <a:endParaRPr lang="en-IN" dirty="0"/>
          </a:p>
          <a:p>
            <a:endParaRPr lang="mr-IN" dirty="0"/>
          </a:p>
        </p:txBody>
      </p:sp>
    </p:spTree>
    <p:extLst>
      <p:ext uri="{BB962C8B-B14F-4D97-AF65-F5344CB8AC3E}">
        <p14:creationId xmlns:p14="http://schemas.microsoft.com/office/powerpoint/2010/main" xmlns="" val="2465188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DTD:</a:t>
            </a:r>
            <a:endParaRPr lang="mr-IN" dirty="0"/>
          </a:p>
        </p:txBody>
      </p:sp>
      <p:sp>
        <p:nvSpPr>
          <p:cNvPr id="3" name="Content Placeholder 2"/>
          <p:cNvSpPr>
            <a:spLocks noGrp="1"/>
          </p:cNvSpPr>
          <p:nvPr>
            <p:ph idx="1"/>
          </p:nvPr>
        </p:nvSpPr>
        <p:spPr/>
        <p:txBody>
          <a:bodyPr/>
          <a:lstStyle/>
          <a:p>
            <a:pPr marL="514350" indent="-514350">
              <a:buFont typeface="+mj-lt"/>
              <a:buAutoNum type="arabicPeriod"/>
            </a:pPr>
            <a:r>
              <a:rPr lang="en-IN" sz="2400" b="1" dirty="0"/>
              <a:t>Internal DTD</a:t>
            </a:r>
          </a:p>
          <a:p>
            <a:pPr lvl="1"/>
            <a:r>
              <a:rPr lang="en-IN" sz="2000" dirty="0"/>
              <a:t>Elements of DTD are declared within the XML files.</a:t>
            </a:r>
          </a:p>
          <a:p>
            <a:pPr lvl="1"/>
            <a:r>
              <a:rPr lang="en-IN" sz="2000" dirty="0"/>
              <a:t>Internal DTD syntax:</a:t>
            </a:r>
          </a:p>
          <a:p>
            <a:pPr marL="457200" lvl="1" indent="0">
              <a:buNone/>
            </a:pPr>
            <a:r>
              <a:rPr lang="en-IN" sz="2000" dirty="0"/>
              <a:t>	&lt;!DOCTYPE root-element [element-</a:t>
            </a:r>
            <a:r>
              <a:rPr lang="en-IN" sz="2000" dirty="0" err="1"/>
              <a:t>decl</a:t>
            </a:r>
            <a:r>
              <a:rPr lang="en-IN" sz="2000" dirty="0"/>
              <a:t>]&gt;</a:t>
            </a:r>
          </a:p>
          <a:p>
            <a:pPr marL="457200" lvl="1" indent="0">
              <a:buNone/>
            </a:pPr>
            <a:endParaRPr lang="en-IN" sz="2000" dirty="0"/>
          </a:p>
          <a:p>
            <a:pPr marL="514350" indent="-514350">
              <a:buAutoNum type="arabicPeriod" startAt="2"/>
            </a:pPr>
            <a:r>
              <a:rPr lang="en-IN" sz="2400" b="1" dirty="0"/>
              <a:t>External DTD</a:t>
            </a:r>
          </a:p>
          <a:p>
            <a:pPr lvl="1"/>
            <a:r>
              <a:rPr lang="en-IN" sz="2000" dirty="0"/>
              <a:t>Elements of DTD are declared outside XML file.</a:t>
            </a:r>
          </a:p>
          <a:p>
            <a:pPr lvl="1"/>
            <a:r>
              <a:rPr lang="en-IN" sz="2000" dirty="0"/>
              <a:t>External DTD syntax:</a:t>
            </a:r>
          </a:p>
          <a:p>
            <a:pPr marL="457200" lvl="1" indent="0">
              <a:buNone/>
            </a:pPr>
            <a:r>
              <a:rPr lang="en-IN" sz="2000" dirty="0"/>
              <a:t>	&lt;!DOCTYPE root-element SYSTEM “filename”&gt; </a:t>
            </a:r>
          </a:p>
          <a:p>
            <a:pPr marL="514350" indent="-514350">
              <a:buFont typeface="+mj-lt"/>
              <a:buAutoNum type="arabicPeriod"/>
            </a:pPr>
            <a:endParaRPr lang="mr-IN" dirty="0"/>
          </a:p>
        </p:txBody>
      </p:sp>
    </p:spTree>
    <p:extLst>
      <p:ext uri="{BB962C8B-B14F-4D97-AF65-F5344CB8AC3E}">
        <p14:creationId xmlns:p14="http://schemas.microsoft.com/office/powerpoint/2010/main" xmlns="" val="17417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5BF56-3F6D-9C4A-9654-D42D9CD1A309}"/>
              </a:ext>
            </a:extLst>
          </p:cNvPr>
          <p:cNvSpPr>
            <a:spLocks noGrp="1"/>
          </p:cNvSpPr>
          <p:nvPr>
            <p:ph type="title"/>
          </p:nvPr>
        </p:nvSpPr>
        <p:spPr/>
        <p:txBody>
          <a:bodyPr/>
          <a:lstStyle/>
          <a:p>
            <a:r>
              <a:rPr lang="en-US" dirty="0"/>
              <a:t>DATA MODEL</a:t>
            </a:r>
          </a:p>
        </p:txBody>
      </p:sp>
      <p:sp>
        <p:nvSpPr>
          <p:cNvPr id="3" name="Text Placeholder 2">
            <a:extLst>
              <a:ext uri="{FF2B5EF4-FFF2-40B4-BE49-F238E27FC236}">
                <a16:creationId xmlns:a16="http://schemas.microsoft.com/office/drawing/2014/main" xmlns="" id="{647880F5-E269-F040-87ED-0C4F3CE69A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03645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DTD BUILDING BLOCKS:</a:t>
            </a:r>
            <a:endParaRPr lang="mr-IN" dirty="0"/>
          </a:p>
        </p:txBody>
      </p:sp>
      <p:sp>
        <p:nvSpPr>
          <p:cNvPr id="3" name="Content Placeholder 2"/>
          <p:cNvSpPr>
            <a:spLocks noGrp="1"/>
          </p:cNvSpPr>
          <p:nvPr>
            <p:ph idx="1"/>
          </p:nvPr>
        </p:nvSpPr>
        <p:spPr>
          <a:xfrm>
            <a:off x="635726" y="2014194"/>
            <a:ext cx="10920548" cy="4162769"/>
          </a:xfrm>
        </p:spPr>
        <p:txBody>
          <a:bodyPr/>
          <a:lstStyle/>
          <a:p>
            <a:r>
              <a:rPr lang="fr-FR" sz="2400" dirty="0"/>
              <a:t>Elements</a:t>
            </a:r>
          </a:p>
          <a:p>
            <a:r>
              <a:rPr lang="fr-FR" sz="2400" dirty="0"/>
              <a:t>Attributes</a:t>
            </a:r>
          </a:p>
          <a:p>
            <a:r>
              <a:rPr lang="fr-FR" sz="2400" dirty="0"/>
              <a:t>Entities</a:t>
            </a:r>
          </a:p>
          <a:p>
            <a:r>
              <a:rPr lang="fr-FR" sz="2400" dirty="0"/>
              <a:t>PCDATA</a:t>
            </a:r>
          </a:p>
          <a:p>
            <a:r>
              <a:rPr lang="fr-FR" sz="2400" dirty="0"/>
              <a:t>CDATA</a:t>
            </a:r>
          </a:p>
          <a:p>
            <a:pPr marL="0" indent="0">
              <a:buNone/>
            </a:pPr>
            <a:endParaRPr lang="mr-IN" dirty="0"/>
          </a:p>
        </p:txBody>
      </p:sp>
    </p:spTree>
    <p:extLst>
      <p:ext uri="{BB962C8B-B14F-4D97-AF65-F5344CB8AC3E}">
        <p14:creationId xmlns:p14="http://schemas.microsoft.com/office/powerpoint/2010/main" xmlns="" val="3740261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382"/>
            <a:ext cx="10515600" cy="1150361"/>
          </a:xfrm>
        </p:spPr>
        <p:txBody>
          <a:bodyPr/>
          <a:lstStyle/>
          <a:p>
            <a:r>
              <a:rPr lang="en-IN" dirty="0"/>
              <a:t>Example of internal DTD:</a:t>
            </a:r>
            <a:endParaRPr lang="mr-IN" dirty="0"/>
          </a:p>
        </p:txBody>
      </p:sp>
      <p:sp>
        <p:nvSpPr>
          <p:cNvPr id="3" name="Content Placeholder 2"/>
          <p:cNvSpPr>
            <a:spLocks noGrp="1"/>
          </p:cNvSpPr>
          <p:nvPr>
            <p:ph idx="1"/>
          </p:nvPr>
        </p:nvSpPr>
        <p:spPr>
          <a:xfrm>
            <a:off x="374469" y="932847"/>
            <a:ext cx="6574971" cy="5781462"/>
          </a:xfrm>
        </p:spPr>
        <p:txBody>
          <a:bodyPr>
            <a:noAutofit/>
          </a:bodyPr>
          <a:lstStyle/>
          <a:p>
            <a:pPr marL="0" indent="0">
              <a:lnSpc>
                <a:spcPct val="100000"/>
              </a:lnSpc>
              <a:spcBef>
                <a:spcPts val="0"/>
              </a:spcBef>
              <a:buNone/>
            </a:pP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?xml</a:t>
            </a:r>
            <a:r>
              <a:rPr lang="en-US" sz="2300" b="0" i="0" dirty="0">
                <a:solidFill>
                  <a:srgbClr val="FF0000"/>
                </a:solidFill>
                <a:effectLst/>
                <a:latin typeface="Consolas" panose="020B0609020204030204" pitchFamily="49" charset="0"/>
              </a:rPr>
              <a:t> version</a:t>
            </a:r>
            <a:r>
              <a:rPr lang="en-US" sz="2300" b="0" i="0" dirty="0">
                <a:solidFill>
                  <a:srgbClr val="0000CD"/>
                </a:solidFill>
                <a:effectLst/>
                <a:latin typeface="Consolas" panose="020B0609020204030204" pitchFamily="49" charset="0"/>
              </a:rPr>
              <a:t>="1.0"</a:t>
            </a:r>
            <a:r>
              <a:rPr lang="en-US" sz="2300" b="0" i="0" dirty="0">
                <a:solidFill>
                  <a:srgbClr val="FF0000"/>
                </a:solidFill>
                <a:effectLst/>
                <a:latin typeface="Consolas" panose="020B0609020204030204" pitchFamily="49" charset="0"/>
              </a:rPr>
              <a:t>?</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!DOCTYPE</a:t>
            </a:r>
            <a:r>
              <a:rPr lang="en-US" sz="2300" b="0" i="0" dirty="0">
                <a:solidFill>
                  <a:srgbClr val="FF0000"/>
                </a:solidFill>
                <a:effectLst/>
                <a:latin typeface="Consolas" panose="020B0609020204030204" pitchFamily="49" charset="0"/>
              </a:rPr>
              <a:t> note [</a:t>
            </a:r>
            <a:br>
              <a:rPr lang="en-US" sz="2300" b="0" i="0" dirty="0">
                <a:solidFill>
                  <a:srgbClr val="FF0000"/>
                </a:solidFill>
                <a:effectLst/>
                <a:latin typeface="Consolas" panose="020B0609020204030204" pitchFamily="49" charset="0"/>
              </a:rPr>
            </a:br>
            <a:r>
              <a:rPr lang="en-US" sz="2300" b="0" i="0" dirty="0">
                <a:solidFill>
                  <a:srgbClr val="FF0000"/>
                </a:solidFill>
                <a:effectLst/>
                <a:latin typeface="Consolas" panose="020B0609020204030204" pitchFamily="49" charset="0"/>
              </a:rPr>
              <a:t>&lt;!ELEMENT note </a:t>
            </a:r>
          </a:p>
          <a:p>
            <a:pPr marL="0" indent="0">
              <a:lnSpc>
                <a:spcPct val="100000"/>
              </a:lnSpc>
              <a:spcBef>
                <a:spcPts val="0"/>
              </a:spcBef>
              <a:buNone/>
            </a:pPr>
            <a:r>
              <a:rPr lang="en-US" sz="2300" b="0" i="0" dirty="0">
                <a:solidFill>
                  <a:srgbClr val="FF0000"/>
                </a:solidFill>
                <a:effectLst/>
                <a:latin typeface="Consolas" panose="020B0609020204030204" pitchFamily="49" charset="0"/>
              </a:rPr>
              <a:t>(</a:t>
            </a:r>
            <a:r>
              <a:rPr lang="en-US" sz="2300" b="0" i="0" dirty="0" err="1">
                <a:solidFill>
                  <a:srgbClr val="FF0000"/>
                </a:solidFill>
                <a:effectLst/>
                <a:latin typeface="Consolas" panose="020B0609020204030204" pitchFamily="49" charset="0"/>
              </a:rPr>
              <a:t>to,from,heading,body</a:t>
            </a:r>
            <a:r>
              <a:rPr lang="en-US" sz="2300" b="0" i="0" dirty="0">
                <a:solidFill>
                  <a:srgbClr val="FF0000"/>
                </a:solidFill>
                <a:effectLst/>
                <a:latin typeface="Consolas" panose="020B0609020204030204" pitchFamily="49" charset="0"/>
              </a:rPr>
              <a:t>)</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!ELEMENT</a:t>
            </a:r>
            <a:r>
              <a:rPr lang="en-US" sz="2300" b="0" i="0" dirty="0">
                <a:solidFill>
                  <a:srgbClr val="FF0000"/>
                </a:solidFill>
                <a:effectLst/>
                <a:latin typeface="Consolas" panose="020B0609020204030204" pitchFamily="49" charset="0"/>
              </a:rPr>
              <a:t> to (#PCDATA)</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!ELEMENT</a:t>
            </a:r>
            <a:r>
              <a:rPr lang="en-US" sz="2300" b="0" i="0" dirty="0">
                <a:solidFill>
                  <a:srgbClr val="FF0000"/>
                </a:solidFill>
                <a:effectLst/>
                <a:latin typeface="Consolas" panose="020B0609020204030204" pitchFamily="49" charset="0"/>
              </a:rPr>
              <a:t> from (#PCDATA)</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!ELEMENT</a:t>
            </a:r>
            <a:r>
              <a:rPr lang="en-US" sz="2300" b="0" i="0" dirty="0">
                <a:solidFill>
                  <a:srgbClr val="FF0000"/>
                </a:solidFill>
                <a:effectLst/>
                <a:latin typeface="Consolas" panose="020B0609020204030204" pitchFamily="49" charset="0"/>
              </a:rPr>
              <a:t> heading (#PCDATA)</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!ELEMENT</a:t>
            </a:r>
            <a:r>
              <a:rPr lang="en-US" sz="2300" b="0" i="0" dirty="0">
                <a:solidFill>
                  <a:srgbClr val="FF0000"/>
                </a:solidFill>
                <a:effectLst/>
                <a:latin typeface="Consolas" panose="020B0609020204030204" pitchFamily="49" charset="0"/>
              </a:rPr>
              <a:t> body (#PCDATA)</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00"/>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note</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to</a:t>
            </a:r>
            <a:r>
              <a:rPr lang="en-US" sz="2300" b="0" i="0" dirty="0">
                <a:solidFill>
                  <a:srgbClr val="0000CD"/>
                </a:solidFill>
                <a:effectLst/>
                <a:latin typeface="Consolas" panose="020B0609020204030204" pitchFamily="49" charset="0"/>
              </a:rPr>
              <a:t>&gt;</a:t>
            </a:r>
            <a:r>
              <a:rPr lang="en-US" sz="2300" dirty="0">
                <a:solidFill>
                  <a:srgbClr val="000000"/>
                </a:solidFill>
                <a:latin typeface="Consolas" panose="020B0609020204030204" pitchFamily="49" charset="0"/>
              </a:rPr>
              <a:t>Cl</a:t>
            </a:r>
            <a:r>
              <a:rPr lang="en-US" sz="2300" b="0" i="0" dirty="0">
                <a:solidFill>
                  <a:srgbClr val="000000"/>
                </a:solidFill>
                <a:effectLst/>
                <a:latin typeface="Consolas" panose="020B0609020204030204" pitchFamily="49" charset="0"/>
              </a:rPr>
              <a:t>ove</a:t>
            </a: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/to</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from</a:t>
            </a:r>
            <a:r>
              <a:rPr lang="en-US" sz="2300" b="0" i="0" dirty="0">
                <a:solidFill>
                  <a:srgbClr val="0000CD"/>
                </a:solidFill>
                <a:effectLst/>
                <a:latin typeface="Consolas" panose="020B0609020204030204" pitchFamily="49" charset="0"/>
              </a:rPr>
              <a:t>&gt;Rahul&lt;</a:t>
            </a:r>
            <a:r>
              <a:rPr lang="en-US" sz="2300" b="0" i="0" dirty="0">
                <a:solidFill>
                  <a:srgbClr val="A52A2A"/>
                </a:solidFill>
                <a:effectLst/>
                <a:latin typeface="Consolas" panose="020B0609020204030204" pitchFamily="49" charset="0"/>
              </a:rPr>
              <a:t>/from</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heading</a:t>
            </a:r>
            <a:r>
              <a:rPr lang="en-US" sz="2300" b="0" i="0" dirty="0">
                <a:solidFill>
                  <a:srgbClr val="0000CD"/>
                </a:solidFill>
                <a:effectLst/>
                <a:latin typeface="Consolas" panose="020B0609020204030204" pitchFamily="49" charset="0"/>
              </a:rPr>
              <a:t>&gt;</a:t>
            </a:r>
            <a:r>
              <a:rPr lang="en-US" sz="2300" b="0" i="0" dirty="0">
                <a:solidFill>
                  <a:srgbClr val="000000"/>
                </a:solidFill>
                <a:effectLst/>
                <a:latin typeface="Consolas" panose="020B0609020204030204" pitchFamily="49" charset="0"/>
              </a:rPr>
              <a:t>Reminder</a:t>
            </a: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/heading</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body</a:t>
            </a:r>
            <a:r>
              <a:rPr lang="en-US" sz="2300" b="0" i="0" dirty="0">
                <a:solidFill>
                  <a:srgbClr val="0000CD"/>
                </a:solidFill>
                <a:effectLst/>
                <a:latin typeface="Consolas" panose="020B0609020204030204" pitchFamily="49" charset="0"/>
              </a:rPr>
              <a:t>&gt;Meet me</a:t>
            </a:r>
            <a:r>
              <a:rPr lang="en-US" sz="2300" b="0" i="0" dirty="0">
                <a:solidFill>
                  <a:srgbClr val="000000"/>
                </a:solidFill>
                <a:effectLst/>
                <a:latin typeface="Consolas" panose="020B0609020204030204" pitchFamily="49" charset="0"/>
              </a:rPr>
              <a:t> this weekend</a:t>
            </a: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/body</a:t>
            </a:r>
            <a:r>
              <a:rPr lang="en-US" sz="2300" b="0" i="0" dirty="0">
                <a:solidFill>
                  <a:srgbClr val="0000CD"/>
                </a:solidFill>
                <a:effectLst/>
                <a:latin typeface="Consolas" panose="020B0609020204030204" pitchFamily="49" charset="0"/>
              </a:rPr>
              <a:t>&gt;</a:t>
            </a:r>
            <a:r>
              <a:rPr lang="en-US" sz="2300" dirty="0"/>
              <a:t/>
            </a:r>
            <a:br>
              <a:rPr lang="en-US" sz="2300" dirty="0"/>
            </a:br>
            <a:r>
              <a:rPr lang="en-US" sz="2300" b="0" i="0" dirty="0">
                <a:solidFill>
                  <a:srgbClr val="0000CD"/>
                </a:solidFill>
                <a:effectLst/>
                <a:latin typeface="Consolas" panose="020B0609020204030204" pitchFamily="49" charset="0"/>
              </a:rPr>
              <a:t>&lt;</a:t>
            </a:r>
            <a:r>
              <a:rPr lang="en-US" sz="2300" b="0" i="0" dirty="0">
                <a:solidFill>
                  <a:srgbClr val="A52A2A"/>
                </a:solidFill>
                <a:effectLst/>
                <a:latin typeface="Consolas" panose="020B0609020204030204" pitchFamily="49" charset="0"/>
              </a:rPr>
              <a:t>/note</a:t>
            </a:r>
            <a:r>
              <a:rPr lang="en-US" sz="2300" b="0" i="0" dirty="0">
                <a:solidFill>
                  <a:srgbClr val="0000CD"/>
                </a:solidFill>
                <a:effectLst/>
                <a:latin typeface="Consolas" panose="020B0609020204030204" pitchFamily="49" charset="0"/>
              </a:rPr>
              <a:t>&gt;</a:t>
            </a:r>
            <a:endParaRPr lang="mr-IN" sz="2300" dirty="0"/>
          </a:p>
        </p:txBody>
      </p:sp>
      <p:sp>
        <p:nvSpPr>
          <p:cNvPr id="6" name="TextBox 5"/>
          <p:cNvSpPr txBox="1"/>
          <p:nvPr/>
        </p:nvSpPr>
        <p:spPr>
          <a:xfrm>
            <a:off x="6026331" y="1072185"/>
            <a:ext cx="5153297" cy="5078313"/>
          </a:xfrm>
          <a:prstGeom prst="rect">
            <a:avLst/>
          </a:prstGeom>
          <a:noFill/>
        </p:spPr>
        <p:txBody>
          <a:bodyPr wrap="square" rtlCol="0">
            <a:spAutoFit/>
          </a:bodyPr>
          <a:lstStyle/>
          <a:p>
            <a:r>
              <a:rPr lang="en-US" b="1" dirty="0"/>
              <a:t>!DOCTYPE note</a:t>
            </a:r>
            <a:r>
              <a:rPr lang="en-US" dirty="0"/>
              <a:t> defines that the root element of this document is note</a:t>
            </a:r>
          </a:p>
          <a:p>
            <a:endParaRPr lang="en-US" dirty="0"/>
          </a:p>
          <a:p>
            <a:r>
              <a:rPr lang="en-US" b="1" dirty="0"/>
              <a:t>!ELEMENT note</a:t>
            </a:r>
            <a:r>
              <a:rPr lang="en-US" dirty="0"/>
              <a:t> defines that the note element must contain four elements: "</a:t>
            </a:r>
            <a:r>
              <a:rPr lang="en-US" dirty="0" err="1"/>
              <a:t>to,from,heading,body</a:t>
            </a:r>
            <a:r>
              <a:rPr lang="en-US" dirty="0"/>
              <a:t>“</a:t>
            </a:r>
          </a:p>
          <a:p>
            <a:endParaRPr lang="en-US" dirty="0"/>
          </a:p>
          <a:p>
            <a:r>
              <a:rPr lang="en-US" b="1" dirty="0"/>
              <a:t>!ELEMENT to</a:t>
            </a:r>
            <a:r>
              <a:rPr lang="en-US" dirty="0"/>
              <a:t> defines the to element to be of type "#PCDATA“</a:t>
            </a:r>
          </a:p>
          <a:p>
            <a:endParaRPr lang="en-US" dirty="0"/>
          </a:p>
          <a:p>
            <a:r>
              <a:rPr lang="en-US" b="1" dirty="0"/>
              <a:t>!ELEMENT from</a:t>
            </a:r>
            <a:r>
              <a:rPr lang="en-US" dirty="0"/>
              <a:t> defines the from element to be of type "#PCDATA“</a:t>
            </a:r>
          </a:p>
          <a:p>
            <a:endParaRPr lang="en-US" dirty="0"/>
          </a:p>
          <a:p>
            <a:r>
              <a:rPr lang="en-US" b="1" dirty="0"/>
              <a:t>!ELEMENT heading</a:t>
            </a:r>
            <a:r>
              <a:rPr lang="en-US" dirty="0"/>
              <a:t> defines the heading element to be of type "#PCDATA“</a:t>
            </a:r>
          </a:p>
          <a:p>
            <a:endParaRPr lang="en-US" dirty="0"/>
          </a:p>
          <a:p>
            <a:r>
              <a:rPr lang="en-US" b="1" dirty="0"/>
              <a:t>!ELEMENT body</a:t>
            </a:r>
            <a:r>
              <a:rPr lang="en-US" dirty="0"/>
              <a:t> defines the body element to be of type "#PCDATA"</a:t>
            </a:r>
          </a:p>
          <a:p>
            <a:endParaRPr lang="mr-IN" dirty="0"/>
          </a:p>
        </p:txBody>
      </p:sp>
    </p:spTree>
    <p:extLst>
      <p:ext uri="{BB962C8B-B14F-4D97-AF65-F5344CB8AC3E}">
        <p14:creationId xmlns:p14="http://schemas.microsoft.com/office/powerpoint/2010/main" xmlns="" val="4045695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63948-AEA3-1B49-85A7-79D7B2AED694}"/>
              </a:ext>
            </a:extLst>
          </p:cNvPr>
          <p:cNvSpPr>
            <a:spLocks noGrp="1"/>
          </p:cNvSpPr>
          <p:nvPr>
            <p:ph type="title"/>
          </p:nvPr>
        </p:nvSpPr>
        <p:spPr/>
        <p:txBody>
          <a:bodyPr/>
          <a:lstStyle/>
          <a:p>
            <a:r>
              <a:rPr lang="en-US"/>
              <a:t>DISADVANTAGES</a:t>
            </a:r>
          </a:p>
        </p:txBody>
      </p:sp>
      <p:sp>
        <p:nvSpPr>
          <p:cNvPr id="3" name="Content Placeholder 2">
            <a:extLst>
              <a:ext uri="{FF2B5EF4-FFF2-40B4-BE49-F238E27FC236}">
                <a16:creationId xmlns:a16="http://schemas.microsoft.com/office/drawing/2014/main" xmlns="" id="{EBB6B297-BDE7-054B-B36B-53E5D40E0E40}"/>
              </a:ext>
            </a:extLst>
          </p:cNvPr>
          <p:cNvSpPr>
            <a:spLocks noGrp="1"/>
          </p:cNvSpPr>
          <p:nvPr>
            <p:ph idx="1"/>
          </p:nvPr>
        </p:nvSpPr>
        <p:spPr/>
        <p:txBody>
          <a:bodyPr/>
          <a:lstStyle/>
          <a:p>
            <a:r>
              <a:rPr lang="en-US" sz="2000" b="0" i="0" dirty="0">
                <a:solidFill>
                  <a:srgbClr val="000000"/>
                </a:solidFill>
                <a:effectLst/>
                <a:latin typeface="Arial" panose="020B0604020202020204" pitchFamily="34" charset="0"/>
              </a:rPr>
              <a:t>It does not support the namespaces. Namespace is a mechanism by which element and attribute names can be assigned to groups. However, in a DTD namespaces have to be defined within the DTD, which violates the purpose of using namespaces.</a:t>
            </a:r>
          </a:p>
          <a:p>
            <a:r>
              <a:rPr lang="en-US" sz="2000" b="0" i="0" dirty="0">
                <a:solidFill>
                  <a:srgbClr val="000000"/>
                </a:solidFill>
                <a:effectLst/>
                <a:latin typeface="Arial" panose="020B0604020202020204" pitchFamily="34" charset="0"/>
              </a:rPr>
              <a:t>It supports only the </a:t>
            </a:r>
            <a:r>
              <a:rPr lang="en-US" sz="2000" b="0" i="1" dirty="0">
                <a:solidFill>
                  <a:srgbClr val="000000"/>
                </a:solidFill>
                <a:effectLst/>
                <a:latin typeface="Arial" panose="020B0604020202020204" pitchFamily="34" charset="0"/>
              </a:rPr>
              <a:t>text string data type.</a:t>
            </a:r>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It is not object oriented. Hence, the concept of inheritance cannot be applied on the DTDs.</a:t>
            </a:r>
          </a:p>
          <a:p>
            <a:r>
              <a:rPr lang="en-US" sz="2000" b="0" i="0" dirty="0">
                <a:solidFill>
                  <a:srgbClr val="000000"/>
                </a:solidFill>
                <a:effectLst/>
                <a:latin typeface="Arial" panose="020B0604020202020204" pitchFamily="34" charset="0"/>
              </a:rPr>
              <a:t>Limited possibilities to express the cardinality for elements.</a:t>
            </a:r>
          </a:p>
          <a:p>
            <a:endParaRPr lang="en-US" dirty="0"/>
          </a:p>
        </p:txBody>
      </p:sp>
    </p:spTree>
    <p:extLst>
      <p:ext uri="{BB962C8B-B14F-4D97-AF65-F5344CB8AC3E}">
        <p14:creationId xmlns:p14="http://schemas.microsoft.com/office/powerpoint/2010/main" xmlns="" val="879688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7D60C16-1B3B-445D-AB0F-B1149163315B}"/>
              </a:ext>
            </a:extLst>
          </p:cNvPr>
          <p:cNvSpPr>
            <a:spLocks noGrp="1"/>
          </p:cNvSpPr>
          <p:nvPr>
            <p:ph type="title"/>
          </p:nvPr>
        </p:nvSpPr>
        <p:spPr/>
        <p:txBody>
          <a:bodyPr/>
          <a:lstStyle/>
          <a:p>
            <a:r>
              <a:rPr lang="en-IN" dirty="0"/>
              <a:t>XML SCHEMA</a:t>
            </a:r>
          </a:p>
        </p:txBody>
      </p:sp>
      <p:sp>
        <p:nvSpPr>
          <p:cNvPr id="5" name="Text Placeholder 4">
            <a:extLst>
              <a:ext uri="{FF2B5EF4-FFF2-40B4-BE49-F238E27FC236}">
                <a16:creationId xmlns:a16="http://schemas.microsoft.com/office/drawing/2014/main" xmlns="" id="{A7914BD5-EB8C-4D74-B93E-6CA7A9B4A39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1993620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XML Schema Definition (XSD)</a:t>
            </a:r>
          </a:p>
        </p:txBody>
      </p:sp>
      <p:sp>
        <p:nvSpPr>
          <p:cNvPr id="5" name="Content Placeholder 4"/>
          <p:cNvSpPr>
            <a:spLocks noGrp="1"/>
          </p:cNvSpPr>
          <p:nvPr>
            <p:ph idx="1"/>
          </p:nvPr>
        </p:nvSpPr>
        <p:spPr>
          <a:xfrm>
            <a:off x="1066800" y="2105025"/>
            <a:ext cx="10182267" cy="4110381"/>
          </a:xfrm>
        </p:spPr>
        <p:txBody>
          <a:bodyPr>
            <a:normAutofit/>
          </a:bodyPr>
          <a:lstStyle/>
          <a:p>
            <a:r>
              <a:rPr lang="en-US" sz="2000" dirty="0"/>
              <a:t>Used to describe and validate the structure and content of XML data</a:t>
            </a:r>
          </a:p>
          <a:p>
            <a:r>
              <a:rPr lang="en-IN" sz="2000" dirty="0"/>
              <a:t>Method of expressing constraints about XML documents</a:t>
            </a:r>
          </a:p>
          <a:p>
            <a:r>
              <a:rPr lang="en-IN" sz="2000" dirty="0"/>
              <a:t>Like DTD but provides more control on XML structure</a:t>
            </a:r>
            <a:endParaRPr lang="en-US" sz="2000" dirty="0"/>
          </a:p>
          <a:p>
            <a:r>
              <a:rPr lang="en-US" sz="2000" dirty="0"/>
              <a:t>Standardized XML formats are defined by XML Schemas</a:t>
            </a:r>
          </a:p>
          <a:p>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about XSD</a:t>
            </a:r>
            <a:endParaRPr lang="en-US" dirty="0"/>
          </a:p>
        </p:txBody>
      </p:sp>
      <p:sp>
        <p:nvSpPr>
          <p:cNvPr id="3" name="Content Placeholder 2"/>
          <p:cNvSpPr>
            <a:spLocks noGrp="1"/>
          </p:cNvSpPr>
          <p:nvPr>
            <p:ph idx="1"/>
          </p:nvPr>
        </p:nvSpPr>
        <p:spPr/>
        <p:txBody>
          <a:bodyPr>
            <a:normAutofit lnSpcReduction="10000"/>
          </a:bodyPr>
          <a:lstStyle/>
          <a:p>
            <a:r>
              <a:rPr lang="en-IN" sz="1800" dirty="0" smtClean="0"/>
              <a:t>Supports </a:t>
            </a:r>
            <a:r>
              <a:rPr lang="en-IN" sz="1800" dirty="0" err="1" smtClean="0"/>
              <a:t>Datatypes</a:t>
            </a:r>
            <a:endParaRPr lang="en-IN" sz="1800" dirty="0" smtClean="0"/>
          </a:p>
          <a:p>
            <a:pPr>
              <a:buNone/>
            </a:pPr>
            <a:r>
              <a:rPr lang="en-IN" sz="1600" dirty="0" smtClean="0"/>
              <a:t>            Easier </a:t>
            </a:r>
            <a:r>
              <a:rPr lang="en-IN" sz="1600" dirty="0" smtClean="0"/>
              <a:t>to validate correctness of </a:t>
            </a:r>
            <a:r>
              <a:rPr lang="en-IN" sz="1600" dirty="0" smtClean="0"/>
              <a:t>data</a:t>
            </a:r>
          </a:p>
          <a:p>
            <a:pPr>
              <a:buNone/>
            </a:pPr>
            <a:r>
              <a:rPr lang="en-IN" sz="1600" dirty="0" smtClean="0"/>
              <a:t>	 </a:t>
            </a:r>
            <a:r>
              <a:rPr lang="en-IN" sz="1600" dirty="0" smtClean="0"/>
              <a:t>        Easier to convert data between </a:t>
            </a:r>
            <a:r>
              <a:rPr lang="en-IN" sz="1600" dirty="0" err="1" smtClean="0"/>
              <a:t>diffrent</a:t>
            </a:r>
            <a:r>
              <a:rPr lang="en-IN" sz="1600" dirty="0" smtClean="0"/>
              <a:t> </a:t>
            </a:r>
            <a:r>
              <a:rPr lang="en-IN" sz="1600" dirty="0" err="1" smtClean="0"/>
              <a:t>datatypes</a:t>
            </a:r>
            <a:endParaRPr lang="en-IN" sz="1600" dirty="0" smtClean="0"/>
          </a:p>
          <a:p>
            <a:pPr>
              <a:buNone/>
            </a:pPr>
            <a:endParaRPr lang="en-IN" sz="1600" dirty="0" smtClean="0"/>
          </a:p>
          <a:p>
            <a:r>
              <a:rPr lang="en-IN" sz="1800" dirty="0" smtClean="0"/>
              <a:t>Uses XML Syntax</a:t>
            </a:r>
          </a:p>
          <a:p>
            <a:pPr>
              <a:buNone/>
            </a:pPr>
            <a:r>
              <a:rPr lang="en-IN" sz="1600" dirty="0" smtClean="0"/>
              <a:t>             No </a:t>
            </a:r>
            <a:r>
              <a:rPr lang="en-IN" sz="1600" dirty="0" smtClean="0"/>
              <a:t>need to learn new </a:t>
            </a:r>
            <a:r>
              <a:rPr lang="en-IN" sz="1600" dirty="0" smtClean="0"/>
              <a:t>language</a:t>
            </a:r>
          </a:p>
          <a:p>
            <a:pPr>
              <a:buNone/>
            </a:pPr>
            <a:endParaRPr lang="en-IN" sz="1600" dirty="0" smtClean="0"/>
          </a:p>
          <a:p>
            <a:r>
              <a:rPr lang="en-IN" sz="1800" dirty="0" smtClean="0"/>
              <a:t>Secure Data Communication</a:t>
            </a:r>
          </a:p>
          <a:p>
            <a:pPr lvl="2">
              <a:buNone/>
            </a:pPr>
            <a:r>
              <a:rPr lang="en-IN" sz="1400" dirty="0" smtClean="0"/>
              <a:t>   03-11-2004 as 11.March or 3.Nov</a:t>
            </a:r>
          </a:p>
          <a:p>
            <a:pPr lvl="2">
              <a:buNone/>
            </a:pPr>
            <a:r>
              <a:rPr lang="en-IN" sz="1400" dirty="0" smtClean="0"/>
              <a:t>   </a:t>
            </a:r>
            <a:r>
              <a:rPr lang="en-IN" sz="1400" dirty="0" err="1" smtClean="0"/>
              <a:t>Datatype</a:t>
            </a:r>
            <a:r>
              <a:rPr lang="en-IN" sz="1400" dirty="0" smtClean="0"/>
              <a:t> date requires format YYYY-MM-DD</a:t>
            </a:r>
            <a:endParaRPr lang="en-IN" sz="1800" dirty="0" smtClean="0"/>
          </a:p>
          <a:p>
            <a:pPr lvl="1">
              <a:buNone/>
            </a:pPr>
            <a:r>
              <a:rPr lang="en-IN" sz="1400" dirty="0" smtClean="0"/>
              <a:t>      </a:t>
            </a:r>
          </a:p>
          <a:p>
            <a:pPr lvl="1">
              <a:buNone/>
            </a:pPr>
            <a:endParaRPr lang="en-US" sz="1400"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Definition Types</a:t>
            </a:r>
            <a:endParaRPr lang="en-US" dirty="0"/>
          </a:p>
        </p:txBody>
      </p:sp>
      <p:sp>
        <p:nvSpPr>
          <p:cNvPr id="8" name="Text Placeholder 7"/>
          <p:cNvSpPr>
            <a:spLocks noGrp="1"/>
          </p:cNvSpPr>
          <p:nvPr>
            <p:ph type="body" idx="1"/>
          </p:nvPr>
        </p:nvSpPr>
        <p:spPr/>
        <p:txBody>
          <a:bodyPr/>
          <a:lstStyle/>
          <a:p>
            <a:r>
              <a:rPr lang="en-IN" dirty="0"/>
              <a:t>Simple Type</a:t>
            </a:r>
            <a:endParaRPr lang="en-US" dirty="0"/>
          </a:p>
        </p:txBody>
      </p:sp>
      <p:sp>
        <p:nvSpPr>
          <p:cNvPr id="9" name="Content Placeholder 8"/>
          <p:cNvSpPr>
            <a:spLocks noGrp="1"/>
          </p:cNvSpPr>
          <p:nvPr>
            <p:ph sz="half" idx="2"/>
          </p:nvPr>
        </p:nvSpPr>
        <p:spPr/>
        <p:txBody>
          <a:bodyPr/>
          <a:lstStyle/>
          <a:p>
            <a:r>
              <a:rPr lang="en-IN" dirty="0"/>
              <a:t>Used only in the context of the text</a:t>
            </a:r>
          </a:p>
          <a:p>
            <a:endParaRPr lang="en-IN" dirty="0"/>
          </a:p>
          <a:p>
            <a:r>
              <a:rPr lang="en-IN" dirty="0" err="1"/>
              <a:t>Eg</a:t>
            </a:r>
            <a:endParaRPr lang="en-IN" dirty="0"/>
          </a:p>
          <a:p>
            <a:pPr>
              <a:buNone/>
            </a:pPr>
            <a:r>
              <a:rPr lang="en-IN" sz="1400" dirty="0"/>
              <a:t>      &lt;</a:t>
            </a:r>
            <a:r>
              <a:rPr lang="en-IN" sz="1400" dirty="0" err="1"/>
              <a:t>xs:element</a:t>
            </a:r>
            <a:r>
              <a:rPr lang="en-IN" sz="1400" dirty="0"/>
              <a:t> name = “Phone” type = “</a:t>
            </a:r>
            <a:r>
              <a:rPr lang="en-IN" sz="1400" dirty="0" err="1"/>
              <a:t>xs:int</a:t>
            </a:r>
            <a:r>
              <a:rPr lang="en-IN" sz="1400" dirty="0"/>
              <a:t>”/&gt;</a:t>
            </a:r>
            <a:endParaRPr lang="en-US" sz="1400" dirty="0"/>
          </a:p>
        </p:txBody>
      </p:sp>
      <p:sp>
        <p:nvSpPr>
          <p:cNvPr id="10" name="Text Placeholder 9"/>
          <p:cNvSpPr>
            <a:spLocks noGrp="1"/>
          </p:cNvSpPr>
          <p:nvPr>
            <p:ph type="body" sz="quarter" idx="3"/>
          </p:nvPr>
        </p:nvSpPr>
        <p:spPr/>
        <p:txBody>
          <a:bodyPr/>
          <a:lstStyle/>
          <a:p>
            <a:r>
              <a:rPr lang="en-IN" dirty="0"/>
              <a:t>Complex Type</a:t>
            </a:r>
            <a:endParaRPr lang="en-US" dirty="0"/>
          </a:p>
        </p:txBody>
      </p:sp>
      <p:sp>
        <p:nvSpPr>
          <p:cNvPr id="11" name="Content Placeholder 10"/>
          <p:cNvSpPr>
            <a:spLocks noGrp="1"/>
          </p:cNvSpPr>
          <p:nvPr>
            <p:ph sz="quarter" idx="4"/>
          </p:nvPr>
        </p:nvSpPr>
        <p:spPr/>
        <p:txBody>
          <a:bodyPr/>
          <a:lstStyle/>
          <a:p>
            <a:r>
              <a:rPr lang="en-IN" dirty="0"/>
              <a:t>Container for other element</a:t>
            </a:r>
          </a:p>
          <a:p>
            <a:r>
              <a:rPr lang="en-IN" dirty="0"/>
              <a:t>Definition allows you to specify which child elements an element can contain and to provide some structure within your XML documents.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IN" dirty="0"/>
              <a:t>Example of Complex Types</a:t>
            </a:r>
            <a:endParaRPr lang="en-US" dirty="0"/>
          </a:p>
        </p:txBody>
      </p:sp>
      <p:sp>
        <p:nvSpPr>
          <p:cNvPr id="13" name="Text Placeholder 12"/>
          <p:cNvSpPr>
            <a:spLocks noGrp="1"/>
          </p:cNvSpPr>
          <p:nvPr>
            <p:ph type="body" idx="1"/>
          </p:nvPr>
        </p:nvSpPr>
        <p:spPr/>
        <p:txBody>
          <a:bodyPr/>
          <a:lstStyle/>
          <a:p>
            <a:r>
              <a:rPr lang="en-IN" dirty="0"/>
              <a:t>Example.xml</a:t>
            </a:r>
            <a:endParaRPr lang="en-US" dirty="0"/>
          </a:p>
        </p:txBody>
      </p:sp>
      <p:sp>
        <p:nvSpPr>
          <p:cNvPr id="14" name="Content Placeholder 13"/>
          <p:cNvSpPr>
            <a:spLocks noGrp="1"/>
          </p:cNvSpPr>
          <p:nvPr>
            <p:ph sz="half" idx="2"/>
          </p:nvPr>
        </p:nvSpPr>
        <p:spPr>
          <a:xfrm>
            <a:off x="403309" y="2714414"/>
            <a:ext cx="5996517" cy="3951288"/>
          </a:xfrm>
        </p:spPr>
        <p:txBody>
          <a:bodyPr>
            <a:normAutofit/>
          </a:bodyPr>
          <a:lstStyle/>
          <a:p>
            <a:pPr>
              <a:buNone/>
            </a:pPr>
            <a:r>
              <a:rPr lang="en-IN" sz="2000" dirty="0"/>
              <a:t>&lt;?xml version=“1.0” encoding=“UTF-8”?&gt;</a:t>
            </a:r>
          </a:p>
          <a:p>
            <a:pPr>
              <a:buNone/>
            </a:pPr>
            <a:r>
              <a:rPr lang="en-IN" sz="2000" dirty="0"/>
              <a:t>  &lt;Address</a:t>
            </a:r>
          </a:p>
          <a:p>
            <a:pPr>
              <a:buNone/>
            </a:pPr>
            <a:r>
              <a:rPr lang="en-IN" sz="2000" dirty="0"/>
              <a:t>      </a:t>
            </a:r>
            <a:r>
              <a:rPr lang="en-IN" sz="2000" dirty="0" err="1"/>
              <a:t>xsl:schemalocation</a:t>
            </a:r>
            <a:r>
              <a:rPr lang="en-IN" sz="2000" dirty="0" smtClean="0"/>
              <a:t>=“Example.xsd</a:t>
            </a:r>
            <a:r>
              <a:rPr lang="en-IN" sz="2000" dirty="0"/>
              <a:t>”&gt;</a:t>
            </a:r>
          </a:p>
          <a:p>
            <a:pPr>
              <a:buNone/>
            </a:pPr>
            <a:r>
              <a:rPr lang="en-IN" sz="2000" dirty="0"/>
              <a:t>         &lt;Name&gt;</a:t>
            </a:r>
            <a:r>
              <a:rPr lang="en-IN" sz="2000" dirty="0" err="1"/>
              <a:t>Abhi</a:t>
            </a:r>
            <a:r>
              <a:rPr lang="en-IN" sz="2000" dirty="0"/>
              <a:t>&lt;/Name&gt;</a:t>
            </a:r>
          </a:p>
          <a:p>
            <a:pPr>
              <a:buNone/>
            </a:pPr>
            <a:r>
              <a:rPr lang="en-IN" sz="2000" dirty="0"/>
              <a:t>         &lt;Phone&gt;9130&lt;/Phone&gt;</a:t>
            </a:r>
          </a:p>
          <a:p>
            <a:pPr>
              <a:buNone/>
            </a:pPr>
            <a:r>
              <a:rPr lang="en-IN" sz="2000" dirty="0"/>
              <a:t>   &lt;/Address&gt;</a:t>
            </a:r>
            <a:endParaRPr lang="en-US" sz="2000" dirty="0"/>
          </a:p>
        </p:txBody>
      </p:sp>
      <p:sp>
        <p:nvSpPr>
          <p:cNvPr id="15" name="Text Placeholder 14"/>
          <p:cNvSpPr>
            <a:spLocks noGrp="1"/>
          </p:cNvSpPr>
          <p:nvPr>
            <p:ph type="body" sz="quarter" idx="3"/>
          </p:nvPr>
        </p:nvSpPr>
        <p:spPr/>
        <p:txBody>
          <a:bodyPr/>
          <a:lstStyle/>
          <a:p>
            <a:r>
              <a:rPr lang="en-IN" dirty="0"/>
              <a:t>Example.xsd</a:t>
            </a:r>
            <a:endParaRPr lang="en-US" dirty="0"/>
          </a:p>
        </p:txBody>
      </p:sp>
      <p:sp>
        <p:nvSpPr>
          <p:cNvPr id="16" name="Content Placeholder 15"/>
          <p:cNvSpPr>
            <a:spLocks noGrp="1"/>
          </p:cNvSpPr>
          <p:nvPr>
            <p:ph sz="quarter" idx="4"/>
          </p:nvPr>
        </p:nvSpPr>
        <p:spPr>
          <a:xfrm>
            <a:off x="6193367" y="2714414"/>
            <a:ext cx="5998633" cy="3951288"/>
          </a:xfrm>
        </p:spPr>
        <p:txBody>
          <a:bodyPr>
            <a:noAutofit/>
          </a:bodyPr>
          <a:lstStyle/>
          <a:p>
            <a:pPr>
              <a:buNone/>
            </a:pPr>
            <a:r>
              <a:rPr lang="en-IN" dirty="0"/>
              <a:t>&lt;?xml version=“1.0” encoding=“UTF-8”?&gt;</a:t>
            </a:r>
          </a:p>
          <a:p>
            <a:pPr>
              <a:buNone/>
            </a:pPr>
            <a:r>
              <a:rPr lang="en-IN" dirty="0"/>
              <a:t>&lt;</a:t>
            </a:r>
            <a:r>
              <a:rPr lang="en-IN" dirty="0" err="1"/>
              <a:t>xs:Schema</a:t>
            </a:r>
            <a:r>
              <a:rPr lang="en-IN" dirty="0"/>
              <a:t> </a:t>
            </a:r>
            <a:r>
              <a:rPr lang="en-IN" dirty="0" err="1"/>
              <a:t>xmlns:xs</a:t>
            </a:r>
            <a:r>
              <a:rPr lang="en-IN" dirty="0"/>
              <a:t>=“</a:t>
            </a:r>
            <a:r>
              <a:rPr lang="en-IN" dirty="0" err="1"/>
              <a:t>Schemalocation</a:t>
            </a:r>
            <a:r>
              <a:rPr lang="en-IN" dirty="0"/>
              <a:t>”&gt;</a:t>
            </a:r>
          </a:p>
          <a:p>
            <a:pPr>
              <a:buNone/>
            </a:pPr>
            <a:r>
              <a:rPr lang="en-IN" dirty="0"/>
              <a:t>&lt;</a:t>
            </a:r>
            <a:r>
              <a:rPr lang="en-IN" dirty="0" err="1"/>
              <a:t>xs:element</a:t>
            </a:r>
            <a:r>
              <a:rPr lang="en-IN" dirty="0"/>
              <a:t> name=“Address”&gt;</a:t>
            </a:r>
          </a:p>
          <a:p>
            <a:pPr>
              <a:buNone/>
            </a:pPr>
            <a:r>
              <a:rPr lang="en-IN" dirty="0"/>
              <a:t>      &lt;</a:t>
            </a:r>
            <a:r>
              <a:rPr lang="en-IN" dirty="0" err="1"/>
              <a:t>xs:Complex</a:t>
            </a:r>
            <a:r>
              <a:rPr lang="en-IN" dirty="0"/>
              <a:t> </a:t>
            </a:r>
            <a:r>
              <a:rPr lang="en-IN" dirty="0" err="1"/>
              <a:t>TYpe</a:t>
            </a:r>
            <a:r>
              <a:rPr lang="en-IN" dirty="0"/>
              <a:t>&gt;</a:t>
            </a:r>
          </a:p>
          <a:p>
            <a:pPr>
              <a:buNone/>
            </a:pPr>
            <a:r>
              <a:rPr lang="en-IN" dirty="0"/>
              <a:t>      &lt;</a:t>
            </a:r>
            <a:r>
              <a:rPr lang="en-IN" dirty="0" err="1"/>
              <a:t>xs:Sequence</a:t>
            </a:r>
            <a:r>
              <a:rPr lang="en-IN" dirty="0"/>
              <a:t>&gt;</a:t>
            </a:r>
          </a:p>
          <a:p>
            <a:pPr>
              <a:buNone/>
            </a:pPr>
            <a:r>
              <a:rPr lang="en-IN" dirty="0"/>
              <a:t>      &lt;</a:t>
            </a:r>
            <a:r>
              <a:rPr lang="en-IN" dirty="0" err="1"/>
              <a:t>xs:element</a:t>
            </a:r>
            <a:r>
              <a:rPr lang="en-IN" dirty="0"/>
              <a:t> name=“Name” type=“</a:t>
            </a:r>
            <a:r>
              <a:rPr lang="en-IN" dirty="0" err="1"/>
              <a:t>xs:String</a:t>
            </a:r>
            <a:r>
              <a:rPr lang="en-IN" dirty="0"/>
              <a:t>”/&gt;</a:t>
            </a:r>
          </a:p>
          <a:p>
            <a:pPr>
              <a:buNone/>
            </a:pPr>
            <a:r>
              <a:rPr lang="en-IN" dirty="0"/>
              <a:t>      &lt;</a:t>
            </a:r>
            <a:r>
              <a:rPr lang="en-IN" dirty="0" err="1"/>
              <a:t>xs:element</a:t>
            </a:r>
            <a:r>
              <a:rPr lang="en-IN" dirty="0"/>
              <a:t> name=“Phone” type=“</a:t>
            </a:r>
            <a:r>
              <a:rPr lang="en-IN" dirty="0" err="1"/>
              <a:t>xs:int</a:t>
            </a:r>
            <a:r>
              <a:rPr lang="en-IN" dirty="0"/>
              <a:t>/”&gt;</a:t>
            </a:r>
          </a:p>
          <a:p>
            <a:pPr>
              <a:buNone/>
            </a:pPr>
            <a:r>
              <a:rPr lang="en-IN" dirty="0"/>
              <a:t>      &lt;/</a:t>
            </a:r>
            <a:r>
              <a:rPr lang="en-IN" dirty="0" err="1"/>
              <a:t>xs:Sequence</a:t>
            </a:r>
            <a:r>
              <a:rPr lang="en-IN" dirty="0"/>
              <a:t>&gt;</a:t>
            </a:r>
          </a:p>
          <a:p>
            <a:pPr>
              <a:buNone/>
            </a:pPr>
            <a:r>
              <a:rPr lang="en-IN" dirty="0"/>
              <a:t>      &lt;/</a:t>
            </a:r>
            <a:r>
              <a:rPr lang="en-IN" dirty="0" err="1"/>
              <a:t>xs:Complex</a:t>
            </a:r>
            <a:r>
              <a:rPr lang="en-IN" dirty="0"/>
              <a:t> type&gt;</a:t>
            </a:r>
          </a:p>
          <a:p>
            <a:pPr>
              <a:buNone/>
            </a:pPr>
            <a:r>
              <a:rPr lang="en-IN" dirty="0"/>
              <a:t>&lt;/</a:t>
            </a:r>
            <a:r>
              <a:rPr lang="en-IN" dirty="0" err="1"/>
              <a:t>xs:element</a:t>
            </a:r>
            <a:r>
              <a:rPr lang="en-IN" dirty="0"/>
              <a:t>&gt;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Difference between DTD and XSD</a:t>
            </a:r>
            <a:endParaRPr lang="en-US" dirty="0"/>
          </a:p>
        </p:txBody>
      </p:sp>
      <p:sp>
        <p:nvSpPr>
          <p:cNvPr id="10" name="Text Placeholder 9"/>
          <p:cNvSpPr>
            <a:spLocks noGrp="1"/>
          </p:cNvSpPr>
          <p:nvPr>
            <p:ph type="body" idx="1"/>
          </p:nvPr>
        </p:nvSpPr>
        <p:spPr/>
        <p:txBody>
          <a:bodyPr/>
          <a:lstStyle/>
          <a:p>
            <a:r>
              <a:rPr lang="en-IN" dirty="0" smtClean="0"/>
              <a:t>Document Type </a:t>
            </a:r>
            <a:r>
              <a:rPr lang="en-IN" dirty="0" smtClean="0"/>
              <a:t>Definition (DTD)</a:t>
            </a:r>
            <a:endParaRPr lang="en-IN" dirty="0"/>
          </a:p>
        </p:txBody>
      </p:sp>
      <p:sp>
        <p:nvSpPr>
          <p:cNvPr id="11" name="Content Placeholder 10"/>
          <p:cNvSpPr>
            <a:spLocks noGrp="1"/>
          </p:cNvSpPr>
          <p:nvPr>
            <p:ph sz="half" idx="2"/>
          </p:nvPr>
        </p:nvSpPr>
        <p:spPr/>
        <p:txBody>
          <a:bodyPr>
            <a:normAutofit/>
          </a:bodyPr>
          <a:lstStyle/>
          <a:p>
            <a:r>
              <a:rPr lang="en-IN" dirty="0" smtClean="0"/>
              <a:t>Doesn’t </a:t>
            </a:r>
            <a:r>
              <a:rPr lang="en-IN" dirty="0"/>
              <a:t>support </a:t>
            </a:r>
            <a:r>
              <a:rPr lang="en-IN" dirty="0" err="1"/>
              <a:t>Datatypes</a:t>
            </a:r>
            <a:endParaRPr lang="en-IN" dirty="0"/>
          </a:p>
          <a:p>
            <a:r>
              <a:rPr lang="en-IN" dirty="0"/>
              <a:t>Doesn’t support namespace</a:t>
            </a:r>
          </a:p>
          <a:p>
            <a:r>
              <a:rPr lang="en-IN" dirty="0"/>
              <a:t>Doesn’t define Order for child elements</a:t>
            </a:r>
          </a:p>
          <a:p>
            <a:r>
              <a:rPr lang="en-IN" dirty="0"/>
              <a:t>Non extensible</a:t>
            </a:r>
          </a:p>
        </p:txBody>
      </p:sp>
      <p:sp>
        <p:nvSpPr>
          <p:cNvPr id="12" name="Text Placeholder 11"/>
          <p:cNvSpPr>
            <a:spLocks noGrp="1"/>
          </p:cNvSpPr>
          <p:nvPr>
            <p:ph type="body" sz="quarter" idx="3"/>
          </p:nvPr>
        </p:nvSpPr>
        <p:spPr/>
        <p:txBody>
          <a:bodyPr/>
          <a:lstStyle/>
          <a:p>
            <a:r>
              <a:rPr lang="en-IN" dirty="0" smtClean="0"/>
              <a:t>XML Schema </a:t>
            </a:r>
            <a:r>
              <a:rPr lang="en-IN" dirty="0" smtClean="0"/>
              <a:t>definition (XSD)</a:t>
            </a:r>
            <a:endParaRPr lang="en-IN" dirty="0"/>
          </a:p>
        </p:txBody>
      </p:sp>
      <p:sp>
        <p:nvSpPr>
          <p:cNvPr id="13" name="Content Placeholder 12"/>
          <p:cNvSpPr>
            <a:spLocks noGrp="1"/>
          </p:cNvSpPr>
          <p:nvPr>
            <p:ph sz="quarter" idx="4"/>
          </p:nvPr>
        </p:nvSpPr>
        <p:spPr/>
        <p:txBody>
          <a:bodyPr>
            <a:normAutofit/>
          </a:bodyPr>
          <a:lstStyle/>
          <a:p>
            <a:r>
              <a:rPr lang="en-IN" dirty="0" smtClean="0"/>
              <a:t>Supports </a:t>
            </a:r>
            <a:r>
              <a:rPr lang="en-IN" dirty="0" err="1"/>
              <a:t>Datatypes</a:t>
            </a:r>
            <a:endParaRPr lang="en-IN" dirty="0"/>
          </a:p>
          <a:p>
            <a:r>
              <a:rPr lang="en-IN" dirty="0"/>
              <a:t>Supports Namespace</a:t>
            </a:r>
          </a:p>
          <a:p>
            <a:r>
              <a:rPr lang="en-IN" dirty="0"/>
              <a:t>Order can be defined</a:t>
            </a:r>
          </a:p>
          <a:p>
            <a:endParaRPr lang="en-IN" dirty="0"/>
          </a:p>
          <a:p>
            <a:r>
              <a:rPr lang="en-IN" dirty="0"/>
              <a:t>Extensible</a:t>
            </a:r>
          </a:p>
          <a:p>
            <a:pPr>
              <a:buNone/>
            </a:pPr>
            <a:endParaRPr lang="en-IN" dirty="0"/>
          </a:p>
          <a:p>
            <a:pPr>
              <a:buNone/>
            </a:pPr>
            <a:r>
              <a:rPr lang="en-IN" dirty="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Difference(contd.)</a:t>
            </a:r>
            <a:endParaRPr lang="en-US" dirty="0"/>
          </a:p>
        </p:txBody>
      </p:sp>
      <p:sp>
        <p:nvSpPr>
          <p:cNvPr id="3" name="Text Placeholder 2"/>
          <p:cNvSpPr>
            <a:spLocks noGrp="1"/>
          </p:cNvSpPr>
          <p:nvPr>
            <p:ph type="body" idx="1"/>
          </p:nvPr>
        </p:nvSpPr>
        <p:spPr/>
        <p:txBody>
          <a:bodyPr/>
          <a:lstStyle/>
          <a:p>
            <a:r>
              <a:rPr lang="en-IN" dirty="0"/>
              <a:t>DTD</a:t>
            </a:r>
            <a:endParaRPr lang="en-US" dirty="0"/>
          </a:p>
        </p:txBody>
      </p:sp>
      <p:sp>
        <p:nvSpPr>
          <p:cNvPr id="4" name="Content Placeholder 3"/>
          <p:cNvSpPr>
            <a:spLocks noGrp="1"/>
          </p:cNvSpPr>
          <p:nvPr>
            <p:ph sz="half" idx="2"/>
          </p:nvPr>
        </p:nvSpPr>
        <p:spPr/>
        <p:txBody>
          <a:bodyPr>
            <a:normAutofit/>
          </a:bodyPr>
          <a:lstStyle/>
          <a:p>
            <a:r>
              <a:rPr lang="en-IN" sz="1500" dirty="0" err="1"/>
              <a:t>Eg</a:t>
            </a:r>
            <a:endParaRPr lang="en-IN" sz="1500" dirty="0"/>
          </a:p>
          <a:p>
            <a:pPr>
              <a:buNone/>
            </a:pPr>
            <a:r>
              <a:rPr lang="en-IN" sz="1500" dirty="0"/>
              <a:t>	&lt;!DOCTYPE  Address[</a:t>
            </a:r>
          </a:p>
          <a:p>
            <a:pPr>
              <a:buNone/>
            </a:pPr>
            <a:r>
              <a:rPr lang="en-IN" sz="1500" dirty="0"/>
              <a:t>	&lt;!Element Address(Name)&gt;</a:t>
            </a:r>
          </a:p>
          <a:p>
            <a:pPr>
              <a:buNone/>
            </a:pPr>
            <a:r>
              <a:rPr lang="en-IN" sz="1500" dirty="0"/>
              <a:t>	&lt;!Element Name(#PCDATA)&gt;</a:t>
            </a:r>
          </a:p>
          <a:p>
            <a:pPr>
              <a:buNone/>
            </a:pPr>
            <a:r>
              <a:rPr lang="en-IN" sz="1500" dirty="0"/>
              <a:t>]&gt;</a:t>
            </a:r>
            <a:endParaRPr lang="en-US" sz="1500" dirty="0"/>
          </a:p>
          <a:p>
            <a:endParaRPr lang="en-US" sz="1500" dirty="0"/>
          </a:p>
        </p:txBody>
      </p:sp>
      <p:sp>
        <p:nvSpPr>
          <p:cNvPr id="5" name="Text Placeholder 4"/>
          <p:cNvSpPr>
            <a:spLocks noGrp="1"/>
          </p:cNvSpPr>
          <p:nvPr>
            <p:ph type="body" sz="quarter" idx="3"/>
          </p:nvPr>
        </p:nvSpPr>
        <p:spPr/>
        <p:txBody>
          <a:bodyPr/>
          <a:lstStyle/>
          <a:p>
            <a:r>
              <a:rPr lang="en-IN" dirty="0"/>
              <a:t>XML schema</a:t>
            </a:r>
            <a:endParaRPr lang="en-US" dirty="0"/>
          </a:p>
          <a:p>
            <a:endParaRPr lang="en-US" dirty="0"/>
          </a:p>
        </p:txBody>
      </p:sp>
      <p:sp>
        <p:nvSpPr>
          <p:cNvPr id="6" name="Content Placeholder 5"/>
          <p:cNvSpPr>
            <a:spLocks noGrp="1"/>
          </p:cNvSpPr>
          <p:nvPr>
            <p:ph sz="quarter" idx="4"/>
          </p:nvPr>
        </p:nvSpPr>
        <p:spPr>
          <a:xfrm>
            <a:off x="6525387" y="2792472"/>
            <a:ext cx="4663440" cy="3164509"/>
          </a:xfrm>
        </p:spPr>
        <p:txBody>
          <a:bodyPr>
            <a:noAutofit/>
          </a:bodyPr>
          <a:lstStyle/>
          <a:p>
            <a:r>
              <a:rPr lang="en-IN" sz="1500" dirty="0" err="1"/>
              <a:t>Eg</a:t>
            </a:r>
            <a:endParaRPr lang="en-IN" sz="1500" dirty="0"/>
          </a:p>
          <a:p>
            <a:pPr>
              <a:buNone/>
            </a:pPr>
            <a:r>
              <a:rPr lang="en-IN" sz="1500" dirty="0"/>
              <a:t>	&lt;</a:t>
            </a:r>
            <a:r>
              <a:rPr lang="en-IN" sz="1500" dirty="0" err="1"/>
              <a:t>xs:element</a:t>
            </a:r>
            <a:r>
              <a:rPr lang="en-IN" sz="1500" dirty="0"/>
              <a:t> name=“Address”&gt;</a:t>
            </a:r>
          </a:p>
          <a:p>
            <a:pPr>
              <a:buNone/>
            </a:pPr>
            <a:r>
              <a:rPr lang="en-IN" sz="1500" dirty="0"/>
              <a:t>      &lt;</a:t>
            </a:r>
            <a:r>
              <a:rPr lang="en-IN" sz="1500" dirty="0" err="1"/>
              <a:t>xs:Complex</a:t>
            </a:r>
            <a:r>
              <a:rPr lang="en-IN" sz="1500" dirty="0"/>
              <a:t> </a:t>
            </a:r>
            <a:r>
              <a:rPr lang="en-IN" sz="1500" dirty="0" err="1"/>
              <a:t>TYpe</a:t>
            </a:r>
            <a:r>
              <a:rPr lang="en-IN" sz="1500" dirty="0"/>
              <a:t>&gt;</a:t>
            </a:r>
          </a:p>
          <a:p>
            <a:pPr>
              <a:buNone/>
            </a:pPr>
            <a:r>
              <a:rPr lang="en-IN" sz="1500" dirty="0"/>
              <a:t>      &lt;</a:t>
            </a:r>
            <a:r>
              <a:rPr lang="en-IN" sz="1500" dirty="0" err="1"/>
              <a:t>xs:Sequence</a:t>
            </a:r>
            <a:r>
              <a:rPr lang="en-IN" sz="1500" dirty="0"/>
              <a:t>&gt;</a:t>
            </a:r>
          </a:p>
          <a:p>
            <a:pPr>
              <a:buNone/>
            </a:pPr>
            <a:r>
              <a:rPr lang="en-IN" sz="1500" dirty="0"/>
              <a:t>      &lt;</a:t>
            </a:r>
            <a:r>
              <a:rPr lang="en-IN" sz="1500" dirty="0" err="1"/>
              <a:t>xs:element</a:t>
            </a:r>
            <a:r>
              <a:rPr lang="en-IN" sz="1500" dirty="0"/>
              <a:t> name=“Name” type=“</a:t>
            </a:r>
            <a:r>
              <a:rPr lang="en-IN" sz="1500" dirty="0" err="1"/>
              <a:t>xs:String</a:t>
            </a:r>
            <a:r>
              <a:rPr lang="en-IN" sz="1500" dirty="0"/>
              <a:t>”/&gt;</a:t>
            </a:r>
          </a:p>
          <a:p>
            <a:pPr>
              <a:buNone/>
            </a:pPr>
            <a:r>
              <a:rPr lang="en-IN" sz="1500" dirty="0"/>
              <a:t>      &lt;</a:t>
            </a:r>
            <a:r>
              <a:rPr lang="en-IN" sz="1500" dirty="0" err="1"/>
              <a:t>xs:element</a:t>
            </a:r>
            <a:r>
              <a:rPr lang="en-IN" sz="1500" dirty="0"/>
              <a:t> name=“Phone” type=“</a:t>
            </a:r>
            <a:r>
              <a:rPr lang="en-IN" sz="1500" dirty="0" err="1"/>
              <a:t>xs:int</a:t>
            </a:r>
            <a:r>
              <a:rPr lang="en-IN" sz="1500" dirty="0"/>
              <a:t>/”&gt;</a:t>
            </a:r>
          </a:p>
          <a:p>
            <a:pPr>
              <a:buNone/>
            </a:pPr>
            <a:r>
              <a:rPr lang="en-IN" sz="1500" dirty="0"/>
              <a:t>      &lt;/</a:t>
            </a:r>
            <a:r>
              <a:rPr lang="en-IN" sz="1500" dirty="0" err="1"/>
              <a:t>xs:Sequence</a:t>
            </a:r>
            <a:r>
              <a:rPr lang="en-IN" sz="1500" dirty="0"/>
              <a:t>&gt;</a:t>
            </a:r>
          </a:p>
          <a:p>
            <a:pPr>
              <a:buNone/>
            </a:pPr>
            <a:r>
              <a:rPr lang="en-IN" sz="1500" dirty="0"/>
              <a:t>      &lt;/</a:t>
            </a:r>
            <a:r>
              <a:rPr lang="en-IN" sz="1500" dirty="0" err="1"/>
              <a:t>xs:Complex</a:t>
            </a:r>
            <a:r>
              <a:rPr lang="en-IN" sz="1500" dirty="0"/>
              <a:t> type&gt;</a:t>
            </a:r>
          </a:p>
          <a:p>
            <a:pPr>
              <a:buNone/>
            </a:pPr>
            <a:r>
              <a:rPr lang="en-IN" sz="1500" dirty="0"/>
              <a:t>&lt;/</a:t>
            </a:r>
            <a:r>
              <a:rPr lang="en-IN" sz="1500" dirty="0" err="1"/>
              <a:t>xs:element</a:t>
            </a:r>
            <a:r>
              <a:rPr lang="en-IN" sz="1500" dirty="0"/>
              <a:t>&gt;</a:t>
            </a:r>
            <a:endParaRPr lang="en-US" sz="1500" dirty="0"/>
          </a:p>
          <a:p>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2709F-8CD5-3C45-A192-6FE787CDF721}"/>
              </a:ext>
            </a:extLst>
          </p:cNvPr>
          <p:cNvSpPr>
            <a:spLocks noGrp="1"/>
          </p:cNvSpPr>
          <p:nvPr>
            <p:ph type="title"/>
          </p:nvPr>
        </p:nvSpPr>
        <p:spPr/>
        <p:txBody>
          <a:bodyPr/>
          <a:lstStyle/>
          <a:p>
            <a:r>
              <a:rPr lang="en-US"/>
              <a:t>Definition</a:t>
            </a:r>
          </a:p>
        </p:txBody>
      </p:sp>
      <p:sp>
        <p:nvSpPr>
          <p:cNvPr id="3" name="Content Placeholder 2">
            <a:extLst>
              <a:ext uri="{FF2B5EF4-FFF2-40B4-BE49-F238E27FC236}">
                <a16:creationId xmlns:a16="http://schemas.microsoft.com/office/drawing/2014/main" xmlns="" id="{549AA39F-652D-D34A-96FF-3EB1318693E0}"/>
              </a:ext>
            </a:extLst>
          </p:cNvPr>
          <p:cNvSpPr>
            <a:spLocks noGrp="1"/>
          </p:cNvSpPr>
          <p:nvPr>
            <p:ph idx="1"/>
          </p:nvPr>
        </p:nvSpPr>
        <p:spPr>
          <a:xfrm>
            <a:off x="530837" y="2014194"/>
            <a:ext cx="10058400" cy="3849624"/>
          </a:xfrm>
        </p:spPr>
        <p:txBody>
          <a:bodyPr/>
          <a:lstStyle/>
          <a:p>
            <a:r>
              <a:rPr lang="en-US" sz="2000" b="0" i="0">
                <a:solidFill>
                  <a:srgbClr val="333333"/>
                </a:solidFill>
                <a:effectLst/>
                <a:latin typeface="PT Serif"/>
              </a:rPr>
              <a:t>Data model defines the data elements and the relationships between the data elements. Data Models are used to show how data is stored, connected, accessed and updated in the database management system.</a:t>
            </a:r>
          </a:p>
          <a:p>
            <a:r>
              <a:rPr lang="en-US" sz="2000" b="0" i="0">
                <a:solidFill>
                  <a:srgbClr val="333333"/>
                </a:solidFill>
                <a:effectLst/>
                <a:latin typeface="PT Serif"/>
              </a:rPr>
              <a:t>Data Model gives us an idea that how the final system will look like after its complete implementation.</a:t>
            </a:r>
          </a:p>
          <a:p>
            <a:r>
              <a:rPr lang="en-US" sz="2000">
                <a:solidFill>
                  <a:srgbClr val="333333"/>
                </a:solidFill>
                <a:latin typeface="PT Serif"/>
              </a:rPr>
              <a:t>We</a:t>
            </a:r>
            <a:r>
              <a:rPr lang="en-US" sz="2000" b="0" i="0">
                <a:solidFill>
                  <a:srgbClr val="333333"/>
                </a:solidFill>
                <a:effectLst/>
                <a:latin typeface="PT Serif"/>
              </a:rPr>
              <a:t> use a set of symbols and text to represent the information so that members of the organisation can communicate and understand it. </a:t>
            </a:r>
            <a:endParaRPr lang="en-US" sz="1800"/>
          </a:p>
        </p:txBody>
      </p:sp>
    </p:spTree>
    <p:extLst>
      <p:ext uri="{BB962C8B-B14F-4D97-AF65-F5344CB8AC3E}">
        <p14:creationId xmlns:p14="http://schemas.microsoft.com/office/powerpoint/2010/main" xmlns="" val="1678044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smtClean="0"/>
              <a:t>THANK YOU</a:t>
            </a:r>
            <a:endParaRPr lang="en-US" dirty="0"/>
          </a:p>
        </p:txBody>
      </p:sp>
      <p:sp>
        <p:nvSpPr>
          <p:cNvPr id="12" name="Text Placeholder 11"/>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82D7A-5D49-5141-BAEB-795680AEABA9}"/>
              </a:ext>
            </a:extLst>
          </p:cNvPr>
          <p:cNvSpPr>
            <a:spLocks noGrp="1"/>
          </p:cNvSpPr>
          <p:nvPr>
            <p:ph type="title"/>
          </p:nvPr>
        </p:nvSpPr>
        <p:spPr/>
        <p:txBody>
          <a:bodyPr/>
          <a:lstStyle/>
          <a:p>
            <a:r>
              <a:rPr lang="en-US"/>
              <a:t>Types</a:t>
            </a:r>
          </a:p>
        </p:txBody>
      </p:sp>
      <p:sp>
        <p:nvSpPr>
          <p:cNvPr id="3" name="Content Placeholder 2">
            <a:extLst>
              <a:ext uri="{FF2B5EF4-FFF2-40B4-BE49-F238E27FC236}">
                <a16:creationId xmlns:a16="http://schemas.microsoft.com/office/drawing/2014/main" xmlns="" id="{E0CFC010-FD9C-B947-A5AC-1833115115E7}"/>
              </a:ext>
            </a:extLst>
          </p:cNvPr>
          <p:cNvSpPr>
            <a:spLocks noGrp="1"/>
          </p:cNvSpPr>
          <p:nvPr>
            <p:ph idx="1"/>
          </p:nvPr>
        </p:nvSpPr>
        <p:spPr/>
        <p:txBody>
          <a:bodyPr/>
          <a:lstStyle/>
          <a:p>
            <a:r>
              <a:rPr lang="en-US" sz="2000" b="0" i="0">
                <a:solidFill>
                  <a:srgbClr val="333333"/>
                </a:solidFill>
                <a:effectLst/>
                <a:latin typeface="PT Serif"/>
              </a:rPr>
              <a:t>Hierarchical Model</a:t>
            </a:r>
          </a:p>
          <a:p>
            <a:r>
              <a:rPr lang="en-US" sz="2000" b="0" i="0">
                <a:solidFill>
                  <a:srgbClr val="333333"/>
                </a:solidFill>
                <a:effectLst/>
                <a:latin typeface="PT Serif"/>
              </a:rPr>
              <a:t>Network Model</a:t>
            </a:r>
          </a:p>
          <a:p>
            <a:r>
              <a:rPr lang="en-US" sz="2000" b="0" i="0">
                <a:solidFill>
                  <a:srgbClr val="333333"/>
                </a:solidFill>
                <a:effectLst/>
                <a:latin typeface="PT Serif"/>
              </a:rPr>
              <a:t>Entity-Relationship Model</a:t>
            </a:r>
          </a:p>
          <a:p>
            <a:r>
              <a:rPr lang="en-US" sz="2000" b="0" i="0">
                <a:solidFill>
                  <a:srgbClr val="333333"/>
                </a:solidFill>
                <a:effectLst/>
                <a:latin typeface="PT Serif"/>
              </a:rPr>
              <a:t>Relational Model</a:t>
            </a:r>
          </a:p>
          <a:p>
            <a:r>
              <a:rPr lang="en-US" sz="2000" b="0" i="0">
                <a:solidFill>
                  <a:srgbClr val="333333"/>
                </a:solidFill>
                <a:effectLst/>
                <a:latin typeface="PT Serif"/>
              </a:rPr>
              <a:t>Semi-Structured Data Model</a:t>
            </a:r>
          </a:p>
          <a:p>
            <a:r>
              <a:rPr lang="en-US" sz="2000" b="0" i="0">
                <a:solidFill>
                  <a:srgbClr val="333333"/>
                </a:solidFill>
                <a:effectLst/>
                <a:latin typeface="PT Serif"/>
              </a:rPr>
              <a:t>Associative Data Model</a:t>
            </a:r>
          </a:p>
          <a:p>
            <a:pPr marL="0" indent="0">
              <a:buNone/>
            </a:pPr>
            <a:endParaRPr lang="en-US"/>
          </a:p>
        </p:txBody>
      </p:sp>
    </p:spTree>
    <p:extLst>
      <p:ext uri="{BB962C8B-B14F-4D97-AF65-F5344CB8AC3E}">
        <p14:creationId xmlns:p14="http://schemas.microsoft.com/office/powerpoint/2010/main" xmlns="" val="1537364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C064C-BFD4-4DEE-BC40-B7ADC2D98035}"/>
              </a:ext>
            </a:extLst>
          </p:cNvPr>
          <p:cNvSpPr>
            <a:spLocks noGrp="1"/>
          </p:cNvSpPr>
          <p:nvPr>
            <p:ph type="title"/>
          </p:nvPr>
        </p:nvSpPr>
        <p:spPr/>
        <p:txBody>
          <a:bodyPr>
            <a:normAutofit/>
          </a:bodyPr>
          <a:lstStyle/>
          <a:p>
            <a:pPr algn="ctr"/>
            <a:r>
              <a:rPr lang="en-US" sz="5400" b="1" dirty="0">
                <a:latin typeface="+mn-lt"/>
              </a:rPr>
              <a:t>SEMI STRUCTURED DATA</a:t>
            </a:r>
            <a:endParaRPr lang="en-IN" sz="5400" b="1" dirty="0">
              <a:latin typeface="+mn-lt"/>
            </a:endParaRPr>
          </a:p>
        </p:txBody>
      </p:sp>
      <p:sp>
        <p:nvSpPr>
          <p:cNvPr id="4" name="Text Placeholder 3">
            <a:extLst>
              <a:ext uri="{FF2B5EF4-FFF2-40B4-BE49-F238E27FC236}">
                <a16:creationId xmlns:a16="http://schemas.microsoft.com/office/drawing/2014/main" xmlns="" id="{8F80FD02-B1C5-499A-8DE9-832BE0C4DDF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3769900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endParaRPr lang="en-GB" dirty="0"/>
          </a:p>
        </p:txBody>
      </p:sp>
      <p:sp>
        <p:nvSpPr>
          <p:cNvPr id="3" name="Content Placeholder 2"/>
          <p:cNvSpPr>
            <a:spLocks noGrp="1"/>
          </p:cNvSpPr>
          <p:nvPr>
            <p:ph idx="1"/>
          </p:nvPr>
        </p:nvSpPr>
        <p:spPr/>
        <p:txBody>
          <a:bodyPr/>
          <a:lstStyle/>
          <a:p>
            <a:endParaRPr lang="en-GB"/>
          </a:p>
        </p:txBody>
      </p:sp>
      <p:pic>
        <p:nvPicPr>
          <p:cNvPr id="2050" name="Picture 2" descr="Image result for big dat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91508" y="1758462"/>
            <a:ext cx="7080738" cy="47396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43581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big data</a:t>
            </a:r>
            <a:endParaRPr lang="en-GB"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b="26210"/>
          <a:stretch/>
        </p:blipFill>
        <p:spPr bwMode="auto">
          <a:xfrm>
            <a:off x="3598986" y="2086707"/>
            <a:ext cx="4278922" cy="3259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5333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 STRUCTURED DATA</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47692" y="2824650"/>
            <a:ext cx="1905000" cy="217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6409" y="2009409"/>
            <a:ext cx="6543675" cy="349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0226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139976103"/>
              </p:ext>
            </p:extLst>
          </p:nvPr>
        </p:nvGraphicFramePr>
        <p:xfrm>
          <a:off x="1023938" y="2286000"/>
          <a:ext cx="9720262" cy="402844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xmlns="" val="20000"/>
                    </a:ext>
                  </a:extLst>
                </a:gridCol>
                <a:gridCol w="4860131">
                  <a:extLst>
                    <a:ext uri="{9D8B030D-6E8A-4147-A177-3AD203B41FA5}">
                      <a16:colId xmlns:a16="http://schemas.microsoft.com/office/drawing/2014/main" xmlns="" val="20001"/>
                    </a:ext>
                  </a:extLst>
                </a:gridCol>
              </a:tblGrid>
              <a:tr h="370840">
                <a:tc>
                  <a:txBody>
                    <a:bodyPr/>
                    <a:lstStyle/>
                    <a:p>
                      <a:r>
                        <a:rPr lang="en-US" dirty="0"/>
                        <a:t>ADVANTAGES</a:t>
                      </a:r>
                      <a:endParaRPr lang="en-GB" dirty="0"/>
                    </a:p>
                  </a:txBody>
                  <a:tcPr/>
                </a:tc>
                <a:tc>
                  <a:txBody>
                    <a:bodyPr/>
                    <a:lstStyle/>
                    <a:p>
                      <a:r>
                        <a:rPr lang="en-US" dirty="0"/>
                        <a:t>DISADVANTAGES</a:t>
                      </a:r>
                      <a:endParaRPr lang="en-GB" dirty="0"/>
                    </a:p>
                  </a:txBody>
                  <a:tcPr/>
                </a:tc>
                <a:extLst>
                  <a:ext uri="{0D108BD9-81ED-4DB2-BD59-A6C34878D82A}">
                    <a16:rowId xmlns:a16="http://schemas.microsoft.com/office/drawing/2014/main" xmlns="" val="10000"/>
                  </a:ext>
                </a:extLst>
              </a:tr>
              <a:tr h="370840">
                <a:tc>
                  <a:txBody>
                    <a:bodyPr/>
                    <a:lstStyle/>
                    <a:p>
                      <a:pPr fontAlgn="base"/>
                      <a:r>
                        <a:rPr lang="en-GB" sz="1800" b="0" i="0" kern="1200" dirty="0">
                          <a:solidFill>
                            <a:schemeClr val="dk1"/>
                          </a:solidFill>
                          <a:effectLst/>
                          <a:latin typeface="+mn-lt"/>
                          <a:ea typeface="+mn-ea"/>
                          <a:cs typeface="+mn-cs"/>
                        </a:rPr>
                        <a:t>The data is not constrained by a fixed schema</a:t>
                      </a:r>
                    </a:p>
                  </a:txBody>
                  <a:tcPr/>
                </a:tc>
                <a:tc>
                  <a:txBody>
                    <a:bodyPr/>
                    <a:lstStyle/>
                    <a:p>
                      <a:pPr fontAlgn="base"/>
                      <a:r>
                        <a:rPr lang="en-GB" sz="1800" b="0" i="0" kern="1200" dirty="0">
                          <a:solidFill>
                            <a:schemeClr val="dk1"/>
                          </a:solidFill>
                          <a:effectLst/>
                          <a:latin typeface="+mn-lt"/>
                          <a:ea typeface="+mn-ea"/>
                          <a:cs typeface="+mn-cs"/>
                        </a:rPr>
                        <a:t>Lack of fixed, rigid schema make it difficult in storage of the data</a:t>
                      </a:r>
                    </a:p>
                    <a:p>
                      <a:endParaRPr lang="en-GB" dirty="0"/>
                    </a:p>
                  </a:txBody>
                  <a:tcPr/>
                </a:tc>
                <a:extLst>
                  <a:ext uri="{0D108BD9-81ED-4DB2-BD59-A6C34878D82A}">
                    <a16:rowId xmlns:a16="http://schemas.microsoft.com/office/drawing/2014/main" xmlns="" val="10001"/>
                  </a:ext>
                </a:extLst>
              </a:tr>
              <a:tr h="370840">
                <a:tc>
                  <a:txBody>
                    <a:bodyPr/>
                    <a:lstStyle/>
                    <a:p>
                      <a:pPr fontAlgn="base"/>
                      <a:r>
                        <a:rPr lang="en-GB" sz="1800" b="0" i="0" kern="1200" dirty="0">
                          <a:solidFill>
                            <a:schemeClr val="dk1"/>
                          </a:solidFill>
                          <a:effectLst/>
                          <a:latin typeface="+mn-lt"/>
                          <a:ea typeface="+mn-ea"/>
                          <a:cs typeface="+mn-cs"/>
                        </a:rPr>
                        <a:t>Schema can be easily changed</a:t>
                      </a:r>
                      <a:r>
                        <a:rPr lang="en-GB" sz="1800" b="0" i="0" kern="1200" baseline="0" dirty="0">
                          <a:solidFill>
                            <a:schemeClr val="dk1"/>
                          </a:solidFill>
                          <a:effectLst/>
                          <a:latin typeface="+mn-lt"/>
                          <a:ea typeface="+mn-ea"/>
                          <a:cs typeface="+mn-cs"/>
                        </a:rPr>
                        <a:t> as it is flexible.</a:t>
                      </a:r>
                      <a:endParaRPr lang="en-GB" sz="1800" b="0" i="0" kern="1200" dirty="0">
                        <a:solidFill>
                          <a:schemeClr val="dk1"/>
                        </a:solidFill>
                        <a:effectLst/>
                        <a:latin typeface="+mn-lt"/>
                        <a:ea typeface="+mn-ea"/>
                        <a:cs typeface="+mn-cs"/>
                      </a:endParaRPr>
                    </a:p>
                  </a:txBody>
                  <a:tcPr/>
                </a:tc>
                <a:tc>
                  <a:txBody>
                    <a:bodyPr/>
                    <a:lstStyle/>
                    <a:p>
                      <a:pPr fontAlgn="base"/>
                      <a:r>
                        <a:rPr lang="en-GB" sz="1800" b="0" i="0" kern="1200" dirty="0">
                          <a:solidFill>
                            <a:schemeClr val="dk1"/>
                          </a:solidFill>
                          <a:effectLst/>
                          <a:latin typeface="+mn-lt"/>
                          <a:ea typeface="+mn-ea"/>
                          <a:cs typeface="+mn-cs"/>
                        </a:rPr>
                        <a:t>Interpreting the relationship between data is difficult as there is no separation of the schema and the data.</a:t>
                      </a:r>
                    </a:p>
                    <a:p>
                      <a:endParaRPr lang="en-GB"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Data is portable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Queries are less efficient as compared to </a:t>
                      </a:r>
                      <a:r>
                        <a:rPr lang="en-GB" sz="1800" b="0" i="0" u="none" strike="noStrike" kern="1200" dirty="0">
                          <a:solidFill>
                            <a:schemeClr val="dk1"/>
                          </a:solidFill>
                          <a:effectLst/>
                          <a:latin typeface="+mn-lt"/>
                          <a:ea typeface="+mn-ea"/>
                          <a:cs typeface="+mn-cs"/>
                        </a:rPr>
                        <a:t>structured data</a:t>
                      </a:r>
                      <a:r>
                        <a:rPr lang="en-GB" sz="1800" b="0" i="0" kern="1200" dirty="0">
                          <a:solidFill>
                            <a:schemeClr val="dk1"/>
                          </a:solidFill>
                          <a:effectLst/>
                          <a:latin typeface="+mn-lt"/>
                          <a:ea typeface="+mn-ea"/>
                          <a:cs typeface="+mn-cs"/>
                        </a:rPr>
                        <a:t>.</a:t>
                      </a:r>
                    </a:p>
                    <a:p>
                      <a:endParaRPr lang="en-GB" dirty="0"/>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Its supports users who can not express their need in SQL</a:t>
                      </a:r>
                    </a:p>
                  </a:txBody>
                  <a:tcPr/>
                </a:tc>
                <a:tc>
                  <a:txBody>
                    <a:bodyPr/>
                    <a:lstStyle/>
                    <a:p>
                      <a:endParaRPr lang="en-GB"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527768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{BC3BD6AB-D64E-4B52-9A0C-03FE8F62CB1D}tf78438558</Template>
  <TotalTime>0</TotalTime>
  <Words>821</Words>
  <Application>Microsoft Office PowerPoint</Application>
  <PresentationFormat>Custom</PresentationFormat>
  <Paragraphs>188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SavonVTI</vt:lpstr>
      <vt:lpstr>SEMI STRUCTURED DATA MODEL</vt:lpstr>
      <vt:lpstr>DATA MODEL</vt:lpstr>
      <vt:lpstr>Definition</vt:lpstr>
      <vt:lpstr>Types</vt:lpstr>
      <vt:lpstr>SEMI STRUCTURED DATA</vt:lpstr>
      <vt:lpstr>What is big data?</vt:lpstr>
      <vt:lpstr>Classification of big data</vt:lpstr>
      <vt:lpstr>SEMI STRUCTURED DATA</vt:lpstr>
      <vt:lpstr>Advantages and disadvantages</vt:lpstr>
      <vt:lpstr>XML</vt:lpstr>
      <vt:lpstr>INTRODUCTION</vt:lpstr>
      <vt:lpstr>MARKUP LANGUAGE</vt:lpstr>
      <vt:lpstr>XML Simplifies Things</vt:lpstr>
      <vt:lpstr>XML STRUCTURE</vt:lpstr>
      <vt:lpstr>SAMPLE XML CODE</vt:lpstr>
      <vt:lpstr>DTD</vt:lpstr>
      <vt:lpstr>INTRODUCTION TO DTD:</vt:lpstr>
      <vt:lpstr>Why Use a DTD?</vt:lpstr>
      <vt:lpstr>TYPES OF DTD:</vt:lpstr>
      <vt:lpstr>DTD BUILDING BLOCKS:</vt:lpstr>
      <vt:lpstr>Example of internal DTD:</vt:lpstr>
      <vt:lpstr>DISADVANTAGES</vt:lpstr>
      <vt:lpstr>XML SCHEMA</vt:lpstr>
      <vt:lpstr>XML Schema Definition (XSD)</vt:lpstr>
      <vt:lpstr>More about XSD</vt:lpstr>
      <vt:lpstr>Definition Types</vt:lpstr>
      <vt:lpstr>Example of Complex Types</vt:lpstr>
      <vt:lpstr>Difference between DTD and XSD</vt:lpstr>
      <vt:lpstr>Difference(contd.)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2020-03-06T00:19:11Z</dcterms:created>
  <dcterms:modified xsi:type="dcterms:W3CDTF">2020-03-06T06:03:38Z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