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20"/>
  </p:notesMasterIdLst>
  <p:sldIdLst>
    <p:sldId id="281" r:id="rId2"/>
    <p:sldId id="282" r:id="rId3"/>
    <p:sldId id="295" r:id="rId4"/>
    <p:sldId id="296" r:id="rId5"/>
    <p:sldId id="297" r:id="rId6"/>
    <p:sldId id="284" r:id="rId7"/>
    <p:sldId id="285" r:id="rId8"/>
    <p:sldId id="286" r:id="rId9"/>
    <p:sldId id="287" r:id="rId10"/>
    <p:sldId id="288" r:id="rId11"/>
    <p:sldId id="289" r:id="rId12"/>
    <p:sldId id="290" r:id="rId13"/>
    <p:sldId id="294" r:id="rId14"/>
    <p:sldId id="291" r:id="rId15"/>
    <p:sldId id="298" r:id="rId16"/>
    <p:sldId id="299" r:id="rId17"/>
    <p:sldId id="292" r:id="rId18"/>
    <p:sldId id="29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1471" autoAdjust="0"/>
    <p:restoredTop sz="94660"/>
  </p:normalViewPr>
  <p:slideViewPr>
    <p:cSldViewPr snapToGrid="0">
      <p:cViewPr>
        <p:scale>
          <a:sx n="81" d="100"/>
          <a:sy n="81" d="100"/>
        </p:scale>
        <p:origin x="-917" y="-35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F28D80-9481-41A5-973D-50C477671B87}" type="datetimeFigureOut">
              <a:rPr lang="en-IN" smtClean="0"/>
              <a:pPr/>
              <a:t>26-08-2021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BBB155-2E17-48D6-A0AF-41B2AD5F1930}" type="slidenum">
              <a:rPr lang="en-IN" smtClean="0"/>
              <a:pPr/>
              <a:t>‹#›</a:t>
            </a:fld>
            <a:endParaRPr lang="en-IN"/>
          </a:p>
        </p:txBody>
      </p:sp>
    </p:spTree>
    <p:extLst>
      <p:ext uri="{BB962C8B-B14F-4D97-AF65-F5344CB8AC3E}">
        <p14:creationId xmlns="" xmlns:p14="http://schemas.microsoft.com/office/powerpoint/2010/main" val="3185753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FCFB0D4-0895-4934-93BC-0CDB0D7A689A}" type="datetimeFigureOut">
              <a:rPr lang="en-IN" smtClean="0"/>
              <a:pPr/>
              <a:t>26-08-2021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1E945F-15ED-4C4A-9D9A-4A047AC1FB5E}" type="slidenum">
              <a:rPr lang="en-IN" smtClean="0"/>
              <a:pPr/>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26845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CFB0D4-0895-4934-93BC-0CDB0D7A689A}" type="datetimeFigureOut">
              <a:rPr lang="en-IN" smtClean="0"/>
              <a:pPr/>
              <a:t>26-08-2021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1E945F-15ED-4C4A-9D9A-4A047AC1FB5E}" type="slidenum">
              <a:rPr lang="en-IN" smtClean="0"/>
              <a:pPr/>
              <a:t>‹#›</a:t>
            </a:fld>
            <a:endParaRPr lang="en-IN"/>
          </a:p>
        </p:txBody>
      </p:sp>
    </p:spTree>
    <p:extLst>
      <p:ext uri="{BB962C8B-B14F-4D97-AF65-F5344CB8AC3E}">
        <p14:creationId xmlns="" xmlns:p14="http://schemas.microsoft.com/office/powerpoint/2010/main" val="3364000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CFB0D4-0895-4934-93BC-0CDB0D7A689A}" type="datetimeFigureOut">
              <a:rPr lang="en-IN" smtClean="0"/>
              <a:pPr/>
              <a:t>26-08-2021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1E945F-15ED-4C4A-9D9A-4A047AC1FB5E}" type="slidenum">
              <a:rPr lang="en-IN" smtClean="0"/>
              <a:pPr/>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238917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CFB0D4-0895-4934-93BC-0CDB0D7A689A}" type="datetimeFigureOut">
              <a:rPr lang="en-IN" smtClean="0"/>
              <a:pPr/>
              <a:t>26-08-2021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1E945F-15ED-4C4A-9D9A-4A047AC1FB5E}" type="slidenum">
              <a:rPr lang="en-IN" smtClean="0"/>
              <a:pPr/>
              <a:t>‹#›</a:t>
            </a:fld>
            <a:endParaRPr lang="en-IN"/>
          </a:p>
        </p:txBody>
      </p:sp>
    </p:spTree>
    <p:extLst>
      <p:ext uri="{BB962C8B-B14F-4D97-AF65-F5344CB8AC3E}">
        <p14:creationId xmlns="" xmlns:p14="http://schemas.microsoft.com/office/powerpoint/2010/main" val="201772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CFB0D4-0895-4934-93BC-0CDB0D7A689A}" type="datetimeFigureOut">
              <a:rPr lang="en-IN" smtClean="0"/>
              <a:pPr/>
              <a:t>26-08-2021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1E945F-15ED-4C4A-9D9A-4A047AC1FB5E}" type="slidenum">
              <a:rPr lang="en-IN" smtClean="0"/>
              <a:pPr/>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081316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CFB0D4-0895-4934-93BC-0CDB0D7A689A}" type="datetimeFigureOut">
              <a:rPr lang="en-IN" smtClean="0"/>
              <a:pPr/>
              <a:t>26-08-2021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1E945F-15ED-4C4A-9D9A-4A047AC1FB5E}" type="slidenum">
              <a:rPr lang="en-IN" smtClean="0"/>
              <a:pPr/>
              <a:t>‹#›</a:t>
            </a:fld>
            <a:endParaRPr lang="en-IN"/>
          </a:p>
        </p:txBody>
      </p:sp>
    </p:spTree>
    <p:extLst>
      <p:ext uri="{BB962C8B-B14F-4D97-AF65-F5344CB8AC3E}">
        <p14:creationId xmlns="" xmlns:p14="http://schemas.microsoft.com/office/powerpoint/2010/main" val="1694404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CFB0D4-0895-4934-93BC-0CDB0D7A689A}" type="datetimeFigureOut">
              <a:rPr lang="en-IN" smtClean="0"/>
              <a:pPr/>
              <a:t>26-08-2021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1E945F-15ED-4C4A-9D9A-4A047AC1FB5E}" type="slidenum">
              <a:rPr lang="en-IN" smtClean="0"/>
              <a:pPr/>
              <a:t>‹#›</a:t>
            </a:fld>
            <a:endParaRPr lang="en-IN"/>
          </a:p>
        </p:txBody>
      </p:sp>
    </p:spTree>
    <p:extLst>
      <p:ext uri="{BB962C8B-B14F-4D97-AF65-F5344CB8AC3E}">
        <p14:creationId xmlns="" xmlns:p14="http://schemas.microsoft.com/office/powerpoint/2010/main" val="683210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CFB0D4-0895-4934-93BC-0CDB0D7A689A}" type="datetimeFigureOut">
              <a:rPr lang="en-IN" smtClean="0"/>
              <a:pPr/>
              <a:t>26-08-2021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1E945F-15ED-4C4A-9D9A-4A047AC1FB5E}" type="slidenum">
              <a:rPr lang="en-IN" smtClean="0"/>
              <a:pPr/>
              <a:t>‹#›</a:t>
            </a:fld>
            <a:endParaRPr lang="en-IN"/>
          </a:p>
        </p:txBody>
      </p:sp>
    </p:spTree>
    <p:extLst>
      <p:ext uri="{BB962C8B-B14F-4D97-AF65-F5344CB8AC3E}">
        <p14:creationId xmlns="" xmlns:p14="http://schemas.microsoft.com/office/powerpoint/2010/main" val="4216071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FB0D4-0895-4934-93BC-0CDB0D7A689A}" type="datetimeFigureOut">
              <a:rPr lang="en-IN" smtClean="0"/>
              <a:pPr/>
              <a:t>26-08-2021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1E945F-15ED-4C4A-9D9A-4A047AC1FB5E}" type="slidenum">
              <a:rPr lang="en-IN" smtClean="0"/>
              <a:pPr/>
              <a:t>‹#›</a:t>
            </a:fld>
            <a:endParaRPr lang="en-IN"/>
          </a:p>
        </p:txBody>
      </p:sp>
    </p:spTree>
    <p:extLst>
      <p:ext uri="{BB962C8B-B14F-4D97-AF65-F5344CB8AC3E}">
        <p14:creationId xmlns="" xmlns:p14="http://schemas.microsoft.com/office/powerpoint/2010/main" val="4121901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CFB0D4-0895-4934-93BC-0CDB0D7A689A}" type="datetimeFigureOut">
              <a:rPr lang="en-IN" smtClean="0"/>
              <a:pPr/>
              <a:t>26-08-2021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1E945F-15ED-4C4A-9D9A-4A047AC1FB5E}" type="slidenum">
              <a:rPr lang="en-IN" smtClean="0"/>
              <a:pPr/>
              <a:t>‹#›</a:t>
            </a:fld>
            <a:endParaRPr lang="en-IN"/>
          </a:p>
        </p:txBody>
      </p:sp>
    </p:spTree>
    <p:extLst>
      <p:ext uri="{BB962C8B-B14F-4D97-AF65-F5344CB8AC3E}">
        <p14:creationId xmlns="" xmlns:p14="http://schemas.microsoft.com/office/powerpoint/2010/main" val="2654238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CFB0D4-0895-4934-93BC-0CDB0D7A689A}" type="datetimeFigureOut">
              <a:rPr lang="en-IN" smtClean="0"/>
              <a:pPr/>
              <a:t>26-08-2021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1E945F-15ED-4C4A-9D9A-4A047AC1FB5E}" type="slidenum">
              <a:rPr lang="en-IN" smtClean="0"/>
              <a:pPr/>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540751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FCFB0D4-0895-4934-93BC-0CDB0D7A689A}" type="datetimeFigureOut">
              <a:rPr lang="en-IN" smtClean="0"/>
              <a:pPr/>
              <a:t>26-08-2021</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41E945F-15ED-4C4A-9D9A-4A047AC1FB5E}" type="slidenum">
              <a:rPr lang="en-IN" smtClean="0"/>
              <a:pPr/>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67588271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en.wikipedia.org/wiki/Tree_data_structure" TargetMode="External"/><Relationship Id="rId7" Type="http://schemas.openxmlformats.org/officeDocument/2006/relationships/hyperlink" Target="https://en.wikipedia.org/wiki/Euclidean_space" TargetMode="External"/><Relationship Id="rId2" Type="http://schemas.openxmlformats.org/officeDocument/2006/relationships/hyperlink" Target="https://en.wikipedia.org/wiki/Computer_science" TargetMode="External"/><Relationship Id="rId1" Type="http://schemas.openxmlformats.org/officeDocument/2006/relationships/slideLayout" Target="../slideLayouts/slideLayout2.xml"/><Relationship Id="rId6" Type="http://schemas.openxmlformats.org/officeDocument/2006/relationships/hyperlink" Target="https://en.wikipedia.org/wiki/Point_(geometry)" TargetMode="External"/><Relationship Id="rId5" Type="http://schemas.openxmlformats.org/officeDocument/2006/relationships/hyperlink" Target="https://en.wikipedia.org/wiki/Data_structure" TargetMode="External"/><Relationship Id="rId4" Type="http://schemas.openxmlformats.org/officeDocument/2006/relationships/hyperlink" Target="https://en.wikipedia.org/wiki/Space_partitioni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27EF3B-9326-461F-A429-72C39BFD5791}"/>
              </a:ext>
            </a:extLst>
          </p:cNvPr>
          <p:cNvSpPr>
            <a:spLocks noGrp="1"/>
          </p:cNvSpPr>
          <p:nvPr>
            <p:ph type="ctrTitle"/>
          </p:nvPr>
        </p:nvSpPr>
        <p:spPr/>
        <p:txBody>
          <a:bodyPr>
            <a:normAutofit/>
          </a:bodyPr>
          <a:lstStyle/>
          <a:p>
            <a:pPr algn="ctr"/>
            <a:r>
              <a:rPr lang="en-US" sz="5400" b="1" dirty="0" smtClean="0"/>
              <a:t> KD TREES AND QUAD TREES APPLICATIONS</a:t>
            </a:r>
            <a:endParaRPr lang="en-IN" sz="5400" b="1" dirty="0"/>
          </a:p>
        </p:txBody>
      </p:sp>
      <p:sp>
        <p:nvSpPr>
          <p:cNvPr id="3" name="Subtitle 2">
            <a:extLst>
              <a:ext uri="{FF2B5EF4-FFF2-40B4-BE49-F238E27FC236}">
                <a16:creationId xmlns:a16="http://schemas.microsoft.com/office/drawing/2014/main" xmlns="" id="{7E5D38BA-E3FB-484D-ADBC-28DA5AAF446B}"/>
              </a:ext>
            </a:extLst>
          </p:cNvPr>
          <p:cNvSpPr>
            <a:spLocks noGrp="1"/>
          </p:cNvSpPr>
          <p:nvPr>
            <p:ph type="subTitle" idx="1"/>
          </p:nvPr>
        </p:nvSpPr>
        <p:spPr/>
        <p:txBody>
          <a:bodyPr>
            <a:normAutofit fontScale="92500" lnSpcReduction="20000"/>
          </a:bodyPr>
          <a:lstStyle/>
          <a:p>
            <a:r>
              <a:rPr lang="en-US" dirty="0"/>
              <a:t>GROUP NO </a:t>
            </a:r>
            <a:r>
              <a:rPr lang="en-US" dirty="0" smtClean="0"/>
              <a:t>16</a:t>
            </a:r>
          </a:p>
          <a:p>
            <a:r>
              <a:rPr lang="en-US" dirty="0" err="1" smtClean="0"/>
              <a:t>Bhargav</a:t>
            </a:r>
            <a:r>
              <a:rPr lang="en-US" dirty="0" smtClean="0"/>
              <a:t> Pawar (46)</a:t>
            </a:r>
          </a:p>
          <a:p>
            <a:r>
              <a:rPr lang="en-US" dirty="0" err="1" smtClean="0"/>
              <a:t>Himanshu</a:t>
            </a:r>
            <a:r>
              <a:rPr lang="en-US" dirty="0" smtClean="0"/>
              <a:t> Pandey (20)</a:t>
            </a:r>
          </a:p>
          <a:p>
            <a:r>
              <a:rPr lang="en-US" dirty="0" err="1" smtClean="0"/>
              <a:t>Nishant</a:t>
            </a:r>
            <a:r>
              <a:rPr lang="en-US" dirty="0" smtClean="0"/>
              <a:t> </a:t>
            </a:r>
            <a:r>
              <a:rPr lang="en-US" dirty="0" err="1" smtClean="0"/>
              <a:t>Bhat</a:t>
            </a:r>
            <a:r>
              <a:rPr lang="en-US" dirty="0" smtClean="0"/>
              <a:t> (41)</a:t>
            </a:r>
          </a:p>
          <a:p>
            <a:r>
              <a:rPr lang="en-US" dirty="0" err="1" smtClean="0"/>
              <a:t>Abhijit</a:t>
            </a:r>
            <a:r>
              <a:rPr lang="en-US" dirty="0" smtClean="0"/>
              <a:t> </a:t>
            </a:r>
            <a:r>
              <a:rPr lang="en-US" dirty="0" err="1" smtClean="0"/>
              <a:t>Gawai</a:t>
            </a:r>
            <a:r>
              <a:rPr lang="en-US" dirty="0" smtClean="0"/>
              <a:t> (18)</a:t>
            </a:r>
          </a:p>
          <a:p>
            <a:r>
              <a:rPr lang="en-US" dirty="0" err="1" smtClean="0"/>
              <a:t>Shyam</a:t>
            </a:r>
            <a:r>
              <a:rPr lang="en-US" dirty="0" smtClean="0"/>
              <a:t> </a:t>
            </a:r>
            <a:r>
              <a:rPr lang="en-US" dirty="0" err="1" smtClean="0"/>
              <a:t>Kawale</a:t>
            </a:r>
            <a:r>
              <a:rPr lang="en-US" dirty="0" smtClean="0"/>
              <a:t> (27)</a:t>
            </a:r>
            <a:endParaRPr lang="en-IN" dirty="0"/>
          </a:p>
        </p:txBody>
      </p:sp>
    </p:spTree>
    <p:extLst>
      <p:ext uri="{BB962C8B-B14F-4D97-AF65-F5344CB8AC3E}">
        <p14:creationId xmlns="" xmlns:p14="http://schemas.microsoft.com/office/powerpoint/2010/main" val="4137529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reduction</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a:t> </a:t>
            </a:r>
            <a:r>
              <a:rPr lang="en-US" dirty="0" smtClean="0"/>
              <a:t>This </a:t>
            </a:r>
            <a:r>
              <a:rPr lang="en-US" dirty="0"/>
              <a:t>method </a:t>
            </a:r>
            <a:r>
              <a:rPr lang="en-US" dirty="0" smtClean="0"/>
              <a:t>can be used </a:t>
            </a:r>
            <a:r>
              <a:rPr lang="en-US" dirty="0"/>
              <a:t>to pick up the colors which are used most often.</a:t>
            </a:r>
            <a:br>
              <a:rPr lang="en-US" dirty="0"/>
            </a:br>
            <a:endParaRPr lang="en-US" dirty="0"/>
          </a:p>
          <a:p>
            <a:pPr>
              <a:buFont typeface="Wingdings" pitchFamily="2" charset="2"/>
              <a:buChar char="§"/>
            </a:pPr>
            <a:r>
              <a:rPr lang="en-US" dirty="0" smtClean="0"/>
              <a:t>A </a:t>
            </a:r>
            <a:r>
              <a:rPr lang="en-US" dirty="0"/>
              <a:t>more efficient method, however, could represent colors in terms of their </a:t>
            </a:r>
            <a:r>
              <a:rPr lang="en-US" b="1" i="1" dirty="0"/>
              <a:t>RGB</a:t>
            </a:r>
            <a:r>
              <a:rPr lang="en-US" dirty="0"/>
              <a:t> values and construct a 3 dimensional k-d tree in order to divide the space containing all the colors of the image. </a:t>
            </a:r>
            <a:endParaRPr lang="en-US" dirty="0" smtClean="0"/>
          </a:p>
          <a:p>
            <a:pPr>
              <a:buFont typeface="Wingdings" pitchFamily="2" charset="2"/>
              <a:buChar char="§"/>
            </a:pPr>
            <a:r>
              <a:rPr lang="en-US" dirty="0" smtClean="0"/>
              <a:t>The </a:t>
            </a:r>
            <a:r>
              <a:rPr lang="en-US" dirty="0"/>
              <a:t>construction of the k-d tree would stop when the count of the leaf nodes becomes equal to 256. </a:t>
            </a:r>
            <a:endParaRPr lang="en-US" dirty="0" smtClean="0"/>
          </a:p>
          <a:p>
            <a:pPr>
              <a:buFont typeface="Wingdings" pitchFamily="2" charset="2"/>
              <a:buChar char="§"/>
            </a:pPr>
            <a:r>
              <a:rPr lang="en-US" dirty="0" smtClean="0"/>
              <a:t>The </a:t>
            </a:r>
            <a:r>
              <a:rPr lang="en-US" dirty="0"/>
              <a:t>average of the RGB value of each of the 256 partitions could then be used to get a 256 color palette for the full color image.</a:t>
            </a:r>
            <a:br>
              <a:rPr lang="en-US" dirty="0"/>
            </a:br>
            <a:endParaRPr lang="en-US" dirty="0"/>
          </a:p>
        </p:txBody>
      </p:sp>
      <p:pic>
        <p:nvPicPr>
          <p:cNvPr id="512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546481" y="211015"/>
            <a:ext cx="2857500" cy="1932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5787656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a:t>
            </a:r>
            <a:r>
              <a:rPr lang="en-US" i="1" dirty="0" smtClean="0"/>
              <a:t>quad</a:t>
            </a:r>
            <a:r>
              <a:rPr lang="en-US" dirty="0" smtClean="0"/>
              <a:t> trees.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Image Processing</a:t>
            </a:r>
          </a:p>
          <a:p>
            <a:pPr marL="457200" indent="-457200">
              <a:buFont typeface="+mj-lt"/>
              <a:buAutoNum type="arabicPeriod"/>
            </a:pPr>
            <a:r>
              <a:rPr lang="en-IN" dirty="0" smtClean="0"/>
              <a:t>Spatial Indexing</a:t>
            </a:r>
            <a:endParaRPr lang="en-US" dirty="0" smtClean="0"/>
          </a:p>
          <a:p>
            <a:pPr marL="457200" indent="-457200">
              <a:buFont typeface="+mj-lt"/>
              <a:buAutoNum type="arabicPeriod"/>
            </a:pPr>
            <a:r>
              <a:rPr lang="en-US" dirty="0" smtClean="0"/>
              <a:t>Mesh generation</a:t>
            </a:r>
          </a:p>
          <a:p>
            <a:pPr marL="457200" indent="-457200">
              <a:buFont typeface="+mj-lt"/>
              <a:buAutoNum type="arabicPeriod"/>
            </a:pPr>
            <a:r>
              <a:rPr lang="en-US" dirty="0" smtClean="0"/>
              <a:t>Collision detection</a:t>
            </a:r>
          </a:p>
          <a:p>
            <a:pPr marL="457200" indent="-457200">
              <a:buFont typeface="+mj-lt"/>
              <a:buAutoNum type="arabicPeriod"/>
            </a:pPr>
            <a:endParaRPr lang="en-US" dirty="0"/>
          </a:p>
        </p:txBody>
      </p:sp>
    </p:spTree>
    <p:extLst>
      <p:ext uri="{BB962C8B-B14F-4D97-AF65-F5344CB8AC3E}">
        <p14:creationId xmlns="" xmlns:p14="http://schemas.microsoft.com/office/powerpoint/2010/main" val="23835706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processing</a:t>
            </a:r>
            <a:endParaRPr lang="en-US" dirty="0"/>
          </a:p>
        </p:txBody>
      </p:sp>
      <p:sp>
        <p:nvSpPr>
          <p:cNvPr id="3" name="Content Placeholder 2"/>
          <p:cNvSpPr>
            <a:spLocks noGrp="1"/>
          </p:cNvSpPr>
          <p:nvPr>
            <p:ph idx="1"/>
          </p:nvPr>
        </p:nvSpPr>
        <p:spPr>
          <a:xfrm>
            <a:off x="1024128" y="2285999"/>
            <a:ext cx="9720073" cy="4173415"/>
          </a:xfrm>
        </p:spPr>
        <p:txBody>
          <a:bodyPr>
            <a:normAutofit lnSpcReduction="10000"/>
          </a:bodyPr>
          <a:lstStyle/>
          <a:p>
            <a:pPr>
              <a:buFont typeface="Wingdings" pitchFamily="2" charset="2"/>
              <a:buChar char="§"/>
            </a:pPr>
            <a:r>
              <a:rPr lang="en-US" dirty="0" smtClean="0"/>
              <a:t>Set </a:t>
            </a:r>
            <a:r>
              <a:rPr lang="en-US" dirty="0"/>
              <a:t>operations of union and intersection can be done simply and </a:t>
            </a:r>
            <a:r>
              <a:rPr lang="en-US" dirty="0" smtClean="0"/>
              <a:t>quickly.</a:t>
            </a:r>
            <a:endParaRPr lang="en-US" baseline="30000" dirty="0"/>
          </a:p>
          <a:p>
            <a:pPr>
              <a:buFont typeface="Wingdings" pitchFamily="2" charset="2"/>
              <a:buChar char="§"/>
            </a:pPr>
            <a:r>
              <a:rPr lang="en-US" dirty="0" smtClean="0"/>
              <a:t>The image union (also called </a:t>
            </a:r>
            <a:r>
              <a:rPr lang="en-US" i="1" dirty="0" smtClean="0"/>
              <a:t>overlay</a:t>
            </a:r>
            <a:r>
              <a:rPr lang="en-US" dirty="0" smtClean="0"/>
              <a:t>) of two input images produces an image wherein a resultant is union of the pixels of the input images in that same location.</a:t>
            </a:r>
          </a:p>
          <a:p>
            <a:pPr>
              <a:buFont typeface="Wingdings" pitchFamily="2" charset="2"/>
              <a:buChar char="§"/>
            </a:pPr>
            <a:r>
              <a:rPr lang="en-IN" dirty="0" smtClean="0"/>
              <a:t>Resultant:</a:t>
            </a:r>
            <a:br>
              <a:rPr lang="en-IN" dirty="0" smtClean="0"/>
            </a:br>
            <a:r>
              <a:rPr lang="en-IN" dirty="0" smtClean="0"/>
              <a:t>	black + (any </a:t>
            </a:r>
            <a:r>
              <a:rPr lang="en-IN" dirty="0" err="1" smtClean="0"/>
              <a:t>color</a:t>
            </a:r>
            <a:r>
              <a:rPr lang="en-IN" dirty="0" smtClean="0"/>
              <a:t>) = black</a:t>
            </a:r>
          </a:p>
          <a:p>
            <a:pPr>
              <a:buNone/>
            </a:pPr>
            <a:r>
              <a:rPr lang="en-IN" dirty="0" smtClean="0"/>
              <a:t>		white + white = white</a:t>
            </a:r>
            <a:endParaRPr lang="en-US" dirty="0" smtClean="0"/>
          </a:p>
          <a:p>
            <a:pPr>
              <a:buFont typeface="Wingdings" pitchFamily="2" charset="2"/>
              <a:buChar char="§"/>
            </a:pPr>
            <a:r>
              <a:rPr lang="en-US" b="1" i="1" dirty="0" smtClean="0"/>
              <a:t>So, rather than do the operation pixel by pixel, we can compute the union more efficiently by leveraging the quad tree's ability to represent multiple pixels with a single node.</a:t>
            </a:r>
          </a:p>
          <a:p>
            <a:pPr>
              <a:buFont typeface="Wingdings" pitchFamily="2" charset="2"/>
              <a:buChar char="§"/>
            </a:pPr>
            <a:r>
              <a:rPr lang="en-US" dirty="0" smtClean="0"/>
              <a:t> The algorithm works by traversing the two input </a:t>
            </a:r>
            <a:r>
              <a:rPr lang="en-US" dirty="0" err="1" smtClean="0"/>
              <a:t>quadtrees</a:t>
            </a:r>
            <a:r>
              <a:rPr lang="en-US" dirty="0" smtClean="0"/>
              <a:t> Q1 and Q2, while building the output </a:t>
            </a:r>
            <a:r>
              <a:rPr lang="en-US" dirty="0" err="1" smtClean="0"/>
              <a:t>quadtree</a:t>
            </a:r>
            <a:r>
              <a:rPr lang="en-US" dirty="0" smtClean="0"/>
              <a:t> RQ.</a:t>
            </a:r>
            <a:endParaRPr lang="en-US" dirty="0"/>
          </a:p>
        </p:txBody>
      </p:sp>
      <p:pic>
        <p:nvPicPr>
          <p:cNvPr id="6146" name="Picture 2" descr="Quad trees and Octrees:Image Processing Applications | Algorithm"/>
          <p:cNvPicPr>
            <a:picLocks noChangeAspect="1" noChangeArrowheads="1"/>
          </p:cNvPicPr>
          <p:nvPr/>
        </p:nvPicPr>
        <p:blipFill rotWithShape="1">
          <a:blip r:embed="rId2">
            <a:extLst>
              <a:ext uri="{28A0092B-C50C-407E-A947-70E740481C1C}">
                <a14:useLocalDpi xmlns="" xmlns:a14="http://schemas.microsoft.com/office/drawing/2010/main" val="0"/>
              </a:ext>
            </a:extLst>
          </a:blip>
          <a:srcRect b="17409"/>
          <a:stretch/>
        </p:blipFill>
        <p:spPr bwMode="auto">
          <a:xfrm>
            <a:off x="5641975" y="348763"/>
            <a:ext cx="5067300" cy="164416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794024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Spatial Indexing:</a:t>
            </a:r>
            <a:endParaRPr lang="en-US" dirty="0"/>
          </a:p>
        </p:txBody>
      </p:sp>
      <p:sp>
        <p:nvSpPr>
          <p:cNvPr id="3" name="Content Placeholder 2"/>
          <p:cNvSpPr>
            <a:spLocks noGrp="1"/>
          </p:cNvSpPr>
          <p:nvPr>
            <p:ph idx="1"/>
          </p:nvPr>
        </p:nvSpPr>
        <p:spPr>
          <a:xfrm>
            <a:off x="609600" y="1688123"/>
            <a:ext cx="6729046" cy="4621237"/>
          </a:xfrm>
        </p:spPr>
        <p:txBody>
          <a:bodyPr>
            <a:normAutofit fontScale="92500"/>
          </a:bodyPr>
          <a:lstStyle/>
          <a:p>
            <a:pPr>
              <a:buFont typeface="Wingdings" pitchFamily="2" charset="2"/>
              <a:buChar char="§"/>
            </a:pPr>
            <a:endParaRPr lang="en-US" dirty="0" smtClean="0"/>
          </a:p>
          <a:p>
            <a:pPr>
              <a:buFont typeface="Wingdings" pitchFamily="2" charset="2"/>
              <a:buChar char="§"/>
            </a:pPr>
            <a:r>
              <a:rPr lang="en-US" dirty="0" smtClean="0"/>
              <a:t>Spatial indexing is an increasingly important area of geo-spatial application design.</a:t>
            </a:r>
            <a:endParaRPr lang="en-IN" dirty="0" smtClean="0"/>
          </a:p>
          <a:p>
            <a:pPr>
              <a:buFont typeface="Wingdings" pitchFamily="2" charset="2"/>
              <a:buChar char="§"/>
            </a:pPr>
            <a:r>
              <a:rPr lang="en-IN" dirty="0" smtClean="0"/>
              <a:t>Example:</a:t>
            </a:r>
          </a:p>
          <a:p>
            <a:pPr>
              <a:buNone/>
            </a:pPr>
            <a:r>
              <a:rPr lang="en-IN" dirty="0" smtClean="0"/>
              <a:t>		1.Ride-sharing apps(</a:t>
            </a:r>
            <a:r>
              <a:rPr lang="en-IN" dirty="0" err="1" smtClean="0"/>
              <a:t>Uber</a:t>
            </a:r>
            <a:r>
              <a:rPr lang="en-IN" dirty="0" smtClean="0"/>
              <a:t>) </a:t>
            </a:r>
            <a:r>
              <a:rPr lang="en-US" dirty="0" smtClean="0"/>
              <a:t>need to be able to track the location of cars in near real-time, and provide user updates via extremely fast geo-queries.</a:t>
            </a:r>
          </a:p>
          <a:p>
            <a:pPr>
              <a:buNone/>
            </a:pPr>
            <a:r>
              <a:rPr lang="en-IN" dirty="0" smtClean="0"/>
              <a:t>		2.</a:t>
            </a:r>
            <a:r>
              <a:rPr lang="en-US" dirty="0" smtClean="0"/>
              <a:t> </a:t>
            </a:r>
            <a:r>
              <a:rPr lang="en-US" dirty="0" err="1" smtClean="0"/>
              <a:t>Facebook</a:t>
            </a:r>
            <a:r>
              <a:rPr lang="en-US" dirty="0" smtClean="0"/>
              <a:t> let you know when your friends are nearby.</a:t>
            </a:r>
          </a:p>
          <a:p>
            <a:pPr>
              <a:buFont typeface="Wingdings" pitchFamily="2" charset="2"/>
              <a:buChar char="§"/>
            </a:pPr>
            <a:r>
              <a:rPr lang="en-US" dirty="0" smtClean="0"/>
              <a:t>The spatial index allows special geometric queries to be executed efficiently.</a:t>
            </a:r>
          </a:p>
          <a:p>
            <a:pPr>
              <a:buNone/>
            </a:pPr>
            <a:r>
              <a:rPr lang="en-US" dirty="0" smtClean="0"/>
              <a:t>		</a:t>
            </a:r>
            <a:r>
              <a:rPr lang="en-IN" dirty="0" smtClean="0"/>
              <a:t>example-NN(nearest neighbour),</a:t>
            </a:r>
            <a:r>
              <a:rPr lang="en-US" b="1" dirty="0" smtClean="0"/>
              <a:t> </a:t>
            </a:r>
            <a:r>
              <a:rPr lang="en-US" dirty="0" smtClean="0"/>
              <a:t>Geo-distance Range Queries.</a:t>
            </a:r>
          </a:p>
        </p:txBody>
      </p:sp>
      <p:pic>
        <p:nvPicPr>
          <p:cNvPr id="1026" name="Picture 2" descr="C:\Users\HP\Downloads\1_LxY2KiGzK7yBQQKLwQv0rQ.png"/>
          <p:cNvPicPr>
            <a:picLocks noChangeAspect="1" noChangeArrowheads="1"/>
          </p:cNvPicPr>
          <p:nvPr/>
        </p:nvPicPr>
        <p:blipFill>
          <a:blip r:embed="rId2" cstate="print"/>
          <a:srcRect/>
          <a:stretch>
            <a:fillRect/>
          </a:stretch>
        </p:blipFill>
        <p:spPr bwMode="auto">
          <a:xfrm>
            <a:off x="5486400" y="433753"/>
            <a:ext cx="3458308" cy="17181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7" name="Picture 3" descr="C:\Users\HP\Downloads\quadtree.png"/>
          <p:cNvPicPr>
            <a:picLocks noChangeAspect="1" noChangeArrowheads="1"/>
          </p:cNvPicPr>
          <p:nvPr/>
        </p:nvPicPr>
        <p:blipFill>
          <a:blip r:embed="rId3"/>
          <a:srcRect/>
          <a:stretch>
            <a:fillRect/>
          </a:stretch>
        </p:blipFill>
        <p:spPr bwMode="auto">
          <a:xfrm>
            <a:off x="7338646" y="2614246"/>
            <a:ext cx="4548554" cy="3294673"/>
          </a:xfrm>
          <a:prstGeom prst="rect">
            <a:avLst/>
          </a:prstGeom>
          <a:noFill/>
        </p:spPr>
      </p:pic>
      <p:sp>
        <p:nvSpPr>
          <p:cNvPr id="6" name="TextBox 5"/>
          <p:cNvSpPr txBox="1"/>
          <p:nvPr/>
        </p:nvSpPr>
        <p:spPr>
          <a:xfrm>
            <a:off x="9249508" y="5779476"/>
            <a:ext cx="1500554" cy="369332"/>
          </a:xfrm>
          <a:prstGeom prst="rect">
            <a:avLst/>
          </a:prstGeom>
          <a:noFill/>
        </p:spPr>
        <p:txBody>
          <a:bodyPr wrap="square" rtlCol="0">
            <a:spAutoFit/>
          </a:bodyPr>
          <a:lstStyle/>
          <a:p>
            <a:r>
              <a:rPr lang="en-IN" dirty="0" err="1" smtClean="0"/>
              <a:t>Fig:A</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Mesh generation</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a:t>Sometimes, a regular mesh is not good </a:t>
            </a:r>
            <a:r>
              <a:rPr lang="en-US" dirty="0" smtClean="0"/>
              <a:t>enough.</a:t>
            </a:r>
          </a:p>
          <a:p>
            <a:pPr>
              <a:buFont typeface="Wingdings" pitchFamily="2" charset="2"/>
              <a:buChar char="§"/>
            </a:pPr>
            <a:r>
              <a:rPr lang="en-US" dirty="0" smtClean="0"/>
              <a:t>A </a:t>
            </a:r>
            <a:r>
              <a:rPr lang="en-US" dirty="0"/>
              <a:t>compromise between mesh size and computational speed is </a:t>
            </a:r>
            <a:r>
              <a:rPr lang="en-US" dirty="0" smtClean="0"/>
              <a:t>needed.</a:t>
            </a:r>
          </a:p>
          <a:p>
            <a:pPr>
              <a:buFont typeface="Wingdings" pitchFamily="2" charset="2"/>
              <a:buChar char="§"/>
            </a:pPr>
            <a:r>
              <a:rPr lang="en-US" dirty="0" smtClean="0"/>
              <a:t>Quad trees </a:t>
            </a:r>
            <a:r>
              <a:rPr lang="en-US" dirty="0"/>
              <a:t>can be used to generate non-uniform </a:t>
            </a:r>
            <a:r>
              <a:rPr lang="en-US" dirty="0" smtClean="0"/>
              <a:t>meshes</a:t>
            </a:r>
          </a:p>
          <a:p>
            <a:pPr>
              <a:buFont typeface="Wingdings" pitchFamily="2" charset="2"/>
              <a:buChar char="§"/>
            </a:pPr>
            <a:r>
              <a:rPr lang="en-US" dirty="0"/>
              <a:t>Typically, a mesh can be simply represented with two types of components, i.e., the list of nodes and the list of </a:t>
            </a:r>
            <a:r>
              <a:rPr lang="en-US" dirty="0" smtClean="0"/>
              <a:t>elements. </a:t>
            </a:r>
          </a:p>
          <a:p>
            <a:pPr>
              <a:buFont typeface="Wingdings" pitchFamily="2" charset="2"/>
              <a:buChar char="§"/>
            </a:pPr>
            <a:r>
              <a:rPr lang="en-US" dirty="0" smtClean="0"/>
              <a:t>The </a:t>
            </a:r>
            <a:r>
              <a:rPr lang="en-US" dirty="0"/>
              <a:t>list of nodes usually holds the index, coordinates, and attribute of each node, while the list of elements stores the index of each element, the indices (not the coordinates) of nodes forming the element, and the attribute of each element.</a:t>
            </a:r>
            <a:endParaRPr lang="en-US" dirty="0" smtClean="0"/>
          </a:p>
          <a:p>
            <a:pPr>
              <a:buFont typeface="Wingdings" pitchFamily="2" charset="2"/>
              <a:buChar char="§"/>
            </a:pPr>
            <a:endParaRPr lang="en-US" dirty="0"/>
          </a:p>
        </p:txBody>
      </p:sp>
      <p:pic>
        <p:nvPicPr>
          <p:cNvPr id="7172" name="Picture 4"/>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rot="5400000">
            <a:off x="6864595" y="-460131"/>
            <a:ext cx="1276350" cy="3581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7687840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idx="1"/>
          </p:nvPr>
        </p:nvSpPr>
        <p:spPr>
          <a:xfrm>
            <a:off x="1137250" y="412112"/>
            <a:ext cx="4754880" cy="822960"/>
          </a:xfrm>
        </p:spPr>
        <p:txBody>
          <a:bodyPr/>
          <a:lstStyle/>
          <a:p>
            <a:pPr algn="ctr"/>
            <a:r>
              <a:rPr lang="en-IN" sz="3200" dirty="0" smtClean="0">
                <a:solidFill>
                  <a:srgbClr val="C00000"/>
                </a:solidFill>
              </a:rPr>
              <a:t>Unbalanced Quad Tree</a:t>
            </a:r>
            <a:endParaRPr lang="en-US" sz="3200" dirty="0" smtClean="0">
              <a:solidFill>
                <a:srgbClr val="C00000"/>
              </a:solidFill>
            </a:endParaRPr>
          </a:p>
        </p:txBody>
      </p:sp>
      <p:sp>
        <p:nvSpPr>
          <p:cNvPr id="15" name="Content Placeholder 14"/>
          <p:cNvSpPr>
            <a:spLocks noGrp="1"/>
          </p:cNvSpPr>
          <p:nvPr>
            <p:ph sz="half" idx="2"/>
          </p:nvPr>
        </p:nvSpPr>
        <p:spPr>
          <a:xfrm>
            <a:off x="1137250" y="1200263"/>
            <a:ext cx="4754880" cy="5657737"/>
          </a:xfrm>
        </p:spPr>
        <p:txBody>
          <a:bodyPr/>
          <a:lstStyle/>
          <a:p>
            <a:endParaRPr lang="en-US" dirty="0"/>
          </a:p>
        </p:txBody>
      </p:sp>
      <p:sp>
        <p:nvSpPr>
          <p:cNvPr id="16" name="Text Placeholder 15"/>
          <p:cNvSpPr>
            <a:spLocks noGrp="1"/>
          </p:cNvSpPr>
          <p:nvPr>
            <p:ph type="body" sz="quarter" idx="3"/>
          </p:nvPr>
        </p:nvSpPr>
        <p:spPr>
          <a:xfrm>
            <a:off x="6104010" y="412112"/>
            <a:ext cx="4754880" cy="822960"/>
          </a:xfrm>
        </p:spPr>
        <p:txBody>
          <a:bodyPr>
            <a:normAutofit/>
          </a:bodyPr>
          <a:lstStyle/>
          <a:p>
            <a:pPr algn="ctr"/>
            <a:r>
              <a:rPr lang="en-IN" sz="3200" dirty="0" smtClean="0">
                <a:solidFill>
                  <a:srgbClr val="C00000"/>
                </a:solidFill>
              </a:rPr>
              <a:t>Balanced Quad Tree</a:t>
            </a:r>
            <a:endParaRPr sz="3200" smtClean="0">
              <a:solidFill>
                <a:srgbClr val="C00000"/>
              </a:solidFill>
            </a:endParaRPr>
          </a:p>
        </p:txBody>
      </p:sp>
      <p:pic>
        <p:nvPicPr>
          <p:cNvPr id="1029" name="Picture 5"/>
          <p:cNvPicPr>
            <a:picLocks noChangeAspect="1" noChangeArrowheads="1"/>
          </p:cNvPicPr>
          <p:nvPr/>
        </p:nvPicPr>
        <p:blipFill>
          <a:blip r:embed="rId2"/>
          <a:srcRect/>
          <a:stretch>
            <a:fillRect/>
          </a:stretch>
        </p:blipFill>
        <p:spPr bwMode="auto">
          <a:xfrm>
            <a:off x="1923904" y="1231965"/>
            <a:ext cx="2271024" cy="2253948"/>
          </a:xfrm>
          <a:prstGeom prst="rect">
            <a:avLst/>
          </a:prstGeom>
          <a:noFill/>
          <a:ln w="9525">
            <a:noFill/>
            <a:miter lim="800000"/>
            <a:headEnd/>
            <a:tailEnd/>
          </a:ln>
          <a:effectLst/>
        </p:spPr>
      </p:pic>
      <p:pic>
        <p:nvPicPr>
          <p:cNvPr id="1030" name="Picture 6"/>
          <p:cNvPicPr>
            <a:picLocks noChangeAspect="1" noChangeArrowheads="1"/>
          </p:cNvPicPr>
          <p:nvPr/>
        </p:nvPicPr>
        <p:blipFill>
          <a:blip r:embed="rId3"/>
          <a:srcRect/>
          <a:stretch>
            <a:fillRect/>
          </a:stretch>
        </p:blipFill>
        <p:spPr bwMode="auto">
          <a:xfrm>
            <a:off x="7165501" y="1293388"/>
            <a:ext cx="2214169" cy="2214169"/>
          </a:xfrm>
          <a:prstGeom prst="rect">
            <a:avLst/>
          </a:prstGeom>
          <a:noFill/>
          <a:ln w="9525">
            <a:noFill/>
            <a:miter lim="800000"/>
            <a:headEnd/>
            <a:tailEnd/>
          </a:ln>
          <a:effectLst/>
        </p:spPr>
      </p:pic>
      <p:pic>
        <p:nvPicPr>
          <p:cNvPr id="1031" name="Picture 7"/>
          <p:cNvPicPr>
            <a:picLocks noGrp="1" noChangeAspect="1" noChangeArrowheads="1"/>
          </p:cNvPicPr>
          <p:nvPr>
            <p:ph sz="quarter" idx="4"/>
          </p:nvPr>
        </p:nvPicPr>
        <p:blipFill>
          <a:blip r:embed="rId4"/>
          <a:srcRect/>
          <a:stretch>
            <a:fillRect/>
          </a:stretch>
        </p:blipFill>
        <p:spPr bwMode="auto">
          <a:xfrm>
            <a:off x="1693802" y="3681972"/>
            <a:ext cx="2583180" cy="2560320"/>
          </a:xfrm>
          <a:prstGeom prst="rect">
            <a:avLst/>
          </a:prstGeom>
          <a:noFill/>
          <a:ln w="9525">
            <a:noFill/>
            <a:miter lim="800000"/>
            <a:headEnd/>
            <a:tailEnd/>
          </a:ln>
          <a:effectLst/>
        </p:spPr>
      </p:pic>
      <p:pic>
        <p:nvPicPr>
          <p:cNvPr id="1033" name="Picture 9"/>
          <p:cNvPicPr>
            <a:picLocks noChangeAspect="1" noChangeArrowheads="1"/>
          </p:cNvPicPr>
          <p:nvPr/>
        </p:nvPicPr>
        <p:blipFill>
          <a:blip r:embed="rId5"/>
          <a:srcRect/>
          <a:stretch>
            <a:fillRect/>
          </a:stretch>
        </p:blipFill>
        <p:spPr bwMode="auto">
          <a:xfrm>
            <a:off x="6751866" y="3921550"/>
            <a:ext cx="5095910" cy="25079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3155950" y="549275"/>
            <a:ext cx="5880100" cy="5759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detection</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a:t>In physical simulations, video games and computational geometry, collision detection involves algorithms for checking for collision, i.e. intersection, of two given solids. </a:t>
            </a:r>
            <a:endParaRPr lang="en-US" dirty="0" smtClean="0"/>
          </a:p>
          <a:p>
            <a:pPr>
              <a:buFont typeface="Wingdings" pitchFamily="2" charset="2"/>
              <a:buChar char="§"/>
            </a:pPr>
            <a:r>
              <a:rPr lang="en-US" dirty="0"/>
              <a:t>Collision detection is widely used in games</a:t>
            </a:r>
            <a:r>
              <a:rPr lang="en-US" dirty="0" smtClean="0"/>
              <a:t>.</a:t>
            </a:r>
          </a:p>
          <a:p>
            <a:pPr>
              <a:buFont typeface="Wingdings" pitchFamily="2" charset="2"/>
              <a:buChar char="§"/>
            </a:pPr>
            <a:r>
              <a:rPr lang="en-US" dirty="0" smtClean="0"/>
              <a:t> </a:t>
            </a:r>
            <a:r>
              <a:rPr lang="en-US" dirty="0"/>
              <a:t>Without it, for instance, characters would go through walls. Pool simulations clearly require a good collision detector</a:t>
            </a:r>
            <a:r>
              <a:rPr lang="en-US" dirty="0" smtClean="0"/>
              <a:t>.</a:t>
            </a:r>
          </a:p>
          <a:p>
            <a:pPr>
              <a:buFont typeface="Wingdings" pitchFamily="2" charset="2"/>
              <a:buChar char="§"/>
            </a:pPr>
            <a:r>
              <a:rPr lang="en-US" dirty="0"/>
              <a:t>A Brute Force algorithm for Collision Detection would take O(n²) time. (Too slow!) • </a:t>
            </a:r>
            <a:endParaRPr lang="en-US" dirty="0" smtClean="0"/>
          </a:p>
          <a:p>
            <a:pPr>
              <a:buFont typeface="Wingdings" pitchFamily="2" charset="2"/>
              <a:buChar char="§"/>
            </a:pPr>
            <a:r>
              <a:rPr lang="en-US" dirty="0" smtClean="0"/>
              <a:t>Creating </a:t>
            </a:r>
            <a:r>
              <a:rPr lang="en-US" dirty="0"/>
              <a:t>a </a:t>
            </a:r>
            <a:r>
              <a:rPr lang="en-US" dirty="0" smtClean="0"/>
              <a:t>Quad tree </a:t>
            </a:r>
            <a:r>
              <a:rPr lang="en-US" dirty="0"/>
              <a:t>allows us to </a:t>
            </a:r>
            <a:r>
              <a:rPr lang="en-US" dirty="0" smtClean="0"/>
              <a:t>analyze </a:t>
            </a:r>
            <a:r>
              <a:rPr lang="en-US" dirty="0"/>
              <a:t>only adjacent squares, </a:t>
            </a:r>
            <a:endParaRPr lang="en-US" dirty="0" smtClean="0"/>
          </a:p>
          <a:p>
            <a:pPr>
              <a:buNone/>
            </a:pPr>
            <a:r>
              <a:rPr lang="en-US" dirty="0" smtClean="0"/>
              <a:t>   reducing </a:t>
            </a:r>
            <a:r>
              <a:rPr lang="en-US" dirty="0"/>
              <a:t>the number of comparisons greatly. </a:t>
            </a:r>
          </a:p>
        </p:txBody>
      </p:sp>
      <p:pic>
        <p:nvPicPr>
          <p:cNvPr id="8194" name="Picture 2"/>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b="6966"/>
          <a:stretch/>
        </p:blipFill>
        <p:spPr bwMode="auto">
          <a:xfrm>
            <a:off x="6459416" y="254977"/>
            <a:ext cx="3437792" cy="18786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cstate="print"/>
          <a:srcRect/>
          <a:stretch>
            <a:fillRect/>
          </a:stretch>
        </p:blipFill>
        <p:spPr bwMode="auto">
          <a:xfrm>
            <a:off x="9794449" y="4639707"/>
            <a:ext cx="2359843" cy="2208865"/>
          </a:xfrm>
          <a:prstGeom prst="rect">
            <a:avLst/>
          </a:prstGeom>
          <a:noFill/>
          <a:ln w="9525">
            <a:noFill/>
            <a:miter lim="800000"/>
            <a:headEnd/>
            <a:tailEnd/>
          </a:ln>
          <a:effectLst/>
        </p:spPr>
      </p:pic>
    </p:spTree>
    <p:extLst>
      <p:ext uri="{BB962C8B-B14F-4D97-AF65-F5344CB8AC3E}">
        <p14:creationId xmlns="" xmlns:p14="http://schemas.microsoft.com/office/powerpoint/2010/main" val="28454609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27EF3B-9326-461F-A429-72C39BFD5791}"/>
              </a:ext>
            </a:extLst>
          </p:cNvPr>
          <p:cNvSpPr>
            <a:spLocks noGrp="1"/>
          </p:cNvSpPr>
          <p:nvPr>
            <p:ph type="ctrTitle"/>
          </p:nvPr>
        </p:nvSpPr>
        <p:spPr/>
        <p:txBody>
          <a:bodyPr>
            <a:normAutofit/>
          </a:bodyPr>
          <a:lstStyle/>
          <a:p>
            <a:pPr algn="ctr"/>
            <a:r>
              <a:rPr lang="en-IN" sz="5400" b="1" dirty="0" err="1" smtClean="0"/>
              <a:t>thankyou</a:t>
            </a:r>
            <a:endParaRPr lang="en-IN" sz="5400" b="1" dirty="0"/>
          </a:p>
        </p:txBody>
      </p:sp>
      <p:sp>
        <p:nvSpPr>
          <p:cNvPr id="3" name="Subtitle 2">
            <a:extLst>
              <a:ext uri="{FF2B5EF4-FFF2-40B4-BE49-F238E27FC236}">
                <a16:creationId xmlns:a16="http://schemas.microsoft.com/office/drawing/2014/main" xmlns="" id="{7E5D38BA-E3FB-484D-ADBC-28DA5AAF446B}"/>
              </a:ext>
            </a:extLst>
          </p:cNvPr>
          <p:cNvSpPr>
            <a:spLocks noGrp="1"/>
          </p:cNvSpPr>
          <p:nvPr>
            <p:ph type="subTitle" idx="1"/>
          </p:nvPr>
        </p:nvSpPr>
        <p:spPr/>
        <p:txBody>
          <a:bodyPr/>
          <a:lstStyle/>
          <a:p>
            <a:r>
              <a:rPr lang="en-US" dirty="0"/>
              <a:t>GROUP </a:t>
            </a:r>
            <a:r>
              <a:rPr lang="en-US"/>
              <a:t>NO </a:t>
            </a:r>
            <a:r>
              <a:rPr lang="en-US" smtClean="0"/>
              <a:t>16</a:t>
            </a:r>
            <a:endParaRPr lang="en-IN" dirty="0"/>
          </a:p>
        </p:txBody>
      </p:sp>
    </p:spTree>
    <p:extLst>
      <p:ext uri="{BB962C8B-B14F-4D97-AF65-F5344CB8AC3E}">
        <p14:creationId xmlns="" xmlns:p14="http://schemas.microsoft.com/office/powerpoint/2010/main" val="4228831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exactly are </a:t>
            </a:r>
            <a:r>
              <a:rPr lang="en-US" i="1" dirty="0" smtClean="0"/>
              <a:t>k-d</a:t>
            </a:r>
            <a:r>
              <a:rPr lang="en-US" dirty="0" smtClean="0"/>
              <a:t> trees?</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
            </a:pPr>
            <a:r>
              <a:rPr lang="en-US" sz="1800" dirty="0">
                <a:solidFill>
                  <a:schemeClr val="tx1">
                    <a:lumMod val="95000"/>
                    <a:lumOff val="5000"/>
                  </a:schemeClr>
                </a:solidFill>
                <a:latin typeface="Bahnschrift" pitchFamily="34" charset="0"/>
              </a:rPr>
              <a:t>In </a:t>
            </a:r>
            <a:r>
              <a:rPr lang="en-US" sz="1800" dirty="0">
                <a:solidFill>
                  <a:schemeClr val="tx1">
                    <a:lumMod val="95000"/>
                    <a:lumOff val="5000"/>
                  </a:schemeClr>
                </a:solidFill>
                <a:latin typeface="Bahnschrift" pitchFamily="34" charset="0"/>
                <a:hlinkClick r:id="rId2" tooltip="Computer science"/>
              </a:rPr>
              <a:t>computer science</a:t>
            </a:r>
            <a:r>
              <a:rPr lang="en-US" sz="1800" dirty="0">
                <a:solidFill>
                  <a:schemeClr val="tx1">
                    <a:lumMod val="95000"/>
                    <a:lumOff val="5000"/>
                  </a:schemeClr>
                </a:solidFill>
                <a:latin typeface="Bahnschrift" pitchFamily="34" charset="0"/>
              </a:rPr>
              <a:t>, a </a:t>
            </a:r>
            <a:r>
              <a:rPr lang="en-US" sz="1800" b="1" i="1" dirty="0">
                <a:solidFill>
                  <a:schemeClr val="tx1">
                    <a:lumMod val="95000"/>
                    <a:lumOff val="5000"/>
                  </a:schemeClr>
                </a:solidFill>
                <a:latin typeface="Bahnschrift" pitchFamily="34" charset="0"/>
              </a:rPr>
              <a:t>k</a:t>
            </a:r>
            <a:r>
              <a:rPr lang="en-US" sz="1800" b="1" dirty="0">
                <a:solidFill>
                  <a:schemeClr val="tx1">
                    <a:lumMod val="95000"/>
                    <a:lumOff val="5000"/>
                  </a:schemeClr>
                </a:solidFill>
                <a:latin typeface="Bahnschrift" pitchFamily="34" charset="0"/>
              </a:rPr>
              <a:t>-d tree</a:t>
            </a:r>
            <a:r>
              <a:rPr lang="en-US" sz="1800" dirty="0">
                <a:solidFill>
                  <a:schemeClr val="tx1">
                    <a:lumMod val="95000"/>
                    <a:lumOff val="5000"/>
                  </a:schemeClr>
                </a:solidFill>
                <a:latin typeface="Bahnschrift" pitchFamily="34" charset="0"/>
              </a:rPr>
              <a:t> (short for </a:t>
            </a:r>
            <a:r>
              <a:rPr lang="en-US" sz="1800" i="1" dirty="0">
                <a:solidFill>
                  <a:schemeClr val="tx1">
                    <a:lumMod val="95000"/>
                    <a:lumOff val="5000"/>
                  </a:schemeClr>
                </a:solidFill>
                <a:latin typeface="Bahnschrift" pitchFamily="34" charset="0"/>
              </a:rPr>
              <a:t>k-dimensional </a:t>
            </a:r>
            <a:r>
              <a:rPr lang="en-US" sz="1800" i="1" dirty="0">
                <a:solidFill>
                  <a:schemeClr val="tx1">
                    <a:lumMod val="95000"/>
                    <a:lumOff val="5000"/>
                  </a:schemeClr>
                </a:solidFill>
                <a:latin typeface="Bahnschrift" pitchFamily="34" charset="0"/>
                <a:hlinkClick r:id="rId3" tooltip="Tree data structure"/>
              </a:rPr>
              <a:t>tree</a:t>
            </a:r>
            <a:r>
              <a:rPr lang="en-US" sz="1800" dirty="0">
                <a:solidFill>
                  <a:schemeClr val="tx1">
                    <a:lumMod val="95000"/>
                    <a:lumOff val="5000"/>
                  </a:schemeClr>
                </a:solidFill>
                <a:latin typeface="Bahnschrift" pitchFamily="34" charset="0"/>
              </a:rPr>
              <a:t>) is a </a:t>
            </a:r>
            <a:r>
              <a:rPr lang="en-US" sz="1800" dirty="0">
                <a:solidFill>
                  <a:schemeClr val="tx1">
                    <a:lumMod val="95000"/>
                    <a:lumOff val="5000"/>
                  </a:schemeClr>
                </a:solidFill>
                <a:latin typeface="Bahnschrift" pitchFamily="34" charset="0"/>
                <a:hlinkClick r:id="rId4" tooltip="Space partitioning"/>
              </a:rPr>
              <a:t>space-partitioning</a:t>
            </a:r>
            <a:r>
              <a:rPr lang="en-US" sz="1800" dirty="0">
                <a:solidFill>
                  <a:schemeClr val="tx1">
                    <a:lumMod val="95000"/>
                    <a:lumOff val="5000"/>
                  </a:schemeClr>
                </a:solidFill>
                <a:latin typeface="Bahnschrift" pitchFamily="34" charset="0"/>
              </a:rPr>
              <a:t> </a:t>
            </a:r>
            <a:r>
              <a:rPr lang="en-US" sz="1800" dirty="0">
                <a:solidFill>
                  <a:schemeClr val="tx1">
                    <a:lumMod val="95000"/>
                    <a:lumOff val="5000"/>
                  </a:schemeClr>
                </a:solidFill>
                <a:latin typeface="Bahnschrift" pitchFamily="34" charset="0"/>
                <a:hlinkClick r:id="rId5" tooltip="Data structure"/>
              </a:rPr>
              <a:t>data structure</a:t>
            </a:r>
            <a:r>
              <a:rPr lang="en-US" sz="1800" dirty="0">
                <a:solidFill>
                  <a:schemeClr val="tx1">
                    <a:lumMod val="95000"/>
                    <a:lumOff val="5000"/>
                  </a:schemeClr>
                </a:solidFill>
                <a:latin typeface="Bahnschrift" pitchFamily="34" charset="0"/>
              </a:rPr>
              <a:t> for organizing </a:t>
            </a:r>
            <a:r>
              <a:rPr lang="en-US" sz="1800" dirty="0">
                <a:solidFill>
                  <a:schemeClr val="tx1">
                    <a:lumMod val="95000"/>
                    <a:lumOff val="5000"/>
                  </a:schemeClr>
                </a:solidFill>
                <a:latin typeface="Bahnschrift" pitchFamily="34" charset="0"/>
                <a:hlinkClick r:id="rId6" tooltip="Point (geometry)"/>
              </a:rPr>
              <a:t>points</a:t>
            </a:r>
            <a:r>
              <a:rPr lang="en-US" sz="1800" dirty="0">
                <a:solidFill>
                  <a:schemeClr val="tx1">
                    <a:lumMod val="95000"/>
                    <a:lumOff val="5000"/>
                  </a:schemeClr>
                </a:solidFill>
                <a:latin typeface="Bahnschrift" pitchFamily="34" charset="0"/>
              </a:rPr>
              <a:t> in a </a:t>
            </a:r>
            <a:r>
              <a:rPr lang="en-US" sz="1800" i="1" dirty="0">
                <a:solidFill>
                  <a:schemeClr val="tx1">
                    <a:lumMod val="95000"/>
                    <a:lumOff val="5000"/>
                  </a:schemeClr>
                </a:solidFill>
                <a:latin typeface="Bahnschrift" pitchFamily="34" charset="0"/>
              </a:rPr>
              <a:t>k</a:t>
            </a:r>
            <a:r>
              <a:rPr lang="en-US" sz="1800" dirty="0">
                <a:solidFill>
                  <a:schemeClr val="tx1">
                    <a:lumMod val="95000"/>
                    <a:lumOff val="5000"/>
                  </a:schemeClr>
                </a:solidFill>
                <a:latin typeface="Bahnschrift" pitchFamily="34" charset="0"/>
              </a:rPr>
              <a:t>-dimensional </a:t>
            </a:r>
            <a:r>
              <a:rPr lang="en-US" sz="1800" dirty="0">
                <a:solidFill>
                  <a:schemeClr val="tx1">
                    <a:lumMod val="95000"/>
                    <a:lumOff val="5000"/>
                  </a:schemeClr>
                </a:solidFill>
                <a:latin typeface="Bahnschrift" pitchFamily="34" charset="0"/>
                <a:hlinkClick r:id="rId7" tooltip="Euclidean space"/>
              </a:rPr>
              <a:t>space</a:t>
            </a:r>
            <a:r>
              <a:rPr lang="en-US" sz="1800" dirty="0">
                <a:solidFill>
                  <a:schemeClr val="tx1">
                    <a:lumMod val="95000"/>
                    <a:lumOff val="5000"/>
                  </a:schemeClr>
                </a:solidFill>
                <a:latin typeface="Bahnschrift" pitchFamily="34" charset="0"/>
              </a:rPr>
              <a:t>. </a:t>
            </a:r>
            <a:endParaRPr lang="en-US" sz="1800" dirty="0" smtClean="0">
              <a:solidFill>
                <a:schemeClr val="tx1">
                  <a:lumMod val="95000"/>
                  <a:lumOff val="5000"/>
                </a:schemeClr>
              </a:solidFill>
              <a:latin typeface="Bahnschrift" pitchFamily="34" charset="0"/>
            </a:endParaRPr>
          </a:p>
          <a:p>
            <a:pPr>
              <a:buFont typeface="Wingdings" pitchFamily="2" charset="2"/>
              <a:buChar char="§"/>
            </a:pPr>
            <a:r>
              <a:rPr lang="en-US" sz="1800" i="1" dirty="0" smtClean="0">
                <a:solidFill>
                  <a:schemeClr val="tx1">
                    <a:lumMod val="95000"/>
                    <a:lumOff val="5000"/>
                  </a:schemeClr>
                </a:solidFill>
                <a:latin typeface="Bahnschrift" pitchFamily="34" charset="0"/>
              </a:rPr>
              <a:t>k</a:t>
            </a:r>
            <a:r>
              <a:rPr lang="en-US" sz="1800" dirty="0" smtClean="0">
                <a:solidFill>
                  <a:schemeClr val="tx1">
                    <a:lumMod val="95000"/>
                    <a:lumOff val="5000"/>
                  </a:schemeClr>
                </a:solidFill>
                <a:latin typeface="Bahnschrift" pitchFamily="34" charset="0"/>
              </a:rPr>
              <a:t>-d </a:t>
            </a:r>
            <a:r>
              <a:rPr lang="en-US" sz="1800" dirty="0">
                <a:solidFill>
                  <a:schemeClr val="tx1">
                    <a:lumMod val="95000"/>
                    <a:lumOff val="5000"/>
                  </a:schemeClr>
                </a:solidFill>
                <a:latin typeface="Bahnschrift" pitchFamily="34" charset="0"/>
              </a:rPr>
              <a:t>trees are a useful data structure for several applications, such as searches involving a multidimensional search </a:t>
            </a:r>
            <a:r>
              <a:rPr lang="en-US" sz="1800" dirty="0" smtClean="0">
                <a:solidFill>
                  <a:schemeClr val="tx1">
                    <a:lumMod val="95000"/>
                    <a:lumOff val="5000"/>
                  </a:schemeClr>
                </a:solidFill>
                <a:latin typeface="Bahnschrift" pitchFamily="34" charset="0"/>
              </a:rPr>
              <a:t>key.</a:t>
            </a:r>
          </a:p>
          <a:p>
            <a:pPr>
              <a:buFont typeface="Wingdings" pitchFamily="2" charset="2"/>
              <a:buChar char="§"/>
            </a:pPr>
            <a:r>
              <a:rPr lang="en-US" sz="1800" dirty="0" smtClean="0">
                <a:solidFill>
                  <a:schemeClr val="tx1">
                    <a:lumMod val="95000"/>
                    <a:lumOff val="5000"/>
                  </a:schemeClr>
                </a:solidFill>
                <a:latin typeface="Bahnschrift" pitchFamily="34" charset="0"/>
              </a:rPr>
              <a:t>It is a tree used to store spatial data-</a:t>
            </a:r>
          </a:p>
          <a:p>
            <a:pPr marL="457200" indent="-457200">
              <a:buFont typeface="+mj-lt"/>
              <a:buAutoNum type="arabicPeriod"/>
            </a:pPr>
            <a:r>
              <a:rPr lang="en-US" sz="1800" dirty="0" smtClean="0">
                <a:solidFill>
                  <a:schemeClr val="tx1">
                    <a:lumMod val="95000"/>
                    <a:lumOff val="5000"/>
                  </a:schemeClr>
                </a:solidFill>
                <a:latin typeface="Bahnschrift" pitchFamily="34" charset="0"/>
              </a:rPr>
              <a:t>Nearest neighbor search</a:t>
            </a:r>
          </a:p>
          <a:p>
            <a:pPr marL="457200" indent="-457200">
              <a:buFont typeface="+mj-lt"/>
              <a:buAutoNum type="arabicPeriod"/>
            </a:pPr>
            <a:r>
              <a:rPr lang="en-US" sz="1800" dirty="0" smtClean="0">
                <a:solidFill>
                  <a:schemeClr val="tx1">
                    <a:lumMod val="95000"/>
                    <a:lumOff val="5000"/>
                  </a:schemeClr>
                </a:solidFill>
                <a:latin typeface="Bahnschrift" pitchFamily="34" charset="0"/>
              </a:rPr>
              <a:t>Range queries</a:t>
            </a:r>
          </a:p>
          <a:p>
            <a:pPr marL="457200" indent="-457200">
              <a:buFont typeface="+mj-lt"/>
              <a:buAutoNum type="arabicPeriod"/>
            </a:pPr>
            <a:r>
              <a:rPr lang="en-US" sz="1800" dirty="0" smtClean="0">
                <a:solidFill>
                  <a:schemeClr val="tx1">
                    <a:lumMod val="95000"/>
                    <a:lumOff val="5000"/>
                  </a:schemeClr>
                </a:solidFill>
                <a:latin typeface="Bahnschrift" pitchFamily="34" charset="0"/>
              </a:rPr>
              <a:t>Range Look up</a:t>
            </a:r>
          </a:p>
          <a:p>
            <a:pPr>
              <a:buFont typeface="Wingdings" pitchFamily="2" charset="2"/>
              <a:buChar char="§"/>
            </a:pPr>
            <a:r>
              <a:rPr lang="en-US" sz="1800" dirty="0">
                <a:latin typeface="Bahnschrift" pitchFamily="34" charset="0"/>
              </a:rPr>
              <a:t>k-d tree are guaranteed log2 n depth where n is the number of points in the set.</a:t>
            </a:r>
            <a:endParaRPr lang="en-US" sz="1800" dirty="0">
              <a:solidFill>
                <a:schemeClr val="tx1">
                  <a:lumMod val="95000"/>
                  <a:lumOff val="5000"/>
                </a:schemeClr>
              </a:solidFill>
              <a:latin typeface="Bahnschrift" pitchFamily="34" charset="0"/>
            </a:endParaRPr>
          </a:p>
        </p:txBody>
      </p:sp>
      <p:pic>
        <p:nvPicPr>
          <p:cNvPr id="1026" name="Picture 2"/>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7362093" y="545121"/>
            <a:ext cx="2672862" cy="1714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30497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1031630" y="1512277"/>
            <a:ext cx="4032739" cy="4022725"/>
          </a:xfrm>
        </p:spPr>
      </p:pic>
      <p:sp>
        <p:nvSpPr>
          <p:cNvPr id="5" name="AutoShape 2" descr="blob:https://web.whatsapp.com/f79aeb9b-35e0-4382-ab2f-6c615a208e87"/>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400800" y="1512277"/>
            <a:ext cx="4419599" cy="39037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265772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exactly are </a:t>
            </a:r>
            <a:r>
              <a:rPr lang="en-US" i="1" dirty="0" smtClean="0"/>
              <a:t>quad</a:t>
            </a:r>
            <a:r>
              <a:rPr lang="en-US" dirty="0" smtClean="0"/>
              <a:t> trees?</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a:t>A </a:t>
            </a:r>
            <a:r>
              <a:rPr lang="en-US" dirty="0" err="1"/>
              <a:t>quadtree</a:t>
            </a:r>
            <a:r>
              <a:rPr lang="en-US" dirty="0"/>
              <a:t> is a tree data structure in which each internal node has exactly four children. </a:t>
            </a:r>
            <a:endParaRPr lang="en-US" dirty="0" smtClean="0"/>
          </a:p>
          <a:p>
            <a:pPr>
              <a:buFont typeface="Wingdings" pitchFamily="2" charset="2"/>
              <a:buChar char="§"/>
            </a:pPr>
            <a:r>
              <a:rPr lang="en-US" dirty="0" smtClean="0"/>
              <a:t>In </a:t>
            </a:r>
            <a:r>
              <a:rPr lang="en-US" dirty="0"/>
              <a:t>a </a:t>
            </a:r>
            <a:r>
              <a:rPr lang="en-US" dirty="0" err="1"/>
              <a:t>quadtree</a:t>
            </a:r>
            <a:r>
              <a:rPr lang="en-US" dirty="0"/>
              <a:t>, each node represents a bounding box covering some part of the </a:t>
            </a:r>
            <a:endParaRPr lang="en-US" dirty="0" smtClean="0"/>
          </a:p>
          <a:p>
            <a:pPr marL="0" indent="0">
              <a:buNone/>
            </a:pPr>
            <a:endParaRPr lang="en-US" dirty="0"/>
          </a:p>
          <a:p>
            <a:pPr>
              <a:buFont typeface="Wingdings" pitchFamily="2" charset="2"/>
              <a:buChar char="§"/>
            </a:pPr>
            <a:r>
              <a:rPr lang="en-US" dirty="0" smtClean="0"/>
              <a:t>A space </a:t>
            </a:r>
            <a:r>
              <a:rPr lang="en-US" dirty="0"/>
              <a:t>being indexed, with the root node covering the entire area</a:t>
            </a:r>
            <a:r>
              <a:rPr lang="en-US" dirty="0" smtClean="0"/>
              <a:t>.</a:t>
            </a:r>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628182" y="410308"/>
            <a:ext cx="2532185" cy="18522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6918840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620603" y="1754330"/>
            <a:ext cx="7648811" cy="4435455"/>
          </a:xfrm>
        </p:spPr>
      </p:pic>
    </p:spTree>
    <p:extLst>
      <p:ext uri="{BB962C8B-B14F-4D97-AF65-F5344CB8AC3E}">
        <p14:creationId xmlns="" xmlns:p14="http://schemas.microsoft.com/office/powerpoint/2010/main" val="1138672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applications of </a:t>
            </a:r>
            <a:r>
              <a:rPr lang="en-US" i="1" dirty="0" smtClean="0"/>
              <a:t>k-d</a:t>
            </a:r>
            <a:r>
              <a:rPr lang="en-US" dirty="0" smtClean="0"/>
              <a:t> trees:</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3200" dirty="0" smtClean="0"/>
              <a:t>Nearest neighbor search.</a:t>
            </a:r>
          </a:p>
          <a:p>
            <a:pPr marL="457200" indent="-457200">
              <a:buFont typeface="+mj-lt"/>
              <a:buAutoNum type="arabicPeriod"/>
            </a:pPr>
            <a:r>
              <a:rPr lang="en-US" sz="3200" dirty="0" smtClean="0"/>
              <a:t>Database queries involving a multi-dimensional search key.</a:t>
            </a:r>
          </a:p>
          <a:p>
            <a:pPr marL="457200" indent="-457200">
              <a:buFont typeface="+mj-lt"/>
              <a:buAutoNum type="arabicPeriod"/>
            </a:pPr>
            <a:r>
              <a:rPr lang="en-US" sz="3200" dirty="0"/>
              <a:t>n</a:t>
            </a:r>
            <a:r>
              <a:rPr lang="en-US" sz="3200" dirty="0" smtClean="0"/>
              <a:t> body problems.</a:t>
            </a:r>
          </a:p>
          <a:p>
            <a:pPr marL="457200" indent="-457200">
              <a:buFont typeface="+mj-lt"/>
              <a:buAutoNum type="arabicPeriod"/>
            </a:pPr>
            <a:r>
              <a:rPr lang="en-US" sz="3200" dirty="0" smtClean="0"/>
              <a:t>Colour reduction.</a:t>
            </a:r>
            <a:endParaRPr lang="en-US" sz="3200" dirty="0"/>
          </a:p>
        </p:txBody>
      </p:sp>
    </p:spTree>
    <p:extLst>
      <p:ext uri="{BB962C8B-B14F-4D97-AF65-F5344CB8AC3E}">
        <p14:creationId xmlns="" xmlns:p14="http://schemas.microsoft.com/office/powerpoint/2010/main" val="33843719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Nearest neighbor search</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a:t>The nearest </a:t>
            </a:r>
            <a:r>
              <a:rPr lang="en-US" dirty="0" smtClean="0"/>
              <a:t>neighbor search</a:t>
            </a:r>
            <a:r>
              <a:rPr lang="en-US" dirty="0"/>
              <a:t> (NN) algorithm aims to find the point in the tree that is nearest to a given input point</a:t>
            </a:r>
            <a:r>
              <a:rPr lang="en-US" dirty="0" smtClean="0"/>
              <a:t>.</a:t>
            </a:r>
          </a:p>
          <a:p>
            <a:pPr>
              <a:buFont typeface="Wingdings" pitchFamily="2" charset="2"/>
              <a:buChar char="§"/>
            </a:pPr>
            <a:r>
              <a:rPr lang="en-US" dirty="0" smtClean="0"/>
              <a:t> </a:t>
            </a:r>
            <a:r>
              <a:rPr lang="en-US" dirty="0"/>
              <a:t>This search can be done efficiently by using the tree properties to quickly eliminate large portions of the search space.</a:t>
            </a:r>
            <a:br>
              <a:rPr lang="en-US" dirty="0"/>
            </a:br>
            <a:endParaRPr lang="en-US" dirty="0"/>
          </a:p>
        </p:txBody>
      </p:sp>
      <p:pic>
        <p:nvPicPr>
          <p:cNvPr id="3075"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549037" y="4118098"/>
            <a:ext cx="5734050" cy="2162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028010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13" y="444539"/>
            <a:ext cx="9720072" cy="1499616"/>
          </a:xfrm>
        </p:spPr>
        <p:txBody>
          <a:bodyPr>
            <a:normAutofit fontScale="90000"/>
          </a:bodyPr>
          <a:lstStyle/>
          <a:p>
            <a:r>
              <a:rPr lang="en-US" sz="5400" dirty="0"/>
              <a:t>Database queries involving a multi-dimensional search key.</a:t>
            </a:r>
            <a:br>
              <a:rPr lang="en-US" sz="5400" dirty="0"/>
            </a:b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a:t>A range search searches for ranges of parameters. </a:t>
            </a:r>
            <a:endParaRPr lang="en-US" dirty="0" smtClean="0"/>
          </a:p>
          <a:p>
            <a:pPr>
              <a:buFont typeface="Wingdings" pitchFamily="2" charset="2"/>
              <a:buChar char="§"/>
            </a:pPr>
            <a:r>
              <a:rPr lang="en-US" dirty="0" smtClean="0"/>
              <a:t>For </a:t>
            </a:r>
            <a:r>
              <a:rPr lang="en-US" dirty="0"/>
              <a:t>example, if a tree is storing values corresponding to income and age, then a range search might be something like looking for all members of the tree which have an age between 20 and 50 years and an income between 50,000 and 80,000. </a:t>
            </a:r>
            <a:endParaRPr lang="en-US" dirty="0" smtClean="0"/>
          </a:p>
          <a:p>
            <a:pPr>
              <a:buFont typeface="Wingdings" pitchFamily="2" charset="2"/>
              <a:buChar char="§"/>
            </a:pPr>
            <a:r>
              <a:rPr lang="en-US" dirty="0" smtClean="0"/>
              <a:t>Since </a:t>
            </a:r>
            <a:r>
              <a:rPr lang="en-US" dirty="0"/>
              <a:t>k-d trees divide the range of a domain in half at each level of the tree, they are useful for performing range searches</a:t>
            </a:r>
            <a:r>
              <a:rPr lang="en-US" dirty="0" smtClean="0"/>
              <a:t>.</a:t>
            </a:r>
          </a:p>
          <a:p>
            <a:pPr>
              <a:buFont typeface="Wingdings" pitchFamily="2" charset="2"/>
              <a:buChar char="§"/>
            </a:pPr>
            <a:endParaRPr lang="en-US" dirty="0"/>
          </a:p>
        </p:txBody>
      </p:sp>
      <p:pic>
        <p:nvPicPr>
          <p:cNvPr id="409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884984" y="4312627"/>
            <a:ext cx="3241431" cy="25453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816246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body problems</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 It efficiently simulates </a:t>
            </a:r>
            <a:r>
              <a:rPr lang="en-US" dirty="0"/>
              <a:t>the movements of a collection of objects moving under mutual </a:t>
            </a:r>
            <a:r>
              <a:rPr lang="en-US" dirty="0" smtClean="0"/>
              <a:t>gravitational attraction.</a:t>
            </a:r>
          </a:p>
          <a:p>
            <a:pPr>
              <a:buFont typeface="Wingdings" pitchFamily="2" charset="2"/>
              <a:buChar char="§"/>
            </a:pPr>
            <a:r>
              <a:rPr lang="en-US" dirty="0"/>
              <a:t>The naive method would involve computing the gravitational force between an object due to every other object in order to simulate its motion under gravitational attraction. Moreover, we would have to do it for every object which would take O(n^2) time</a:t>
            </a:r>
            <a:r>
              <a:rPr lang="en-US" dirty="0" smtClean="0"/>
              <a:t>.</a:t>
            </a:r>
          </a:p>
          <a:p>
            <a:pPr>
              <a:buFont typeface="Wingdings" pitchFamily="2" charset="2"/>
              <a:buChar char="§"/>
            </a:pPr>
            <a:r>
              <a:rPr lang="en-US" dirty="0" smtClean="0"/>
              <a:t>Using </a:t>
            </a:r>
            <a:r>
              <a:rPr lang="en-US" dirty="0"/>
              <a:t>k-d trees, however, we can partition the space and for each subdivision of space, figure out its total effect on the rest of space. Below is the pseudo </a:t>
            </a:r>
            <a:r>
              <a:rPr lang="en-US" dirty="0" smtClean="0"/>
              <a:t>code of </a:t>
            </a:r>
            <a:r>
              <a:rPr lang="en-US" dirty="0"/>
              <a:t>the algorithm.</a:t>
            </a:r>
          </a:p>
        </p:txBody>
      </p:sp>
    </p:spTree>
    <p:extLst>
      <p:ext uri="{BB962C8B-B14F-4D97-AF65-F5344CB8AC3E}">
        <p14:creationId xmlns="" xmlns:p14="http://schemas.microsoft.com/office/powerpoint/2010/main" val="31871496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2567</TotalTime>
  <Words>585</Words>
  <Application>Microsoft Office PowerPoint</Application>
  <PresentationFormat>Custom</PresentationFormat>
  <Paragraphs>79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Integral</vt:lpstr>
      <vt:lpstr> KD TREES AND QUAD TREES APPLICATIONS</vt:lpstr>
      <vt:lpstr>What exactly are k-d trees?</vt:lpstr>
      <vt:lpstr>Slide 3</vt:lpstr>
      <vt:lpstr>What exactly are quad trees?</vt:lpstr>
      <vt:lpstr>Slide 5</vt:lpstr>
      <vt:lpstr>Basic applications of k-d trees:</vt:lpstr>
      <vt:lpstr>Nearest neighbor search</vt:lpstr>
      <vt:lpstr>Database queries involving a multi-dimensional search key. </vt:lpstr>
      <vt:lpstr>N body problems</vt:lpstr>
      <vt:lpstr>Color reduction</vt:lpstr>
      <vt:lpstr>Applications of quad trees.</vt:lpstr>
      <vt:lpstr>Image processing</vt:lpstr>
      <vt:lpstr>Spatial Indexing:</vt:lpstr>
      <vt:lpstr>Mesh generation</vt:lpstr>
      <vt:lpstr>Slide 15</vt:lpstr>
      <vt:lpstr>Slide 16</vt:lpstr>
      <vt:lpstr>Collision detection</vt:lpstr>
      <vt:lpstr>thankyou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Himanshu Pandey</dc:creator>
  <cp:lastModifiedBy>ABHI</cp:lastModifiedBy>
  <cp:revision>63</cp:revision>
  <dcterms:created xsi:type="dcterms:W3CDTF">2020-03-05T03:42:45Z</dcterms:created>
  <dcterms:modified xsi:type="dcterms:W3CDTF">2021-08-26T07:13:43Z</dcterms:modified>
</cp:coreProperties>
</file>