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41"/>
  </p:notesMasterIdLst>
  <p:sldIdLst>
    <p:sldId id="281" r:id="rId2"/>
    <p:sldId id="277" r:id="rId3"/>
    <p:sldId id="278" r:id="rId4"/>
    <p:sldId id="279" r:id="rId5"/>
    <p:sldId id="280" r:id="rId6"/>
    <p:sldId id="256" r:id="rId7"/>
    <p:sldId id="257" r:id="rId8"/>
    <p:sldId id="258" r:id="rId9"/>
    <p:sldId id="259" r:id="rId10"/>
    <p:sldId id="261" r:id="rId11"/>
    <p:sldId id="284" r:id="rId12"/>
    <p:sldId id="275" r:id="rId13"/>
    <p:sldId id="283" r:id="rId14"/>
    <p:sldId id="282" r:id="rId15"/>
    <p:sldId id="276" r:id="rId16"/>
    <p:sldId id="285" r:id="rId17"/>
    <p:sldId id="286" r:id="rId18"/>
    <p:sldId id="287" r:id="rId19"/>
    <p:sldId id="288" r:id="rId20"/>
    <p:sldId id="289" r:id="rId21"/>
    <p:sldId id="290" r:id="rId22"/>
    <p:sldId id="291" r:id="rId23"/>
    <p:sldId id="294" r:id="rId24"/>
    <p:sldId id="260" r:id="rId25"/>
    <p:sldId id="270" r:id="rId26"/>
    <p:sldId id="269" r:id="rId27"/>
    <p:sldId id="295" r:id="rId28"/>
    <p:sldId id="296" r:id="rId29"/>
    <p:sldId id="262" r:id="rId30"/>
    <p:sldId id="263" r:id="rId31"/>
    <p:sldId id="264" r:id="rId32"/>
    <p:sldId id="265" r:id="rId33"/>
    <p:sldId id="267" r:id="rId34"/>
    <p:sldId id="271" r:id="rId35"/>
    <p:sldId id="273" r:id="rId36"/>
    <p:sldId id="297" r:id="rId37"/>
    <p:sldId id="274" r:id="rId38"/>
    <p:sldId id="292" r:id="rId39"/>
    <p:sldId id="29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28D80-9481-41A5-973D-50C477671B87}" type="datetimeFigureOut">
              <a:rPr lang="en-IN" smtClean="0"/>
              <a:t>05-03-2020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BB155-2E17-48D6-A0AF-41B2AD5F1930}" type="slidenum">
              <a:rPr lang="en-IN" smtClean="0"/>
              <a:t>‹#›</a:t>
            </a:fld>
            <a:endParaRPr lang="en-IN"/>
          </a:p>
        </p:txBody>
      </p:sp>
    </p:spTree>
    <p:extLst>
      <p:ext uri="{BB962C8B-B14F-4D97-AF65-F5344CB8AC3E}">
        <p14:creationId xmlns:p14="http://schemas.microsoft.com/office/powerpoint/2010/main" val="318575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5D19B2-1ED7-4C68-9CC7-951EAC52ECEB}" type="slidenum">
              <a:rPr lang="en-US" smtClean="0"/>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5D19B2-1ED7-4C68-9CC7-951EAC52ECEB}" type="slidenum">
              <a:rPr lang="en-US" smtClean="0"/>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FCFB0D4-0895-4934-93BC-0CDB0D7A689A}" type="datetimeFigureOut">
              <a:rPr lang="en-IN" smtClean="0"/>
              <a:t>05-03-2020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4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FB0D4-0895-4934-93BC-0CDB0D7A689A}" type="datetimeFigureOut">
              <a:rPr lang="en-IN" smtClean="0"/>
              <a:t>05-03-2020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336400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FB0D4-0895-4934-93BC-0CDB0D7A689A}" type="datetimeFigureOut">
              <a:rPr lang="en-IN" smtClean="0"/>
              <a:t>05-03-2020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1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FB0D4-0895-4934-93BC-0CDB0D7A689A}" type="datetimeFigureOut">
              <a:rPr lang="en-IN" smtClean="0"/>
              <a:t>05-03-2020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201772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CFB0D4-0895-4934-93BC-0CDB0D7A689A}" type="datetimeFigureOut">
              <a:rPr lang="en-IN" smtClean="0"/>
              <a:t>05-03-2020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1E945F-15ED-4C4A-9D9A-4A047AC1FB5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31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CFB0D4-0895-4934-93BC-0CDB0D7A689A}" type="datetimeFigureOut">
              <a:rPr lang="en-IN" smtClean="0"/>
              <a:t>05-03-2020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169440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CFB0D4-0895-4934-93BC-0CDB0D7A689A}" type="datetimeFigureOut">
              <a:rPr lang="en-IN" smtClean="0"/>
              <a:t>05-03-2020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68321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CFB0D4-0895-4934-93BC-0CDB0D7A689A}" type="datetimeFigureOut">
              <a:rPr lang="en-IN" smtClean="0"/>
              <a:t>05-03-2020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421607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FB0D4-0895-4934-93BC-0CDB0D7A689A}" type="datetimeFigureOut">
              <a:rPr lang="en-IN" smtClean="0"/>
              <a:t>05-03-2020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412190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CFB0D4-0895-4934-93BC-0CDB0D7A689A}" type="datetimeFigureOut">
              <a:rPr lang="en-IN" smtClean="0"/>
              <a:t>05-03-2020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E945F-15ED-4C4A-9D9A-4A047AC1FB5E}" type="slidenum">
              <a:rPr lang="en-IN" smtClean="0"/>
              <a:t>‹#›</a:t>
            </a:fld>
            <a:endParaRPr lang="en-IN"/>
          </a:p>
        </p:txBody>
      </p:sp>
    </p:spTree>
    <p:extLst>
      <p:ext uri="{BB962C8B-B14F-4D97-AF65-F5344CB8AC3E}">
        <p14:creationId xmlns:p14="http://schemas.microsoft.com/office/powerpoint/2010/main" val="265423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CFB0D4-0895-4934-93BC-0CDB0D7A689A}" type="datetimeFigureOut">
              <a:rPr lang="en-IN" smtClean="0"/>
              <a:t>05-03-2020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1E945F-15ED-4C4A-9D9A-4A047AC1FB5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75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FCFB0D4-0895-4934-93BC-0CDB0D7A689A}" type="datetimeFigureOut">
              <a:rPr lang="en-IN" smtClean="0"/>
              <a:t>05-03-2020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1E945F-15ED-4C4A-9D9A-4A047AC1FB5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88271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EF3B-9326-461F-A429-72C39BFD5791}"/>
              </a:ext>
            </a:extLst>
          </p:cNvPr>
          <p:cNvSpPr>
            <a:spLocks noGrp="1"/>
          </p:cNvSpPr>
          <p:nvPr>
            <p:ph type="ctrTitle"/>
          </p:nvPr>
        </p:nvSpPr>
        <p:spPr/>
        <p:txBody>
          <a:bodyPr>
            <a:normAutofit/>
          </a:bodyPr>
          <a:lstStyle/>
          <a:p>
            <a:pPr algn="ctr"/>
            <a:r>
              <a:rPr lang="en-US" sz="5400" b="1" dirty="0"/>
              <a:t>CONGESTION CONTROL</a:t>
            </a:r>
            <a:endParaRPr lang="en-IN" sz="5400" b="1" dirty="0"/>
          </a:p>
        </p:txBody>
      </p:sp>
      <p:sp>
        <p:nvSpPr>
          <p:cNvPr id="3" name="Subtitle 2">
            <a:extLst>
              <a:ext uri="{FF2B5EF4-FFF2-40B4-BE49-F238E27FC236}">
                <a16:creationId xmlns:a16="http://schemas.microsoft.com/office/drawing/2014/main" id="{7E5D38BA-E3FB-484D-ADBC-28DA5AAF446B}"/>
              </a:ext>
            </a:extLst>
          </p:cNvPr>
          <p:cNvSpPr>
            <a:spLocks noGrp="1"/>
          </p:cNvSpPr>
          <p:nvPr>
            <p:ph type="subTitle" idx="1"/>
          </p:nvPr>
        </p:nvSpPr>
        <p:spPr/>
        <p:txBody>
          <a:bodyPr/>
          <a:lstStyle/>
          <a:p>
            <a:r>
              <a:rPr lang="en-US" dirty="0"/>
              <a:t>GROUP NO 12</a:t>
            </a:r>
            <a:endParaRPr lang="en-IN" dirty="0"/>
          </a:p>
        </p:txBody>
      </p:sp>
    </p:spTree>
    <p:extLst>
      <p:ext uri="{BB962C8B-B14F-4D97-AF65-F5344CB8AC3E}">
        <p14:creationId xmlns:p14="http://schemas.microsoft.com/office/powerpoint/2010/main" val="4137529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B3D9-E666-43ED-AED0-5C7C66EAA302}"/>
              </a:ext>
            </a:extLst>
          </p:cNvPr>
          <p:cNvSpPr>
            <a:spLocks noGrp="1"/>
          </p:cNvSpPr>
          <p:nvPr>
            <p:ph type="title"/>
          </p:nvPr>
        </p:nvSpPr>
        <p:spPr/>
        <p:txBody>
          <a:bodyPr/>
          <a:lstStyle/>
          <a:p>
            <a:r>
              <a:rPr lang="en-US" dirty="0"/>
              <a:t>MPLS LABEL</a:t>
            </a:r>
            <a:endParaRPr lang="en-IN" dirty="0"/>
          </a:p>
        </p:txBody>
      </p:sp>
      <p:sp>
        <p:nvSpPr>
          <p:cNvPr id="3" name="Content Placeholder 2">
            <a:extLst>
              <a:ext uri="{FF2B5EF4-FFF2-40B4-BE49-F238E27FC236}">
                <a16:creationId xmlns:a16="http://schemas.microsoft.com/office/drawing/2014/main" id="{24AA634B-3AF0-46D2-BFE9-857E74A7089F}"/>
              </a:ext>
            </a:extLst>
          </p:cNvPr>
          <p:cNvSpPr>
            <a:spLocks noGrp="1"/>
          </p:cNvSpPr>
          <p:nvPr>
            <p:ph idx="1"/>
          </p:nvPr>
        </p:nvSpPr>
        <p:spPr>
          <a:xfrm>
            <a:off x="1024127" y="2586990"/>
            <a:ext cx="9720073" cy="4023360"/>
          </a:xfrm>
        </p:spPr>
        <p:txBody>
          <a:bodyPr/>
          <a:lstStyle/>
          <a:p>
            <a:r>
              <a:rPr lang="en-US" dirty="0"/>
              <a:t>The MPLS Label consists of four sub-parts:</a:t>
            </a:r>
          </a:p>
          <a:p>
            <a:r>
              <a:rPr lang="en-US" b="1" dirty="0"/>
              <a:t>The Label:</a:t>
            </a:r>
            <a:r>
              <a:rPr lang="en-US" dirty="0"/>
              <a:t> The label holds all of the information for the MPLS routers to determine where the packet should be forwarded.</a:t>
            </a:r>
          </a:p>
          <a:p>
            <a:r>
              <a:rPr lang="en-US" b="1" dirty="0"/>
              <a:t>Experimental:</a:t>
            </a:r>
            <a:r>
              <a:rPr lang="en-US" dirty="0"/>
              <a:t> Experimental bits are used for Quality of Service (QoS) to set the priority that the labeled packet should have.</a:t>
            </a:r>
          </a:p>
          <a:p>
            <a:r>
              <a:rPr lang="en-US" b="1" dirty="0"/>
              <a:t>Bottom-of-Stack:</a:t>
            </a:r>
            <a:r>
              <a:rPr lang="en-US" dirty="0"/>
              <a:t> The Bottom-of-Stack(</a:t>
            </a:r>
            <a:r>
              <a:rPr lang="en-US" dirty="0" err="1"/>
              <a:t>BoS</a:t>
            </a:r>
            <a:r>
              <a:rPr lang="en-US" dirty="0"/>
              <a:t>) tells the MPLS Router if it is the last leg of the journey and there are no more labels to be concerned with.  This usually means the router is an egress router.</a:t>
            </a:r>
          </a:p>
          <a:p>
            <a:r>
              <a:rPr lang="en-US" b="1" dirty="0"/>
              <a:t>Time-To-Live:</a:t>
            </a:r>
            <a:r>
              <a:rPr lang="en-US" dirty="0"/>
              <a:t> This identifies how many hops the packet can make before it is discarded.</a:t>
            </a:r>
          </a:p>
          <a:p>
            <a:endParaRPr lang="en-IN" dirty="0"/>
          </a:p>
        </p:txBody>
      </p:sp>
      <p:graphicFrame>
        <p:nvGraphicFramePr>
          <p:cNvPr id="4" name="Content Placeholder 3">
            <a:extLst>
              <a:ext uri="{FF2B5EF4-FFF2-40B4-BE49-F238E27FC236}">
                <a16:creationId xmlns:a16="http://schemas.microsoft.com/office/drawing/2014/main" id="{9F6A6DB3-4451-4328-B56F-29AC9983BAF7}"/>
              </a:ext>
            </a:extLst>
          </p:cNvPr>
          <p:cNvGraphicFramePr>
            <a:graphicFrameLocks/>
          </p:cNvGraphicFramePr>
          <p:nvPr>
            <p:extLst>
              <p:ext uri="{D42A27DB-BD31-4B8C-83A1-F6EECF244321}">
                <p14:modId xmlns:p14="http://schemas.microsoft.com/office/powerpoint/2010/main" val="4233255641"/>
              </p:ext>
            </p:extLst>
          </p:nvPr>
        </p:nvGraphicFramePr>
        <p:xfrm>
          <a:off x="238125" y="1687821"/>
          <a:ext cx="11715749" cy="794022"/>
        </p:xfrm>
        <a:graphic>
          <a:graphicData uri="http://schemas.openxmlformats.org/drawingml/2006/table">
            <a:tbl>
              <a:tblPr/>
              <a:tblGrid>
                <a:gridCol w="364331">
                  <a:extLst>
                    <a:ext uri="{9D8B030D-6E8A-4147-A177-3AD203B41FA5}">
                      <a16:colId xmlns:a16="http://schemas.microsoft.com/office/drawing/2014/main" val="4017634780"/>
                    </a:ext>
                  </a:extLst>
                </a:gridCol>
                <a:gridCol w="364331">
                  <a:extLst>
                    <a:ext uri="{9D8B030D-6E8A-4147-A177-3AD203B41FA5}">
                      <a16:colId xmlns:a16="http://schemas.microsoft.com/office/drawing/2014/main" val="3971122212"/>
                    </a:ext>
                  </a:extLst>
                </a:gridCol>
                <a:gridCol w="364331">
                  <a:extLst>
                    <a:ext uri="{9D8B030D-6E8A-4147-A177-3AD203B41FA5}">
                      <a16:colId xmlns:a16="http://schemas.microsoft.com/office/drawing/2014/main" val="2402933566"/>
                    </a:ext>
                  </a:extLst>
                </a:gridCol>
                <a:gridCol w="364331">
                  <a:extLst>
                    <a:ext uri="{9D8B030D-6E8A-4147-A177-3AD203B41FA5}">
                      <a16:colId xmlns:a16="http://schemas.microsoft.com/office/drawing/2014/main" val="3248909790"/>
                    </a:ext>
                  </a:extLst>
                </a:gridCol>
                <a:gridCol w="364331">
                  <a:extLst>
                    <a:ext uri="{9D8B030D-6E8A-4147-A177-3AD203B41FA5}">
                      <a16:colId xmlns:a16="http://schemas.microsoft.com/office/drawing/2014/main" val="3418450043"/>
                    </a:ext>
                  </a:extLst>
                </a:gridCol>
                <a:gridCol w="364331">
                  <a:extLst>
                    <a:ext uri="{9D8B030D-6E8A-4147-A177-3AD203B41FA5}">
                      <a16:colId xmlns:a16="http://schemas.microsoft.com/office/drawing/2014/main" val="2892683845"/>
                    </a:ext>
                  </a:extLst>
                </a:gridCol>
                <a:gridCol w="364331">
                  <a:extLst>
                    <a:ext uri="{9D8B030D-6E8A-4147-A177-3AD203B41FA5}">
                      <a16:colId xmlns:a16="http://schemas.microsoft.com/office/drawing/2014/main" val="1533205960"/>
                    </a:ext>
                  </a:extLst>
                </a:gridCol>
                <a:gridCol w="364331">
                  <a:extLst>
                    <a:ext uri="{9D8B030D-6E8A-4147-A177-3AD203B41FA5}">
                      <a16:colId xmlns:a16="http://schemas.microsoft.com/office/drawing/2014/main" val="290443821"/>
                    </a:ext>
                  </a:extLst>
                </a:gridCol>
                <a:gridCol w="364331">
                  <a:extLst>
                    <a:ext uri="{9D8B030D-6E8A-4147-A177-3AD203B41FA5}">
                      <a16:colId xmlns:a16="http://schemas.microsoft.com/office/drawing/2014/main" val="2850708874"/>
                    </a:ext>
                  </a:extLst>
                </a:gridCol>
                <a:gridCol w="364331">
                  <a:extLst>
                    <a:ext uri="{9D8B030D-6E8A-4147-A177-3AD203B41FA5}">
                      <a16:colId xmlns:a16="http://schemas.microsoft.com/office/drawing/2014/main" val="1510010928"/>
                    </a:ext>
                  </a:extLst>
                </a:gridCol>
                <a:gridCol w="364331">
                  <a:extLst>
                    <a:ext uri="{9D8B030D-6E8A-4147-A177-3AD203B41FA5}">
                      <a16:colId xmlns:a16="http://schemas.microsoft.com/office/drawing/2014/main" val="4151088759"/>
                    </a:ext>
                  </a:extLst>
                </a:gridCol>
                <a:gridCol w="364331">
                  <a:extLst>
                    <a:ext uri="{9D8B030D-6E8A-4147-A177-3AD203B41FA5}">
                      <a16:colId xmlns:a16="http://schemas.microsoft.com/office/drawing/2014/main" val="3222768302"/>
                    </a:ext>
                  </a:extLst>
                </a:gridCol>
                <a:gridCol w="364331">
                  <a:extLst>
                    <a:ext uri="{9D8B030D-6E8A-4147-A177-3AD203B41FA5}">
                      <a16:colId xmlns:a16="http://schemas.microsoft.com/office/drawing/2014/main" val="3865256524"/>
                    </a:ext>
                  </a:extLst>
                </a:gridCol>
                <a:gridCol w="364331">
                  <a:extLst>
                    <a:ext uri="{9D8B030D-6E8A-4147-A177-3AD203B41FA5}">
                      <a16:colId xmlns:a16="http://schemas.microsoft.com/office/drawing/2014/main" val="3272765873"/>
                    </a:ext>
                  </a:extLst>
                </a:gridCol>
                <a:gridCol w="364331">
                  <a:extLst>
                    <a:ext uri="{9D8B030D-6E8A-4147-A177-3AD203B41FA5}">
                      <a16:colId xmlns:a16="http://schemas.microsoft.com/office/drawing/2014/main" val="2902214064"/>
                    </a:ext>
                  </a:extLst>
                </a:gridCol>
                <a:gridCol w="364331">
                  <a:extLst>
                    <a:ext uri="{9D8B030D-6E8A-4147-A177-3AD203B41FA5}">
                      <a16:colId xmlns:a16="http://schemas.microsoft.com/office/drawing/2014/main" val="2148615169"/>
                    </a:ext>
                  </a:extLst>
                </a:gridCol>
                <a:gridCol w="364331">
                  <a:extLst>
                    <a:ext uri="{9D8B030D-6E8A-4147-A177-3AD203B41FA5}">
                      <a16:colId xmlns:a16="http://schemas.microsoft.com/office/drawing/2014/main" val="596674458"/>
                    </a:ext>
                  </a:extLst>
                </a:gridCol>
                <a:gridCol w="364331">
                  <a:extLst>
                    <a:ext uri="{9D8B030D-6E8A-4147-A177-3AD203B41FA5}">
                      <a16:colId xmlns:a16="http://schemas.microsoft.com/office/drawing/2014/main" val="351304379"/>
                    </a:ext>
                  </a:extLst>
                </a:gridCol>
                <a:gridCol w="364331">
                  <a:extLst>
                    <a:ext uri="{9D8B030D-6E8A-4147-A177-3AD203B41FA5}">
                      <a16:colId xmlns:a16="http://schemas.microsoft.com/office/drawing/2014/main" val="3013075559"/>
                    </a:ext>
                  </a:extLst>
                </a:gridCol>
                <a:gridCol w="364331">
                  <a:extLst>
                    <a:ext uri="{9D8B030D-6E8A-4147-A177-3AD203B41FA5}">
                      <a16:colId xmlns:a16="http://schemas.microsoft.com/office/drawing/2014/main" val="2449269292"/>
                    </a:ext>
                  </a:extLst>
                </a:gridCol>
                <a:gridCol w="364331">
                  <a:extLst>
                    <a:ext uri="{9D8B030D-6E8A-4147-A177-3AD203B41FA5}">
                      <a16:colId xmlns:a16="http://schemas.microsoft.com/office/drawing/2014/main" val="28557659"/>
                    </a:ext>
                  </a:extLst>
                </a:gridCol>
                <a:gridCol w="364331">
                  <a:extLst>
                    <a:ext uri="{9D8B030D-6E8A-4147-A177-3AD203B41FA5}">
                      <a16:colId xmlns:a16="http://schemas.microsoft.com/office/drawing/2014/main" val="3124931675"/>
                    </a:ext>
                  </a:extLst>
                </a:gridCol>
                <a:gridCol w="364331">
                  <a:extLst>
                    <a:ext uri="{9D8B030D-6E8A-4147-A177-3AD203B41FA5}">
                      <a16:colId xmlns:a16="http://schemas.microsoft.com/office/drawing/2014/main" val="928157456"/>
                    </a:ext>
                  </a:extLst>
                </a:gridCol>
                <a:gridCol w="441539">
                  <a:extLst>
                    <a:ext uri="{9D8B030D-6E8A-4147-A177-3AD203B41FA5}">
                      <a16:colId xmlns:a16="http://schemas.microsoft.com/office/drawing/2014/main" val="1564900368"/>
                    </a:ext>
                  </a:extLst>
                </a:gridCol>
                <a:gridCol w="357093">
                  <a:extLst>
                    <a:ext uri="{9D8B030D-6E8A-4147-A177-3AD203B41FA5}">
                      <a16:colId xmlns:a16="http://schemas.microsoft.com/office/drawing/2014/main" val="3751197002"/>
                    </a:ext>
                  </a:extLst>
                </a:gridCol>
                <a:gridCol w="347442">
                  <a:extLst>
                    <a:ext uri="{9D8B030D-6E8A-4147-A177-3AD203B41FA5}">
                      <a16:colId xmlns:a16="http://schemas.microsoft.com/office/drawing/2014/main" val="2205153190"/>
                    </a:ext>
                  </a:extLst>
                </a:gridCol>
                <a:gridCol w="376395">
                  <a:extLst>
                    <a:ext uri="{9D8B030D-6E8A-4147-A177-3AD203B41FA5}">
                      <a16:colId xmlns:a16="http://schemas.microsoft.com/office/drawing/2014/main" val="1657057193"/>
                    </a:ext>
                  </a:extLst>
                </a:gridCol>
                <a:gridCol w="366745">
                  <a:extLst>
                    <a:ext uri="{9D8B030D-6E8A-4147-A177-3AD203B41FA5}">
                      <a16:colId xmlns:a16="http://schemas.microsoft.com/office/drawing/2014/main" val="213761064"/>
                    </a:ext>
                  </a:extLst>
                </a:gridCol>
                <a:gridCol w="357093">
                  <a:extLst>
                    <a:ext uri="{9D8B030D-6E8A-4147-A177-3AD203B41FA5}">
                      <a16:colId xmlns:a16="http://schemas.microsoft.com/office/drawing/2014/main" val="1758975281"/>
                    </a:ext>
                  </a:extLst>
                </a:gridCol>
                <a:gridCol w="386046">
                  <a:extLst>
                    <a:ext uri="{9D8B030D-6E8A-4147-A177-3AD203B41FA5}">
                      <a16:colId xmlns:a16="http://schemas.microsoft.com/office/drawing/2014/main" val="3195098547"/>
                    </a:ext>
                  </a:extLst>
                </a:gridCol>
                <a:gridCol w="341831">
                  <a:extLst>
                    <a:ext uri="{9D8B030D-6E8A-4147-A177-3AD203B41FA5}">
                      <a16:colId xmlns:a16="http://schemas.microsoft.com/office/drawing/2014/main" val="534711080"/>
                    </a:ext>
                  </a:extLst>
                </a:gridCol>
                <a:gridCol w="361952">
                  <a:extLst>
                    <a:ext uri="{9D8B030D-6E8A-4147-A177-3AD203B41FA5}">
                      <a16:colId xmlns:a16="http://schemas.microsoft.com/office/drawing/2014/main" val="2295778361"/>
                    </a:ext>
                  </a:extLst>
                </a:gridCol>
              </a:tblGrid>
              <a:tr h="400051">
                <a:tc>
                  <a:txBody>
                    <a:bodyPr/>
                    <a:lstStyle/>
                    <a:p>
                      <a:pPr algn="ctr"/>
                      <a:r>
                        <a:rPr lang="en-IN" sz="1300">
                          <a:effectLst/>
                        </a:rPr>
                        <a:t>00</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01</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02</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03</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04</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05</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06</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07</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08</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09</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10</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11</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12</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dirty="0">
                          <a:effectLst/>
                        </a:rPr>
                        <a:t>13</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14</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15</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16</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17</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18</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19</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20</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21</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22</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23</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24</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25</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26</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27</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28</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29</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30</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tc>
                  <a:txBody>
                    <a:bodyPr/>
                    <a:lstStyle/>
                    <a:p>
                      <a:pPr algn="ctr"/>
                      <a:r>
                        <a:rPr lang="en-IN" sz="1300">
                          <a:effectLst/>
                        </a:rPr>
                        <a:t>31</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247762780"/>
                  </a:ext>
                </a:extLst>
              </a:tr>
              <a:tr h="393971">
                <a:tc gridSpan="20">
                  <a:txBody>
                    <a:bodyPr/>
                    <a:lstStyle/>
                    <a:p>
                      <a:r>
                        <a:rPr lang="en-IN" sz="1300" dirty="0">
                          <a:effectLst/>
                        </a:rPr>
                        <a:t>Label</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3">
                  <a:txBody>
                    <a:bodyPr/>
                    <a:lstStyle/>
                    <a:p>
                      <a:r>
                        <a:rPr lang="en-US" sz="1300" dirty="0">
                          <a:effectLst/>
                        </a:rPr>
                        <a:t>QoS</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hMerge="1">
                  <a:txBody>
                    <a:bodyPr/>
                    <a:lstStyle/>
                    <a:p>
                      <a:endParaRPr lang="en-IN"/>
                    </a:p>
                  </a:txBody>
                  <a:tcPr/>
                </a:tc>
                <a:tc hMerge="1">
                  <a:txBody>
                    <a:bodyPr/>
                    <a:lstStyle/>
                    <a:p>
                      <a:endParaRPr lang="en-IN"/>
                    </a:p>
                  </a:txBody>
                  <a:tcPr/>
                </a:tc>
                <a:tc>
                  <a:txBody>
                    <a:bodyPr/>
                    <a:lstStyle/>
                    <a:p>
                      <a:r>
                        <a:rPr lang="en-US" sz="1300" dirty="0" err="1">
                          <a:effectLst/>
                        </a:rPr>
                        <a:t>BoS</a:t>
                      </a:r>
                      <a:endParaRPr lang="en-IN" sz="1300" dirty="0">
                        <a:effectLst/>
                      </a:endParaRP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gridSpan="8">
                  <a:txBody>
                    <a:bodyPr/>
                    <a:lstStyle/>
                    <a:p>
                      <a:r>
                        <a:rPr lang="en-IN" sz="1300" dirty="0">
                          <a:effectLst/>
                        </a:rPr>
                        <a:t>TTL: Time-to-Live</a:t>
                      </a:r>
                    </a:p>
                  </a:txBody>
                  <a:tcPr marL="68182" marR="68182" marT="34091" marB="34091"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98687407"/>
                  </a:ext>
                </a:extLst>
              </a:tr>
            </a:tbl>
          </a:graphicData>
        </a:graphic>
      </p:graphicFrame>
    </p:spTree>
    <p:extLst>
      <p:ext uri="{BB962C8B-B14F-4D97-AF65-F5344CB8AC3E}">
        <p14:creationId xmlns:p14="http://schemas.microsoft.com/office/powerpoint/2010/main" val="297950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4CDCE0-2E02-4200-AED7-73F24AE2EC24}"/>
              </a:ext>
            </a:extLst>
          </p:cNvPr>
          <p:cNvSpPr>
            <a:spLocks noGrp="1"/>
          </p:cNvSpPr>
          <p:nvPr>
            <p:ph type="ctrTitle"/>
          </p:nvPr>
        </p:nvSpPr>
        <p:spPr/>
        <p:txBody>
          <a:bodyPr>
            <a:normAutofit/>
          </a:bodyPr>
          <a:lstStyle/>
          <a:p>
            <a:pPr algn="ctr"/>
            <a:r>
              <a:rPr lang="en-US" sz="6600" b="1" dirty="0"/>
              <a:t>MOBILE IP</a:t>
            </a:r>
            <a:endParaRPr lang="en-IN" sz="6600" b="1" dirty="0"/>
          </a:p>
        </p:txBody>
      </p:sp>
      <p:sp>
        <p:nvSpPr>
          <p:cNvPr id="5" name="Subtitle 4">
            <a:extLst>
              <a:ext uri="{FF2B5EF4-FFF2-40B4-BE49-F238E27FC236}">
                <a16:creationId xmlns:a16="http://schemas.microsoft.com/office/drawing/2014/main" id="{3BA7DA72-5E71-46B6-B5A3-8A933DDE38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5982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TERMS</a:t>
            </a:r>
          </a:p>
        </p:txBody>
      </p:sp>
      <p:sp>
        <p:nvSpPr>
          <p:cNvPr id="3" name="Content Placeholder 2"/>
          <p:cNvSpPr>
            <a:spLocks noGrp="1"/>
          </p:cNvSpPr>
          <p:nvPr>
            <p:ph idx="1"/>
          </p:nvPr>
        </p:nvSpPr>
        <p:spPr/>
        <p:txBody>
          <a:bodyPr>
            <a:noAutofit/>
          </a:bodyPr>
          <a:lstStyle/>
          <a:p>
            <a:r>
              <a:rPr lang="en-GB" b="1" i="1" dirty="0"/>
              <a:t>Home network :</a:t>
            </a:r>
            <a:r>
              <a:rPr lang="en-GB" dirty="0"/>
              <a:t> The home network of a mobile device is the network within which the device receives its identifying IP address </a:t>
            </a:r>
          </a:p>
          <a:p>
            <a:r>
              <a:rPr lang="en-GB" b="1" i="1" dirty="0"/>
              <a:t>Home address  : </a:t>
            </a:r>
            <a:r>
              <a:rPr lang="en-GB" dirty="0"/>
              <a:t>The home address of a mobile device is the IP address assigned to the device within its home network.</a:t>
            </a:r>
          </a:p>
          <a:p>
            <a:r>
              <a:rPr lang="en-GB" b="1" i="1" dirty="0"/>
              <a:t>Foreign network :</a:t>
            </a:r>
            <a:r>
              <a:rPr lang="en-US" b="1" dirty="0"/>
              <a:t> </a:t>
            </a:r>
            <a:r>
              <a:rPr lang="en-GB" dirty="0"/>
              <a:t>A foreign network is the network in which a mobile node is operating when away from its home network.</a:t>
            </a:r>
          </a:p>
          <a:p>
            <a:r>
              <a:rPr lang="en-GB" b="1" i="1" dirty="0"/>
              <a:t>Care-of address : </a:t>
            </a:r>
            <a:r>
              <a:rPr lang="en-GB" dirty="0"/>
              <a:t>The care of address of a mobile device is the network-native IP address of the device when operating in a foreign network.</a:t>
            </a:r>
          </a:p>
        </p:txBody>
      </p:sp>
    </p:spTree>
    <p:extLst>
      <p:ext uri="{BB962C8B-B14F-4D97-AF65-F5344CB8AC3E}">
        <p14:creationId xmlns:p14="http://schemas.microsoft.com/office/powerpoint/2010/main" val="124663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34B0-6EC5-4BB0-A2B2-58A394868ABE}"/>
              </a:ext>
            </a:extLst>
          </p:cNvPr>
          <p:cNvSpPr>
            <a:spLocks noGrp="1"/>
          </p:cNvSpPr>
          <p:nvPr>
            <p:ph type="title"/>
          </p:nvPr>
        </p:nvSpPr>
        <p:spPr/>
        <p:txBody>
          <a:bodyPr/>
          <a:lstStyle/>
          <a:p>
            <a:r>
              <a:rPr lang="en-US" dirty="0"/>
              <a:t>KEY TERMS(Contd.)</a:t>
            </a:r>
            <a:endParaRPr lang="en-IN" dirty="0"/>
          </a:p>
        </p:txBody>
      </p:sp>
      <p:sp>
        <p:nvSpPr>
          <p:cNvPr id="3" name="Content Placeholder 2">
            <a:extLst>
              <a:ext uri="{FF2B5EF4-FFF2-40B4-BE49-F238E27FC236}">
                <a16:creationId xmlns:a16="http://schemas.microsoft.com/office/drawing/2014/main" id="{D072CF18-5BE1-4404-A811-DADDE08F6FA2}"/>
              </a:ext>
            </a:extLst>
          </p:cNvPr>
          <p:cNvSpPr>
            <a:spLocks noGrp="1"/>
          </p:cNvSpPr>
          <p:nvPr>
            <p:ph idx="1"/>
          </p:nvPr>
        </p:nvSpPr>
        <p:spPr/>
        <p:txBody>
          <a:bodyPr/>
          <a:lstStyle/>
          <a:p>
            <a:r>
              <a:rPr lang="en-GB" b="1" i="1" dirty="0"/>
              <a:t>Home agent : </a:t>
            </a:r>
            <a:r>
              <a:rPr lang="en-GB" dirty="0"/>
              <a:t>A home agent is a router on a mobile node’s home network which tunnels datagrams for delivery to the mobile node when it is away from home. It maintains current location (IP address) information for the mobile node. It is used with one or more foreign agents.</a:t>
            </a:r>
          </a:p>
          <a:p>
            <a:r>
              <a:rPr lang="en-GB" b="1" i="1" dirty="0"/>
              <a:t>Foreign agent : </a:t>
            </a:r>
            <a:r>
              <a:rPr lang="en-GB" dirty="0"/>
              <a:t>A foreign agent is a router that stores information about mobile nodes visiting its network. Foreign agents also advertise      care-of-addresses which are used by Mobile IP.</a:t>
            </a:r>
            <a:endParaRPr lang="en-US" dirty="0"/>
          </a:p>
          <a:p>
            <a:endParaRPr lang="en-IN" dirty="0"/>
          </a:p>
        </p:txBody>
      </p:sp>
    </p:spTree>
    <p:extLst>
      <p:ext uri="{BB962C8B-B14F-4D97-AF65-F5344CB8AC3E}">
        <p14:creationId xmlns:p14="http://schemas.microsoft.com/office/powerpoint/2010/main" val="408122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MECHANISMS IN MOBILE IP:</a:t>
            </a:r>
            <a:endParaRPr lang="en-GB" dirty="0"/>
          </a:p>
        </p:txBody>
      </p:sp>
      <p:sp>
        <p:nvSpPr>
          <p:cNvPr id="3" name="Content Placeholder 2"/>
          <p:cNvSpPr>
            <a:spLocks noGrp="1"/>
          </p:cNvSpPr>
          <p:nvPr>
            <p:ph idx="1"/>
          </p:nvPr>
        </p:nvSpPr>
        <p:spPr/>
        <p:txBody>
          <a:bodyPr/>
          <a:lstStyle/>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r>
              <a:rPr lang="en-US" dirty="0"/>
              <a:t>AGENT DISCOVERY</a:t>
            </a:r>
          </a:p>
          <a:p>
            <a:pPr>
              <a:buFont typeface="Wingdings" pitchFamily="2" charset="2"/>
              <a:buChar char="v"/>
            </a:pPr>
            <a:r>
              <a:rPr lang="en-US" dirty="0"/>
              <a:t>AGENT REGISTRATION</a:t>
            </a:r>
          </a:p>
          <a:p>
            <a:pPr>
              <a:buFont typeface="Wingdings" pitchFamily="2" charset="2"/>
              <a:buChar char="v"/>
            </a:pPr>
            <a:r>
              <a:rPr lang="en-US" dirty="0"/>
              <a:t>TUNNELING</a:t>
            </a:r>
            <a:endParaRPr lang="en-GB" dirty="0"/>
          </a:p>
        </p:txBody>
      </p:sp>
    </p:spTree>
    <p:extLst>
      <p:ext uri="{BB962C8B-B14F-4D97-AF65-F5344CB8AC3E}">
        <p14:creationId xmlns:p14="http://schemas.microsoft.com/office/powerpoint/2010/main" val="366529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9079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7D1A6B-4FB9-4B35-8CA4-092B474623F6}"/>
              </a:ext>
            </a:extLst>
          </p:cNvPr>
          <p:cNvSpPr>
            <a:spLocks noGrp="1"/>
          </p:cNvSpPr>
          <p:nvPr>
            <p:ph type="ctrTitle"/>
          </p:nvPr>
        </p:nvSpPr>
        <p:spPr/>
        <p:txBody>
          <a:bodyPr>
            <a:normAutofit/>
          </a:bodyPr>
          <a:lstStyle/>
          <a:p>
            <a:pPr algn="ctr"/>
            <a:r>
              <a:rPr lang="en-US" sz="7200" dirty="0"/>
              <a:t>Mobile </a:t>
            </a:r>
            <a:r>
              <a:rPr lang="en-US" sz="7200" dirty="0" err="1"/>
              <a:t>adhoc</a:t>
            </a:r>
            <a:r>
              <a:rPr lang="en-US" sz="7200" dirty="0"/>
              <a:t> Network</a:t>
            </a:r>
            <a:endParaRPr lang="en-IN" sz="7200" dirty="0"/>
          </a:p>
        </p:txBody>
      </p:sp>
      <p:sp>
        <p:nvSpPr>
          <p:cNvPr id="5" name="Subtitle 4">
            <a:extLst>
              <a:ext uri="{FF2B5EF4-FFF2-40B4-BE49-F238E27FC236}">
                <a16:creationId xmlns:a16="http://schemas.microsoft.com/office/drawing/2014/main" id="{ED6FE705-AE56-4BFF-9BB0-F1EC11082CF7}"/>
              </a:ext>
            </a:extLst>
          </p:cNvPr>
          <p:cNvSpPr>
            <a:spLocks noGrp="1"/>
          </p:cNvSpPr>
          <p:nvPr>
            <p:ph type="subTitle" idx="1"/>
          </p:nvPr>
        </p:nvSpPr>
        <p:spPr/>
        <p:txBody>
          <a:bodyPr>
            <a:normAutofit/>
          </a:bodyPr>
          <a:lstStyle/>
          <a:p>
            <a:r>
              <a:rPr lang="en-US" sz="4400" dirty="0"/>
              <a:t>(MANET)</a:t>
            </a:r>
            <a:endParaRPr lang="en-IN" sz="4400" dirty="0"/>
          </a:p>
        </p:txBody>
      </p:sp>
    </p:spTree>
    <p:extLst>
      <p:ext uri="{BB962C8B-B14F-4D97-AF65-F5344CB8AC3E}">
        <p14:creationId xmlns:p14="http://schemas.microsoft.com/office/powerpoint/2010/main" val="4170505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804868"/>
            <a:ext cx="8229600" cy="1071546"/>
          </a:xfrm>
        </p:spPr>
        <p:txBody>
          <a:bodyPr>
            <a:normAutofit/>
          </a:bodyPr>
          <a:lstStyle/>
          <a:p>
            <a:r>
              <a:rPr lang="en-US" dirty="0"/>
              <a:t>MANET</a:t>
            </a:r>
          </a:p>
        </p:txBody>
      </p:sp>
      <p:sp>
        <p:nvSpPr>
          <p:cNvPr id="3" name="Content Placeholder 2"/>
          <p:cNvSpPr>
            <a:spLocks noGrp="1"/>
          </p:cNvSpPr>
          <p:nvPr>
            <p:ph idx="1"/>
          </p:nvPr>
        </p:nvSpPr>
        <p:spPr>
          <a:xfrm>
            <a:off x="1076325" y="1912130"/>
            <a:ext cx="8229600" cy="4840303"/>
          </a:xfrm>
        </p:spPr>
        <p:txBody>
          <a:bodyPr/>
          <a:lstStyle/>
          <a:p>
            <a:r>
              <a:rPr lang="en-US" dirty="0"/>
              <a:t>MANET stands for Mobile </a:t>
            </a:r>
            <a:r>
              <a:rPr lang="en-US" dirty="0" err="1"/>
              <a:t>adhoc</a:t>
            </a:r>
            <a:r>
              <a:rPr lang="en-US" dirty="0"/>
              <a:t> Network also called as wireless </a:t>
            </a:r>
            <a:r>
              <a:rPr lang="en-US" dirty="0" err="1"/>
              <a:t>adhoc</a:t>
            </a:r>
            <a:r>
              <a:rPr lang="en-US" dirty="0"/>
              <a:t> network</a:t>
            </a:r>
          </a:p>
          <a:p>
            <a:pPr>
              <a:buNone/>
            </a:pPr>
            <a:endParaRPr lang="en-US" dirty="0"/>
          </a:p>
        </p:txBody>
      </p:sp>
      <p:pic>
        <p:nvPicPr>
          <p:cNvPr id="1027" name="Picture 3" descr="C:\Users\HP\Desktop\manet.png"/>
          <p:cNvPicPr>
            <a:picLocks noChangeAspect="1" noChangeArrowheads="1"/>
          </p:cNvPicPr>
          <p:nvPr/>
        </p:nvPicPr>
        <p:blipFill>
          <a:blip r:embed="rId2"/>
          <a:srcRect/>
          <a:stretch>
            <a:fillRect/>
          </a:stretch>
        </p:blipFill>
        <p:spPr bwMode="auto">
          <a:xfrm>
            <a:off x="1076325" y="2686050"/>
            <a:ext cx="5643602" cy="4171950"/>
          </a:xfrm>
          <a:prstGeom prst="rect">
            <a:avLst/>
          </a:prstGeom>
          <a:noFill/>
        </p:spPr>
      </p:pic>
      <p:sp>
        <p:nvSpPr>
          <p:cNvPr id="6" name="TextBox 5"/>
          <p:cNvSpPr txBox="1"/>
          <p:nvPr/>
        </p:nvSpPr>
        <p:spPr>
          <a:xfrm>
            <a:off x="7453322" y="5000636"/>
            <a:ext cx="2857520" cy="1477328"/>
          </a:xfrm>
          <a:prstGeom prst="rect">
            <a:avLst/>
          </a:prstGeom>
          <a:noFill/>
        </p:spPr>
        <p:txBody>
          <a:bodyPr wrap="square" rtlCol="0">
            <a:spAutoFit/>
          </a:bodyPr>
          <a:lstStyle/>
          <a:p>
            <a:r>
              <a:rPr lang="en-US" sz="2400" dirty="0"/>
              <a:t>MANET may operate:</a:t>
            </a:r>
          </a:p>
          <a:p>
            <a:pPr>
              <a:buNone/>
            </a:pPr>
            <a:r>
              <a:rPr lang="en-US" sz="2400" dirty="0"/>
              <a:t>&gt; standalone fashion</a:t>
            </a:r>
          </a:p>
          <a:p>
            <a:pPr>
              <a:buNone/>
            </a:pPr>
            <a:r>
              <a:rPr lang="en-US" sz="2400" dirty="0"/>
              <a:t>&gt; larger internet. </a:t>
            </a:r>
          </a:p>
          <a:p>
            <a:endParaRPr lang="en-US" dirty="0"/>
          </a:p>
        </p:txBody>
      </p:sp>
      <p:sp>
        <p:nvSpPr>
          <p:cNvPr id="7" name="TextBox 6"/>
          <p:cNvSpPr txBox="1"/>
          <p:nvPr/>
        </p:nvSpPr>
        <p:spPr>
          <a:xfrm>
            <a:off x="7596198" y="2571744"/>
            <a:ext cx="2928958" cy="1569660"/>
          </a:xfrm>
          <a:prstGeom prst="rect">
            <a:avLst/>
          </a:prstGeom>
          <a:noFill/>
        </p:spPr>
        <p:txBody>
          <a:bodyPr wrap="square" rtlCol="0">
            <a:spAutoFit/>
          </a:bodyPr>
          <a:lstStyle/>
          <a:p>
            <a:r>
              <a:rPr lang="en-IN" sz="2400" dirty="0"/>
              <a:t>-Set of mobile nodes connected wirelessly in self configured network.</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285728"/>
            <a:ext cx="8229600" cy="857232"/>
          </a:xfrm>
        </p:spPr>
        <p:txBody>
          <a:bodyPr/>
          <a:lstStyle/>
          <a:p>
            <a:r>
              <a:rPr lang="en-IN" dirty="0"/>
              <a:t>About MANET</a:t>
            </a:r>
            <a:endParaRPr lang="en-US" dirty="0"/>
          </a:p>
        </p:txBody>
      </p:sp>
      <p:sp>
        <p:nvSpPr>
          <p:cNvPr id="3" name="Content Placeholder 2"/>
          <p:cNvSpPr>
            <a:spLocks noGrp="1"/>
          </p:cNvSpPr>
          <p:nvPr>
            <p:ph idx="1"/>
          </p:nvPr>
        </p:nvSpPr>
        <p:spPr>
          <a:xfrm>
            <a:off x="1809720" y="1428712"/>
            <a:ext cx="8643998" cy="5429288"/>
          </a:xfrm>
        </p:spPr>
        <p:txBody>
          <a:bodyPr>
            <a:normAutofit/>
          </a:bodyPr>
          <a:lstStyle/>
          <a:p>
            <a:r>
              <a:rPr lang="en-US" sz="2800" dirty="0"/>
              <a:t>The main challenge for the MANET:</a:t>
            </a:r>
          </a:p>
          <a:p>
            <a:pPr>
              <a:buNone/>
            </a:pPr>
            <a:r>
              <a:rPr lang="en-US" sz="2800" dirty="0"/>
              <a:t>		 continuously maintain </a:t>
            </a:r>
            <a:r>
              <a:rPr lang="en-US" dirty="0"/>
              <a:t>information</a:t>
            </a:r>
            <a:r>
              <a:rPr lang="en-US" sz="2800" dirty="0"/>
              <a:t> required to 	 	 properly route traffic.</a:t>
            </a:r>
          </a:p>
          <a:p>
            <a:pPr>
              <a:buNone/>
            </a:pPr>
            <a:endParaRPr lang="en-US" sz="2800" dirty="0"/>
          </a:p>
          <a:p>
            <a:r>
              <a:rPr lang="en-US" sz="2800" dirty="0"/>
              <a:t>Consists of peer-to-peer, self-forming </a:t>
            </a:r>
            <a:r>
              <a:rPr lang="en-US" sz="2800" dirty="0" err="1"/>
              <a:t>network,MANET’s</a:t>
            </a:r>
            <a:r>
              <a:rPr lang="en-US" sz="2800" dirty="0"/>
              <a:t> circa  2000-2015 typically communicate at radio frequencies (30MHz-5GHz).</a:t>
            </a:r>
          </a:p>
          <a:p>
            <a:pPr>
              <a:buNone/>
            </a:pPr>
            <a:endParaRPr lang="en-US" sz="2800" dirty="0"/>
          </a:p>
          <a:p>
            <a:r>
              <a:rPr lang="en-US" sz="2800" dirty="0"/>
              <a:t>Used in road safety, ranging from sensors for environment, home, health, disaster rescue operations, air/land/navy defense, weapons, robots, etc.</a:t>
            </a:r>
            <a:endParaRPr lang="en-I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1000108"/>
          </a:xfrm>
        </p:spPr>
        <p:txBody>
          <a:bodyPr/>
          <a:lstStyle/>
          <a:p>
            <a:r>
              <a:rPr lang="en-IN" dirty="0"/>
              <a:t>MANET ROUTING PROTOCOL</a:t>
            </a:r>
            <a:endParaRPr lang="en-US" dirty="0"/>
          </a:p>
        </p:txBody>
      </p:sp>
      <p:sp>
        <p:nvSpPr>
          <p:cNvPr id="3" name="Content Placeholder 2"/>
          <p:cNvSpPr>
            <a:spLocks noGrp="1"/>
          </p:cNvSpPr>
          <p:nvPr>
            <p:ph idx="1"/>
          </p:nvPr>
        </p:nvSpPr>
        <p:spPr>
          <a:xfrm>
            <a:off x="1952596" y="1285861"/>
            <a:ext cx="8229600" cy="4525963"/>
          </a:xfrm>
        </p:spPr>
        <p:txBody>
          <a:bodyPr/>
          <a:lstStyle/>
          <a:p>
            <a:pPr>
              <a:buNone/>
            </a:pPr>
            <a:endParaRPr lang="en-US" dirty="0"/>
          </a:p>
          <a:p>
            <a:pPr>
              <a:buNone/>
            </a:pPr>
            <a:endParaRPr lang="en-US" dirty="0"/>
          </a:p>
        </p:txBody>
      </p:sp>
      <p:pic>
        <p:nvPicPr>
          <p:cNvPr id="2050" name="Picture 2" descr="C:\Users\HP\Desktop\manet1.jpg"/>
          <p:cNvPicPr>
            <a:picLocks noChangeAspect="1" noChangeArrowheads="1"/>
          </p:cNvPicPr>
          <p:nvPr/>
        </p:nvPicPr>
        <p:blipFill>
          <a:blip r:embed="rId2"/>
          <a:srcRect/>
          <a:stretch>
            <a:fillRect/>
          </a:stretch>
        </p:blipFill>
        <p:spPr bwMode="auto">
          <a:xfrm>
            <a:off x="3238480" y="857232"/>
            <a:ext cx="5143504" cy="3881148"/>
          </a:xfrm>
          <a:prstGeom prst="rect">
            <a:avLst/>
          </a:prstGeom>
          <a:noFill/>
        </p:spPr>
      </p:pic>
      <p:sp>
        <p:nvSpPr>
          <p:cNvPr id="5" name="TextBox 4"/>
          <p:cNvSpPr txBox="1"/>
          <p:nvPr/>
        </p:nvSpPr>
        <p:spPr>
          <a:xfrm>
            <a:off x="1524000" y="4572008"/>
            <a:ext cx="9144000" cy="2646878"/>
          </a:xfrm>
          <a:prstGeom prst="rect">
            <a:avLst/>
          </a:prstGeom>
          <a:noFill/>
        </p:spPr>
        <p:txBody>
          <a:bodyPr wrap="square" rtlCol="0">
            <a:spAutoFit/>
          </a:bodyPr>
          <a:lstStyle/>
          <a:p>
            <a:r>
              <a:rPr lang="en-US" sz="3200" dirty="0">
                <a:solidFill>
                  <a:prstClr val="black"/>
                </a:solidFill>
              </a:rPr>
              <a:t>--</a:t>
            </a:r>
            <a:r>
              <a:rPr lang="en-US" sz="2800" dirty="0">
                <a:solidFill>
                  <a:prstClr val="black"/>
                </a:solidFill>
              </a:rPr>
              <a:t>dynamic topology.</a:t>
            </a:r>
          </a:p>
          <a:p>
            <a:r>
              <a:rPr lang="en-US" sz="3200" dirty="0"/>
              <a:t>--</a:t>
            </a:r>
            <a:r>
              <a:rPr lang="en-US" sz="2800" dirty="0"/>
              <a:t>basic rules is that a new node whenever enters into an ad-hoc network, must announce its arrival and presence and should also listen to similar announcement broadcasts made by other mobile nodes.</a:t>
            </a:r>
            <a:endParaRPr lang="en-US" sz="2800" dirty="0">
              <a:solidFill>
                <a:prstClr val="black"/>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7BD62-F588-AA49-9DB1-C5F9651A800C}"/>
              </a:ext>
            </a:extLst>
          </p:cNvPr>
          <p:cNvSpPr>
            <a:spLocks noGrp="1"/>
          </p:cNvSpPr>
          <p:nvPr>
            <p:ph type="title"/>
          </p:nvPr>
        </p:nvSpPr>
        <p:spPr>
          <a:xfrm>
            <a:off x="1024128" y="650559"/>
            <a:ext cx="6291942" cy="1258433"/>
          </a:xfrm>
        </p:spPr>
        <p:txBody>
          <a:bodyPr/>
          <a:lstStyle/>
          <a:p>
            <a:r>
              <a:rPr lang="en-US" b="1" dirty="0"/>
              <a:t>WHAT IS CONGESTION?</a:t>
            </a:r>
          </a:p>
        </p:txBody>
      </p:sp>
      <p:sp>
        <p:nvSpPr>
          <p:cNvPr id="3" name="Content Placeholder 2">
            <a:extLst>
              <a:ext uri="{FF2B5EF4-FFF2-40B4-BE49-F238E27FC236}">
                <a16:creationId xmlns:a16="http://schemas.microsoft.com/office/drawing/2014/main" id="{80B65B6B-B618-C146-9F6E-88493FB5A423}"/>
              </a:ext>
            </a:extLst>
          </p:cNvPr>
          <p:cNvSpPr>
            <a:spLocks noGrp="1"/>
          </p:cNvSpPr>
          <p:nvPr>
            <p:ph idx="1"/>
          </p:nvPr>
        </p:nvSpPr>
        <p:spPr/>
        <p:txBody>
          <a:bodyPr/>
          <a:lstStyle/>
          <a:p>
            <a:pPr marL="0" indent="0">
              <a:buNone/>
            </a:pPr>
            <a:r>
              <a:rPr lang="en-US" dirty="0"/>
              <a:t>What is congestion?</a:t>
            </a:r>
          </a:p>
          <a:p>
            <a:r>
              <a:rPr lang="en-US" dirty="0"/>
              <a:t>The presence of congestion means that the load is greater than the resources(in a part of the network) can handle.</a:t>
            </a:r>
          </a:p>
          <a:p>
            <a:pPr marL="0" indent="0">
              <a:buNone/>
            </a:pPr>
            <a:r>
              <a:rPr lang="en-US" dirty="0"/>
              <a:t>            Congestion=load&gt;resources</a:t>
            </a:r>
          </a:p>
          <a:p>
            <a:pPr marL="0" indent="0">
              <a:buNone/>
            </a:pPr>
            <a:endParaRPr lang="en-US" dirty="0"/>
          </a:p>
          <a:p>
            <a:r>
              <a:rPr lang="en-US" dirty="0"/>
              <a:t>So, congestion control refers to the techniques used to control or prevent congestion.</a:t>
            </a:r>
          </a:p>
        </p:txBody>
      </p:sp>
    </p:spTree>
    <p:extLst>
      <p:ext uri="{BB962C8B-B14F-4D97-AF65-F5344CB8AC3E}">
        <p14:creationId xmlns:p14="http://schemas.microsoft.com/office/powerpoint/2010/main" val="2634423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071546"/>
          </a:xfrm>
        </p:spPr>
        <p:txBody>
          <a:bodyPr>
            <a:normAutofit/>
          </a:bodyPr>
          <a:lstStyle/>
          <a:p>
            <a:r>
              <a:rPr lang="en-US" dirty="0"/>
              <a:t>MANET</a:t>
            </a:r>
          </a:p>
        </p:txBody>
      </p:sp>
      <p:sp>
        <p:nvSpPr>
          <p:cNvPr id="3" name="Content Placeholder 2"/>
          <p:cNvSpPr>
            <a:spLocks noGrp="1"/>
          </p:cNvSpPr>
          <p:nvPr>
            <p:ph idx="1"/>
          </p:nvPr>
        </p:nvSpPr>
        <p:spPr>
          <a:xfrm>
            <a:off x="1981200" y="1285861"/>
            <a:ext cx="8229600" cy="4840303"/>
          </a:xfrm>
        </p:spPr>
        <p:txBody>
          <a:bodyPr/>
          <a:lstStyle/>
          <a:p>
            <a:r>
              <a:rPr lang="en-US" dirty="0"/>
              <a:t>MANET stands for Mobile </a:t>
            </a:r>
            <a:r>
              <a:rPr lang="en-US" dirty="0" err="1"/>
              <a:t>adhoc</a:t>
            </a:r>
            <a:r>
              <a:rPr lang="en-US" dirty="0"/>
              <a:t> Network also called as wireless </a:t>
            </a:r>
            <a:r>
              <a:rPr lang="en-US" dirty="0" err="1"/>
              <a:t>adhoc</a:t>
            </a:r>
            <a:r>
              <a:rPr lang="en-US" dirty="0"/>
              <a:t> network</a:t>
            </a:r>
          </a:p>
          <a:p>
            <a:pPr>
              <a:buNone/>
            </a:pPr>
            <a:endParaRPr lang="en-US" dirty="0"/>
          </a:p>
        </p:txBody>
      </p:sp>
      <p:pic>
        <p:nvPicPr>
          <p:cNvPr id="1027" name="Picture 3" descr="C:\Users\HP\Desktop\manet.png"/>
          <p:cNvPicPr>
            <a:picLocks noChangeAspect="1" noChangeArrowheads="1"/>
          </p:cNvPicPr>
          <p:nvPr/>
        </p:nvPicPr>
        <p:blipFill>
          <a:blip r:embed="rId2"/>
          <a:srcRect/>
          <a:stretch>
            <a:fillRect/>
          </a:stretch>
        </p:blipFill>
        <p:spPr bwMode="auto">
          <a:xfrm>
            <a:off x="1666844" y="2357430"/>
            <a:ext cx="5643602" cy="4171950"/>
          </a:xfrm>
          <a:prstGeom prst="rect">
            <a:avLst/>
          </a:prstGeom>
          <a:noFill/>
        </p:spPr>
      </p:pic>
      <p:sp>
        <p:nvSpPr>
          <p:cNvPr id="6" name="TextBox 5"/>
          <p:cNvSpPr txBox="1"/>
          <p:nvPr/>
        </p:nvSpPr>
        <p:spPr>
          <a:xfrm>
            <a:off x="7453322" y="5000636"/>
            <a:ext cx="2857520" cy="1477328"/>
          </a:xfrm>
          <a:prstGeom prst="rect">
            <a:avLst/>
          </a:prstGeom>
          <a:noFill/>
        </p:spPr>
        <p:txBody>
          <a:bodyPr wrap="square" rtlCol="0">
            <a:spAutoFit/>
          </a:bodyPr>
          <a:lstStyle/>
          <a:p>
            <a:r>
              <a:rPr lang="en-US" sz="2400" dirty="0"/>
              <a:t>MANET may operate:</a:t>
            </a:r>
          </a:p>
          <a:p>
            <a:pPr>
              <a:buNone/>
            </a:pPr>
            <a:r>
              <a:rPr lang="en-US" sz="2400" dirty="0"/>
              <a:t>&gt; standalone fashion</a:t>
            </a:r>
          </a:p>
          <a:p>
            <a:pPr>
              <a:buNone/>
            </a:pPr>
            <a:r>
              <a:rPr lang="en-US" sz="2400" dirty="0"/>
              <a:t>&gt; larger internet. </a:t>
            </a:r>
          </a:p>
          <a:p>
            <a:endParaRPr lang="en-US" dirty="0"/>
          </a:p>
        </p:txBody>
      </p:sp>
      <p:sp>
        <p:nvSpPr>
          <p:cNvPr id="7" name="TextBox 6"/>
          <p:cNvSpPr txBox="1"/>
          <p:nvPr/>
        </p:nvSpPr>
        <p:spPr>
          <a:xfrm>
            <a:off x="7596198" y="2571744"/>
            <a:ext cx="2928958" cy="1569660"/>
          </a:xfrm>
          <a:prstGeom prst="rect">
            <a:avLst/>
          </a:prstGeom>
          <a:noFill/>
        </p:spPr>
        <p:txBody>
          <a:bodyPr wrap="square" rtlCol="0">
            <a:spAutoFit/>
          </a:bodyPr>
          <a:lstStyle/>
          <a:p>
            <a:r>
              <a:rPr lang="en-IN" sz="2400" dirty="0"/>
              <a:t>-Set of mobile nodes connected wirelessly in self configured network.</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285728"/>
            <a:ext cx="8229600" cy="857232"/>
          </a:xfrm>
        </p:spPr>
        <p:txBody>
          <a:bodyPr/>
          <a:lstStyle/>
          <a:p>
            <a:r>
              <a:rPr lang="en-IN" dirty="0"/>
              <a:t>MANET</a:t>
            </a:r>
            <a:r>
              <a:rPr lang="en-IN" sz="3200" dirty="0"/>
              <a:t>(</a:t>
            </a:r>
            <a:r>
              <a:rPr lang="en-IN" sz="2400" cap="none" dirty="0" err="1"/>
              <a:t>contd</a:t>
            </a:r>
            <a:r>
              <a:rPr lang="en-IN" sz="3200" dirty="0"/>
              <a:t>)..</a:t>
            </a:r>
            <a:endParaRPr lang="en-US" dirty="0"/>
          </a:p>
        </p:txBody>
      </p:sp>
      <p:sp>
        <p:nvSpPr>
          <p:cNvPr id="3" name="Content Placeholder 2"/>
          <p:cNvSpPr>
            <a:spLocks noGrp="1"/>
          </p:cNvSpPr>
          <p:nvPr>
            <p:ph idx="1"/>
          </p:nvPr>
        </p:nvSpPr>
        <p:spPr>
          <a:xfrm>
            <a:off x="1809720" y="1428712"/>
            <a:ext cx="8643998" cy="5429288"/>
          </a:xfrm>
        </p:spPr>
        <p:txBody>
          <a:bodyPr>
            <a:normAutofit/>
          </a:bodyPr>
          <a:lstStyle/>
          <a:p>
            <a:r>
              <a:rPr lang="en-US" sz="2800" dirty="0"/>
              <a:t>The main challenge for the MANET:</a:t>
            </a:r>
          </a:p>
          <a:p>
            <a:pPr>
              <a:buNone/>
            </a:pPr>
            <a:r>
              <a:rPr lang="en-US" sz="2800" dirty="0"/>
              <a:t>		 -continuously maintain information required to 	 	 properly route traffic.</a:t>
            </a:r>
          </a:p>
          <a:p>
            <a:pPr>
              <a:buNone/>
            </a:pPr>
            <a:endParaRPr lang="en-US" sz="2800" dirty="0"/>
          </a:p>
          <a:p>
            <a:r>
              <a:rPr lang="en-US" sz="2800" dirty="0"/>
              <a:t>Consists of peer-to-peer, self-forming </a:t>
            </a:r>
            <a:r>
              <a:rPr lang="en-US" sz="2800" dirty="0" err="1"/>
              <a:t>network,MANET’s</a:t>
            </a:r>
            <a:r>
              <a:rPr lang="en-US" sz="2800" dirty="0"/>
              <a:t> circa  2000-2015 typically communicate at radio frequencies (30MHz-5GHz).</a:t>
            </a:r>
          </a:p>
          <a:p>
            <a:pPr>
              <a:buNone/>
            </a:pPr>
            <a:endParaRPr lang="en-US" sz="2800" dirty="0"/>
          </a:p>
          <a:p>
            <a:r>
              <a:rPr lang="en-US" sz="2800" dirty="0"/>
              <a:t>Used in road safety, ranging from sensors for environment, home, health, disaster rescue operations, air/land/navy defense, weapons, robots, etc.</a:t>
            </a:r>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1000108"/>
          </a:xfrm>
        </p:spPr>
        <p:txBody>
          <a:bodyPr/>
          <a:lstStyle/>
          <a:p>
            <a:r>
              <a:rPr lang="en-IN" dirty="0"/>
              <a:t>MANET ROUTING PROTOCOL</a:t>
            </a:r>
            <a:endParaRPr lang="en-US" dirty="0"/>
          </a:p>
        </p:txBody>
      </p:sp>
      <p:sp>
        <p:nvSpPr>
          <p:cNvPr id="3" name="Content Placeholder 2"/>
          <p:cNvSpPr>
            <a:spLocks noGrp="1"/>
          </p:cNvSpPr>
          <p:nvPr>
            <p:ph idx="1"/>
          </p:nvPr>
        </p:nvSpPr>
        <p:spPr>
          <a:xfrm>
            <a:off x="1952596" y="1285861"/>
            <a:ext cx="8229600" cy="4525963"/>
          </a:xfrm>
        </p:spPr>
        <p:txBody>
          <a:bodyPr/>
          <a:lstStyle/>
          <a:p>
            <a:pPr>
              <a:buNone/>
            </a:pPr>
            <a:endParaRPr lang="en-US" dirty="0"/>
          </a:p>
          <a:p>
            <a:pPr>
              <a:buNone/>
            </a:pPr>
            <a:endParaRPr lang="en-US" dirty="0"/>
          </a:p>
        </p:txBody>
      </p:sp>
      <p:pic>
        <p:nvPicPr>
          <p:cNvPr id="2050" name="Picture 2" descr="C:\Users\HP\Desktop\manet1.jpg"/>
          <p:cNvPicPr>
            <a:picLocks noChangeAspect="1" noChangeArrowheads="1"/>
          </p:cNvPicPr>
          <p:nvPr/>
        </p:nvPicPr>
        <p:blipFill>
          <a:blip r:embed="rId2"/>
          <a:srcRect/>
          <a:stretch>
            <a:fillRect/>
          </a:stretch>
        </p:blipFill>
        <p:spPr bwMode="auto">
          <a:xfrm>
            <a:off x="3238480" y="857232"/>
            <a:ext cx="5143504" cy="3881148"/>
          </a:xfrm>
          <a:prstGeom prst="rect">
            <a:avLst/>
          </a:prstGeom>
          <a:noFill/>
        </p:spPr>
      </p:pic>
      <p:sp>
        <p:nvSpPr>
          <p:cNvPr id="5" name="TextBox 4"/>
          <p:cNvSpPr txBox="1"/>
          <p:nvPr/>
        </p:nvSpPr>
        <p:spPr>
          <a:xfrm>
            <a:off x="1524000" y="4572008"/>
            <a:ext cx="9144000" cy="2646878"/>
          </a:xfrm>
          <a:prstGeom prst="rect">
            <a:avLst/>
          </a:prstGeom>
          <a:noFill/>
        </p:spPr>
        <p:txBody>
          <a:bodyPr wrap="square" rtlCol="0">
            <a:spAutoFit/>
          </a:bodyPr>
          <a:lstStyle/>
          <a:p>
            <a:r>
              <a:rPr lang="en-US" sz="3200" dirty="0">
                <a:solidFill>
                  <a:prstClr val="black"/>
                </a:solidFill>
              </a:rPr>
              <a:t>--</a:t>
            </a:r>
            <a:r>
              <a:rPr lang="en-US" sz="2800" dirty="0">
                <a:solidFill>
                  <a:prstClr val="black"/>
                </a:solidFill>
              </a:rPr>
              <a:t>dynamic topology.</a:t>
            </a:r>
          </a:p>
          <a:p>
            <a:r>
              <a:rPr lang="en-US" sz="3200" dirty="0"/>
              <a:t>--</a:t>
            </a:r>
            <a:r>
              <a:rPr lang="en-US" sz="2800" dirty="0"/>
              <a:t>basic rules is that a new node whenever enters into an ad-hoc network, must announce its arrival and presence and should also listen to similar announcement broadcasts made by other mobile nodes.</a:t>
            </a:r>
            <a:endParaRPr lang="en-US" sz="2800" dirty="0">
              <a:solidFill>
                <a:prstClr val="black"/>
              </a:solidFill>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Source Routing protocol (DSR)</a:t>
            </a:r>
            <a:endParaRPr lang="en-US" dirty="0"/>
          </a:p>
        </p:txBody>
      </p:sp>
      <p:sp>
        <p:nvSpPr>
          <p:cNvPr id="3" name="Subtitle 2"/>
          <p:cNvSpPr>
            <a:spLocks noGrp="1"/>
          </p:cNvSpPr>
          <p:nvPr>
            <p:ph idx="1"/>
          </p:nvPr>
        </p:nvSpPr>
        <p:spPr/>
        <p:txBody>
          <a:bodyPr>
            <a:normAutofit/>
          </a:bodyPr>
          <a:lstStyle/>
          <a:p>
            <a:pPr algn="l">
              <a:buFont typeface="Wingdings" pitchFamily="2" charset="2"/>
              <a:buChar char="q"/>
            </a:pPr>
            <a:r>
              <a:rPr lang="en-IN" dirty="0">
                <a:solidFill>
                  <a:schemeClr val="tx1"/>
                </a:solidFill>
              </a:rPr>
              <a:t> Reactive/On demand</a:t>
            </a:r>
          </a:p>
          <a:p>
            <a:pPr algn="l">
              <a:buFont typeface="Wingdings" pitchFamily="2" charset="2"/>
              <a:buChar char="q"/>
            </a:pPr>
            <a:r>
              <a:rPr lang="en-IN" dirty="0">
                <a:solidFill>
                  <a:schemeClr val="tx1"/>
                </a:solidFill>
              </a:rPr>
              <a:t>Based on Source Routing</a:t>
            </a:r>
          </a:p>
          <a:p>
            <a:pPr algn="l">
              <a:buFont typeface="Wingdings" pitchFamily="2" charset="2"/>
              <a:buChar char="q"/>
            </a:pPr>
            <a:r>
              <a:rPr lang="en-IN" dirty="0">
                <a:solidFill>
                  <a:schemeClr val="tx1"/>
                </a:solidFill>
              </a:rPr>
              <a:t> Phases of DRS protocol</a:t>
            </a:r>
          </a:p>
          <a:p>
            <a:pPr lvl="2" algn="l">
              <a:buFont typeface="Wingdings" pitchFamily="2" charset="2"/>
              <a:buChar char="q"/>
            </a:pPr>
            <a:r>
              <a:rPr lang="en-IN" dirty="0">
                <a:solidFill>
                  <a:schemeClr val="tx1"/>
                </a:solidFill>
              </a:rPr>
              <a:t>Route Discovery </a:t>
            </a:r>
          </a:p>
          <a:p>
            <a:pPr lvl="4" algn="l">
              <a:buFont typeface="Arial" pitchFamily="34" charset="0"/>
              <a:buChar char="•"/>
            </a:pPr>
            <a:r>
              <a:rPr lang="en-IN" dirty="0">
                <a:solidFill>
                  <a:schemeClr val="tx1">
                    <a:lumMod val="50000"/>
                    <a:lumOff val="50000"/>
                  </a:schemeClr>
                </a:solidFill>
              </a:rPr>
              <a:t>RREQ packet  ( Route Request packet)  (Broadcast)</a:t>
            </a:r>
          </a:p>
          <a:p>
            <a:pPr lvl="4" algn="l">
              <a:buFont typeface="Arial" pitchFamily="34" charset="0"/>
              <a:buChar char="•"/>
            </a:pPr>
            <a:r>
              <a:rPr lang="en-IN" dirty="0">
                <a:solidFill>
                  <a:schemeClr val="tx1">
                    <a:lumMod val="50000"/>
                    <a:lumOff val="50000"/>
                  </a:schemeClr>
                </a:solidFill>
              </a:rPr>
              <a:t>RREP packet  ( Route Reply packet )       (</a:t>
            </a:r>
            <a:r>
              <a:rPr lang="en-IN" dirty="0" err="1">
                <a:solidFill>
                  <a:schemeClr val="tx1">
                    <a:lumMod val="50000"/>
                    <a:lumOff val="50000"/>
                  </a:schemeClr>
                </a:solidFill>
              </a:rPr>
              <a:t>Unicast</a:t>
            </a:r>
            <a:r>
              <a:rPr lang="en-IN" dirty="0">
                <a:solidFill>
                  <a:schemeClr val="tx1">
                    <a:lumMod val="50000"/>
                    <a:lumOff val="50000"/>
                  </a:schemeClr>
                </a:solidFill>
              </a:rPr>
              <a:t>)</a:t>
            </a:r>
            <a:endParaRPr lang="en-IN" dirty="0">
              <a:solidFill>
                <a:schemeClr val="tx1"/>
              </a:solidFill>
            </a:endParaRPr>
          </a:p>
          <a:p>
            <a:pPr lvl="4" algn="l"/>
            <a:endParaRPr lang="en-IN" dirty="0">
              <a:solidFill>
                <a:schemeClr val="tx1"/>
              </a:solidFill>
            </a:endParaRPr>
          </a:p>
          <a:p>
            <a:pPr lvl="4" algn="l">
              <a:buFont typeface="Arial" pitchFamily="34" charset="0"/>
              <a:buChar char="•"/>
            </a:pPr>
            <a:r>
              <a:rPr lang="en-IN" dirty="0">
                <a:solidFill>
                  <a:schemeClr val="tx1">
                    <a:lumMod val="50000"/>
                    <a:lumOff val="50000"/>
                  </a:schemeClr>
                </a:solidFill>
              </a:rPr>
              <a:t>RERR message  ( Route Error message)</a:t>
            </a:r>
            <a:endParaRPr lang="en-IN" dirty="0">
              <a:solidFill>
                <a:schemeClr val="tx1"/>
              </a:solidFill>
            </a:endParaRPr>
          </a:p>
          <a:p>
            <a:pPr lvl="4" algn="l">
              <a:buFont typeface="Arial" pitchFamily="34" charset="0"/>
              <a:buChar char="•"/>
            </a:pPr>
            <a:endParaRPr lang="en-IN" dirty="0">
              <a:solidFill>
                <a:schemeClr val="tx1"/>
              </a:solidFill>
            </a:endParaRPr>
          </a:p>
          <a:p>
            <a:pPr lvl="4" algn="l">
              <a:buFont typeface="Arial" pitchFamily="34" charset="0"/>
              <a:buChar char="•"/>
            </a:pPr>
            <a:endParaRPr lang="en-IN" dirty="0">
              <a:solidFill>
                <a:schemeClr val="tx1"/>
              </a:solidFill>
            </a:endParaRPr>
          </a:p>
          <a:p>
            <a:pPr lvl="2" algn="l">
              <a:buFont typeface="Arial" pitchFamily="34" charset="0"/>
              <a:buChar char="•"/>
            </a:pPr>
            <a:endParaRPr lang="en-IN" dirty="0">
              <a:solidFill>
                <a:schemeClr val="tx1"/>
              </a:solidFill>
            </a:endParaRPr>
          </a:p>
        </p:txBody>
      </p:sp>
      <p:sp>
        <p:nvSpPr>
          <p:cNvPr id="6" name="TextBox 5"/>
          <p:cNvSpPr txBox="1"/>
          <p:nvPr/>
        </p:nvSpPr>
        <p:spPr>
          <a:xfrm>
            <a:off x="3024166" y="4929199"/>
            <a:ext cx="3357586" cy="461665"/>
          </a:xfrm>
          <a:prstGeom prst="rect">
            <a:avLst/>
          </a:prstGeom>
          <a:noFill/>
        </p:spPr>
        <p:txBody>
          <a:bodyPr wrap="square" rtlCol="0">
            <a:spAutoFit/>
          </a:bodyPr>
          <a:lstStyle/>
          <a:p>
            <a:pPr>
              <a:buFont typeface="Wingdings" pitchFamily="2" charset="2"/>
              <a:buChar char="q"/>
            </a:pPr>
            <a:r>
              <a:rPr lang="en-US" sz="2400" dirty="0"/>
              <a:t>Route Maintenance</a:t>
            </a:r>
          </a:p>
        </p:txBody>
      </p:sp>
      <p:sp>
        <p:nvSpPr>
          <p:cNvPr id="9" name="TextBox 8"/>
          <p:cNvSpPr txBox="1"/>
          <p:nvPr/>
        </p:nvSpPr>
        <p:spPr>
          <a:xfrm>
            <a:off x="3024166" y="5715017"/>
            <a:ext cx="2643206" cy="461665"/>
          </a:xfrm>
          <a:prstGeom prst="rect">
            <a:avLst/>
          </a:prstGeom>
          <a:noFill/>
        </p:spPr>
        <p:txBody>
          <a:bodyPr wrap="square" rtlCol="0">
            <a:spAutoFit/>
          </a:bodyPr>
          <a:lstStyle/>
          <a:p>
            <a:pPr>
              <a:buFont typeface="Wingdings" pitchFamily="2" charset="2"/>
              <a:buChar char="q"/>
            </a:pPr>
            <a:r>
              <a:rPr lang="en-IN" sz="2400" dirty="0"/>
              <a:t>Route Cache</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1143000"/>
          </a:xfrm>
        </p:spPr>
        <p:txBody>
          <a:bodyPr/>
          <a:lstStyle/>
          <a:p>
            <a:r>
              <a:rPr lang="en-IN" dirty="0"/>
              <a:t>RREQ packet</a:t>
            </a:r>
            <a:endParaRPr lang="en-US" dirty="0"/>
          </a:p>
        </p:txBody>
      </p:sp>
      <p:sp>
        <p:nvSpPr>
          <p:cNvPr id="5" name="Content Placeholder 4"/>
          <p:cNvSpPr>
            <a:spLocks noGrp="1"/>
          </p:cNvSpPr>
          <p:nvPr>
            <p:ph idx="1"/>
          </p:nvPr>
        </p:nvSpPr>
        <p:spPr>
          <a:xfrm>
            <a:off x="1981200" y="1214422"/>
            <a:ext cx="8229600" cy="5429288"/>
          </a:xfrm>
        </p:spPr>
        <p:txBody>
          <a:bodyPr/>
          <a:lstStyle/>
          <a:p>
            <a:r>
              <a:rPr lang="en-IN" dirty="0"/>
              <a:t>General form</a:t>
            </a:r>
          </a:p>
          <a:p>
            <a:pPr>
              <a:buNone/>
            </a:pPr>
            <a:endParaRPr lang="en-IN" dirty="0"/>
          </a:p>
          <a:p>
            <a:pPr>
              <a:buNone/>
            </a:pPr>
            <a:endParaRPr lang="en-IN" sz="2000" dirty="0"/>
          </a:p>
          <a:p>
            <a:r>
              <a:rPr lang="en-IN" dirty="0"/>
              <a:t>Broadcast</a:t>
            </a:r>
          </a:p>
          <a:p>
            <a:r>
              <a:rPr lang="en-IN" dirty="0"/>
              <a:t>Source -&gt; Destination</a:t>
            </a:r>
          </a:p>
          <a:p>
            <a:pPr>
              <a:buNone/>
            </a:pPr>
            <a:endParaRPr lang="en-IN" dirty="0"/>
          </a:p>
          <a:p>
            <a:r>
              <a:rPr lang="en-IN" dirty="0"/>
              <a:t>Example</a:t>
            </a:r>
            <a:endParaRPr lang="en-US" dirty="0"/>
          </a:p>
        </p:txBody>
      </p:sp>
      <p:graphicFrame>
        <p:nvGraphicFramePr>
          <p:cNvPr id="6" name="Content Placeholder 3"/>
          <p:cNvGraphicFramePr>
            <a:graphicFrameLocks/>
          </p:cNvGraphicFramePr>
          <p:nvPr/>
        </p:nvGraphicFramePr>
        <p:xfrm>
          <a:off x="2095473" y="1857364"/>
          <a:ext cx="6515085" cy="370840"/>
        </p:xfrm>
        <a:graphic>
          <a:graphicData uri="http://schemas.openxmlformats.org/drawingml/2006/table">
            <a:tbl>
              <a:tblPr firstRow="1" bandRow="1">
                <a:tableStyleId>{616DA210-FB5B-4158-B5E0-FEB733F419BA}</a:tableStyleId>
              </a:tblPr>
              <a:tblGrid>
                <a:gridCol w="1857387">
                  <a:extLst>
                    <a:ext uri="{9D8B030D-6E8A-4147-A177-3AD203B41FA5}">
                      <a16:colId xmlns:a16="http://schemas.microsoft.com/office/drawing/2014/main" val="20000"/>
                    </a:ext>
                  </a:extLst>
                </a:gridCol>
                <a:gridCol w="2071702">
                  <a:extLst>
                    <a:ext uri="{9D8B030D-6E8A-4147-A177-3AD203B41FA5}">
                      <a16:colId xmlns:a16="http://schemas.microsoft.com/office/drawing/2014/main" val="20001"/>
                    </a:ext>
                  </a:extLst>
                </a:gridCol>
                <a:gridCol w="2585996">
                  <a:extLst>
                    <a:ext uri="{9D8B030D-6E8A-4147-A177-3AD203B41FA5}">
                      <a16:colId xmlns:a16="http://schemas.microsoft.com/office/drawing/2014/main" val="20002"/>
                    </a:ext>
                  </a:extLst>
                </a:gridCol>
              </a:tblGrid>
              <a:tr h="370840">
                <a:tc>
                  <a:txBody>
                    <a:bodyPr/>
                    <a:lstStyle/>
                    <a:p>
                      <a:pPr algn="ctr"/>
                      <a:r>
                        <a:rPr lang="en-IN" dirty="0"/>
                        <a:t>&lt;Unique ID&gt;</a:t>
                      </a:r>
                      <a:endParaRPr lang="en-US" dirty="0"/>
                    </a:p>
                  </a:txBody>
                  <a:tcPr/>
                </a:tc>
                <a:tc>
                  <a:txBody>
                    <a:bodyPr/>
                    <a:lstStyle/>
                    <a:p>
                      <a:pPr algn="ctr"/>
                      <a:r>
                        <a:rPr lang="en-IN" dirty="0"/>
                        <a:t> &lt;Source address&gt;</a:t>
                      </a:r>
                      <a:endParaRPr lang="en-US" dirty="0"/>
                    </a:p>
                  </a:txBody>
                  <a:tcPr/>
                </a:tc>
                <a:tc>
                  <a:txBody>
                    <a:bodyPr/>
                    <a:lstStyle/>
                    <a:p>
                      <a:pPr algn="ctr"/>
                      <a:r>
                        <a:rPr lang="en-IN" dirty="0"/>
                        <a:t>&lt;Destination address&gt;</a:t>
                      </a:r>
                      <a:endParaRPr lang="en-US" dirty="0"/>
                    </a:p>
                  </a:txBody>
                  <a:tcPr/>
                </a:tc>
                <a:extLst>
                  <a:ext uri="{0D108BD9-81ED-4DB2-BD59-A6C34878D82A}">
                    <a16:rowId xmlns:a16="http://schemas.microsoft.com/office/drawing/2014/main" val="10000"/>
                  </a:ext>
                </a:extLst>
              </a:tr>
            </a:tbl>
          </a:graphicData>
        </a:graphic>
      </p:graphicFrame>
      <p:pic>
        <p:nvPicPr>
          <p:cNvPr id="7" name="Picture 2"/>
          <p:cNvPicPr>
            <a:picLocks noChangeAspect="1" noChangeArrowheads="1"/>
          </p:cNvPicPr>
          <p:nvPr/>
        </p:nvPicPr>
        <p:blipFill>
          <a:blip r:embed="rId2"/>
          <a:srcRect/>
          <a:stretch>
            <a:fillRect/>
          </a:stretch>
        </p:blipFill>
        <p:spPr bwMode="auto">
          <a:xfrm>
            <a:off x="5810248" y="3929067"/>
            <a:ext cx="3786214" cy="2068219"/>
          </a:xfrm>
          <a:prstGeom prst="rect">
            <a:avLst/>
          </a:prstGeom>
          <a:noFill/>
          <a:ln w="9525">
            <a:noFill/>
            <a:miter lim="800000"/>
            <a:headEnd/>
            <a:tailEnd/>
          </a:ln>
          <a:effectLst/>
        </p:spPr>
      </p:pic>
      <p:sp>
        <p:nvSpPr>
          <p:cNvPr id="8" name="TextBox 7"/>
          <p:cNvSpPr txBox="1"/>
          <p:nvPr/>
        </p:nvSpPr>
        <p:spPr>
          <a:xfrm>
            <a:off x="4524364" y="4702742"/>
            <a:ext cx="1357322" cy="369332"/>
          </a:xfrm>
          <a:prstGeom prst="rect">
            <a:avLst/>
          </a:prstGeom>
          <a:noFill/>
        </p:spPr>
        <p:txBody>
          <a:bodyPr wrap="square" rtlCol="0">
            <a:spAutoFit/>
          </a:bodyPr>
          <a:lstStyle/>
          <a:p>
            <a:r>
              <a:rPr lang="en-IN" dirty="0"/>
              <a:t>source</a:t>
            </a:r>
            <a:endParaRPr lang="en-US" dirty="0"/>
          </a:p>
        </p:txBody>
      </p:sp>
      <p:sp>
        <p:nvSpPr>
          <p:cNvPr id="9" name="TextBox 8"/>
          <p:cNvSpPr txBox="1"/>
          <p:nvPr/>
        </p:nvSpPr>
        <p:spPr>
          <a:xfrm>
            <a:off x="8810644" y="6357958"/>
            <a:ext cx="1357322" cy="369332"/>
          </a:xfrm>
          <a:prstGeom prst="rect">
            <a:avLst/>
          </a:prstGeom>
          <a:noFill/>
        </p:spPr>
        <p:txBody>
          <a:bodyPr wrap="square" rtlCol="0">
            <a:spAutoFit/>
          </a:bodyPr>
          <a:lstStyle/>
          <a:p>
            <a:r>
              <a:rPr lang="en-IN" dirty="0"/>
              <a:t>destination</a:t>
            </a:r>
            <a:endParaRPr lang="en-US" dirty="0"/>
          </a:p>
        </p:txBody>
      </p:sp>
      <p:sp>
        <p:nvSpPr>
          <p:cNvPr id="10" name="Right Arrow 9"/>
          <p:cNvSpPr/>
          <p:nvPr/>
        </p:nvSpPr>
        <p:spPr>
          <a:xfrm>
            <a:off x="5310182" y="4812042"/>
            <a:ext cx="642942" cy="188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10800000">
            <a:off x="9239273" y="5929330"/>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BHI\Pictures\4ae.png"/>
          <p:cNvPicPr>
            <a:picLocks noChangeAspect="1" noChangeArrowheads="1"/>
          </p:cNvPicPr>
          <p:nvPr/>
        </p:nvPicPr>
        <p:blipFill>
          <a:blip r:embed="rId3"/>
          <a:srcRect/>
          <a:stretch>
            <a:fillRect/>
          </a:stretch>
        </p:blipFill>
        <p:spPr bwMode="auto">
          <a:xfrm>
            <a:off x="2095472" y="5369968"/>
            <a:ext cx="2500330" cy="760970"/>
          </a:xfrm>
          <a:prstGeom prst="rect">
            <a:avLst/>
          </a:prstGeom>
          <a:noFill/>
        </p:spPr>
      </p:pic>
      <p:sp>
        <p:nvSpPr>
          <p:cNvPr id="13" name="TextBox 12"/>
          <p:cNvSpPr txBox="1"/>
          <p:nvPr/>
        </p:nvSpPr>
        <p:spPr>
          <a:xfrm>
            <a:off x="2095472" y="6084348"/>
            <a:ext cx="1785950" cy="369332"/>
          </a:xfrm>
          <a:prstGeom prst="rect">
            <a:avLst/>
          </a:prstGeom>
          <a:noFill/>
        </p:spPr>
        <p:txBody>
          <a:bodyPr wrap="square" rtlCol="0">
            <a:spAutoFit/>
          </a:bodyPr>
          <a:lstStyle/>
          <a:p>
            <a:r>
              <a:rPr lang="en-IN" dirty="0"/>
              <a:t>RREQ packet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1143000"/>
          </a:xfrm>
        </p:spPr>
        <p:txBody>
          <a:bodyPr/>
          <a:lstStyle/>
          <a:p>
            <a:r>
              <a:rPr lang="en-IN" dirty="0"/>
              <a:t>RREP packet</a:t>
            </a:r>
            <a:endParaRPr lang="en-US" dirty="0"/>
          </a:p>
        </p:txBody>
      </p:sp>
      <p:sp>
        <p:nvSpPr>
          <p:cNvPr id="5" name="Content Placeholder 4"/>
          <p:cNvSpPr>
            <a:spLocks noGrp="1"/>
          </p:cNvSpPr>
          <p:nvPr>
            <p:ph idx="1"/>
          </p:nvPr>
        </p:nvSpPr>
        <p:spPr>
          <a:xfrm>
            <a:off x="1981200" y="1214422"/>
            <a:ext cx="8229600" cy="5429288"/>
          </a:xfrm>
        </p:spPr>
        <p:txBody>
          <a:bodyPr/>
          <a:lstStyle/>
          <a:p>
            <a:r>
              <a:rPr lang="en-IN" dirty="0"/>
              <a:t>General form</a:t>
            </a:r>
          </a:p>
          <a:p>
            <a:pPr>
              <a:buNone/>
            </a:pPr>
            <a:endParaRPr lang="en-IN" dirty="0"/>
          </a:p>
          <a:p>
            <a:pPr>
              <a:buNone/>
            </a:pPr>
            <a:endParaRPr lang="en-IN" sz="2000" dirty="0"/>
          </a:p>
          <a:p>
            <a:r>
              <a:rPr lang="en-IN" dirty="0" err="1"/>
              <a:t>Unicast</a:t>
            </a:r>
            <a:endParaRPr lang="en-IN" dirty="0"/>
          </a:p>
          <a:p>
            <a:r>
              <a:rPr lang="en-IN" dirty="0"/>
              <a:t>Destination -&gt; Source</a:t>
            </a:r>
          </a:p>
          <a:p>
            <a:endParaRPr lang="en-IN" dirty="0"/>
          </a:p>
          <a:p>
            <a:r>
              <a:rPr lang="en-IN" dirty="0"/>
              <a:t>Example</a:t>
            </a:r>
            <a:endParaRPr lang="en-US" dirty="0"/>
          </a:p>
        </p:txBody>
      </p:sp>
      <p:sp>
        <p:nvSpPr>
          <p:cNvPr id="13" name="TextBox 12"/>
          <p:cNvSpPr txBox="1"/>
          <p:nvPr/>
        </p:nvSpPr>
        <p:spPr>
          <a:xfrm>
            <a:off x="2095472" y="6084348"/>
            <a:ext cx="1785950" cy="369332"/>
          </a:xfrm>
          <a:prstGeom prst="rect">
            <a:avLst/>
          </a:prstGeom>
          <a:noFill/>
        </p:spPr>
        <p:txBody>
          <a:bodyPr wrap="square" rtlCol="0">
            <a:spAutoFit/>
          </a:bodyPr>
          <a:lstStyle/>
          <a:p>
            <a:r>
              <a:rPr lang="en-IN" dirty="0"/>
              <a:t>RREQ packet</a:t>
            </a:r>
            <a:endParaRPr lang="en-US" dirty="0"/>
          </a:p>
        </p:txBody>
      </p:sp>
      <p:graphicFrame>
        <p:nvGraphicFramePr>
          <p:cNvPr id="12" name="Table 11"/>
          <p:cNvGraphicFramePr>
            <a:graphicFrameLocks noGrp="1"/>
          </p:cNvGraphicFramePr>
          <p:nvPr/>
        </p:nvGraphicFramePr>
        <p:xfrm>
          <a:off x="2024034" y="1785926"/>
          <a:ext cx="8072492" cy="640080"/>
        </p:xfrm>
        <a:graphic>
          <a:graphicData uri="http://schemas.openxmlformats.org/drawingml/2006/table">
            <a:tbl>
              <a:tblPr firstRow="1" bandRow="1">
                <a:tableStyleId>{616DA210-FB5B-4158-B5E0-FEB733F419BA}</a:tableStyleId>
              </a:tblPr>
              <a:tblGrid>
                <a:gridCol w="2018123">
                  <a:extLst>
                    <a:ext uri="{9D8B030D-6E8A-4147-A177-3AD203B41FA5}">
                      <a16:colId xmlns:a16="http://schemas.microsoft.com/office/drawing/2014/main" val="20000"/>
                    </a:ext>
                  </a:extLst>
                </a:gridCol>
                <a:gridCol w="1910967">
                  <a:extLst>
                    <a:ext uri="{9D8B030D-6E8A-4147-A177-3AD203B41FA5}">
                      <a16:colId xmlns:a16="http://schemas.microsoft.com/office/drawing/2014/main" val="20001"/>
                    </a:ext>
                  </a:extLst>
                </a:gridCol>
                <a:gridCol w="2714644">
                  <a:extLst>
                    <a:ext uri="{9D8B030D-6E8A-4147-A177-3AD203B41FA5}">
                      <a16:colId xmlns:a16="http://schemas.microsoft.com/office/drawing/2014/main" val="20002"/>
                    </a:ext>
                  </a:extLst>
                </a:gridCol>
                <a:gridCol w="1428758">
                  <a:extLst>
                    <a:ext uri="{9D8B030D-6E8A-4147-A177-3AD203B41FA5}">
                      <a16:colId xmlns:a16="http://schemas.microsoft.com/office/drawing/2014/main" val="20003"/>
                    </a:ext>
                  </a:extLst>
                </a:gridCol>
              </a:tblGrid>
              <a:tr h="370840">
                <a:tc>
                  <a:txBody>
                    <a:bodyPr/>
                    <a:lstStyle/>
                    <a:p>
                      <a:pPr algn="ctr"/>
                      <a:r>
                        <a:rPr lang="en-IN" dirty="0"/>
                        <a:t>&lt;Unique ID&gt;</a:t>
                      </a:r>
                      <a:endParaRPr lang="en-US" dirty="0"/>
                    </a:p>
                  </a:txBody>
                  <a:tcPr/>
                </a:tc>
                <a:tc>
                  <a:txBody>
                    <a:bodyPr/>
                    <a:lstStyle/>
                    <a:p>
                      <a:pPr algn="ctr"/>
                      <a:r>
                        <a:rPr lang="en-IN" dirty="0"/>
                        <a:t> &lt;Source address&gt;</a:t>
                      </a:r>
                      <a:endParaRPr lang="en-US" dirty="0"/>
                    </a:p>
                  </a:txBody>
                  <a:tcPr/>
                </a:tc>
                <a:tc>
                  <a:txBody>
                    <a:bodyPr/>
                    <a:lstStyle/>
                    <a:p>
                      <a:pPr algn="ctr"/>
                      <a:r>
                        <a:rPr lang="en-IN" dirty="0"/>
                        <a:t>&lt;Destination address&gt;</a:t>
                      </a:r>
                      <a:endParaRPr lang="en-US" dirty="0"/>
                    </a:p>
                  </a:txBody>
                  <a:tcPr/>
                </a:tc>
                <a:tc>
                  <a:txBody>
                    <a:bodyPr/>
                    <a:lstStyle/>
                    <a:p>
                      <a:pPr algn="ctr"/>
                      <a:r>
                        <a:rPr lang="en-IN" dirty="0"/>
                        <a:t>&lt;Path&gt;</a:t>
                      </a:r>
                      <a:endParaRPr lang="en-US" dirty="0"/>
                    </a:p>
                  </a:txBody>
                  <a:tcPr/>
                </a:tc>
                <a:extLst>
                  <a:ext uri="{0D108BD9-81ED-4DB2-BD59-A6C34878D82A}">
                    <a16:rowId xmlns:a16="http://schemas.microsoft.com/office/drawing/2014/main" val="10000"/>
                  </a:ext>
                </a:extLst>
              </a:tr>
            </a:tbl>
          </a:graphicData>
        </a:graphic>
      </p:graphicFrame>
      <p:pic>
        <p:nvPicPr>
          <p:cNvPr id="19" name="Picture 3"/>
          <p:cNvPicPr>
            <a:picLocks noChangeAspect="1" noChangeArrowheads="1"/>
          </p:cNvPicPr>
          <p:nvPr/>
        </p:nvPicPr>
        <p:blipFill>
          <a:blip r:embed="rId2"/>
          <a:srcRect/>
          <a:stretch>
            <a:fillRect/>
          </a:stretch>
        </p:blipFill>
        <p:spPr bwMode="auto">
          <a:xfrm>
            <a:off x="5310182" y="3929066"/>
            <a:ext cx="5214942" cy="2428892"/>
          </a:xfrm>
          <a:prstGeom prst="rect">
            <a:avLst/>
          </a:prstGeom>
          <a:noFill/>
          <a:ln w="9525">
            <a:noFill/>
            <a:miter lim="800000"/>
            <a:headEnd/>
            <a:tailEnd/>
          </a:ln>
          <a:effectLst/>
        </p:spPr>
      </p:pic>
      <p:sp>
        <p:nvSpPr>
          <p:cNvPr id="20" name="Right Arrow 19"/>
          <p:cNvSpPr/>
          <p:nvPr/>
        </p:nvSpPr>
        <p:spPr>
          <a:xfrm rot="13051484">
            <a:off x="6415251" y="5588806"/>
            <a:ext cx="780385" cy="156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0800000">
            <a:off x="7881950" y="6000768"/>
            <a:ext cx="953878"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p:cNvPicPr>
            <a:picLocks noChangeAspect="1" noChangeArrowheads="1"/>
          </p:cNvPicPr>
          <p:nvPr/>
        </p:nvPicPr>
        <p:blipFill>
          <a:blip r:embed="rId3"/>
          <a:srcRect/>
          <a:stretch>
            <a:fillRect/>
          </a:stretch>
        </p:blipFill>
        <p:spPr bwMode="auto">
          <a:xfrm>
            <a:off x="2095472" y="5500703"/>
            <a:ext cx="2639542" cy="664143"/>
          </a:xfrm>
          <a:prstGeom prst="rect">
            <a:avLst/>
          </a:prstGeom>
          <a:noFill/>
          <a:ln w="9525">
            <a:noFill/>
            <a:miter lim="800000"/>
            <a:headEnd/>
            <a:tailEnd/>
          </a:ln>
          <a:effectLst/>
        </p:spPr>
      </p:pic>
      <p:pic>
        <p:nvPicPr>
          <p:cNvPr id="24" name="Picture 3"/>
          <p:cNvPicPr>
            <a:picLocks noChangeAspect="1" noChangeArrowheads="1"/>
          </p:cNvPicPr>
          <p:nvPr/>
        </p:nvPicPr>
        <p:blipFill>
          <a:blip r:embed="rId3"/>
          <a:srcRect/>
          <a:stretch>
            <a:fillRect/>
          </a:stretch>
        </p:blipFill>
        <p:spPr bwMode="auto">
          <a:xfrm>
            <a:off x="4952992" y="4214818"/>
            <a:ext cx="2000264" cy="50329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1143000"/>
          </a:xfrm>
        </p:spPr>
        <p:txBody>
          <a:bodyPr/>
          <a:lstStyle/>
          <a:p>
            <a:r>
              <a:rPr lang="en-IN" dirty="0"/>
              <a:t>RERR packet</a:t>
            </a:r>
            <a:endParaRPr lang="en-US" dirty="0"/>
          </a:p>
        </p:txBody>
      </p:sp>
      <p:sp>
        <p:nvSpPr>
          <p:cNvPr id="5" name="Content Placeholder 4"/>
          <p:cNvSpPr>
            <a:spLocks noGrp="1"/>
          </p:cNvSpPr>
          <p:nvPr>
            <p:ph idx="1"/>
          </p:nvPr>
        </p:nvSpPr>
        <p:spPr>
          <a:xfrm>
            <a:off x="1981200" y="1214422"/>
            <a:ext cx="8229600" cy="5429288"/>
          </a:xfrm>
        </p:spPr>
        <p:txBody>
          <a:bodyPr/>
          <a:lstStyle/>
          <a:p>
            <a:r>
              <a:rPr lang="en-IN" dirty="0"/>
              <a:t>General form</a:t>
            </a:r>
          </a:p>
          <a:p>
            <a:pPr>
              <a:buNone/>
            </a:pPr>
            <a:endParaRPr lang="en-IN" dirty="0"/>
          </a:p>
          <a:p>
            <a:pPr>
              <a:buNone/>
            </a:pPr>
            <a:endParaRPr lang="en-IN" sz="2000" dirty="0"/>
          </a:p>
          <a:p>
            <a:r>
              <a:rPr lang="en-IN" dirty="0" err="1"/>
              <a:t>Unicast</a:t>
            </a:r>
            <a:endParaRPr lang="en-IN" dirty="0"/>
          </a:p>
          <a:p>
            <a:r>
              <a:rPr lang="en-IN" dirty="0"/>
              <a:t>Faulty Router -&gt; Source</a:t>
            </a:r>
          </a:p>
          <a:p>
            <a:endParaRPr lang="en-IN" dirty="0"/>
          </a:p>
          <a:p>
            <a:r>
              <a:rPr lang="en-IN" dirty="0"/>
              <a:t>Example</a:t>
            </a:r>
            <a:endParaRPr lang="en-US" dirty="0"/>
          </a:p>
        </p:txBody>
      </p:sp>
      <p:pic>
        <p:nvPicPr>
          <p:cNvPr id="7" name="Picture 2"/>
          <p:cNvPicPr>
            <a:picLocks noChangeAspect="1" noChangeArrowheads="1"/>
          </p:cNvPicPr>
          <p:nvPr/>
        </p:nvPicPr>
        <p:blipFill>
          <a:blip r:embed="rId2"/>
          <a:srcRect/>
          <a:stretch>
            <a:fillRect/>
          </a:stretch>
        </p:blipFill>
        <p:spPr bwMode="auto">
          <a:xfrm>
            <a:off x="5810248" y="3929067"/>
            <a:ext cx="3786214" cy="2068219"/>
          </a:xfrm>
          <a:prstGeom prst="rect">
            <a:avLst/>
          </a:prstGeom>
          <a:noFill/>
          <a:ln w="9525">
            <a:noFill/>
            <a:miter lim="800000"/>
            <a:headEnd/>
            <a:tailEnd/>
          </a:ln>
          <a:effectLst/>
        </p:spPr>
      </p:pic>
      <p:sp>
        <p:nvSpPr>
          <p:cNvPr id="8" name="TextBox 7"/>
          <p:cNvSpPr txBox="1"/>
          <p:nvPr/>
        </p:nvSpPr>
        <p:spPr>
          <a:xfrm>
            <a:off x="4524364" y="4702742"/>
            <a:ext cx="1357322" cy="369332"/>
          </a:xfrm>
          <a:prstGeom prst="rect">
            <a:avLst/>
          </a:prstGeom>
          <a:noFill/>
        </p:spPr>
        <p:txBody>
          <a:bodyPr wrap="square" rtlCol="0">
            <a:spAutoFit/>
          </a:bodyPr>
          <a:lstStyle/>
          <a:p>
            <a:r>
              <a:rPr lang="en-IN" dirty="0"/>
              <a:t>source</a:t>
            </a:r>
            <a:endParaRPr lang="en-US" dirty="0"/>
          </a:p>
        </p:txBody>
      </p:sp>
      <p:sp>
        <p:nvSpPr>
          <p:cNvPr id="9" name="TextBox 8"/>
          <p:cNvSpPr txBox="1"/>
          <p:nvPr/>
        </p:nvSpPr>
        <p:spPr>
          <a:xfrm>
            <a:off x="7953388" y="6429396"/>
            <a:ext cx="1357322" cy="369332"/>
          </a:xfrm>
          <a:prstGeom prst="rect">
            <a:avLst/>
          </a:prstGeom>
          <a:noFill/>
        </p:spPr>
        <p:txBody>
          <a:bodyPr wrap="square" rtlCol="0">
            <a:spAutoFit/>
          </a:bodyPr>
          <a:lstStyle/>
          <a:p>
            <a:r>
              <a:rPr lang="en-IN" dirty="0"/>
              <a:t>Broken Link</a:t>
            </a:r>
            <a:endParaRPr lang="en-US" dirty="0"/>
          </a:p>
        </p:txBody>
      </p:sp>
      <p:sp>
        <p:nvSpPr>
          <p:cNvPr id="10" name="Right Arrow 9"/>
          <p:cNvSpPr/>
          <p:nvPr/>
        </p:nvSpPr>
        <p:spPr>
          <a:xfrm>
            <a:off x="5310182" y="4812042"/>
            <a:ext cx="642942" cy="188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10800000">
            <a:off x="8453454" y="6000768"/>
            <a:ext cx="214314"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95472" y="6084348"/>
            <a:ext cx="1785950" cy="369332"/>
          </a:xfrm>
          <a:prstGeom prst="rect">
            <a:avLst/>
          </a:prstGeom>
          <a:noFill/>
        </p:spPr>
        <p:txBody>
          <a:bodyPr wrap="square" rtlCol="0">
            <a:spAutoFit/>
          </a:bodyPr>
          <a:lstStyle/>
          <a:p>
            <a:r>
              <a:rPr lang="en-IN" dirty="0"/>
              <a:t>RREQ packet</a:t>
            </a:r>
            <a:endParaRPr lang="en-US" dirty="0"/>
          </a:p>
        </p:txBody>
      </p:sp>
      <p:graphicFrame>
        <p:nvGraphicFramePr>
          <p:cNvPr id="12" name="Table 11"/>
          <p:cNvGraphicFramePr>
            <a:graphicFrameLocks noGrp="1"/>
          </p:cNvGraphicFramePr>
          <p:nvPr/>
        </p:nvGraphicFramePr>
        <p:xfrm>
          <a:off x="2024034" y="1785926"/>
          <a:ext cx="1428758" cy="370840"/>
        </p:xfrm>
        <a:graphic>
          <a:graphicData uri="http://schemas.openxmlformats.org/drawingml/2006/table">
            <a:tbl>
              <a:tblPr firstRow="1" bandRow="1">
                <a:tableStyleId>{616DA210-FB5B-4158-B5E0-FEB733F419BA}</a:tableStyleId>
              </a:tblPr>
              <a:tblGrid>
                <a:gridCol w="1428758">
                  <a:extLst>
                    <a:ext uri="{9D8B030D-6E8A-4147-A177-3AD203B41FA5}">
                      <a16:colId xmlns:a16="http://schemas.microsoft.com/office/drawing/2014/main" val="20000"/>
                    </a:ext>
                  </a:extLst>
                </a:gridCol>
              </a:tblGrid>
              <a:tr h="370840">
                <a:tc>
                  <a:txBody>
                    <a:bodyPr/>
                    <a:lstStyle/>
                    <a:p>
                      <a:pPr algn="ctr"/>
                      <a:r>
                        <a:rPr lang="en-IN" dirty="0"/>
                        <a:t>&lt;Path&gt;</a:t>
                      </a:r>
                      <a:endParaRPr lang="en-US" dirty="0"/>
                    </a:p>
                  </a:txBody>
                  <a:tcPr/>
                </a:tc>
                <a:extLst>
                  <a:ext uri="{0D108BD9-81ED-4DB2-BD59-A6C34878D82A}">
                    <a16:rowId xmlns:a16="http://schemas.microsoft.com/office/drawing/2014/main" val="10000"/>
                  </a:ext>
                </a:extLst>
              </a:tr>
            </a:tbl>
          </a:graphicData>
        </a:graphic>
      </p:graphicFrame>
      <p:sp>
        <p:nvSpPr>
          <p:cNvPr id="14" name="Flowchart: Summing Junction 13"/>
          <p:cNvSpPr/>
          <p:nvPr/>
        </p:nvSpPr>
        <p:spPr>
          <a:xfrm>
            <a:off x="8239140" y="5500702"/>
            <a:ext cx="500066" cy="357190"/>
          </a:xfrm>
          <a:prstGeom prst="flowChartSummingJunction">
            <a:avLst/>
          </a:prstGeom>
          <a:noFill/>
          <a:ln>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ight Arrow 14"/>
          <p:cNvSpPr/>
          <p:nvPr/>
        </p:nvSpPr>
        <p:spPr>
          <a:xfrm rot="12918253">
            <a:off x="6335600" y="5330528"/>
            <a:ext cx="92869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1" name="Picture 3"/>
          <p:cNvPicPr>
            <a:picLocks noChangeAspect="1" noChangeArrowheads="1"/>
          </p:cNvPicPr>
          <p:nvPr/>
        </p:nvPicPr>
        <p:blipFill>
          <a:blip r:embed="rId3"/>
          <a:srcRect/>
          <a:stretch>
            <a:fillRect/>
          </a:stretch>
        </p:blipFill>
        <p:spPr bwMode="auto">
          <a:xfrm>
            <a:off x="7167571" y="5929330"/>
            <a:ext cx="771525" cy="4286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5595935" y="5072074"/>
            <a:ext cx="771525" cy="476250"/>
          </a:xfrm>
          <a:prstGeom prst="rect">
            <a:avLst/>
          </a:prstGeom>
          <a:noFill/>
          <a:ln w="9525">
            <a:noFill/>
            <a:miter lim="800000"/>
            <a:headEnd/>
            <a:tailEnd/>
          </a:ln>
          <a:effectLst/>
        </p:spPr>
      </p:pic>
      <p:pic>
        <p:nvPicPr>
          <p:cNvPr id="7173" name="Picture 5"/>
          <p:cNvPicPr>
            <a:picLocks noChangeAspect="1" noChangeArrowheads="1"/>
          </p:cNvPicPr>
          <p:nvPr/>
        </p:nvPicPr>
        <p:blipFill>
          <a:blip r:embed="rId3"/>
          <a:srcRect/>
          <a:stretch>
            <a:fillRect/>
          </a:stretch>
        </p:blipFill>
        <p:spPr bwMode="auto">
          <a:xfrm>
            <a:off x="2238348" y="5458366"/>
            <a:ext cx="1071570" cy="66146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1143000"/>
          </a:xfrm>
        </p:spPr>
        <p:txBody>
          <a:bodyPr/>
          <a:lstStyle/>
          <a:p>
            <a:r>
              <a:rPr lang="en-IN" dirty="0"/>
              <a:t>Example of DSR (route discovery)</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1809720" y="1428736"/>
            <a:ext cx="8690220" cy="335758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1143000"/>
          </a:xfrm>
        </p:spPr>
        <p:txBody>
          <a:bodyPr/>
          <a:lstStyle/>
          <a:p>
            <a:r>
              <a:rPr lang="en-IN" dirty="0"/>
              <a:t>Example of DSR (route discovery)</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1809720" y="1428736"/>
            <a:ext cx="8690220" cy="3357586"/>
          </a:xfrm>
          <a:prstGeom prst="rect">
            <a:avLst/>
          </a:prstGeom>
          <a:noFill/>
          <a:ln w="9525">
            <a:noFill/>
            <a:miter lim="800000"/>
            <a:headEnd/>
            <a:tailEnd/>
          </a:ln>
          <a:effectLst/>
        </p:spPr>
      </p:pic>
      <p:pic>
        <p:nvPicPr>
          <p:cNvPr id="3074" name="Picture 2" descr="C:\Users\ABHI\Pictures\tempsnip.png"/>
          <p:cNvPicPr>
            <a:picLocks noChangeAspect="1" noChangeArrowheads="1"/>
          </p:cNvPicPr>
          <p:nvPr/>
        </p:nvPicPr>
        <p:blipFill>
          <a:blip r:embed="rId3"/>
          <a:srcRect/>
          <a:stretch>
            <a:fillRect/>
          </a:stretch>
        </p:blipFill>
        <p:spPr bwMode="auto">
          <a:xfrm>
            <a:off x="4452927" y="1000108"/>
            <a:ext cx="1883061" cy="500066"/>
          </a:xfrm>
          <a:prstGeom prst="rect">
            <a:avLst/>
          </a:prstGeom>
          <a:noFill/>
        </p:spPr>
      </p:pic>
      <p:sp>
        <p:nvSpPr>
          <p:cNvPr id="9" name="Right Arrow 8"/>
          <p:cNvSpPr/>
          <p:nvPr/>
        </p:nvSpPr>
        <p:spPr>
          <a:xfrm rot="20094868">
            <a:off x="3548467" y="2127496"/>
            <a:ext cx="164307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1143000"/>
          </a:xfrm>
        </p:spPr>
        <p:txBody>
          <a:bodyPr/>
          <a:lstStyle/>
          <a:p>
            <a:r>
              <a:rPr lang="en-IN" dirty="0"/>
              <a:t>Example of DSR (route discovery)</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1809720" y="1428736"/>
            <a:ext cx="8690220" cy="3357586"/>
          </a:xfrm>
          <a:prstGeom prst="rect">
            <a:avLst/>
          </a:prstGeom>
          <a:noFill/>
          <a:ln w="9525">
            <a:noFill/>
            <a:miter lim="800000"/>
            <a:headEnd/>
            <a:tailEnd/>
          </a:ln>
          <a:effectLst/>
        </p:spPr>
      </p:pic>
      <p:pic>
        <p:nvPicPr>
          <p:cNvPr id="3074" name="Picture 2" descr="C:\Users\ABHI\Pictures\tempsnip.png"/>
          <p:cNvPicPr>
            <a:picLocks noChangeAspect="1" noChangeArrowheads="1"/>
          </p:cNvPicPr>
          <p:nvPr/>
        </p:nvPicPr>
        <p:blipFill>
          <a:blip r:embed="rId3"/>
          <a:srcRect/>
          <a:stretch>
            <a:fillRect/>
          </a:stretch>
        </p:blipFill>
        <p:spPr bwMode="auto">
          <a:xfrm>
            <a:off x="4452927" y="1000108"/>
            <a:ext cx="1883061" cy="500066"/>
          </a:xfrm>
          <a:prstGeom prst="rect">
            <a:avLst/>
          </a:prstGeom>
          <a:noFill/>
        </p:spPr>
      </p:pic>
      <p:sp>
        <p:nvSpPr>
          <p:cNvPr id="9" name="Right Arrow 8"/>
          <p:cNvSpPr/>
          <p:nvPr/>
        </p:nvSpPr>
        <p:spPr>
          <a:xfrm rot="20094868">
            <a:off x="3548467" y="2127496"/>
            <a:ext cx="164307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4"/>
          <a:srcRect/>
          <a:stretch>
            <a:fillRect/>
          </a:stretch>
        </p:blipFill>
        <p:spPr bwMode="auto">
          <a:xfrm>
            <a:off x="4667240" y="4500571"/>
            <a:ext cx="1928826" cy="530583"/>
          </a:xfrm>
          <a:prstGeom prst="rect">
            <a:avLst/>
          </a:prstGeom>
          <a:noFill/>
          <a:ln w="9525">
            <a:noFill/>
            <a:miter lim="800000"/>
            <a:headEnd/>
            <a:tailEnd/>
          </a:ln>
          <a:effectLst/>
        </p:spPr>
      </p:pic>
      <p:sp>
        <p:nvSpPr>
          <p:cNvPr id="8" name="Right Arrow 7"/>
          <p:cNvSpPr/>
          <p:nvPr/>
        </p:nvSpPr>
        <p:spPr>
          <a:xfrm rot="2033798">
            <a:off x="3465806" y="3610985"/>
            <a:ext cx="1729648" cy="171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2939-E444-8D4F-A8A5-486CB39BD65E}"/>
              </a:ext>
            </a:extLst>
          </p:cNvPr>
          <p:cNvSpPr>
            <a:spLocks noGrp="1"/>
          </p:cNvSpPr>
          <p:nvPr>
            <p:ph type="title"/>
          </p:nvPr>
        </p:nvSpPr>
        <p:spPr/>
        <p:txBody>
          <a:bodyPr/>
          <a:lstStyle/>
          <a:p>
            <a:r>
              <a:rPr lang="en-US" b="1"/>
              <a:t>Congestion Control Techniques</a:t>
            </a:r>
          </a:p>
        </p:txBody>
      </p:sp>
      <p:sp>
        <p:nvSpPr>
          <p:cNvPr id="3" name="Content Placeholder 2">
            <a:extLst>
              <a:ext uri="{FF2B5EF4-FFF2-40B4-BE49-F238E27FC236}">
                <a16:creationId xmlns:a16="http://schemas.microsoft.com/office/drawing/2014/main" id="{17E72E09-C4E2-B145-A8FD-E30FC3AC2057}"/>
              </a:ext>
            </a:extLst>
          </p:cNvPr>
          <p:cNvSpPr>
            <a:spLocks noGrp="1"/>
          </p:cNvSpPr>
          <p:nvPr>
            <p:ph idx="1"/>
          </p:nvPr>
        </p:nvSpPr>
        <p:spPr/>
        <p:txBody>
          <a:bodyPr/>
          <a:lstStyle/>
          <a:p>
            <a:r>
              <a:rPr lang="en-US"/>
              <a:t>Open Loop Congestion Control:-These policies are applied to prevent congestion before it happens. The control is handled either by the source or the destination.</a:t>
            </a:r>
          </a:p>
          <a:p>
            <a:endParaRPr lang="en-US"/>
          </a:p>
          <a:p>
            <a:r>
              <a:rPr lang="en-US"/>
              <a:t>Closed Loop congestion:-It is used to treat or alleviate congestion after it happens.</a:t>
            </a:r>
          </a:p>
          <a:p>
            <a:endParaRPr lang="en-US"/>
          </a:p>
          <a:p>
            <a:pPr marL="0" indent="0">
              <a:buNone/>
            </a:pPr>
            <a:endParaRPr lang="en-US"/>
          </a:p>
        </p:txBody>
      </p:sp>
    </p:spTree>
    <p:extLst>
      <p:ext uri="{BB962C8B-B14F-4D97-AF65-F5344CB8AC3E}">
        <p14:creationId xmlns:p14="http://schemas.microsoft.com/office/powerpoint/2010/main" val="2619827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1143000"/>
          </a:xfrm>
        </p:spPr>
        <p:txBody>
          <a:bodyPr/>
          <a:lstStyle/>
          <a:p>
            <a:r>
              <a:rPr lang="en-IN" dirty="0"/>
              <a:t>Example of DSR (route discovery)</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1809720" y="1428736"/>
            <a:ext cx="8690220" cy="3357586"/>
          </a:xfrm>
          <a:prstGeom prst="rect">
            <a:avLst/>
          </a:prstGeom>
          <a:noFill/>
          <a:ln w="9525">
            <a:noFill/>
            <a:miter lim="800000"/>
            <a:headEnd/>
            <a:tailEnd/>
          </a:ln>
          <a:effectLst/>
        </p:spPr>
      </p:pic>
      <p:pic>
        <p:nvPicPr>
          <p:cNvPr id="3074" name="Picture 2" descr="C:\Users\ABHI\Pictures\tempsnip.png"/>
          <p:cNvPicPr>
            <a:picLocks noChangeAspect="1" noChangeArrowheads="1"/>
          </p:cNvPicPr>
          <p:nvPr/>
        </p:nvPicPr>
        <p:blipFill>
          <a:blip r:embed="rId3"/>
          <a:srcRect/>
          <a:stretch>
            <a:fillRect/>
          </a:stretch>
        </p:blipFill>
        <p:spPr bwMode="auto">
          <a:xfrm>
            <a:off x="4452927" y="1000108"/>
            <a:ext cx="1883061" cy="500066"/>
          </a:xfrm>
          <a:prstGeom prst="rect">
            <a:avLst/>
          </a:prstGeom>
          <a:noFill/>
        </p:spPr>
      </p:pic>
      <p:sp>
        <p:nvSpPr>
          <p:cNvPr id="9" name="Right Arrow 8"/>
          <p:cNvSpPr/>
          <p:nvPr/>
        </p:nvSpPr>
        <p:spPr>
          <a:xfrm rot="20094868">
            <a:off x="3548467" y="2127496"/>
            <a:ext cx="164307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4"/>
          <a:srcRect/>
          <a:stretch>
            <a:fillRect/>
          </a:stretch>
        </p:blipFill>
        <p:spPr bwMode="auto">
          <a:xfrm>
            <a:off x="4667240" y="4500571"/>
            <a:ext cx="1928826" cy="530583"/>
          </a:xfrm>
          <a:prstGeom prst="rect">
            <a:avLst/>
          </a:prstGeom>
          <a:noFill/>
          <a:ln w="9525">
            <a:noFill/>
            <a:miter lim="800000"/>
            <a:headEnd/>
            <a:tailEnd/>
          </a:ln>
          <a:effectLst/>
        </p:spPr>
      </p:pic>
      <p:sp>
        <p:nvSpPr>
          <p:cNvPr id="8" name="Right Arrow 7"/>
          <p:cNvSpPr/>
          <p:nvPr/>
        </p:nvSpPr>
        <p:spPr>
          <a:xfrm rot="2033798">
            <a:off x="3465806" y="3610985"/>
            <a:ext cx="1729648" cy="171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5"/>
          <a:srcRect/>
          <a:stretch>
            <a:fillRect/>
          </a:stretch>
        </p:blipFill>
        <p:spPr bwMode="auto">
          <a:xfrm>
            <a:off x="7596199" y="2428869"/>
            <a:ext cx="2114555" cy="469901"/>
          </a:xfrm>
          <a:prstGeom prst="rect">
            <a:avLst/>
          </a:prstGeom>
          <a:noFill/>
          <a:ln w="9525">
            <a:noFill/>
            <a:miter lim="800000"/>
            <a:headEnd/>
            <a:tailEnd/>
          </a:ln>
          <a:effectLst/>
        </p:spPr>
      </p:pic>
      <p:sp>
        <p:nvSpPr>
          <p:cNvPr id="10" name="Right Arrow 9"/>
          <p:cNvSpPr/>
          <p:nvPr/>
        </p:nvSpPr>
        <p:spPr>
          <a:xfrm rot="1951075">
            <a:off x="5736738" y="2070455"/>
            <a:ext cx="1401406" cy="135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1143000"/>
          </a:xfrm>
        </p:spPr>
        <p:txBody>
          <a:bodyPr/>
          <a:lstStyle/>
          <a:p>
            <a:r>
              <a:rPr lang="en-IN" dirty="0"/>
              <a:t>Example of DSR (route discovery)</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1809720" y="1428736"/>
            <a:ext cx="8690220" cy="3357586"/>
          </a:xfrm>
          <a:prstGeom prst="rect">
            <a:avLst/>
          </a:prstGeom>
          <a:noFill/>
          <a:ln w="9525">
            <a:noFill/>
            <a:miter lim="800000"/>
            <a:headEnd/>
            <a:tailEnd/>
          </a:ln>
          <a:effectLst/>
        </p:spPr>
      </p:pic>
      <p:pic>
        <p:nvPicPr>
          <p:cNvPr id="3074" name="Picture 2" descr="C:\Users\ABHI\Pictures\tempsnip.png"/>
          <p:cNvPicPr>
            <a:picLocks noChangeAspect="1" noChangeArrowheads="1"/>
          </p:cNvPicPr>
          <p:nvPr/>
        </p:nvPicPr>
        <p:blipFill>
          <a:blip r:embed="rId3"/>
          <a:srcRect/>
          <a:stretch>
            <a:fillRect/>
          </a:stretch>
        </p:blipFill>
        <p:spPr bwMode="auto">
          <a:xfrm>
            <a:off x="4452927" y="1000108"/>
            <a:ext cx="1883061" cy="500066"/>
          </a:xfrm>
          <a:prstGeom prst="rect">
            <a:avLst/>
          </a:prstGeom>
          <a:noFill/>
        </p:spPr>
      </p:pic>
      <p:sp>
        <p:nvSpPr>
          <p:cNvPr id="9" name="Right Arrow 8"/>
          <p:cNvSpPr/>
          <p:nvPr/>
        </p:nvSpPr>
        <p:spPr>
          <a:xfrm rot="20094868">
            <a:off x="3548467" y="2127496"/>
            <a:ext cx="164307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4"/>
          <a:srcRect/>
          <a:stretch>
            <a:fillRect/>
          </a:stretch>
        </p:blipFill>
        <p:spPr bwMode="auto">
          <a:xfrm>
            <a:off x="4667240" y="4500571"/>
            <a:ext cx="1928826" cy="530583"/>
          </a:xfrm>
          <a:prstGeom prst="rect">
            <a:avLst/>
          </a:prstGeom>
          <a:noFill/>
          <a:ln w="9525">
            <a:noFill/>
            <a:miter lim="800000"/>
            <a:headEnd/>
            <a:tailEnd/>
          </a:ln>
          <a:effectLst/>
        </p:spPr>
      </p:pic>
      <p:sp>
        <p:nvSpPr>
          <p:cNvPr id="8" name="Right Arrow 7"/>
          <p:cNvSpPr/>
          <p:nvPr/>
        </p:nvSpPr>
        <p:spPr>
          <a:xfrm rot="2033798">
            <a:off x="3465806" y="3610985"/>
            <a:ext cx="1729648" cy="171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5"/>
          <a:srcRect/>
          <a:stretch>
            <a:fillRect/>
          </a:stretch>
        </p:blipFill>
        <p:spPr bwMode="auto">
          <a:xfrm>
            <a:off x="7596199" y="2428869"/>
            <a:ext cx="2114555" cy="469901"/>
          </a:xfrm>
          <a:prstGeom prst="rect">
            <a:avLst/>
          </a:prstGeom>
          <a:noFill/>
          <a:ln w="9525">
            <a:noFill/>
            <a:miter lim="800000"/>
            <a:headEnd/>
            <a:tailEnd/>
          </a:ln>
          <a:effectLst/>
        </p:spPr>
      </p:pic>
      <p:sp>
        <p:nvSpPr>
          <p:cNvPr id="10" name="Right Arrow 9"/>
          <p:cNvSpPr/>
          <p:nvPr/>
        </p:nvSpPr>
        <p:spPr>
          <a:xfrm rot="1951075">
            <a:off x="5736738" y="2070455"/>
            <a:ext cx="1401406" cy="135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6"/>
          <a:srcRect/>
          <a:stretch>
            <a:fillRect/>
          </a:stretch>
        </p:blipFill>
        <p:spPr bwMode="auto">
          <a:xfrm>
            <a:off x="7881951" y="4643447"/>
            <a:ext cx="2071702" cy="521267"/>
          </a:xfrm>
          <a:prstGeom prst="rect">
            <a:avLst/>
          </a:prstGeom>
          <a:noFill/>
          <a:ln w="9525">
            <a:noFill/>
            <a:miter lim="800000"/>
            <a:headEnd/>
            <a:tailEnd/>
          </a:ln>
          <a:effectLst/>
        </p:spPr>
      </p:pic>
      <p:sp>
        <p:nvSpPr>
          <p:cNvPr id="12" name="Right Arrow 11"/>
          <p:cNvSpPr/>
          <p:nvPr/>
        </p:nvSpPr>
        <p:spPr>
          <a:xfrm>
            <a:off x="5881686" y="4286256"/>
            <a:ext cx="214314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1143000"/>
          </a:xfrm>
        </p:spPr>
        <p:txBody>
          <a:bodyPr/>
          <a:lstStyle/>
          <a:p>
            <a:r>
              <a:rPr lang="en-IN" dirty="0"/>
              <a:t>Example of DSR (route discovery)</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1809720" y="1428736"/>
            <a:ext cx="8690220" cy="3357586"/>
          </a:xfrm>
          <a:prstGeom prst="rect">
            <a:avLst/>
          </a:prstGeom>
          <a:noFill/>
          <a:ln w="9525">
            <a:noFill/>
            <a:miter lim="800000"/>
            <a:headEnd/>
            <a:tailEnd/>
          </a:ln>
          <a:effectLst/>
        </p:spPr>
      </p:pic>
      <p:pic>
        <p:nvPicPr>
          <p:cNvPr id="3074" name="Picture 2" descr="C:\Users\ABHI\Pictures\tempsnip.png"/>
          <p:cNvPicPr>
            <a:picLocks noChangeAspect="1" noChangeArrowheads="1"/>
          </p:cNvPicPr>
          <p:nvPr/>
        </p:nvPicPr>
        <p:blipFill>
          <a:blip r:embed="rId3"/>
          <a:srcRect/>
          <a:stretch>
            <a:fillRect/>
          </a:stretch>
        </p:blipFill>
        <p:spPr bwMode="auto">
          <a:xfrm>
            <a:off x="4452927" y="1000108"/>
            <a:ext cx="1883061" cy="500066"/>
          </a:xfrm>
          <a:prstGeom prst="rect">
            <a:avLst/>
          </a:prstGeom>
          <a:noFill/>
        </p:spPr>
      </p:pic>
      <p:sp>
        <p:nvSpPr>
          <p:cNvPr id="9" name="Right Arrow 8"/>
          <p:cNvSpPr/>
          <p:nvPr/>
        </p:nvSpPr>
        <p:spPr>
          <a:xfrm rot="20094868">
            <a:off x="3548467" y="2127496"/>
            <a:ext cx="164307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4"/>
          <a:srcRect/>
          <a:stretch>
            <a:fillRect/>
          </a:stretch>
        </p:blipFill>
        <p:spPr bwMode="auto">
          <a:xfrm>
            <a:off x="4667240" y="4500571"/>
            <a:ext cx="1928826" cy="530583"/>
          </a:xfrm>
          <a:prstGeom prst="rect">
            <a:avLst/>
          </a:prstGeom>
          <a:noFill/>
          <a:ln w="9525">
            <a:noFill/>
            <a:miter lim="800000"/>
            <a:headEnd/>
            <a:tailEnd/>
          </a:ln>
          <a:effectLst/>
        </p:spPr>
      </p:pic>
      <p:sp>
        <p:nvSpPr>
          <p:cNvPr id="8" name="Right Arrow 7"/>
          <p:cNvSpPr/>
          <p:nvPr/>
        </p:nvSpPr>
        <p:spPr>
          <a:xfrm rot="2033798">
            <a:off x="3465806" y="3610985"/>
            <a:ext cx="1729648" cy="171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5"/>
          <a:srcRect/>
          <a:stretch>
            <a:fillRect/>
          </a:stretch>
        </p:blipFill>
        <p:spPr bwMode="auto">
          <a:xfrm>
            <a:off x="7596199" y="2428869"/>
            <a:ext cx="2114555" cy="469901"/>
          </a:xfrm>
          <a:prstGeom prst="rect">
            <a:avLst/>
          </a:prstGeom>
          <a:noFill/>
          <a:ln w="9525">
            <a:noFill/>
            <a:miter lim="800000"/>
            <a:headEnd/>
            <a:tailEnd/>
          </a:ln>
          <a:effectLst/>
        </p:spPr>
      </p:pic>
      <p:sp>
        <p:nvSpPr>
          <p:cNvPr id="10" name="Right Arrow 9"/>
          <p:cNvSpPr/>
          <p:nvPr/>
        </p:nvSpPr>
        <p:spPr>
          <a:xfrm rot="1951075">
            <a:off x="5736738" y="2070455"/>
            <a:ext cx="1401406" cy="135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6"/>
          <a:srcRect/>
          <a:stretch>
            <a:fillRect/>
          </a:stretch>
        </p:blipFill>
        <p:spPr bwMode="auto">
          <a:xfrm>
            <a:off x="7881951" y="4643447"/>
            <a:ext cx="2071702" cy="521267"/>
          </a:xfrm>
          <a:prstGeom prst="rect">
            <a:avLst/>
          </a:prstGeom>
          <a:noFill/>
          <a:ln w="9525">
            <a:noFill/>
            <a:miter lim="800000"/>
            <a:headEnd/>
            <a:tailEnd/>
          </a:ln>
          <a:effectLst/>
        </p:spPr>
      </p:pic>
      <p:sp>
        <p:nvSpPr>
          <p:cNvPr id="12" name="Right Arrow 11"/>
          <p:cNvSpPr/>
          <p:nvPr/>
        </p:nvSpPr>
        <p:spPr>
          <a:xfrm>
            <a:off x="5881686" y="4286256"/>
            <a:ext cx="214314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7"/>
          <a:srcRect/>
          <a:stretch>
            <a:fillRect/>
          </a:stretch>
        </p:blipFill>
        <p:spPr bwMode="auto">
          <a:xfrm>
            <a:off x="7799816" y="5314966"/>
            <a:ext cx="2868185" cy="542926"/>
          </a:xfrm>
          <a:prstGeom prst="rect">
            <a:avLst/>
          </a:prstGeom>
          <a:noFill/>
          <a:ln w="9525">
            <a:noFill/>
            <a:miter lim="800000"/>
            <a:headEnd/>
            <a:tailEnd/>
          </a:ln>
          <a:effectLst/>
        </p:spPr>
      </p:pic>
      <p:sp>
        <p:nvSpPr>
          <p:cNvPr id="14" name="Right Arrow 13"/>
          <p:cNvSpPr/>
          <p:nvPr/>
        </p:nvSpPr>
        <p:spPr>
          <a:xfrm rot="8770622">
            <a:off x="5799432" y="3480486"/>
            <a:ext cx="1714512" cy="202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6167438" y="4000504"/>
            <a:ext cx="1928826"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81818" y="4786322"/>
            <a:ext cx="1785950" cy="923330"/>
          </a:xfrm>
          <a:prstGeom prst="rect">
            <a:avLst/>
          </a:prstGeom>
          <a:noFill/>
        </p:spPr>
        <p:txBody>
          <a:bodyPr wrap="square" rtlCol="0">
            <a:spAutoFit/>
          </a:bodyPr>
          <a:lstStyle/>
          <a:p>
            <a:r>
              <a:rPr lang="en-IN" dirty="0"/>
              <a:t>Accepted</a:t>
            </a:r>
          </a:p>
          <a:p>
            <a:endParaRPr lang="en-IN" dirty="0"/>
          </a:p>
          <a:p>
            <a:r>
              <a:rPr lang="en-IN" dirty="0"/>
              <a:t>Rejected</a:t>
            </a:r>
            <a:endParaRPr lang="en-US" dirty="0"/>
          </a:p>
        </p:txBody>
      </p:sp>
      <p:sp>
        <p:nvSpPr>
          <p:cNvPr id="17" name="TextBox 16">
            <a:extLst>
              <a:ext uri="{FF2B5EF4-FFF2-40B4-BE49-F238E27FC236}">
                <a16:creationId xmlns:a16="http://schemas.microsoft.com/office/drawing/2014/main" id="{B95D4F82-4655-4A50-B3F1-37870B39897A}"/>
              </a:ext>
            </a:extLst>
          </p:cNvPr>
          <p:cNvSpPr txBox="1"/>
          <p:nvPr/>
        </p:nvSpPr>
        <p:spPr>
          <a:xfrm>
            <a:off x="1166778" y="5709652"/>
            <a:ext cx="5429288" cy="523220"/>
          </a:xfrm>
          <a:prstGeom prst="rect">
            <a:avLst/>
          </a:prstGeom>
          <a:noFill/>
        </p:spPr>
        <p:txBody>
          <a:bodyPr wrap="square" rtlCol="0">
            <a:spAutoFit/>
          </a:bodyPr>
          <a:lstStyle/>
          <a:p>
            <a:r>
              <a:rPr lang="en-IN" sz="2800" dirty="0"/>
              <a:t>Route Discovery done</a:t>
            </a: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1143000"/>
          </a:xfrm>
        </p:spPr>
        <p:txBody>
          <a:bodyPr/>
          <a:lstStyle/>
          <a:p>
            <a:r>
              <a:rPr lang="en-IN" dirty="0"/>
              <a:t>Example of DSR (route Maintenance)</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1809720" y="1428736"/>
            <a:ext cx="8690220" cy="3357586"/>
          </a:xfrm>
          <a:prstGeom prst="rect">
            <a:avLst/>
          </a:prstGeom>
          <a:noFill/>
          <a:ln w="9525">
            <a:noFill/>
            <a:miter lim="800000"/>
            <a:headEnd/>
            <a:tailEnd/>
          </a:ln>
          <a:effectLst/>
        </p:spPr>
      </p:pic>
      <p:sp>
        <p:nvSpPr>
          <p:cNvPr id="8" name="Right Arrow 7"/>
          <p:cNvSpPr/>
          <p:nvPr/>
        </p:nvSpPr>
        <p:spPr>
          <a:xfrm rot="12827245">
            <a:off x="3465806" y="3610985"/>
            <a:ext cx="1729648" cy="171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3"/>
          <a:srcRect/>
          <a:stretch>
            <a:fillRect/>
          </a:stretch>
        </p:blipFill>
        <p:spPr bwMode="auto">
          <a:xfrm>
            <a:off x="7881951" y="4643447"/>
            <a:ext cx="2071702" cy="521267"/>
          </a:xfrm>
          <a:prstGeom prst="rect">
            <a:avLst/>
          </a:prstGeom>
          <a:noFill/>
          <a:ln w="9525">
            <a:noFill/>
            <a:miter lim="800000"/>
            <a:headEnd/>
            <a:tailEnd/>
          </a:ln>
          <a:effectLst/>
        </p:spPr>
      </p:pic>
      <p:sp>
        <p:nvSpPr>
          <p:cNvPr id="12" name="Right Arrow 11"/>
          <p:cNvSpPr/>
          <p:nvPr/>
        </p:nvSpPr>
        <p:spPr>
          <a:xfrm rot="10800000">
            <a:off x="5881686" y="4286256"/>
            <a:ext cx="214314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p:cNvPicPr>
            <a:picLocks noChangeAspect="1" noChangeArrowheads="1"/>
          </p:cNvPicPr>
          <p:nvPr/>
        </p:nvPicPr>
        <p:blipFill>
          <a:blip r:embed="rId3"/>
          <a:srcRect/>
          <a:stretch>
            <a:fillRect/>
          </a:stretch>
        </p:blipFill>
        <p:spPr bwMode="auto">
          <a:xfrm>
            <a:off x="1666844" y="3286125"/>
            <a:ext cx="2071702" cy="521267"/>
          </a:xfrm>
          <a:prstGeom prst="rect">
            <a:avLst/>
          </a:prstGeom>
          <a:noFill/>
          <a:ln w="9525">
            <a:noFill/>
            <a:miter lim="800000"/>
            <a:headEnd/>
            <a:tailEnd/>
          </a:ln>
          <a:effectLst/>
        </p:spPr>
      </p:pic>
      <p:sp>
        <p:nvSpPr>
          <p:cNvPr id="10" name="TextBox 9">
            <a:extLst>
              <a:ext uri="{FF2B5EF4-FFF2-40B4-BE49-F238E27FC236}">
                <a16:creationId xmlns:a16="http://schemas.microsoft.com/office/drawing/2014/main" id="{0FAEFD60-D750-4A54-AECF-612C1F1840AC}"/>
              </a:ext>
            </a:extLst>
          </p:cNvPr>
          <p:cNvSpPr txBox="1"/>
          <p:nvPr/>
        </p:nvSpPr>
        <p:spPr>
          <a:xfrm>
            <a:off x="1809720" y="5524837"/>
            <a:ext cx="5429288" cy="523220"/>
          </a:xfrm>
          <a:prstGeom prst="rect">
            <a:avLst/>
          </a:prstGeom>
          <a:noFill/>
        </p:spPr>
        <p:txBody>
          <a:bodyPr wrap="square" rtlCol="0">
            <a:spAutoFit/>
          </a:bodyPr>
          <a:lstStyle/>
          <a:p>
            <a:r>
              <a:rPr lang="en-IN" sz="2800" dirty="0"/>
              <a:t>Route </a:t>
            </a:r>
            <a:r>
              <a:rPr lang="en-US" sz="2800" dirty="0"/>
              <a:t>Maintenance</a:t>
            </a:r>
            <a:r>
              <a:rPr lang="en-IN" sz="2800" dirty="0"/>
              <a:t> done</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1143000"/>
          </a:xfrm>
        </p:spPr>
        <p:txBody>
          <a:bodyPr>
            <a:normAutofit/>
          </a:bodyPr>
          <a:lstStyle/>
          <a:p>
            <a:r>
              <a:rPr lang="en-IN" dirty="0"/>
              <a:t>Example of DSR (Route Cache)</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1750890" y="1385879"/>
            <a:ext cx="8690220" cy="3357586"/>
          </a:xfrm>
          <a:prstGeom prst="rect">
            <a:avLst/>
          </a:prstGeom>
          <a:noFill/>
          <a:ln w="9525">
            <a:noFill/>
            <a:miter lim="800000"/>
            <a:headEnd/>
            <a:tailEnd/>
          </a:ln>
          <a:effectLst/>
        </p:spPr>
      </p:pic>
      <p:sp>
        <p:nvSpPr>
          <p:cNvPr id="8" name="Right Arrow 7"/>
          <p:cNvSpPr/>
          <p:nvPr/>
        </p:nvSpPr>
        <p:spPr>
          <a:xfrm rot="12827245">
            <a:off x="3465806" y="3610985"/>
            <a:ext cx="1729648" cy="171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5881686" y="4286256"/>
            <a:ext cx="214314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Summing Junction 9"/>
          <p:cNvSpPr/>
          <p:nvPr/>
        </p:nvSpPr>
        <p:spPr>
          <a:xfrm>
            <a:off x="6738942" y="3857628"/>
            <a:ext cx="500066" cy="357190"/>
          </a:xfrm>
          <a:prstGeom prst="flowChartSummingJunction">
            <a:avLst/>
          </a:prstGeom>
          <a:noFill/>
          <a:ln>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194" name="Picture 2"/>
          <p:cNvPicPr>
            <a:picLocks noChangeAspect="1" noChangeArrowheads="1"/>
          </p:cNvPicPr>
          <p:nvPr/>
        </p:nvPicPr>
        <p:blipFill>
          <a:blip r:embed="rId3"/>
          <a:srcRect/>
          <a:stretch>
            <a:fillRect/>
          </a:stretch>
        </p:blipFill>
        <p:spPr bwMode="auto">
          <a:xfrm>
            <a:off x="5238745" y="4500570"/>
            <a:ext cx="771525" cy="4762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2452662" y="1857364"/>
            <a:ext cx="1118714" cy="690564"/>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15320AAB-4FC5-4D06-A2E0-2BE4C3C59FD0}"/>
              </a:ext>
            </a:extLst>
          </p:cNvPr>
          <p:cNvSpPr txBox="1"/>
          <p:nvPr/>
        </p:nvSpPr>
        <p:spPr>
          <a:xfrm>
            <a:off x="1657350" y="5448300"/>
            <a:ext cx="4438650" cy="523220"/>
          </a:xfrm>
          <a:prstGeom prst="rect">
            <a:avLst/>
          </a:prstGeom>
          <a:noFill/>
        </p:spPr>
        <p:txBody>
          <a:bodyPr wrap="square" rtlCol="0">
            <a:spAutoFit/>
          </a:bodyPr>
          <a:lstStyle/>
          <a:p>
            <a:r>
              <a:rPr lang="en-US" sz="2800" dirty="0"/>
              <a:t>Route Cache</a:t>
            </a:r>
            <a:endParaRPr lang="en-I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 of DSR</a:t>
            </a:r>
            <a:endParaRPr lang="en-US" dirty="0"/>
          </a:p>
        </p:txBody>
      </p:sp>
      <p:sp>
        <p:nvSpPr>
          <p:cNvPr id="3" name="Content Placeholder 2"/>
          <p:cNvSpPr>
            <a:spLocks noGrp="1"/>
          </p:cNvSpPr>
          <p:nvPr>
            <p:ph idx="1"/>
          </p:nvPr>
        </p:nvSpPr>
        <p:spPr/>
        <p:txBody>
          <a:bodyPr/>
          <a:lstStyle/>
          <a:p>
            <a:r>
              <a:rPr lang="en-IN" dirty="0"/>
              <a:t>Path is stored in Data</a:t>
            </a:r>
          </a:p>
          <a:p>
            <a:r>
              <a:rPr lang="en-IN" dirty="0"/>
              <a:t>As network size grow, length of path increases</a:t>
            </a:r>
          </a:p>
        </p:txBody>
      </p:sp>
      <p:pic>
        <p:nvPicPr>
          <p:cNvPr id="9218" name="Picture 2"/>
          <p:cNvPicPr>
            <a:picLocks noChangeAspect="1" noChangeArrowheads="1"/>
          </p:cNvPicPr>
          <p:nvPr/>
        </p:nvPicPr>
        <p:blipFill>
          <a:blip r:embed="rId2"/>
          <a:srcRect/>
          <a:stretch>
            <a:fillRect/>
          </a:stretch>
        </p:blipFill>
        <p:spPr bwMode="auto">
          <a:xfrm>
            <a:off x="2309787" y="4000505"/>
            <a:ext cx="1614465" cy="1766879"/>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7096132" y="3000372"/>
            <a:ext cx="1621204" cy="2867028"/>
          </a:xfrm>
          <a:prstGeom prst="rect">
            <a:avLst/>
          </a:prstGeom>
          <a:noFill/>
          <a:ln w="9525">
            <a:noFill/>
            <a:miter lim="800000"/>
            <a:headEnd/>
            <a:tailEnd/>
          </a:ln>
          <a:effectLst/>
        </p:spPr>
      </p:pic>
      <p:sp>
        <p:nvSpPr>
          <p:cNvPr id="6" name="Right Arrow 5"/>
          <p:cNvSpPr/>
          <p:nvPr/>
        </p:nvSpPr>
        <p:spPr>
          <a:xfrm>
            <a:off x="4381488" y="4429132"/>
            <a:ext cx="235745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167174" y="4643446"/>
            <a:ext cx="3357586" cy="369332"/>
          </a:xfrm>
          <a:prstGeom prst="rect">
            <a:avLst/>
          </a:prstGeom>
          <a:noFill/>
        </p:spPr>
        <p:txBody>
          <a:bodyPr wrap="square" rtlCol="0">
            <a:spAutoFit/>
          </a:bodyPr>
          <a:lstStyle/>
          <a:p>
            <a:r>
              <a:rPr lang="en-IN" dirty="0"/>
              <a:t>After increasing Network size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Ad-Hoc On Demand Vector Routing protocol (AODV)</a:t>
            </a:r>
            <a:endParaRPr lang="en-US" dirty="0"/>
          </a:p>
        </p:txBody>
      </p:sp>
      <p:sp>
        <p:nvSpPr>
          <p:cNvPr id="3" name="Subtitle 2"/>
          <p:cNvSpPr>
            <a:spLocks noGrp="1"/>
          </p:cNvSpPr>
          <p:nvPr>
            <p:ph idx="1"/>
          </p:nvPr>
        </p:nvSpPr>
        <p:spPr/>
        <p:txBody>
          <a:bodyPr>
            <a:normAutofit/>
          </a:bodyPr>
          <a:lstStyle/>
          <a:p>
            <a:pPr algn="l">
              <a:buFont typeface="Wingdings" pitchFamily="2" charset="2"/>
              <a:buChar char="q"/>
            </a:pPr>
            <a:r>
              <a:rPr lang="en-IN" dirty="0">
                <a:solidFill>
                  <a:schemeClr val="tx1"/>
                </a:solidFill>
              </a:rPr>
              <a:t>Extension of DSR</a:t>
            </a:r>
          </a:p>
          <a:p>
            <a:pPr>
              <a:buFont typeface="Wingdings" pitchFamily="2" charset="2"/>
              <a:buChar char="q"/>
            </a:pPr>
            <a:r>
              <a:rPr lang="en-US" dirty="0"/>
              <a:t> DSR stores path in the data packet’s header</a:t>
            </a:r>
            <a:endParaRPr lang="en-IN" dirty="0">
              <a:solidFill>
                <a:schemeClr val="tx1"/>
              </a:solidFill>
            </a:endParaRPr>
          </a:p>
          <a:p>
            <a:pPr algn="l">
              <a:buFont typeface="Wingdings" pitchFamily="2" charset="2"/>
              <a:buChar char="q"/>
            </a:pPr>
            <a:r>
              <a:rPr lang="en-IN" dirty="0">
                <a:solidFill>
                  <a:schemeClr val="tx1"/>
                </a:solidFill>
              </a:rPr>
              <a:t> AODC </a:t>
            </a:r>
            <a:r>
              <a:rPr lang="en-US" dirty="0">
                <a:solidFill>
                  <a:schemeClr val="tx1"/>
                </a:solidFill>
              </a:rPr>
              <a:t>stores the path in the routing table </a:t>
            </a:r>
            <a:endParaRPr lang="en-IN" dirty="0">
              <a:solidFill>
                <a:schemeClr val="tx1"/>
              </a:solidFill>
            </a:endParaRPr>
          </a:p>
          <a:p>
            <a:pPr algn="l">
              <a:buFont typeface="Wingdings" pitchFamily="2" charset="2"/>
              <a:buChar char="q"/>
            </a:pPr>
            <a:r>
              <a:rPr lang="en-IN" dirty="0">
                <a:solidFill>
                  <a:schemeClr val="tx1"/>
                </a:solidFill>
              </a:rPr>
              <a:t>Operates in two phases</a:t>
            </a:r>
          </a:p>
          <a:p>
            <a:pPr algn="l"/>
            <a:r>
              <a:rPr lang="en-US" dirty="0">
                <a:solidFill>
                  <a:schemeClr val="tx1"/>
                </a:solidFill>
              </a:rPr>
              <a:t>            Route discovery</a:t>
            </a:r>
          </a:p>
          <a:p>
            <a:pPr algn="l"/>
            <a:r>
              <a:rPr lang="en-US" dirty="0">
                <a:solidFill>
                  <a:schemeClr val="tx1"/>
                </a:solidFill>
              </a:rPr>
              <a:t>            Route maintenance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57" y="766747"/>
            <a:ext cx="8229600" cy="1143000"/>
          </a:xfrm>
        </p:spPr>
        <p:txBody>
          <a:bodyPr>
            <a:normAutofit fontScale="90000"/>
          </a:bodyPr>
          <a:lstStyle/>
          <a:p>
            <a:r>
              <a:rPr lang="en-US" b="1" dirty="0"/>
              <a:t>Ad-Hoc On Demand Vector Routing protocol (AODV)</a:t>
            </a:r>
            <a:endParaRPr lang="en-US" dirty="0"/>
          </a:p>
        </p:txBody>
      </p:sp>
      <p:sp>
        <p:nvSpPr>
          <p:cNvPr id="3" name="Content Placeholder 2"/>
          <p:cNvSpPr>
            <a:spLocks noGrp="1"/>
          </p:cNvSpPr>
          <p:nvPr>
            <p:ph idx="1"/>
          </p:nvPr>
        </p:nvSpPr>
        <p:spPr>
          <a:xfrm>
            <a:off x="928657" y="1909747"/>
            <a:ext cx="8229600" cy="5429288"/>
          </a:xfrm>
        </p:spPr>
        <p:txBody>
          <a:bodyPr>
            <a:normAutofit/>
          </a:bodyPr>
          <a:lstStyle/>
          <a:p>
            <a:r>
              <a:rPr lang="en-IN" dirty="0"/>
              <a:t>Every node stores two counters</a:t>
            </a:r>
          </a:p>
          <a:p>
            <a:pPr lvl="1"/>
            <a:r>
              <a:rPr lang="en-IN" dirty="0"/>
              <a:t>Timestamp</a:t>
            </a:r>
          </a:p>
          <a:p>
            <a:pPr lvl="1"/>
            <a:r>
              <a:rPr lang="en-IN" dirty="0"/>
              <a:t>Unique ID</a:t>
            </a:r>
          </a:p>
          <a:p>
            <a:pPr lvl="1"/>
            <a:endParaRPr lang="en-IN" sz="1200" dirty="0"/>
          </a:p>
          <a:p>
            <a:pPr>
              <a:buFont typeface="Wingdings" pitchFamily="2" charset="2"/>
              <a:buChar char="q"/>
            </a:pPr>
            <a:r>
              <a:rPr lang="en-IN" dirty="0"/>
              <a:t> REQQ packet</a:t>
            </a:r>
          </a:p>
          <a:p>
            <a:pPr>
              <a:buFont typeface="Wingdings" pitchFamily="2" charset="2"/>
              <a:buChar char="q"/>
            </a:pPr>
            <a:endParaRPr lang="en-IN" dirty="0"/>
          </a:p>
          <a:p>
            <a:pPr>
              <a:buFont typeface="Wingdings" pitchFamily="2" charset="2"/>
              <a:buChar char="q"/>
            </a:pPr>
            <a:endParaRPr lang="en-IN" sz="2000" dirty="0"/>
          </a:p>
          <a:p>
            <a:pPr>
              <a:buNone/>
            </a:pPr>
            <a:endParaRPr lang="en-IN" sz="2400" dirty="0"/>
          </a:p>
          <a:p>
            <a:pPr>
              <a:buFont typeface="Wingdings" pitchFamily="2" charset="2"/>
              <a:buChar char="q"/>
            </a:pPr>
            <a:r>
              <a:rPr lang="en-IN" dirty="0"/>
              <a:t> REQP packet</a:t>
            </a:r>
          </a:p>
          <a:p>
            <a:pPr>
              <a:buFont typeface="Wingdings" pitchFamily="2" charset="2"/>
              <a:buChar char="q"/>
            </a:pPr>
            <a:endParaRPr lang="en-IN" dirty="0"/>
          </a:p>
          <a:p>
            <a:pPr>
              <a:buFont typeface="Wingdings" pitchFamily="2" charset="2"/>
              <a:buChar char="q"/>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50628803"/>
              </p:ext>
            </p:extLst>
          </p:nvPr>
        </p:nvGraphicFramePr>
        <p:xfrm>
          <a:off x="1881158" y="3948121"/>
          <a:ext cx="8429683" cy="640080"/>
        </p:xfrm>
        <a:graphic>
          <a:graphicData uri="http://schemas.openxmlformats.org/drawingml/2006/table">
            <a:tbl>
              <a:tblPr firstRow="1" bandRow="1">
                <a:tableStyleId>{616DA210-FB5B-4158-B5E0-FEB733F419BA}</a:tableStyleId>
              </a:tblPr>
              <a:tblGrid>
                <a:gridCol w="1404947">
                  <a:extLst>
                    <a:ext uri="{9D8B030D-6E8A-4147-A177-3AD203B41FA5}">
                      <a16:colId xmlns:a16="http://schemas.microsoft.com/office/drawing/2014/main" val="20000"/>
                    </a:ext>
                  </a:extLst>
                </a:gridCol>
                <a:gridCol w="1404947">
                  <a:extLst>
                    <a:ext uri="{9D8B030D-6E8A-4147-A177-3AD203B41FA5}">
                      <a16:colId xmlns:a16="http://schemas.microsoft.com/office/drawing/2014/main" val="20001"/>
                    </a:ext>
                  </a:extLst>
                </a:gridCol>
                <a:gridCol w="1404947">
                  <a:extLst>
                    <a:ext uri="{9D8B030D-6E8A-4147-A177-3AD203B41FA5}">
                      <a16:colId xmlns:a16="http://schemas.microsoft.com/office/drawing/2014/main" val="20002"/>
                    </a:ext>
                  </a:extLst>
                </a:gridCol>
                <a:gridCol w="1478892">
                  <a:extLst>
                    <a:ext uri="{9D8B030D-6E8A-4147-A177-3AD203B41FA5}">
                      <a16:colId xmlns:a16="http://schemas.microsoft.com/office/drawing/2014/main" val="20003"/>
                    </a:ext>
                  </a:extLst>
                </a:gridCol>
                <a:gridCol w="1478892">
                  <a:extLst>
                    <a:ext uri="{9D8B030D-6E8A-4147-A177-3AD203B41FA5}">
                      <a16:colId xmlns:a16="http://schemas.microsoft.com/office/drawing/2014/main" val="20004"/>
                    </a:ext>
                  </a:extLst>
                </a:gridCol>
                <a:gridCol w="1257058">
                  <a:extLst>
                    <a:ext uri="{9D8B030D-6E8A-4147-A177-3AD203B41FA5}">
                      <a16:colId xmlns:a16="http://schemas.microsoft.com/office/drawing/2014/main" val="20005"/>
                    </a:ext>
                  </a:extLst>
                </a:gridCol>
              </a:tblGrid>
              <a:tr h="370840">
                <a:tc>
                  <a:txBody>
                    <a:bodyPr/>
                    <a:lstStyle/>
                    <a:p>
                      <a:pPr algn="ctr"/>
                      <a:r>
                        <a:rPr lang="en-IN" dirty="0"/>
                        <a:t> &lt;Source address&gt;</a:t>
                      </a:r>
                      <a:endParaRPr lang="en-US" dirty="0"/>
                    </a:p>
                  </a:txBody>
                  <a:tcPr/>
                </a:tc>
                <a:tc>
                  <a:txBody>
                    <a:bodyPr/>
                    <a:lstStyle/>
                    <a:p>
                      <a:pPr algn="ctr"/>
                      <a:r>
                        <a:rPr lang="en-IN" dirty="0"/>
                        <a:t>&lt;Source</a:t>
                      </a:r>
                      <a:r>
                        <a:rPr lang="en-IN" baseline="0" dirty="0"/>
                        <a:t> Timestamp</a:t>
                      </a:r>
                      <a:r>
                        <a:rPr lang="en-IN" dirty="0"/>
                        <a:t>&gt;</a:t>
                      </a:r>
                      <a:endParaRPr lang="en-US" dirty="0"/>
                    </a:p>
                  </a:txBody>
                  <a:tcPr/>
                </a:tc>
                <a:tc>
                  <a:txBody>
                    <a:bodyPr/>
                    <a:lstStyle/>
                    <a:p>
                      <a:pPr algn="ctr"/>
                      <a:r>
                        <a:rPr lang="en-IN" dirty="0"/>
                        <a:t>&lt;Unique ID</a:t>
                      </a:r>
                      <a:r>
                        <a:rPr lang="en-IN" baseline="0" dirty="0"/>
                        <a:t> of node</a:t>
                      </a:r>
                      <a:r>
                        <a:rPr lang="en-IN" dirty="0"/>
                        <a:t>&gt;</a:t>
                      </a:r>
                      <a:endParaRPr lang="en-US" dirty="0"/>
                    </a:p>
                  </a:txBody>
                  <a:tcPr/>
                </a:tc>
                <a:tc>
                  <a:txBody>
                    <a:bodyPr/>
                    <a:lstStyle/>
                    <a:p>
                      <a:pPr algn="ctr"/>
                      <a:r>
                        <a:rPr lang="en-IN" dirty="0"/>
                        <a:t>&lt;Destination address&gt;</a:t>
                      </a:r>
                      <a:endParaRPr lang="en-US" dirty="0"/>
                    </a:p>
                  </a:txBody>
                  <a:tcPr/>
                </a:tc>
                <a:tc>
                  <a:txBody>
                    <a:bodyPr/>
                    <a:lstStyle/>
                    <a:p>
                      <a:pPr algn="ctr"/>
                      <a:r>
                        <a:rPr lang="en-IN" dirty="0"/>
                        <a:t>&lt;Destination </a:t>
                      </a:r>
                      <a:r>
                        <a:rPr lang="en-IN" dirty="0" err="1"/>
                        <a:t>Timesamp</a:t>
                      </a:r>
                      <a:r>
                        <a:rPr lang="en-IN" dirty="0"/>
                        <a:t>&gt;</a:t>
                      </a:r>
                      <a:endParaRPr lang="en-US" dirty="0"/>
                    </a:p>
                  </a:txBody>
                  <a:tcPr/>
                </a:tc>
                <a:tc>
                  <a:txBody>
                    <a:bodyPr/>
                    <a:lstStyle/>
                    <a:p>
                      <a:pPr algn="ctr"/>
                      <a:r>
                        <a:rPr lang="en-IN" dirty="0"/>
                        <a:t>&lt;hop</a:t>
                      </a:r>
                      <a:r>
                        <a:rPr lang="en-IN" baseline="0" dirty="0"/>
                        <a:t> </a:t>
                      </a:r>
                      <a:r>
                        <a:rPr lang="en-IN" dirty="0"/>
                        <a:t>count&gt;</a:t>
                      </a:r>
                      <a:endParaRPr lang="en-US"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4463683"/>
              </p:ext>
            </p:extLst>
          </p:nvPr>
        </p:nvGraphicFramePr>
        <p:xfrm>
          <a:off x="1881157" y="5771213"/>
          <a:ext cx="8429683" cy="640080"/>
        </p:xfrm>
        <a:graphic>
          <a:graphicData uri="http://schemas.openxmlformats.org/drawingml/2006/table">
            <a:tbl>
              <a:tblPr firstRow="1" bandRow="1">
                <a:tableStyleId>{616DA210-FB5B-4158-B5E0-FEB733F419BA}</a:tableStyleId>
              </a:tblPr>
              <a:tblGrid>
                <a:gridCol w="1404947">
                  <a:extLst>
                    <a:ext uri="{9D8B030D-6E8A-4147-A177-3AD203B41FA5}">
                      <a16:colId xmlns:a16="http://schemas.microsoft.com/office/drawing/2014/main" val="20000"/>
                    </a:ext>
                  </a:extLst>
                </a:gridCol>
                <a:gridCol w="1381166">
                  <a:extLst>
                    <a:ext uri="{9D8B030D-6E8A-4147-A177-3AD203B41FA5}">
                      <a16:colId xmlns:a16="http://schemas.microsoft.com/office/drawing/2014/main" val="20001"/>
                    </a:ext>
                  </a:extLst>
                </a:gridCol>
                <a:gridCol w="1428760">
                  <a:extLst>
                    <a:ext uri="{9D8B030D-6E8A-4147-A177-3AD203B41FA5}">
                      <a16:colId xmlns:a16="http://schemas.microsoft.com/office/drawing/2014/main" val="20002"/>
                    </a:ext>
                  </a:extLst>
                </a:gridCol>
                <a:gridCol w="1357322">
                  <a:extLst>
                    <a:ext uri="{9D8B030D-6E8A-4147-A177-3AD203B41FA5}">
                      <a16:colId xmlns:a16="http://schemas.microsoft.com/office/drawing/2014/main" val="20003"/>
                    </a:ext>
                  </a:extLst>
                </a:gridCol>
                <a:gridCol w="2643206">
                  <a:extLst>
                    <a:ext uri="{9D8B030D-6E8A-4147-A177-3AD203B41FA5}">
                      <a16:colId xmlns:a16="http://schemas.microsoft.com/office/drawing/2014/main" val="20004"/>
                    </a:ext>
                  </a:extLst>
                </a:gridCol>
                <a:gridCol w="214282">
                  <a:extLst>
                    <a:ext uri="{9D8B030D-6E8A-4147-A177-3AD203B41FA5}">
                      <a16:colId xmlns:a16="http://schemas.microsoft.com/office/drawing/2014/main" val="20005"/>
                    </a:ext>
                  </a:extLst>
                </a:gridCol>
              </a:tblGrid>
              <a:tr h="370840">
                <a:tc>
                  <a:txBody>
                    <a:bodyPr/>
                    <a:lstStyle/>
                    <a:p>
                      <a:pPr algn="ctr"/>
                      <a:r>
                        <a:rPr lang="en-IN" dirty="0"/>
                        <a:t> &lt;Source address&gt;</a:t>
                      </a:r>
                      <a:endParaRPr lang="en-US" dirty="0"/>
                    </a:p>
                  </a:txBody>
                  <a:tcPr/>
                </a:tc>
                <a:tc>
                  <a:txBody>
                    <a:bodyPr/>
                    <a:lstStyle/>
                    <a:p>
                      <a:pPr algn="ctr"/>
                      <a:r>
                        <a:rPr lang="en-IN" dirty="0"/>
                        <a:t>&lt;Destination address&gt;</a:t>
                      </a:r>
                      <a:endParaRPr lang="en-US" dirty="0"/>
                    </a:p>
                  </a:txBody>
                  <a:tcPr/>
                </a:tc>
                <a:tc>
                  <a:txBody>
                    <a:bodyPr/>
                    <a:lstStyle/>
                    <a:p>
                      <a:pPr algn="ctr"/>
                      <a:r>
                        <a:rPr lang="en-IN" dirty="0"/>
                        <a:t>&lt;Destination </a:t>
                      </a:r>
                      <a:r>
                        <a:rPr lang="en-IN" dirty="0" err="1"/>
                        <a:t>Timesamp</a:t>
                      </a:r>
                      <a:r>
                        <a:rPr lang="en-IN" dirty="0"/>
                        <a:t>&gt;</a:t>
                      </a:r>
                      <a:endParaRPr lang="en-US" dirty="0"/>
                    </a:p>
                  </a:txBody>
                  <a:tcPr/>
                </a:tc>
                <a:tc>
                  <a:txBody>
                    <a:bodyPr/>
                    <a:lstStyle/>
                    <a:p>
                      <a:pPr algn="ctr"/>
                      <a:r>
                        <a:rPr lang="en-IN" dirty="0"/>
                        <a:t>&lt;hop</a:t>
                      </a:r>
                      <a:r>
                        <a:rPr lang="en-IN" baseline="0" dirty="0"/>
                        <a:t> </a:t>
                      </a:r>
                      <a:r>
                        <a:rPr lang="en-IN" dirty="0"/>
                        <a:t>count&gt;</a:t>
                      </a:r>
                      <a:endParaRPr lang="en-US" dirty="0"/>
                    </a:p>
                  </a:txBody>
                  <a:tcPr/>
                </a:tc>
                <a:tc>
                  <a:txBody>
                    <a:bodyPr/>
                    <a:lstStyle/>
                    <a:p>
                      <a:pPr algn="ctr"/>
                      <a:r>
                        <a:rPr lang="en-IN" dirty="0"/>
                        <a:t>&lt;lifetime&gt;</a:t>
                      </a: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71" y="695325"/>
            <a:ext cx="8229600" cy="1143000"/>
          </a:xfrm>
        </p:spPr>
        <p:txBody>
          <a:bodyPr/>
          <a:lstStyle/>
          <a:p>
            <a:r>
              <a:rPr lang="en-IN" dirty="0"/>
              <a:t>SERVICES</a:t>
            </a:r>
            <a:endParaRPr lang="en-US" dirty="0"/>
          </a:p>
        </p:txBody>
      </p:sp>
      <p:sp>
        <p:nvSpPr>
          <p:cNvPr id="3" name="Content Placeholder 2"/>
          <p:cNvSpPr>
            <a:spLocks noGrp="1"/>
          </p:cNvSpPr>
          <p:nvPr>
            <p:ph idx="1"/>
          </p:nvPr>
        </p:nvSpPr>
        <p:spPr>
          <a:xfrm>
            <a:off x="990571" y="1838325"/>
            <a:ext cx="8858280" cy="5429288"/>
          </a:xfrm>
        </p:spPr>
        <p:txBody>
          <a:bodyPr>
            <a:normAutofit/>
          </a:bodyPr>
          <a:lstStyle/>
          <a:p>
            <a:pPr marL="514350" indent="-514350">
              <a:buFont typeface="+mj-lt"/>
              <a:buAutoNum type="arabicPeriod"/>
            </a:pPr>
            <a:r>
              <a:rPr lang="en-US" dirty="0"/>
              <a:t>Finding a cost function that is most suitable for routing in MANET.</a:t>
            </a:r>
          </a:p>
          <a:p>
            <a:pPr marL="514350" indent="-514350">
              <a:buFont typeface="+mj-lt"/>
              <a:buAutoNum type="arabicPeriod"/>
            </a:pPr>
            <a:r>
              <a:rPr lang="en-US" dirty="0"/>
              <a:t>Earlier the use of MANET was too limited.</a:t>
            </a:r>
          </a:p>
          <a:p>
            <a:pPr marL="514350" indent="-514350">
              <a:buFont typeface="+mj-lt"/>
              <a:buAutoNum type="arabicPeriod"/>
            </a:pPr>
            <a:r>
              <a:rPr lang="en-US" dirty="0"/>
              <a:t>provide proper support for deployment of multimedia applications(delay and sensitive).</a:t>
            </a:r>
          </a:p>
          <a:p>
            <a:pPr marL="514350" indent="-514350">
              <a:buFont typeface="+mj-lt"/>
              <a:buAutoNum type="arabicPeriod"/>
            </a:pPr>
            <a:r>
              <a:rPr lang="en-IN" dirty="0"/>
              <a:t>Soft real time application:</a:t>
            </a:r>
          </a:p>
          <a:p>
            <a:pPr>
              <a:buNone/>
            </a:pPr>
            <a:r>
              <a:rPr lang="en-IN" dirty="0"/>
              <a:t>		-voice telephony, video on demand, video 	conferencing.</a:t>
            </a:r>
          </a:p>
          <a:p>
            <a:pPr marL="514350" indent="-514350">
              <a:buAutoNum type="arabicPeriod" startAt="5"/>
            </a:pPr>
            <a:r>
              <a:rPr lang="en-IN" dirty="0"/>
              <a:t>MILITARY purposes(</a:t>
            </a:r>
            <a:r>
              <a:rPr lang="en-US" dirty="0"/>
              <a:t>air/land/navy defense</a:t>
            </a:r>
            <a:r>
              <a:rPr lang="en-IN" dirty="0"/>
              <a:t>):</a:t>
            </a:r>
          </a:p>
          <a:p>
            <a:pPr marL="514350" indent="-514350">
              <a:buNone/>
            </a:pPr>
            <a:r>
              <a:rPr lang="en-IN" sz="2000" dirty="0"/>
              <a:t>		MANET connects soldier in battle field, vehicles</a:t>
            </a:r>
          </a:p>
          <a:p>
            <a:pPr marL="514350" indent="-514350">
              <a:buNone/>
            </a:pPr>
            <a:r>
              <a:rPr lang="en-US" sz="2000" dirty="0"/>
              <a:t>6.	Disaster relief during an emergency situation-network infrastructure is down or non-existent.</a:t>
            </a:r>
          </a:p>
          <a:p>
            <a:pPr marL="514350" indent="-514350">
              <a:buNone/>
            </a:pPr>
            <a:r>
              <a:rPr lang="en-IN" sz="2000" dirty="0"/>
              <a:t>		so here MANET is set up….</a:t>
            </a:r>
          </a:p>
          <a:p>
            <a:pPr marL="514350" indent="-514350">
              <a:buNone/>
            </a:pPr>
            <a:endParaRPr lang="en-IN" sz="2000" dirty="0"/>
          </a:p>
          <a:p>
            <a:pPr marL="514350" indent="-514350">
              <a:buNone/>
            </a:pPr>
            <a:endParaRPr lang="en-IN" sz="2000" dirty="0"/>
          </a:p>
          <a:p>
            <a:pPr>
              <a:buNone/>
            </a:pPr>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B5B0-07C0-4FBA-A9B4-F5EAA956C24F}"/>
              </a:ext>
            </a:extLst>
          </p:cNvPr>
          <p:cNvSpPr>
            <a:spLocks noGrp="1"/>
          </p:cNvSpPr>
          <p:nvPr>
            <p:ph type="title"/>
          </p:nvPr>
        </p:nvSpPr>
        <p:spPr>
          <a:xfrm>
            <a:off x="1024128" y="2798064"/>
            <a:ext cx="9720072" cy="1499616"/>
          </a:xfrm>
        </p:spPr>
        <p:txBody>
          <a:bodyPr>
            <a:normAutofit/>
          </a:bodyPr>
          <a:lstStyle/>
          <a:p>
            <a:r>
              <a:rPr lang="en-US" sz="9600" dirty="0"/>
              <a:t>Thankyou!</a:t>
            </a:r>
            <a:endParaRPr lang="en-IN" sz="9600" dirty="0"/>
          </a:p>
        </p:txBody>
      </p:sp>
      <p:sp>
        <p:nvSpPr>
          <p:cNvPr id="3" name="Content Placeholder 2">
            <a:extLst>
              <a:ext uri="{FF2B5EF4-FFF2-40B4-BE49-F238E27FC236}">
                <a16:creationId xmlns:a16="http://schemas.microsoft.com/office/drawing/2014/main" id="{E49C8C19-972E-474D-8349-B34203DE4602}"/>
              </a:ext>
            </a:extLst>
          </p:cNvPr>
          <p:cNvSpPr>
            <a:spLocks noGrp="1"/>
          </p:cNvSpPr>
          <p:nvPr>
            <p:ph idx="1"/>
          </p:nvPr>
        </p:nvSpPr>
        <p:spPr/>
        <p:txBody>
          <a:bodyPr/>
          <a:lstStyle/>
          <a:p>
            <a:endParaRPr lang="en-US" dirty="0"/>
          </a:p>
          <a:p>
            <a:endParaRPr lang="en-IN" dirty="0"/>
          </a:p>
        </p:txBody>
      </p:sp>
    </p:spTree>
    <p:extLst>
      <p:ext uri="{BB962C8B-B14F-4D97-AF65-F5344CB8AC3E}">
        <p14:creationId xmlns:p14="http://schemas.microsoft.com/office/powerpoint/2010/main" val="243735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8387-361A-B549-875C-CAD573DAA772}"/>
              </a:ext>
            </a:extLst>
          </p:cNvPr>
          <p:cNvSpPr>
            <a:spLocks noGrp="1"/>
          </p:cNvSpPr>
          <p:nvPr>
            <p:ph type="title"/>
          </p:nvPr>
        </p:nvSpPr>
        <p:spPr/>
        <p:txBody>
          <a:bodyPr/>
          <a:lstStyle/>
          <a:p>
            <a:r>
              <a:rPr lang="en-US" b="1" dirty="0"/>
              <a:t>Quality of service(</a:t>
            </a:r>
            <a:r>
              <a:rPr lang="en-US" b="1" dirty="0" err="1"/>
              <a:t>Qos</a:t>
            </a:r>
            <a:r>
              <a:rPr lang="en-US" b="1" dirty="0"/>
              <a:t>)</a:t>
            </a:r>
          </a:p>
        </p:txBody>
      </p:sp>
      <p:sp>
        <p:nvSpPr>
          <p:cNvPr id="3" name="Content Placeholder 2">
            <a:extLst>
              <a:ext uri="{FF2B5EF4-FFF2-40B4-BE49-F238E27FC236}">
                <a16:creationId xmlns:a16="http://schemas.microsoft.com/office/drawing/2014/main" id="{556C8381-E641-A945-A71F-149259946C04}"/>
              </a:ext>
            </a:extLst>
          </p:cNvPr>
          <p:cNvSpPr>
            <a:spLocks noGrp="1"/>
          </p:cNvSpPr>
          <p:nvPr>
            <p:ph idx="1"/>
          </p:nvPr>
        </p:nvSpPr>
        <p:spPr/>
        <p:txBody>
          <a:bodyPr/>
          <a:lstStyle/>
          <a:p>
            <a:pPr marL="0" indent="0">
              <a:buNone/>
            </a:pPr>
            <a:r>
              <a:rPr lang="en-US" b="1" dirty="0"/>
              <a:t>What is </a:t>
            </a:r>
            <a:r>
              <a:rPr lang="en-US" b="1" dirty="0" err="1"/>
              <a:t>Qos</a:t>
            </a:r>
            <a:r>
              <a:rPr lang="en-US" b="1" dirty="0"/>
              <a:t>?</a:t>
            </a:r>
          </a:p>
          <a:p>
            <a:r>
              <a:rPr lang="en-US" dirty="0"/>
              <a:t>It refers to any technology that manages data traffic to reduce packet </a:t>
            </a:r>
            <a:r>
              <a:rPr lang="en-US" dirty="0" err="1"/>
              <a:t>loss,latency</a:t>
            </a:r>
            <a:r>
              <a:rPr lang="en-US" dirty="0"/>
              <a:t> and jitter on the network.</a:t>
            </a:r>
          </a:p>
          <a:p>
            <a:endParaRPr lang="en-US" dirty="0"/>
          </a:p>
          <a:p>
            <a:r>
              <a:rPr lang="en-US" dirty="0" err="1"/>
              <a:t>Qos</a:t>
            </a:r>
            <a:r>
              <a:rPr lang="en-US" dirty="0"/>
              <a:t> controls and manages network resources by setting priorities for specific type of data on the network.</a:t>
            </a:r>
          </a:p>
        </p:txBody>
      </p:sp>
    </p:spTree>
    <p:extLst>
      <p:ext uri="{BB962C8B-B14F-4D97-AF65-F5344CB8AC3E}">
        <p14:creationId xmlns:p14="http://schemas.microsoft.com/office/powerpoint/2010/main" val="251905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1EFD-C6E3-7E4F-926F-7687E012AD9A}"/>
              </a:ext>
            </a:extLst>
          </p:cNvPr>
          <p:cNvSpPr>
            <a:spLocks noGrp="1"/>
          </p:cNvSpPr>
          <p:nvPr>
            <p:ph type="title"/>
          </p:nvPr>
        </p:nvSpPr>
        <p:spPr/>
        <p:txBody>
          <a:bodyPr/>
          <a:lstStyle/>
          <a:p>
            <a:r>
              <a:rPr lang="en-US" b="1"/>
              <a:t>Implementing Qos</a:t>
            </a:r>
          </a:p>
        </p:txBody>
      </p:sp>
      <p:sp>
        <p:nvSpPr>
          <p:cNvPr id="3" name="Content Placeholder 2">
            <a:extLst>
              <a:ext uri="{FF2B5EF4-FFF2-40B4-BE49-F238E27FC236}">
                <a16:creationId xmlns:a16="http://schemas.microsoft.com/office/drawing/2014/main" id="{61F73A09-3507-AC48-AB9A-A437F269C663}"/>
              </a:ext>
            </a:extLst>
          </p:cNvPr>
          <p:cNvSpPr>
            <a:spLocks noGrp="1"/>
          </p:cNvSpPr>
          <p:nvPr>
            <p:ph idx="1"/>
          </p:nvPr>
        </p:nvSpPr>
        <p:spPr/>
        <p:txBody>
          <a:bodyPr/>
          <a:lstStyle/>
          <a:p>
            <a:r>
              <a:rPr lang="en-US" dirty="0"/>
              <a:t>Best effort:-</a:t>
            </a:r>
            <a:r>
              <a:rPr lang="en-US" sz="2400" dirty="0"/>
              <a:t> The model</a:t>
            </a:r>
            <a:r>
              <a:rPr lang="en-US" sz="2400" dirty="0">
                <a:solidFill>
                  <a:srgbClr val="666666"/>
                </a:solidFill>
                <a:latin typeface="Arial" panose="020B0604020202020204" pitchFamily="34" charset="0"/>
              </a:rPr>
              <a:t> </a:t>
            </a:r>
            <a:r>
              <a:rPr lang="en-US" sz="2400" dirty="0">
                <a:latin typeface="Arial" panose="020B0604020202020204" pitchFamily="34" charset="0"/>
              </a:rPr>
              <a:t>where all the packets receive the same priority and there is no guaranteed delivery of packet</a:t>
            </a:r>
          </a:p>
          <a:p>
            <a:endParaRPr lang="en-US" dirty="0"/>
          </a:p>
          <a:p>
            <a:r>
              <a:rPr lang="en-US" dirty="0"/>
              <a:t>Integrated services:-</a:t>
            </a:r>
            <a:r>
              <a:rPr lang="en-US" sz="2400" dirty="0"/>
              <a:t>It is a QoS model that reserves bandwidth along a specific path on the network</a:t>
            </a:r>
          </a:p>
          <a:p>
            <a:endParaRPr lang="en-US" dirty="0"/>
          </a:p>
          <a:p>
            <a:r>
              <a:rPr lang="en-US" dirty="0"/>
              <a:t>Differentiated Services :- </a:t>
            </a:r>
            <a:r>
              <a:rPr lang="en-US" sz="2400" dirty="0"/>
              <a:t>It is a model which deals with multiple classes of traffic with different priorities.</a:t>
            </a:r>
          </a:p>
        </p:txBody>
      </p:sp>
    </p:spTree>
    <p:extLst>
      <p:ext uri="{BB962C8B-B14F-4D97-AF65-F5344CB8AC3E}">
        <p14:creationId xmlns:p14="http://schemas.microsoft.com/office/powerpoint/2010/main" val="276063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064C-BFD4-4DEE-BC40-B7ADC2D98035}"/>
              </a:ext>
            </a:extLst>
          </p:cNvPr>
          <p:cNvSpPr>
            <a:spLocks noGrp="1"/>
          </p:cNvSpPr>
          <p:nvPr>
            <p:ph type="ctrTitle"/>
          </p:nvPr>
        </p:nvSpPr>
        <p:spPr/>
        <p:txBody>
          <a:bodyPr>
            <a:normAutofit/>
          </a:bodyPr>
          <a:lstStyle/>
          <a:p>
            <a:pPr algn="ctr"/>
            <a:r>
              <a:rPr lang="en-US" sz="5400" b="1" dirty="0">
                <a:latin typeface="+mn-lt"/>
              </a:rPr>
              <a:t>MULTIPROTOCOL LABEL SWITCHING</a:t>
            </a:r>
            <a:endParaRPr lang="en-IN" sz="5400" b="1" dirty="0">
              <a:latin typeface="+mn-lt"/>
            </a:endParaRPr>
          </a:p>
        </p:txBody>
      </p:sp>
      <p:sp>
        <p:nvSpPr>
          <p:cNvPr id="3" name="Subtitle 2">
            <a:extLst>
              <a:ext uri="{FF2B5EF4-FFF2-40B4-BE49-F238E27FC236}">
                <a16:creationId xmlns:a16="http://schemas.microsoft.com/office/drawing/2014/main" id="{34356DC1-9A02-4A8F-8862-46FCB7E1ACC4}"/>
              </a:ext>
            </a:extLst>
          </p:cNvPr>
          <p:cNvSpPr>
            <a:spLocks noGrp="1"/>
          </p:cNvSpPr>
          <p:nvPr>
            <p:ph type="subTitle" idx="1"/>
          </p:nvPr>
        </p:nvSpPr>
        <p:spPr/>
        <p:txBody>
          <a:bodyPr>
            <a:noAutofit/>
          </a:bodyPr>
          <a:lstStyle/>
          <a:p>
            <a:pPr algn="ctr"/>
            <a:r>
              <a:rPr lang="en-US" sz="4400" b="1" dirty="0"/>
              <a:t>(MPLS)</a:t>
            </a:r>
            <a:endParaRPr lang="en-IN" sz="4400" b="1" dirty="0"/>
          </a:p>
        </p:txBody>
      </p:sp>
    </p:spTree>
    <p:extLst>
      <p:ext uri="{BB962C8B-B14F-4D97-AF65-F5344CB8AC3E}">
        <p14:creationId xmlns:p14="http://schemas.microsoft.com/office/powerpoint/2010/main" val="376990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17000" b="6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35EE-EAB8-4E19-B973-597411A6673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AF7862E-591B-4BD0-B37C-AA4A42017B91}"/>
              </a:ext>
            </a:extLst>
          </p:cNvPr>
          <p:cNvSpPr>
            <a:spLocks noGrp="1"/>
          </p:cNvSpPr>
          <p:nvPr>
            <p:ph idx="1"/>
          </p:nvPr>
        </p:nvSpPr>
        <p:spPr>
          <a:xfrm>
            <a:off x="1221629" y="2619375"/>
            <a:ext cx="9274921" cy="4238625"/>
          </a:xfrm>
        </p:spPr>
        <p:txBody>
          <a:bodyPr>
            <a:normAutofit/>
          </a:bodyPr>
          <a:lstStyle/>
          <a:p>
            <a:r>
              <a:rPr lang="en-US" dirty="0"/>
              <a:t>1. When an internet router receives an packet, that packet carries no information beyond a destination IP address. There is no instruction on how that packet should get to its destination or how it should be treated along the way.</a:t>
            </a:r>
          </a:p>
          <a:p>
            <a:r>
              <a:rPr lang="en-US" dirty="0"/>
              <a:t>2. Each router has to make an independent forwarding decision for each packet based solely on the packet’s network-layer header. Thus, every time a packet arrives at a router, the router has to </a:t>
            </a:r>
            <a:r>
              <a:rPr lang="en-US" b="1" dirty="0"/>
              <a:t>“think through”</a:t>
            </a:r>
            <a:r>
              <a:rPr lang="en-US" dirty="0"/>
              <a:t> where to send the packet next. The router does this by referring to complex routing tables.</a:t>
            </a:r>
          </a:p>
          <a:p>
            <a:r>
              <a:rPr lang="en-US" dirty="0"/>
              <a:t>3. The process is repeated at each hop along the route until the packet eventually reaches its destination. All of those hops and all of those individual routing decisions result in poor performance for time-sensitive applications like video-conferencing or voice over IP (VoIP).</a:t>
            </a:r>
            <a:endParaRPr lang="en-IN" dirty="0"/>
          </a:p>
        </p:txBody>
      </p:sp>
    </p:spTree>
    <p:extLst>
      <p:ext uri="{BB962C8B-B14F-4D97-AF65-F5344CB8AC3E}">
        <p14:creationId xmlns:p14="http://schemas.microsoft.com/office/powerpoint/2010/main" val="3628112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t="70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B5E4-B878-48C1-BE0D-F7E1DBAA158A}"/>
              </a:ext>
            </a:extLst>
          </p:cNvPr>
          <p:cNvSpPr>
            <a:spLocks noGrp="1"/>
          </p:cNvSpPr>
          <p:nvPr>
            <p:ph type="title"/>
          </p:nvPr>
        </p:nvSpPr>
        <p:spPr/>
        <p:txBody>
          <a:bodyPr/>
          <a:lstStyle/>
          <a:p>
            <a:r>
              <a:rPr lang="en-US" dirty="0"/>
              <a:t>WHAT IS MPLS?</a:t>
            </a:r>
            <a:endParaRPr lang="en-IN" dirty="0"/>
          </a:p>
        </p:txBody>
      </p:sp>
      <p:sp>
        <p:nvSpPr>
          <p:cNvPr id="3" name="Content Placeholder 2">
            <a:extLst>
              <a:ext uri="{FF2B5EF4-FFF2-40B4-BE49-F238E27FC236}">
                <a16:creationId xmlns:a16="http://schemas.microsoft.com/office/drawing/2014/main" id="{9BCABCC5-5783-4945-A01E-DBDD67D92157}"/>
              </a:ext>
            </a:extLst>
          </p:cNvPr>
          <p:cNvSpPr>
            <a:spLocks noGrp="1"/>
          </p:cNvSpPr>
          <p:nvPr>
            <p:ph idx="1"/>
          </p:nvPr>
        </p:nvSpPr>
        <p:spPr>
          <a:xfrm>
            <a:off x="1024128" y="1866900"/>
            <a:ext cx="9720073" cy="4023360"/>
          </a:xfrm>
        </p:spPr>
        <p:txBody>
          <a:bodyPr/>
          <a:lstStyle/>
          <a:p>
            <a:r>
              <a:rPr lang="en-US" dirty="0"/>
              <a:t>Multi-protocol label switching (MPLS), it was launched in the late 1990s, addresses these problems by establishing pre-determined, highly efficient routing.</a:t>
            </a:r>
          </a:p>
          <a:p>
            <a:r>
              <a:rPr lang="en-US" dirty="0"/>
              <a:t>The beauty of MPLS is that it’s not tied to any underlying technology. This means it does protocol independent routing.</a:t>
            </a:r>
          </a:p>
          <a:p>
            <a:r>
              <a:rPr lang="en-US" dirty="0"/>
              <a:t>It assigns label to every packet and uses that label as index in different intermediate routers between ingress and egress routers, for fast transmission and less “think through” process.</a:t>
            </a:r>
            <a:endParaRPr lang="en-IN" dirty="0"/>
          </a:p>
        </p:txBody>
      </p:sp>
    </p:spTree>
    <p:extLst>
      <p:ext uri="{BB962C8B-B14F-4D97-AF65-F5344CB8AC3E}">
        <p14:creationId xmlns:p14="http://schemas.microsoft.com/office/powerpoint/2010/main" val="13913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44D8-77F6-4A53-AEF6-892BC0E3B2F3}"/>
              </a:ext>
            </a:extLst>
          </p:cNvPr>
          <p:cNvSpPr>
            <a:spLocks noGrp="1"/>
          </p:cNvSpPr>
          <p:nvPr>
            <p:ph type="title"/>
          </p:nvPr>
        </p:nvSpPr>
        <p:spPr/>
        <p:txBody>
          <a:bodyPr/>
          <a:lstStyle/>
          <a:p>
            <a:r>
              <a:rPr lang="en-US" dirty="0"/>
              <a:t>HOW IT is IMPLEMENTED?</a:t>
            </a:r>
            <a:endParaRPr lang="en-IN" dirty="0"/>
          </a:p>
        </p:txBody>
      </p:sp>
      <p:sp>
        <p:nvSpPr>
          <p:cNvPr id="3" name="Content Placeholder 2">
            <a:extLst>
              <a:ext uri="{FF2B5EF4-FFF2-40B4-BE49-F238E27FC236}">
                <a16:creationId xmlns:a16="http://schemas.microsoft.com/office/drawing/2014/main" id="{02C938A0-AAEA-45E3-9091-F4B39E2011B0}"/>
              </a:ext>
            </a:extLst>
          </p:cNvPr>
          <p:cNvSpPr>
            <a:spLocks noGrp="1"/>
          </p:cNvSpPr>
          <p:nvPr>
            <p:ph idx="1"/>
          </p:nvPr>
        </p:nvSpPr>
        <p:spPr/>
        <p:txBody>
          <a:bodyPr/>
          <a:lstStyle/>
          <a:p>
            <a:r>
              <a:rPr lang="en-US" dirty="0"/>
              <a:t>1. With MPLS, the first time a packet enters the network, it is assigned to a specific forwarding equivalence class (FEC), indicated by appending a short bit sequence (the label) to the packet.</a:t>
            </a:r>
          </a:p>
          <a:p>
            <a:r>
              <a:rPr lang="en-US" dirty="0"/>
              <a:t>2. Each router in the network has a table indicating how to handle packets of a specific FEC type, so once the packet has entered the network, routers don’t need to perform header analysis. Instead, subsequent routers use the label as an index into a table that provides them with a new FEC for that packet.</a:t>
            </a:r>
          </a:p>
          <a:p>
            <a:pPr marL="0" indent="0">
              <a:buNone/>
            </a:pPr>
            <a:r>
              <a:rPr lang="en-US" dirty="0"/>
              <a:t>3. Either it will push a new FEC, or swap with new FEC or pop an FEC from the label. According to the table stored in the router.</a:t>
            </a:r>
          </a:p>
          <a:p>
            <a:pPr marL="0" indent="0">
              <a:buNone/>
            </a:pPr>
            <a:r>
              <a:rPr lang="en-US" dirty="0"/>
              <a:t>4. This whole process is done till there is no FEC in the label and that means that the packet has reached it’s destination.</a:t>
            </a:r>
            <a:endParaRPr lang="en-IN" dirty="0"/>
          </a:p>
        </p:txBody>
      </p:sp>
    </p:spTree>
    <p:extLst>
      <p:ext uri="{BB962C8B-B14F-4D97-AF65-F5344CB8AC3E}">
        <p14:creationId xmlns:p14="http://schemas.microsoft.com/office/powerpoint/2010/main" val="1518821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1712</Words>
  <Application>Microsoft Office PowerPoint</Application>
  <PresentationFormat>Widescreen</PresentationFormat>
  <Paragraphs>241</Paragraphs>
  <Slides>39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Tw Cen MT</vt:lpstr>
      <vt:lpstr>Tw Cen MT Condensed</vt:lpstr>
      <vt:lpstr>Wingdings</vt:lpstr>
      <vt:lpstr>Wingdings 3</vt:lpstr>
      <vt:lpstr>Integral</vt:lpstr>
      <vt:lpstr>CONGESTION CONTROL</vt:lpstr>
      <vt:lpstr>WHAT IS CONGESTION?</vt:lpstr>
      <vt:lpstr>Congestion Control Techniques</vt:lpstr>
      <vt:lpstr>Quality of service(Qos)</vt:lpstr>
      <vt:lpstr>Implementing Qos</vt:lpstr>
      <vt:lpstr>MULTIPROTOCOL LABEL SWITCHING</vt:lpstr>
      <vt:lpstr>INTRODUCTION</vt:lpstr>
      <vt:lpstr>WHAT IS MPLS?</vt:lpstr>
      <vt:lpstr>HOW IT is IMPLEMENTED?</vt:lpstr>
      <vt:lpstr>MPLS LABEL</vt:lpstr>
      <vt:lpstr>MOBILE IP</vt:lpstr>
      <vt:lpstr>KEY TERMS</vt:lpstr>
      <vt:lpstr>KEY TERMS(Contd.)</vt:lpstr>
      <vt:lpstr>KEY MECHANISMS IN MOBILE IP:</vt:lpstr>
      <vt:lpstr>PowerPoint Presentation</vt:lpstr>
      <vt:lpstr>Mobile adhoc Network</vt:lpstr>
      <vt:lpstr>MANET</vt:lpstr>
      <vt:lpstr>About MANET</vt:lpstr>
      <vt:lpstr>MANET ROUTING PROTOCOL</vt:lpstr>
      <vt:lpstr>MANET</vt:lpstr>
      <vt:lpstr>MANET(contd)..</vt:lpstr>
      <vt:lpstr>MANET ROUTING PROTOCOL</vt:lpstr>
      <vt:lpstr>Dynamic Source Routing protocol (DSR)</vt:lpstr>
      <vt:lpstr>RREQ packet</vt:lpstr>
      <vt:lpstr>RREP packet</vt:lpstr>
      <vt:lpstr>RERR packet</vt:lpstr>
      <vt:lpstr>Example of DSR (route discovery)</vt:lpstr>
      <vt:lpstr>Example of DSR (route discovery)</vt:lpstr>
      <vt:lpstr>Example of DSR (route discovery)</vt:lpstr>
      <vt:lpstr>Example of DSR (route discovery)</vt:lpstr>
      <vt:lpstr>Example of DSR (route discovery)</vt:lpstr>
      <vt:lpstr>Example of DSR (route discovery)</vt:lpstr>
      <vt:lpstr>Example of DSR (route Maintenance)</vt:lpstr>
      <vt:lpstr>Example of DSR (Route Cache)</vt:lpstr>
      <vt:lpstr>Disadvantages of DSR</vt:lpstr>
      <vt:lpstr>Ad-Hoc On Demand Vector Routing protocol (AODV)</vt:lpstr>
      <vt:lpstr>Ad-Hoc On Demand Vector Routing protocol (AODV)</vt:lpstr>
      <vt:lpstr>SERVICES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Pandey</dc:creator>
  <cp:lastModifiedBy>Himanshu Pandey</cp:lastModifiedBy>
  <cp:revision>33</cp:revision>
  <dcterms:created xsi:type="dcterms:W3CDTF">2020-03-05T03:42:45Z</dcterms:created>
  <dcterms:modified xsi:type="dcterms:W3CDTF">2020-03-05T07:18:52Z</dcterms:modified>
</cp:coreProperties>
</file>