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7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3" r:id="rId15"/>
    <p:sldId id="284" r:id="rId16"/>
    <p:sldId id="285" r:id="rId17"/>
    <p:sldId id="286" r:id="rId18"/>
    <p:sldId id="256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-98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693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840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65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2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264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289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34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211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13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34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16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E53239-6D5A-44A3-AB7B-4005E97B1B13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6CEF9C-B452-49ED-9CE7-76B6C2D5D6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4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6DDD-A364-4AF2-AD21-49967E14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0" dirty="0"/>
              <a:t>BINOMIAL HEAP</a:t>
            </a:r>
            <a:endParaRPr lang="en-IN" sz="1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CD2656D-B981-4BF0-A108-3CD09DEFB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/>
              <a:t>DEFINITION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5120" y="304800"/>
            <a:ext cx="245872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Nishant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Bhat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Abhijit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Gawai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Shyam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Kawale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Pande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Bhargav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Pawar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5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500043"/>
            <a:ext cx="10972800" cy="4525963"/>
          </a:xfrm>
        </p:spPr>
        <p:txBody>
          <a:bodyPr/>
          <a:lstStyle/>
          <a:p>
            <a:r>
              <a:rPr lang="en-IN" dirty="0" smtClean="0"/>
              <a:t>Popping least key from heap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0" y="1142985"/>
            <a:ext cx="368620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459" y="2571744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 Heap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5" y="1142985"/>
            <a:ext cx="4000528" cy="15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38744" y="2643182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Popping least key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46" y="3214688"/>
            <a:ext cx="3524273" cy="14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238744" y="4643446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Promote Children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459" y="3143249"/>
            <a:ext cx="3714776" cy="143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09" y="457200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Merge tree of equal degree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459" y="5143512"/>
            <a:ext cx="3524275" cy="141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>
            <a:off x="4381488" y="1928802"/>
            <a:ext cx="762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692507" y="2927876"/>
            <a:ext cx="428628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190987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648866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Merge tree of equal degree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774133" y="4821777"/>
            <a:ext cx="35719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8243" y="5214950"/>
            <a:ext cx="514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 Complexity - O(3log(n))</a:t>
            </a:r>
          </a:p>
          <a:p>
            <a:endParaRPr lang="en-IN" dirty="0"/>
          </a:p>
          <a:p>
            <a:r>
              <a:rPr lang="en-IN" dirty="0" smtClean="0"/>
              <a:t>O(log(n)) to find minimum key</a:t>
            </a:r>
          </a:p>
          <a:p>
            <a:r>
              <a:rPr lang="en-IN" dirty="0" smtClean="0"/>
              <a:t>O(log(n)) to promote children</a:t>
            </a:r>
          </a:p>
          <a:p>
            <a:r>
              <a:rPr lang="en-IN" dirty="0" smtClean="0"/>
              <a:t>O(log(n)) to merge trees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2160" y="0"/>
            <a:ext cx="27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popMin</a:t>
            </a:r>
            <a:r>
              <a:rPr lang="en-IN" sz="3600" dirty="0" smtClean="0"/>
              <a:t>(H)</a:t>
            </a:r>
            <a:endParaRPr lang="en-US" sz="3600" dirty="0"/>
          </a:p>
        </p:txBody>
      </p:sp>
      <p:sp>
        <p:nvSpPr>
          <p:cNvPr id="25" name="Right Arrow 24"/>
          <p:cNvSpPr/>
          <p:nvPr/>
        </p:nvSpPr>
        <p:spPr>
          <a:xfrm>
            <a:off x="4206240" y="1656080"/>
            <a:ext cx="89408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772400" y="2743200"/>
            <a:ext cx="26416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033520" y="3708400"/>
            <a:ext cx="106680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200400" y="4653280"/>
            <a:ext cx="26416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857233"/>
            <a:ext cx="10972800" cy="4525963"/>
          </a:xfrm>
        </p:spPr>
        <p:txBody>
          <a:bodyPr/>
          <a:lstStyle/>
          <a:p>
            <a:r>
              <a:rPr lang="en-IN" dirty="0" smtClean="0"/>
              <a:t>Decreasing key value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60" y="1643051"/>
            <a:ext cx="549072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47715" y="3786190"/>
            <a:ext cx="24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 Heap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3" y="1643050"/>
            <a:ext cx="559485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953520" y="3714752"/>
            <a:ext cx="30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 value decreased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4997" y="2643182"/>
            <a:ext cx="6667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0960" y="4398652"/>
            <a:ext cx="5567681" cy="20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191515" y="6488668"/>
            <a:ext cx="36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Bubble 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10" y="4714884"/>
            <a:ext cx="50482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Time Complexity -O(log(n))</a:t>
            </a:r>
          </a:p>
          <a:p>
            <a:endParaRPr lang="en-IN" sz="2400" dirty="0"/>
          </a:p>
          <a:p>
            <a:r>
              <a:rPr lang="en-IN" sz="2400" dirty="0" smtClean="0"/>
              <a:t>Bubbling up from bottom to top of largest binomial tree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2480" y="213360"/>
            <a:ext cx="452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decreaseKey</a:t>
            </a:r>
            <a:r>
              <a:rPr lang="en-IN" sz="3200" dirty="0" smtClean="0"/>
              <a:t>(H,key1,key2)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5801360" y="2590800"/>
            <a:ext cx="43688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178800" y="3881120"/>
            <a:ext cx="29464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0" y="928670"/>
            <a:ext cx="11620581" cy="54292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delete operation first reduces the key to </a:t>
            </a:r>
            <a:r>
              <a:rPr lang="en-US" dirty="0" smtClean="0"/>
              <a:t>minus infinite</a:t>
            </a:r>
            <a:r>
              <a:rPr lang="en-US" dirty="0"/>
              <a:t>, then calls </a:t>
            </a:r>
            <a:r>
              <a:rPr lang="en-US" dirty="0" err="1"/>
              <a:t>extractMin</a:t>
            </a:r>
            <a:r>
              <a:rPr lang="en-US" dirty="0"/>
              <a:t>().</a:t>
            </a:r>
          </a:p>
        </p:txBody>
      </p:sp>
      <p:pic>
        <p:nvPicPr>
          <p:cNvPr id="2051" name="Picture 3" descr="C:\Users\HP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09" y="1624638"/>
            <a:ext cx="5638800" cy="2190750"/>
          </a:xfrm>
          <a:prstGeom prst="rect">
            <a:avLst/>
          </a:prstGeom>
          <a:noFill/>
        </p:spPr>
      </p:pic>
      <p:pic>
        <p:nvPicPr>
          <p:cNvPr id="2052" name="Picture 4" descr="C:\Users\HP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381" y="1664961"/>
            <a:ext cx="5511800" cy="2257425"/>
          </a:xfrm>
          <a:prstGeom prst="rect">
            <a:avLst/>
          </a:prstGeom>
          <a:noFill/>
        </p:spPr>
      </p:pic>
      <p:pic>
        <p:nvPicPr>
          <p:cNvPr id="2053" name="Picture 5" descr="C:\Users\HP\Desktop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1441" y="4276414"/>
            <a:ext cx="5575300" cy="2305050"/>
          </a:xfrm>
          <a:prstGeom prst="rect">
            <a:avLst/>
          </a:prstGeom>
          <a:noFill/>
        </p:spPr>
      </p:pic>
      <p:pic>
        <p:nvPicPr>
          <p:cNvPr id="2054" name="Picture 6" descr="C:\Users\HP\Desktop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" y="4256730"/>
            <a:ext cx="4978399" cy="223406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76211" y="314324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 heap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3256" y="321468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step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2371" y="6049660"/>
            <a:ext cx="161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 step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0805" y="648866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 step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33520" y="121920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delete(</a:t>
            </a:r>
            <a:r>
              <a:rPr lang="en-IN" sz="3600" dirty="0" err="1" smtClean="0"/>
              <a:t>H,key</a:t>
            </a:r>
            <a:r>
              <a:rPr lang="en-IN" sz="3600" dirty="0" smtClean="0"/>
              <a:t>)</a:t>
            </a:r>
            <a:endParaRPr lang="en-US" sz="3600" dirty="0"/>
          </a:p>
        </p:txBody>
      </p:sp>
      <p:sp>
        <p:nvSpPr>
          <p:cNvPr id="15" name="Right Arrow 14"/>
          <p:cNvSpPr/>
          <p:nvPr/>
        </p:nvSpPr>
        <p:spPr>
          <a:xfrm>
            <a:off x="5882640" y="2519680"/>
            <a:ext cx="46736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528560" y="3972560"/>
            <a:ext cx="508000" cy="213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720080" y="5039360"/>
            <a:ext cx="61976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9360" y="710556"/>
            <a:ext cx="5562600" cy="1828800"/>
          </a:xfrm>
          <a:prstGeom prst="rect">
            <a:avLst/>
          </a:prstGeom>
          <a:noFill/>
        </p:spPr>
      </p:pic>
      <p:pic>
        <p:nvPicPr>
          <p:cNvPr id="3075" name="Picture 3" descr="C:\Users\HP\Desktop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7161" y="3696325"/>
            <a:ext cx="4254500" cy="25431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50000" y="2553650"/>
            <a:ext cx="161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step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4296" y="6252526"/>
            <a:ext cx="152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r>
              <a:rPr lang="en-IN" baseline="30000" dirty="0" smtClean="0"/>
              <a:t>th</a:t>
            </a:r>
            <a:r>
              <a:rPr lang="en-IN" dirty="0" smtClean="0"/>
              <a:t> step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857747" y="1637660"/>
            <a:ext cx="1333509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HP\Desktop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266" y="477210"/>
            <a:ext cx="4442453" cy="223406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4965" y="271930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 step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8158480" y="2722880"/>
            <a:ext cx="548640" cy="80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6DDD-A364-4AF2-AD21-49967E14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0" dirty="0"/>
              <a:t>BINOMIAL HEAP</a:t>
            </a:r>
            <a:endParaRPr lang="en-IN" sz="1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CD2656D-B981-4BF0-A108-3CD09DEFB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57575" cy="146304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4400" dirty="0" smtClean="0"/>
              <a:t>Comparison with Binary Heap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27587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a binary heap?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Binary heap is a binary tree which is complete. Except the last level, all its level are completely filled.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is either a Min Heap or a Max Heap.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Min Heap: Value of parent/root node is less than or equal to either of its node.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Max </a:t>
            </a:r>
            <a:r>
              <a:rPr lang="en-US" dirty="0"/>
              <a:t>Heap: Value of parent/root node is </a:t>
            </a:r>
            <a:r>
              <a:rPr lang="en-US" dirty="0" smtClean="0"/>
              <a:t>greater </a:t>
            </a:r>
            <a:r>
              <a:rPr lang="en-US" dirty="0"/>
              <a:t>than or equal to either of its node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6" y="4464476"/>
            <a:ext cx="4152167" cy="205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194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binary heap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72" y="2133600"/>
            <a:ext cx="852667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53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time complexities..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9485789"/>
              </p:ext>
            </p:extLst>
          </p:nvPr>
        </p:nvGraphicFramePr>
        <p:xfrm>
          <a:off x="1078522" y="1957754"/>
          <a:ext cx="97202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/>
                <a:gridCol w="3240087"/>
                <a:gridCol w="3240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COMPLEXITY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HEAP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 HEAP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(log 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(log n)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(log n)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(</a:t>
                      </a:r>
                      <a:r>
                        <a:rPr lang="en-US" baseline="0" dirty="0" smtClean="0"/>
                        <a:t>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(log 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(log 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1" y="4630616"/>
            <a:ext cx="3333017" cy="21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947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1">
                <a:tint val="95000"/>
                <a:shade val="74000"/>
                <a:satMod val="230000"/>
              </a:schemeClr>
              <a:schemeClr val="bg1">
                <a:tint val="92000"/>
                <a:shade val="69000"/>
                <a:satMod val="250000"/>
              </a:schemeClr>
            </a:duotone>
            <a:lum/>
          </a:blip>
          <a:srcRect/>
          <a:tile tx="0" ty="0" sx="40000" sy="4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6DDD-A364-4AF2-AD21-49967E14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0" dirty="0"/>
              <a:t>BINOMIAL HEAP</a:t>
            </a:r>
            <a:endParaRPr lang="en-IN" sz="1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CD2656D-B981-4BF0-A108-3CD09DEFB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57575" cy="14630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APPLICATION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14066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CB90E-094D-46F0-9157-9EA0570A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95103-4470-4A5B-B910-A6825277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7" y="1838324"/>
            <a:ext cx="9720073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Used for lossless data compression with minimum redundant coding technique.</a:t>
            </a:r>
          </a:p>
          <a:p>
            <a:pPr marL="457200" indent="-457200">
              <a:buAutoNum type="arabicPeriod"/>
            </a:pPr>
            <a:r>
              <a:rPr lang="en-US" dirty="0"/>
              <a:t>Goal is to minimize the length of code for a particular data.</a:t>
            </a:r>
          </a:p>
          <a:p>
            <a:pPr marL="0" indent="0">
              <a:buClr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200000"/>
            </a:pPr>
            <a:endParaRPr lang="en-US" dirty="0"/>
          </a:p>
          <a:p>
            <a:pPr marL="0" indent="0">
              <a:buClrTx/>
              <a:buNone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6659D6B1-6269-4A3F-B092-DBDF84BA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13" y="3197352"/>
            <a:ext cx="5371594" cy="25881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C7A9D56-EAB9-4FE1-8F4F-B0221D15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1922480"/>
              </p:ext>
            </p:extLst>
          </p:nvPr>
        </p:nvGraphicFramePr>
        <p:xfrm>
          <a:off x="7753350" y="3382960"/>
          <a:ext cx="2190750" cy="2402525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xmlns="" val="362510464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740449994"/>
                    </a:ext>
                  </a:extLst>
                </a:gridCol>
              </a:tblGrid>
              <a:tr h="48050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212443"/>
                  </a:ext>
                </a:extLst>
              </a:tr>
              <a:tr h="480505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819079"/>
                  </a:ext>
                </a:extLst>
              </a:tr>
              <a:tr h="480505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8468801"/>
                  </a:ext>
                </a:extLst>
              </a:tr>
              <a:tr h="480505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5797863"/>
                  </a:ext>
                </a:extLst>
              </a:tr>
              <a:tr h="480505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00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56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29DF6-4446-2745-95F3-6C9D67E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binomial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37358-D325-9147-AA58-AA55A3FD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>
                <a:solidFill>
                  <a:srgbClr val="353535"/>
                </a:solidFill>
                <a:effectLst/>
                <a:latin typeface="Merriweather"/>
              </a:rPr>
              <a:t> Binomial Heap is a collection of Binomial Trees 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It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 is an extension of binary heap providing faster union or merge operation together with other operations than Binary Heap.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Binomial heaps are represented by using noding that have the following fields:-degree,child,link and data</a:t>
            </a:r>
          </a:p>
          <a:p>
            <a:pPr marL="0" indent="0">
              <a:buNone/>
            </a:pPr>
            <a:endParaRPr lang="en-US" b="0" i="0">
              <a:solidFill>
                <a:srgbClr val="353535"/>
              </a:solidFill>
              <a:effectLst/>
              <a:latin typeface="Merriweather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66F16A5-85F3-A449-9D2D-AC24A3F1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128" y="4548186"/>
            <a:ext cx="8029576" cy="23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3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CB90E-094D-46F0-9157-9EA0570A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595376"/>
            <a:ext cx="5989320" cy="1499616"/>
          </a:xfrm>
        </p:spPr>
        <p:txBody>
          <a:bodyPr/>
          <a:lstStyle/>
          <a:p>
            <a:r>
              <a:rPr lang="en-US" dirty="0"/>
              <a:t>ROAM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95103-4470-4A5B-B910-A6825277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818640"/>
            <a:ext cx="11440160" cy="5039360"/>
          </a:xfrm>
        </p:spPr>
        <p:txBody>
          <a:bodyPr>
            <a:normAutofit/>
          </a:bodyPr>
          <a:lstStyle/>
          <a:p>
            <a:r>
              <a:rPr lang="en-US" dirty="0"/>
              <a:t>1. Real-time Optimally Adapting Mesh(ROAM) is a continuous level of detail algorithm that optimizes terrain meshes.</a:t>
            </a:r>
          </a:p>
          <a:p>
            <a:r>
              <a:rPr lang="en-US" dirty="0"/>
              <a:t>2. On modern computers it is dynamically decided the Level Of Detail(LOD) at a particular part of the frame.</a:t>
            </a:r>
          </a:p>
          <a:p>
            <a:r>
              <a:rPr lang="en-US" dirty="0"/>
              <a:t>3. This technique is used by graphics programmers in order to produce high quality displays while being able to maintain real-time frame rates.</a:t>
            </a:r>
          </a:p>
          <a:p>
            <a:r>
              <a:rPr lang="en-US" dirty="0"/>
              <a:t>4.  It works by splitting triangles where more detail is needed and merging them where less detail is needed. The algorithm assigns each triangle in the terrain a priority.</a:t>
            </a:r>
          </a:p>
          <a:p>
            <a:r>
              <a:rPr lang="en-US" dirty="0"/>
              <a:t>5. The algorithm uses two priority queues, one for triangles that can be split and another for triangles that can be merged.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09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475CF1-E82E-4069-85C7-4EBEEC4E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MANAGEMENT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5E78BD-E557-4658-BFF2-84B35FB0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dirty="0"/>
              <a:t>1. Priority queuing can be used to manage limited resources such as bandwidth on a transmission line from a network router.</a:t>
            </a:r>
          </a:p>
          <a:p>
            <a:r>
              <a:rPr lang="en-US" dirty="0"/>
              <a:t>2. In event of outgoing traffic, other transmission can be halted due to insufficient bandwidth to do some high priority transmission.</a:t>
            </a:r>
          </a:p>
          <a:p>
            <a:r>
              <a:rPr lang="en-US" dirty="0"/>
              <a:t>3. Usually a limitation (policer) is set to limit the bandwidth that traffic from the highest priority queue can take, in order to prevent high priority packets from choking off all other traffic.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6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C8E21-44D6-3C45-A344-7B98CACA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A6A6B7-368E-A741-A1C7-9BDE8EA8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A Binomial Tree of order k has following properties.</a:t>
            </a:r>
          </a:p>
          <a:p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a) It has exactly 2</a:t>
            </a:r>
            <a:r>
              <a:rPr lang="en-US" b="0" i="0" baseline="30000">
                <a:solidFill>
                  <a:srgbClr val="353535"/>
                </a:solidFill>
                <a:effectLst/>
                <a:latin typeface="Merriweather"/>
              </a:rPr>
              <a:t>k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 nodes.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b) It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 has depth as k.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c) There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 are exactly </a:t>
            </a:r>
            <a:r>
              <a:rPr lang="en-US" b="0" i="0" baseline="30000">
                <a:solidFill>
                  <a:srgbClr val="353535"/>
                </a:solidFill>
                <a:effectLst/>
                <a:latin typeface="Merriweather"/>
              </a:rPr>
              <a:t>k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C</a:t>
            </a:r>
            <a:r>
              <a:rPr lang="en-US" b="0" i="0" baseline="-25000">
                <a:solidFill>
                  <a:srgbClr val="353535"/>
                </a:solidFill>
                <a:effectLst/>
                <a:latin typeface="Merriweather"/>
              </a:rPr>
              <a:t>i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 nodes at depth i for i = 0, 1, . . . , k.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d) The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 root has degree k and children of root are themselves binomial </a:t>
            </a:r>
            <a:r>
              <a:rPr lang="en-US">
                <a:solidFill>
                  <a:srgbClr val="353535"/>
                </a:solidFill>
                <a:latin typeface="Merriweather"/>
              </a:rPr>
              <a:t>t</a:t>
            </a:r>
            <a:r>
              <a:rPr lang="en-US" b="0" i="0">
                <a:solidFill>
                  <a:srgbClr val="353535"/>
                </a:solidFill>
                <a:effectLst/>
                <a:latin typeface="Merriweather"/>
              </a:rPr>
              <a:t>rees with  order k-1,k-2…..0 from left to right.    </a:t>
            </a:r>
          </a:p>
          <a:p>
            <a:r>
              <a:rPr lang="en-US">
                <a:solidFill>
                  <a:srgbClr val="353535"/>
                </a:solidFill>
                <a:latin typeface="Merriweather"/>
              </a:rPr>
              <a:t>   </a:t>
            </a:r>
            <a:endParaRPr lang="en-US" b="0" i="0">
              <a:solidFill>
                <a:srgbClr val="353535"/>
              </a:solidFill>
              <a:effectLst/>
              <a:latin typeface="Merriweather"/>
            </a:endParaRPr>
          </a:p>
          <a:p>
            <a:pPr marL="0" indent="0">
              <a:buNone/>
            </a:pPr>
            <a:r>
              <a:rPr lang="en-US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4293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6DDD-A364-4AF2-AD21-49967E14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0" dirty="0"/>
              <a:t>BINOMIAL HEAP</a:t>
            </a:r>
            <a:endParaRPr lang="en-IN" sz="1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CD2656D-B981-4BF0-A108-3CD09DEFB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57575" cy="1463040"/>
          </a:xfrm>
        </p:spPr>
        <p:txBody>
          <a:bodyPr>
            <a:normAutofit/>
          </a:bodyPr>
          <a:lstStyle/>
          <a:p>
            <a:pPr algn="ctr"/>
            <a:r>
              <a:rPr lang="en-IN" sz="4400" smtClean="0"/>
              <a:t>OPERATIONS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14066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"/>
            <a:ext cx="9720072" cy="961292"/>
          </a:xfrm>
        </p:spPr>
        <p:txBody>
          <a:bodyPr/>
          <a:lstStyle/>
          <a:p>
            <a:pPr algn="ctr"/>
            <a:r>
              <a:rPr lang="en-IN" dirty="0" smtClean="0"/>
              <a:t>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67508"/>
            <a:ext cx="9720073" cy="5990492"/>
          </a:xfrm>
        </p:spPr>
        <p:txBody>
          <a:bodyPr/>
          <a:lstStyle/>
          <a:p>
            <a:r>
              <a:rPr lang="en-IN" dirty="0" smtClean="0"/>
              <a:t>--Creating heap H that is union of H1 and H2.</a:t>
            </a:r>
          </a:p>
          <a:p>
            <a:r>
              <a:rPr lang="en-IN" dirty="0" smtClean="0"/>
              <a:t>--Time Complexity- O(</a:t>
            </a:r>
            <a:r>
              <a:rPr lang="en-IN" dirty="0" err="1" smtClean="0"/>
              <a:t>logn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sz="3600" dirty="0" smtClean="0"/>
              <a:t>ALGORITHM:</a:t>
            </a:r>
          </a:p>
          <a:p>
            <a:r>
              <a:rPr lang="en-US" dirty="0" smtClean="0"/>
              <a:t>1) The first step is to simply merge the two Heaps in non-decreasing order of degrees.</a:t>
            </a:r>
          </a:p>
          <a:p>
            <a:r>
              <a:rPr lang="en-US" sz="2800" dirty="0" smtClean="0"/>
              <a:t>Case 1</a:t>
            </a:r>
            <a:r>
              <a:rPr lang="en-US" dirty="0" smtClean="0">
                <a:latin typeface="Tw Cen MT (Body)"/>
              </a:rPr>
              <a:t>: Orders of x and x-&gt;next are not same, we simply move ahead.</a:t>
            </a:r>
            <a:br>
              <a:rPr lang="en-US" dirty="0" smtClean="0">
                <a:latin typeface="Tw Cen MT (Body)"/>
              </a:rPr>
            </a:br>
            <a:r>
              <a:rPr lang="en-US" dirty="0" smtClean="0">
                <a:latin typeface="Tw Cen MT (Body)"/>
              </a:rPr>
              <a:t>In following 3 cases orders of x and x-&gt;next are same.</a:t>
            </a:r>
            <a:br>
              <a:rPr lang="en-US" dirty="0" smtClean="0">
                <a:latin typeface="Tw Cen MT (Body)"/>
              </a:rPr>
            </a:br>
            <a:r>
              <a:rPr lang="en-US" sz="3200" dirty="0" smtClean="0"/>
              <a:t>Case 2: </a:t>
            </a:r>
            <a:r>
              <a:rPr lang="en-US" dirty="0" smtClean="0">
                <a:latin typeface="Tw Cen MT (Body)"/>
              </a:rPr>
              <a:t>If the order of x-&gt;next-&gt;next is also same, move ahead.</a:t>
            </a:r>
            <a:br>
              <a:rPr lang="en-US" dirty="0" smtClean="0">
                <a:latin typeface="Tw Cen MT (Body)"/>
              </a:rPr>
            </a:br>
            <a:r>
              <a:rPr lang="en-US" sz="3200" dirty="0" smtClean="0"/>
              <a:t>Case 3: </a:t>
            </a:r>
            <a:r>
              <a:rPr lang="en-US" dirty="0" smtClean="0">
                <a:latin typeface="Tw Cen MT (Body)"/>
              </a:rPr>
              <a:t>If the key of x is smaller than or equal to the key of next-x, then make x-&gt;next as a child of x by linking it with x.</a:t>
            </a:r>
            <a:br>
              <a:rPr lang="en-US" dirty="0" smtClean="0">
                <a:latin typeface="Tw Cen MT (Body)"/>
              </a:rPr>
            </a:br>
            <a:r>
              <a:rPr lang="en-US" sz="3200" dirty="0" smtClean="0"/>
              <a:t>Case 4: </a:t>
            </a:r>
            <a:r>
              <a:rPr lang="en-US" dirty="0" smtClean="0">
                <a:latin typeface="Tw Cen MT (Body)"/>
              </a:rPr>
              <a:t>If the key of x is greater, then make x as the child of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976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5266"/>
            <a:ext cx="5425440" cy="24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7200" y="543775"/>
            <a:ext cx="5384800" cy="235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5" y="4071306"/>
            <a:ext cx="5333995" cy="235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3980076"/>
            <a:ext cx="4775199" cy="26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5619747" y="1571612"/>
            <a:ext cx="1047757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17382" y="3081652"/>
            <a:ext cx="476253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988560" y="4307840"/>
            <a:ext cx="1485904" cy="359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45054" y="-121920"/>
            <a:ext cx="39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union(H1,H2)</a:t>
            </a:r>
            <a:r>
              <a:rPr lang="en-IN" sz="3200" dirty="0" smtClean="0"/>
              <a:t>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67947" y="2990334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Initial 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12107" y="1933694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merging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0107" y="3234174"/>
            <a:ext cx="5624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w Cen MT (Body)"/>
              </a:rPr>
              <a:t> Orders of x and x-&gt;next are same</a:t>
            </a:r>
            <a:r>
              <a:rPr lang="en-IN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w Cen MT (Body)"/>
              </a:rPr>
              <a:t> (key of x) &lt;= (key of next-x),</a:t>
            </a:r>
          </a:p>
          <a:p>
            <a:r>
              <a:rPr lang="en-US" dirty="0" smtClean="0">
                <a:latin typeface="Tw Cen MT (Body)"/>
              </a:rPr>
              <a:t>   so make x-&gt;next as a child of 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51940" y="6488668"/>
            <a:ext cx="5525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w Cen MT (Body)"/>
              </a:rPr>
              <a:t>(order of x)= (order of x-&gt;next-&gt;next) , move ahead.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4560" y="4663440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 (Body)"/>
              </a:rPr>
              <a:t>(key of x)&gt;(x-&gt;next),</a:t>
            </a:r>
          </a:p>
          <a:p>
            <a:r>
              <a:rPr lang="en-US" dirty="0" smtClean="0">
                <a:latin typeface="Tw Cen MT (Body)"/>
              </a:rPr>
              <a:t>so make x as the</a:t>
            </a:r>
          </a:p>
          <a:p>
            <a:r>
              <a:rPr lang="en-US" dirty="0" smtClean="0">
                <a:latin typeface="Tw Cen MT (Body)"/>
              </a:rPr>
              <a:t> child of next.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2320" y="551798"/>
            <a:ext cx="5059680" cy="296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0080" y="4348480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Time Complexity- O(</a:t>
            </a:r>
            <a:r>
              <a:rPr lang="en-IN" sz="3200" dirty="0" err="1" smtClean="0"/>
              <a:t>logn</a:t>
            </a:r>
            <a:r>
              <a:rPr lang="en-IN" sz="3200" dirty="0" smtClean="0"/>
              <a:t>).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>
          <a:xfrm>
            <a:off x="5476240" y="1808480"/>
            <a:ext cx="1473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5942"/>
            <a:ext cx="5152387" cy="284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437374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w Cen MT (Body)"/>
              </a:rPr>
              <a:t>(key of x) &lt;= (key of next-x),</a:t>
            </a:r>
          </a:p>
          <a:p>
            <a:r>
              <a:rPr lang="en-US" dirty="0" smtClean="0">
                <a:latin typeface="Tw Cen MT (Body)"/>
              </a:rPr>
              <a:t> so make x-&gt;next as a child of 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7"/>
            <a:ext cx="12192000" cy="5411807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400" dirty="0"/>
              <a:t>insert(H, k): Inserts a key ‘k’ to Binomial Heap ‘H’. This operation first creates a Binomial Heap with single key ‘k’, then calls union on H and the new Binomial heap</a:t>
            </a:r>
            <a:r>
              <a:rPr lang="en-US" sz="2400" dirty="0" smtClean="0"/>
              <a:t>.</a:t>
            </a:r>
            <a:r>
              <a:rPr lang="en-IN" sz="2400" dirty="0" smtClean="0"/>
              <a:t> 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0" y="2071678"/>
            <a:ext cx="531252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3" y="2071678"/>
            <a:ext cx="5383571" cy="199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4" y="4643446"/>
            <a:ext cx="514349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04971" y="4071942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Initial 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8771" y="4000504"/>
            <a:ext cx="198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Adding a new item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63019" y="6488668"/>
            <a:ext cx="164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Union operation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11" y="4714885"/>
            <a:ext cx="44767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Time Complexity -O(log(n))</a:t>
            </a:r>
          </a:p>
          <a:p>
            <a:endParaRPr lang="en-IN" sz="2000" dirty="0" smtClean="0"/>
          </a:p>
          <a:p>
            <a:r>
              <a:rPr lang="en-IN" sz="2000" dirty="0" smtClean="0"/>
              <a:t>Since there are log(n) trees, which might all be involved in merging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6640" y="142240"/>
            <a:ext cx="287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insert(</a:t>
            </a:r>
            <a:r>
              <a:rPr lang="en-IN" sz="4000" dirty="0" err="1" smtClean="0"/>
              <a:t>H,key</a:t>
            </a:r>
            <a:r>
              <a:rPr lang="en-IN" sz="4000" dirty="0" smtClean="0"/>
              <a:t>)</a:t>
            </a:r>
            <a:endParaRPr lang="en-US" sz="4000" dirty="0"/>
          </a:p>
        </p:txBody>
      </p:sp>
      <p:sp>
        <p:nvSpPr>
          <p:cNvPr id="13" name="Right Arrow 12"/>
          <p:cNvSpPr/>
          <p:nvPr/>
        </p:nvSpPr>
        <p:spPr>
          <a:xfrm>
            <a:off x="5709920" y="2956560"/>
            <a:ext cx="660400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762240" y="4155440"/>
            <a:ext cx="243840" cy="42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9" y="857232"/>
            <a:ext cx="11715832" cy="571504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       </a:t>
            </a:r>
            <a:r>
              <a:rPr lang="en-IN" dirty="0" err="1" smtClean="0"/>
              <a:t>getMin</a:t>
            </a:r>
            <a:r>
              <a:rPr lang="en-IN" dirty="0" smtClean="0"/>
              <a:t>() gets executed by </a:t>
            </a:r>
            <a:r>
              <a:rPr lang="en-US" dirty="0" smtClean="0"/>
              <a:t>traversing </a:t>
            </a:r>
            <a:r>
              <a:rPr lang="en-US" dirty="0"/>
              <a:t>the list of root of Binomial Trees and return the minimum </a:t>
            </a:r>
            <a:r>
              <a:rPr lang="en-US" dirty="0" smtClean="0"/>
              <a:t>key.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HP\Desktop\IMG_20200304_090009_HD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68" y="2071678"/>
            <a:ext cx="8382059" cy="25717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57214" y="5072074"/>
            <a:ext cx="104775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Time Complexity –log(n)</a:t>
            </a:r>
            <a:endParaRPr lang="en-IN" sz="2800" dirty="0"/>
          </a:p>
          <a:p>
            <a:r>
              <a:rPr lang="en-US" sz="2800" dirty="0"/>
              <a:t> It can be optimized to O(1) by maintaining a pointer to minimum key root.</a:t>
            </a:r>
            <a:endParaRPr lang="en-IN" sz="2800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6400" y="0"/>
            <a:ext cx="568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 smtClean="0"/>
              <a:t>getmin</a:t>
            </a:r>
            <a:r>
              <a:rPr lang="en-IN" sz="5400" dirty="0" smtClean="0"/>
              <a:t>(H)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293</TotalTime>
  <Words>624</Words>
  <Application>Microsoft Office PowerPoint</Application>
  <PresentationFormat>Custom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Integral</vt:lpstr>
      <vt:lpstr>BINOMIAL HEAP</vt:lpstr>
      <vt:lpstr>What is a binomial Heap?</vt:lpstr>
      <vt:lpstr>Properties</vt:lpstr>
      <vt:lpstr>BINOMIAL HEAP</vt:lpstr>
      <vt:lpstr>UNION Operation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BINOMIAL HEAP</vt:lpstr>
      <vt:lpstr>What exactly is a binary heap?</vt:lpstr>
      <vt:lpstr>Operations in binary heap</vt:lpstr>
      <vt:lpstr>Comparing time complexities..</vt:lpstr>
      <vt:lpstr>BINOMIAL HEAP</vt:lpstr>
      <vt:lpstr>HUFFMAN CODING</vt:lpstr>
      <vt:lpstr>ROAM ALGORITHM</vt:lpstr>
      <vt:lpstr>BANDWIDTH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BINOMIAL HEAP</dc:title>
  <dc:creator>Himanshu Pandey</dc:creator>
  <cp:lastModifiedBy>ABHI</cp:lastModifiedBy>
  <cp:revision>33</cp:revision>
  <dcterms:created xsi:type="dcterms:W3CDTF">2020-03-03T19:25:09Z</dcterms:created>
  <dcterms:modified xsi:type="dcterms:W3CDTF">2021-08-25T10:35:06Z</dcterms:modified>
</cp:coreProperties>
</file>