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6" r:id="rId5"/>
    <p:sldId id="261" r:id="rId6"/>
    <p:sldId id="262" r:id="rId7"/>
    <p:sldId id="263" r:id="rId8"/>
    <p:sldId id="264" r:id="rId9"/>
    <p:sldId id="265"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2C81D6-4725-43F5-82D6-C7E7C124CE32}" type="datetimeFigureOut">
              <a:rPr lang="en-IN" smtClean="0"/>
              <a:t>14-12-2019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CA9929-B2B1-439C-9632-7FFF3CABA4BA}" type="slidenum">
              <a:rPr lang="en-IN" smtClean="0"/>
              <a:t>‹#›</a:t>
            </a:fld>
            <a:endParaRPr lang="en-IN"/>
          </a:p>
        </p:txBody>
      </p:sp>
    </p:spTree>
    <p:extLst>
      <p:ext uri="{BB962C8B-B14F-4D97-AF65-F5344CB8AC3E}">
        <p14:creationId xmlns:p14="http://schemas.microsoft.com/office/powerpoint/2010/main" val="368759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C81D6-4725-43F5-82D6-C7E7C124CE32}" type="datetimeFigureOut">
              <a:rPr lang="en-IN" smtClean="0"/>
              <a:t>14-12-2019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CA9929-B2B1-439C-9632-7FFF3CABA4BA}" type="slidenum">
              <a:rPr lang="en-IN" smtClean="0"/>
              <a:t>‹#›</a:t>
            </a:fld>
            <a:endParaRPr lang="en-IN"/>
          </a:p>
        </p:txBody>
      </p:sp>
    </p:spTree>
    <p:extLst>
      <p:ext uri="{BB962C8B-B14F-4D97-AF65-F5344CB8AC3E}">
        <p14:creationId xmlns:p14="http://schemas.microsoft.com/office/powerpoint/2010/main" val="130513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C81D6-4725-43F5-82D6-C7E7C124CE32}" type="datetimeFigureOut">
              <a:rPr lang="en-IN" smtClean="0"/>
              <a:t>14-12-2019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CA9929-B2B1-439C-9632-7FFF3CABA4B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7813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C81D6-4725-43F5-82D6-C7E7C124CE32}" type="datetimeFigureOut">
              <a:rPr lang="en-IN" smtClean="0"/>
              <a:t>14-12-2019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CA9929-B2B1-439C-9632-7FFF3CABA4BA}" type="slidenum">
              <a:rPr lang="en-IN" smtClean="0"/>
              <a:t>‹#›</a:t>
            </a:fld>
            <a:endParaRPr lang="en-IN"/>
          </a:p>
        </p:txBody>
      </p:sp>
    </p:spTree>
    <p:extLst>
      <p:ext uri="{BB962C8B-B14F-4D97-AF65-F5344CB8AC3E}">
        <p14:creationId xmlns:p14="http://schemas.microsoft.com/office/powerpoint/2010/main" val="2443570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C81D6-4725-43F5-82D6-C7E7C124CE32}" type="datetimeFigureOut">
              <a:rPr lang="en-IN" smtClean="0"/>
              <a:t>14-12-2019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CA9929-B2B1-439C-9632-7FFF3CABA4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9201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C81D6-4725-43F5-82D6-C7E7C124CE32}" type="datetimeFigureOut">
              <a:rPr lang="en-IN" smtClean="0"/>
              <a:t>14-12-2019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CA9929-B2B1-439C-9632-7FFF3CABA4BA}" type="slidenum">
              <a:rPr lang="en-IN" smtClean="0"/>
              <a:t>‹#›</a:t>
            </a:fld>
            <a:endParaRPr lang="en-IN"/>
          </a:p>
        </p:txBody>
      </p:sp>
    </p:spTree>
    <p:extLst>
      <p:ext uri="{BB962C8B-B14F-4D97-AF65-F5344CB8AC3E}">
        <p14:creationId xmlns:p14="http://schemas.microsoft.com/office/powerpoint/2010/main" val="607083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C81D6-4725-43F5-82D6-C7E7C124CE32}" type="datetimeFigureOut">
              <a:rPr lang="en-IN" smtClean="0"/>
              <a:t>14-12-2019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CA9929-B2B1-439C-9632-7FFF3CABA4BA}" type="slidenum">
              <a:rPr lang="en-IN" smtClean="0"/>
              <a:t>‹#›</a:t>
            </a:fld>
            <a:endParaRPr lang="en-IN"/>
          </a:p>
        </p:txBody>
      </p:sp>
    </p:spTree>
    <p:extLst>
      <p:ext uri="{BB962C8B-B14F-4D97-AF65-F5344CB8AC3E}">
        <p14:creationId xmlns:p14="http://schemas.microsoft.com/office/powerpoint/2010/main" val="2524784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C81D6-4725-43F5-82D6-C7E7C124CE32}" type="datetimeFigureOut">
              <a:rPr lang="en-IN" smtClean="0"/>
              <a:t>14-12-2019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CA9929-B2B1-439C-9632-7FFF3CABA4BA}" type="slidenum">
              <a:rPr lang="en-IN" smtClean="0"/>
              <a:t>‹#›</a:t>
            </a:fld>
            <a:endParaRPr lang="en-IN"/>
          </a:p>
        </p:txBody>
      </p:sp>
    </p:spTree>
    <p:extLst>
      <p:ext uri="{BB962C8B-B14F-4D97-AF65-F5344CB8AC3E}">
        <p14:creationId xmlns:p14="http://schemas.microsoft.com/office/powerpoint/2010/main" val="4083199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C81D6-4725-43F5-82D6-C7E7C124CE32}" type="datetimeFigureOut">
              <a:rPr lang="en-IN" smtClean="0"/>
              <a:t>14-12-2019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CA9929-B2B1-439C-9632-7FFF3CABA4BA}" type="slidenum">
              <a:rPr lang="en-IN" smtClean="0"/>
              <a:t>‹#›</a:t>
            </a:fld>
            <a:endParaRPr lang="en-IN"/>
          </a:p>
        </p:txBody>
      </p:sp>
    </p:spTree>
    <p:extLst>
      <p:ext uri="{BB962C8B-B14F-4D97-AF65-F5344CB8AC3E}">
        <p14:creationId xmlns:p14="http://schemas.microsoft.com/office/powerpoint/2010/main" val="363273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C81D6-4725-43F5-82D6-C7E7C124CE32}" type="datetimeFigureOut">
              <a:rPr lang="en-IN" smtClean="0"/>
              <a:t>14-12-2019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CA9929-B2B1-439C-9632-7FFF3CABA4BA}" type="slidenum">
              <a:rPr lang="en-IN" smtClean="0"/>
              <a:t>‹#›</a:t>
            </a:fld>
            <a:endParaRPr lang="en-IN"/>
          </a:p>
        </p:txBody>
      </p:sp>
    </p:spTree>
    <p:extLst>
      <p:ext uri="{BB962C8B-B14F-4D97-AF65-F5344CB8AC3E}">
        <p14:creationId xmlns:p14="http://schemas.microsoft.com/office/powerpoint/2010/main" val="230844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2C81D6-4725-43F5-82D6-C7E7C124CE32}" type="datetimeFigureOut">
              <a:rPr lang="en-IN" smtClean="0"/>
              <a:t>14-12-2019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CA9929-B2B1-439C-9632-7FFF3CABA4BA}" type="slidenum">
              <a:rPr lang="en-IN" smtClean="0"/>
              <a:t>‹#›</a:t>
            </a:fld>
            <a:endParaRPr lang="en-IN"/>
          </a:p>
        </p:txBody>
      </p:sp>
    </p:spTree>
    <p:extLst>
      <p:ext uri="{BB962C8B-B14F-4D97-AF65-F5344CB8AC3E}">
        <p14:creationId xmlns:p14="http://schemas.microsoft.com/office/powerpoint/2010/main" val="201675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2C81D6-4725-43F5-82D6-C7E7C124CE32}" type="datetimeFigureOut">
              <a:rPr lang="en-IN" smtClean="0"/>
              <a:t>14-12-2019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CA9929-B2B1-439C-9632-7FFF3CABA4BA}" type="slidenum">
              <a:rPr lang="en-IN" smtClean="0"/>
              <a:t>‹#›</a:t>
            </a:fld>
            <a:endParaRPr lang="en-IN"/>
          </a:p>
        </p:txBody>
      </p:sp>
    </p:spTree>
    <p:extLst>
      <p:ext uri="{BB962C8B-B14F-4D97-AF65-F5344CB8AC3E}">
        <p14:creationId xmlns:p14="http://schemas.microsoft.com/office/powerpoint/2010/main" val="77869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2C81D6-4725-43F5-82D6-C7E7C124CE32}" type="datetimeFigureOut">
              <a:rPr lang="en-IN" smtClean="0"/>
              <a:t>14-12-2019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CA9929-B2B1-439C-9632-7FFF3CABA4BA}" type="slidenum">
              <a:rPr lang="en-IN" smtClean="0"/>
              <a:t>‹#›</a:t>
            </a:fld>
            <a:endParaRPr lang="en-IN"/>
          </a:p>
        </p:txBody>
      </p:sp>
    </p:spTree>
    <p:extLst>
      <p:ext uri="{BB962C8B-B14F-4D97-AF65-F5344CB8AC3E}">
        <p14:creationId xmlns:p14="http://schemas.microsoft.com/office/powerpoint/2010/main" val="323403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C81D6-4725-43F5-82D6-C7E7C124CE32}" type="datetimeFigureOut">
              <a:rPr lang="en-IN" smtClean="0"/>
              <a:t>14-12-2019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CA9929-B2B1-439C-9632-7FFF3CABA4BA}" type="slidenum">
              <a:rPr lang="en-IN" smtClean="0"/>
              <a:t>‹#›</a:t>
            </a:fld>
            <a:endParaRPr lang="en-IN"/>
          </a:p>
        </p:txBody>
      </p:sp>
    </p:spTree>
    <p:extLst>
      <p:ext uri="{BB962C8B-B14F-4D97-AF65-F5344CB8AC3E}">
        <p14:creationId xmlns:p14="http://schemas.microsoft.com/office/powerpoint/2010/main" val="136108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2C81D6-4725-43F5-82D6-C7E7C124CE32}" type="datetimeFigureOut">
              <a:rPr lang="en-IN" smtClean="0"/>
              <a:t>14-12-2019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CA9929-B2B1-439C-9632-7FFF3CABA4BA}" type="slidenum">
              <a:rPr lang="en-IN" smtClean="0"/>
              <a:t>‹#›</a:t>
            </a:fld>
            <a:endParaRPr lang="en-IN"/>
          </a:p>
        </p:txBody>
      </p:sp>
    </p:spTree>
    <p:extLst>
      <p:ext uri="{BB962C8B-B14F-4D97-AF65-F5344CB8AC3E}">
        <p14:creationId xmlns:p14="http://schemas.microsoft.com/office/powerpoint/2010/main" val="139703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2C81D6-4725-43F5-82D6-C7E7C124CE32}" type="datetimeFigureOut">
              <a:rPr lang="en-IN" smtClean="0"/>
              <a:t>14-12-2019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CA9929-B2B1-439C-9632-7FFF3CABA4BA}" type="slidenum">
              <a:rPr lang="en-IN" smtClean="0"/>
              <a:t>‹#›</a:t>
            </a:fld>
            <a:endParaRPr lang="en-IN"/>
          </a:p>
        </p:txBody>
      </p:sp>
    </p:spTree>
    <p:extLst>
      <p:ext uri="{BB962C8B-B14F-4D97-AF65-F5344CB8AC3E}">
        <p14:creationId xmlns:p14="http://schemas.microsoft.com/office/powerpoint/2010/main" val="381811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C81D6-4725-43F5-82D6-C7E7C124CE32}" type="datetimeFigureOut">
              <a:rPr lang="en-IN" smtClean="0"/>
              <a:t>14-12-2019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CA9929-B2B1-439C-9632-7FFF3CABA4BA}" type="slidenum">
              <a:rPr lang="en-IN" smtClean="0"/>
              <a:t>‹#›</a:t>
            </a:fld>
            <a:endParaRPr lang="en-IN"/>
          </a:p>
        </p:txBody>
      </p:sp>
    </p:spTree>
    <p:extLst>
      <p:ext uri="{BB962C8B-B14F-4D97-AF65-F5344CB8AC3E}">
        <p14:creationId xmlns:p14="http://schemas.microsoft.com/office/powerpoint/2010/main" val="930064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socket-programming-python/" TargetMode="External" /><Relationship Id="rId2" Type="http://schemas.openxmlformats.org/officeDocument/2006/relationships/hyperlink" Target="https://www.cse.wustl.edu/~jain/cse574-06/ftp/rfid/index.html" TargetMode="External" /><Relationship Id="rId1" Type="http://schemas.openxmlformats.org/officeDocument/2006/relationships/slideLayout" Target="../slideLayouts/slideLayout2.xml" /><Relationship Id="rId5" Type="http://schemas.openxmlformats.org/officeDocument/2006/relationships/hyperlink" Target="https://www.youtube.com/watch?v=7I2s81TsCnc" TargetMode="External" /><Relationship Id="rId4" Type="http://schemas.openxmlformats.org/officeDocument/2006/relationships/hyperlink" Target="https://pypi.org/project/gsheets/"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3B73-0D17-4B8C-999F-DDDA70B8A426}"/>
              </a:ext>
            </a:extLst>
          </p:cNvPr>
          <p:cNvSpPr>
            <a:spLocks noGrp="1"/>
          </p:cNvSpPr>
          <p:nvPr>
            <p:ph type="ctrTitle"/>
          </p:nvPr>
        </p:nvSpPr>
        <p:spPr/>
        <p:txBody>
          <a:bodyPr/>
          <a:lstStyle/>
          <a:p>
            <a:r>
              <a:rPr lang="en-US" dirty="0"/>
              <a:t>SMART QUEUE SHOPPING</a:t>
            </a:r>
            <a:endParaRPr lang="en-IN" dirty="0"/>
          </a:p>
        </p:txBody>
      </p:sp>
      <p:sp>
        <p:nvSpPr>
          <p:cNvPr id="3" name="Subtitle 2">
            <a:extLst>
              <a:ext uri="{FF2B5EF4-FFF2-40B4-BE49-F238E27FC236}">
                <a16:creationId xmlns:a16="http://schemas.microsoft.com/office/drawing/2014/main" id="{A81BDCEA-3367-4645-B110-5317F479BC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7943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7EDF-CB20-414A-817A-BB7306D6C810}"/>
              </a:ext>
            </a:extLst>
          </p:cNvPr>
          <p:cNvSpPr>
            <a:spLocks noGrp="1"/>
          </p:cNvSpPr>
          <p:nvPr>
            <p:ph type="title"/>
          </p:nvPr>
        </p:nvSpPr>
        <p:spPr/>
        <p:txBody>
          <a:bodyPr/>
          <a:lstStyle/>
          <a:p>
            <a:r>
              <a:rPr lang="en-US"/>
              <a:t>REFERENCES</a:t>
            </a:r>
            <a:endParaRPr lang="en-IN"/>
          </a:p>
        </p:txBody>
      </p:sp>
      <p:sp>
        <p:nvSpPr>
          <p:cNvPr id="5" name="Content Placeholder 4">
            <a:extLst>
              <a:ext uri="{FF2B5EF4-FFF2-40B4-BE49-F238E27FC236}">
                <a16:creationId xmlns:a16="http://schemas.microsoft.com/office/drawing/2014/main" id="{6CF81662-5531-409E-89FA-E2D98A799AB2}"/>
              </a:ext>
            </a:extLst>
          </p:cNvPr>
          <p:cNvSpPr>
            <a:spLocks noGrp="1"/>
          </p:cNvSpPr>
          <p:nvPr>
            <p:ph idx="1"/>
          </p:nvPr>
        </p:nvSpPr>
        <p:spPr>
          <a:xfrm>
            <a:off x="677334" y="2160589"/>
            <a:ext cx="8596668" cy="2625723"/>
          </a:xfrm>
        </p:spPr>
        <p:txBody>
          <a:bodyPr/>
          <a:lstStyle/>
          <a:p>
            <a:pPr marL="0" indent="0">
              <a:buNone/>
            </a:pPr>
            <a:endParaRPr lang="en-IN" dirty="0"/>
          </a:p>
        </p:txBody>
      </p:sp>
      <p:sp>
        <p:nvSpPr>
          <p:cNvPr id="6" name="TextBox 5">
            <a:extLst>
              <a:ext uri="{FF2B5EF4-FFF2-40B4-BE49-F238E27FC236}">
                <a16:creationId xmlns:a16="http://schemas.microsoft.com/office/drawing/2014/main" id="{07C94BF6-3674-4F47-8E67-0C6E0827D333}"/>
              </a:ext>
            </a:extLst>
          </p:cNvPr>
          <p:cNvSpPr txBox="1"/>
          <p:nvPr/>
        </p:nvSpPr>
        <p:spPr>
          <a:xfrm>
            <a:off x="772584" y="2710105"/>
            <a:ext cx="8359510" cy="1200329"/>
          </a:xfrm>
          <a:prstGeom prst="rect">
            <a:avLst/>
          </a:prstGeom>
          <a:noFill/>
        </p:spPr>
        <p:txBody>
          <a:bodyPr wrap="square">
            <a:spAutoFit/>
          </a:bodyPr>
          <a:lstStyle/>
          <a:p>
            <a:pPr marL="285750" marR="0" lvl="0" indent="-285750">
              <a:spcBef>
                <a:spcPts val="0"/>
              </a:spcBef>
              <a:spcAft>
                <a:spcPts val="0"/>
              </a:spcAft>
              <a:buSzPts val="1200"/>
              <a:buFont typeface="Arial" panose="020B0604020202020204" pitchFamily="34" charset="0"/>
              <a:buChar char="•"/>
            </a:pPr>
            <a:r>
              <a:rPr lang="en-IN" sz="1800" u="sng">
                <a:solidFill>
                  <a:srgbClr val="0000FF"/>
                </a:solidFill>
                <a:effectLst/>
                <a:latin typeface="Times New Roman" panose="02020603050405020304" pitchFamily="18" charset="0"/>
                <a:ea typeface="Times New Roman" panose="02020603050405020304" pitchFamily="18" charset="0"/>
                <a:hlinkClick r:id="rId2"/>
              </a:rPr>
              <a:t>https://www.cse.wustl.edu/~jain/cse574-06/ftp/rfid/index.html</a:t>
            </a:r>
            <a:endParaRPr lang="en-US" sz="1800">
              <a:effectLst/>
              <a:latin typeface="Times New Roman" panose="02020603050405020304" pitchFamily="18" charset="0"/>
              <a:ea typeface="Times New Roman" panose="02020603050405020304" pitchFamily="18" charset="0"/>
            </a:endParaRPr>
          </a:p>
          <a:p>
            <a:pPr marL="285750" marR="0" lvl="0" indent="-285750">
              <a:spcBef>
                <a:spcPts val="0"/>
              </a:spcBef>
              <a:spcAft>
                <a:spcPts val="0"/>
              </a:spcAft>
              <a:buSzPts val="1200"/>
              <a:buFont typeface="Arial" panose="020B0604020202020204" pitchFamily="34" charset="0"/>
              <a:buChar char="•"/>
            </a:pPr>
            <a:r>
              <a:rPr lang="en-IN" sz="1800" u="sng">
                <a:solidFill>
                  <a:srgbClr val="0000FF"/>
                </a:solidFill>
                <a:effectLst/>
                <a:latin typeface="Times New Roman" panose="02020603050405020304" pitchFamily="18" charset="0"/>
                <a:ea typeface="Times New Roman" panose="02020603050405020304" pitchFamily="18" charset="0"/>
                <a:hlinkClick r:id="rId3"/>
              </a:rPr>
              <a:t>https://www.geeksforgeeks.org/socket-programming-python/</a:t>
            </a:r>
            <a:endParaRPr lang="en-US" sz="1800">
              <a:effectLst/>
              <a:latin typeface="Times New Roman" panose="02020603050405020304" pitchFamily="18" charset="0"/>
              <a:ea typeface="Times New Roman" panose="02020603050405020304" pitchFamily="18" charset="0"/>
            </a:endParaRPr>
          </a:p>
          <a:p>
            <a:pPr marL="285750" marR="0" lvl="0" indent="-285750">
              <a:spcBef>
                <a:spcPts val="0"/>
              </a:spcBef>
              <a:spcAft>
                <a:spcPts val="0"/>
              </a:spcAft>
              <a:buSzPts val="1200"/>
              <a:buFont typeface="Arial" panose="020B0604020202020204" pitchFamily="34" charset="0"/>
              <a:buChar char="•"/>
            </a:pPr>
            <a:r>
              <a:rPr lang="en-IN" sz="1800" u="sng">
                <a:solidFill>
                  <a:srgbClr val="0000FF"/>
                </a:solidFill>
                <a:effectLst/>
                <a:latin typeface="Times New Roman" panose="02020603050405020304" pitchFamily="18" charset="0"/>
                <a:ea typeface="Times New Roman" panose="02020603050405020304" pitchFamily="18" charset="0"/>
                <a:hlinkClick r:id="rId4"/>
              </a:rPr>
              <a:t>https://pypi.org/project/gsheets/</a:t>
            </a:r>
            <a:endParaRPr lang="en-US" sz="1800">
              <a:effectLst/>
              <a:latin typeface="Times New Roman" panose="02020603050405020304" pitchFamily="18" charset="0"/>
              <a:ea typeface="Times New Roman" panose="02020603050405020304" pitchFamily="18" charset="0"/>
            </a:endParaRPr>
          </a:p>
          <a:p>
            <a:pPr marL="285750" marR="0" lvl="0" indent="-285750">
              <a:spcBef>
                <a:spcPts val="0"/>
              </a:spcBef>
              <a:spcAft>
                <a:spcPts val="0"/>
              </a:spcAft>
              <a:buSzPts val="1200"/>
              <a:buFont typeface="Arial" panose="020B0604020202020204" pitchFamily="34" charset="0"/>
              <a:buChar char="•"/>
            </a:pPr>
            <a:r>
              <a:rPr lang="en-IN" sz="1800" u="sng">
                <a:solidFill>
                  <a:srgbClr val="0000FF"/>
                </a:solidFill>
                <a:effectLst/>
                <a:latin typeface="Times New Roman" panose="02020603050405020304" pitchFamily="18" charset="0"/>
                <a:ea typeface="Times New Roman" panose="02020603050405020304" pitchFamily="18" charset="0"/>
                <a:hlinkClick r:id="rId5"/>
              </a:rPr>
              <a:t>https://www.youtube.com/watch?v=7I2s81TsCnc</a:t>
            </a: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6866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412AC-D5D8-4439-BB46-9A21615C6D58}"/>
              </a:ext>
            </a:extLst>
          </p:cNvPr>
          <p:cNvSpPr>
            <a:spLocks noGrp="1"/>
          </p:cNvSpPr>
          <p:nvPr>
            <p:ph type="title"/>
          </p:nvPr>
        </p:nvSpPr>
        <p:spPr/>
        <p:txBody>
          <a:bodyPr/>
          <a:lstStyle/>
          <a:p>
            <a:r>
              <a:rPr lang="en-US" dirty="0"/>
              <a:t>AIM AND OBJECTIVE</a:t>
            </a:r>
            <a:endParaRPr lang="en-IN" dirty="0"/>
          </a:p>
        </p:txBody>
      </p:sp>
      <p:pic>
        <p:nvPicPr>
          <p:cNvPr id="5" name="Content Placeholder 4">
            <a:extLst>
              <a:ext uri="{FF2B5EF4-FFF2-40B4-BE49-F238E27FC236}">
                <a16:creationId xmlns:a16="http://schemas.microsoft.com/office/drawing/2014/main" id="{71AF3271-32FF-47F1-8286-66545ED9B707}"/>
              </a:ext>
            </a:extLst>
          </p:cNvPr>
          <p:cNvPicPr>
            <a:picLocks noGrp="1" noChangeAspect="1"/>
          </p:cNvPicPr>
          <p:nvPr>
            <p:ph idx="1"/>
          </p:nvPr>
        </p:nvPicPr>
        <p:blipFill>
          <a:blip r:embed="rId2"/>
          <a:stretch>
            <a:fillRect/>
          </a:stretch>
        </p:blipFill>
        <p:spPr>
          <a:xfrm>
            <a:off x="956469" y="2370534"/>
            <a:ext cx="3682206" cy="2751931"/>
          </a:xfrm>
          <a:prstGeom prst="rect">
            <a:avLst/>
          </a:prstGeom>
        </p:spPr>
      </p:pic>
      <p:pic>
        <p:nvPicPr>
          <p:cNvPr id="6" name="Picture 5">
            <a:extLst>
              <a:ext uri="{FF2B5EF4-FFF2-40B4-BE49-F238E27FC236}">
                <a16:creationId xmlns:a16="http://schemas.microsoft.com/office/drawing/2014/main" id="{2EE74D6C-061D-4385-A9EF-3DC632A35207}"/>
              </a:ext>
            </a:extLst>
          </p:cNvPr>
          <p:cNvPicPr>
            <a:picLocks noChangeAspect="1"/>
          </p:cNvPicPr>
          <p:nvPr/>
        </p:nvPicPr>
        <p:blipFill>
          <a:blip r:embed="rId3"/>
          <a:stretch>
            <a:fillRect/>
          </a:stretch>
        </p:blipFill>
        <p:spPr>
          <a:xfrm>
            <a:off x="5553075" y="2038350"/>
            <a:ext cx="5238750" cy="3084115"/>
          </a:xfrm>
          <a:prstGeom prst="rect">
            <a:avLst/>
          </a:prstGeom>
        </p:spPr>
      </p:pic>
    </p:spTree>
    <p:extLst>
      <p:ext uri="{BB962C8B-B14F-4D97-AF65-F5344CB8AC3E}">
        <p14:creationId xmlns:p14="http://schemas.microsoft.com/office/powerpoint/2010/main" val="55590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CAA5-2B00-4301-B97F-BE93D3C3C88C}"/>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919C1F1F-58CD-4864-B6D5-79A4E2909344}"/>
              </a:ext>
            </a:extLst>
          </p:cNvPr>
          <p:cNvSpPr>
            <a:spLocks noGrp="1"/>
          </p:cNvSpPr>
          <p:nvPr>
            <p:ph idx="1"/>
          </p:nvPr>
        </p:nvSpPr>
        <p:spPr/>
        <p:txBody>
          <a:bodyPr/>
          <a:lstStyle/>
          <a:p>
            <a:r>
              <a:rPr lang="en-US" sz="1800">
                <a:effectLst/>
                <a:latin typeface="Times New Roman" panose="02020603050405020304" pitchFamily="18" charset="0"/>
                <a:ea typeface="Times New Roman" panose="02020603050405020304" pitchFamily="18" charset="0"/>
              </a:rPr>
              <a:t>Radhika Kulkarni et al [1] have implemented a electronics hardware system with Radio frequency identification reader fitted in the trolley to avoid long queues at the billing desk. They have attached tags to all the products available for sale. They will directly sent the bill to the counter and customer has to only pay at the billing section.</a:t>
            </a:r>
          </a:p>
          <a:p>
            <a:pPr marL="0" indent="0">
              <a:buNone/>
            </a:pPr>
            <a:endParaRPr lang="en-US" sz="180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Amine karmouche et al [2] have designed such a RFID system that is able to scan moving and static products in the shopping space using RFID reader antenna. Customers can conduct their purchases by putting products  in their carts and display the total of their bill in a cart embedded touchscreen.</a:t>
            </a:r>
          </a:p>
          <a:p>
            <a:pPr marL="0" indent="0">
              <a:buNone/>
            </a:pPr>
            <a:endParaRPr lang="en-US" sz="1800">
              <a:effectLst/>
              <a:latin typeface="Times New Roman" panose="02020603050405020304" pitchFamily="18" charset="0"/>
              <a:ea typeface="Times New Roman" panose="02020603050405020304" pitchFamily="18" charset="0"/>
            </a:endParaRPr>
          </a:p>
          <a:p>
            <a:endParaRPr lang="en-IN"/>
          </a:p>
        </p:txBody>
      </p:sp>
    </p:spTree>
    <p:extLst>
      <p:ext uri="{BB962C8B-B14F-4D97-AF65-F5344CB8AC3E}">
        <p14:creationId xmlns:p14="http://schemas.microsoft.com/office/powerpoint/2010/main" val="245208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2FDF-EEBE-4C4D-A965-1AE67517D57F}"/>
              </a:ext>
            </a:extLst>
          </p:cNvPr>
          <p:cNvSpPr>
            <a:spLocks noGrp="1"/>
          </p:cNvSpPr>
          <p:nvPr>
            <p:ph type="title"/>
          </p:nvPr>
        </p:nvSpPr>
        <p:spPr/>
        <p:txBody>
          <a:bodyPr/>
          <a:lstStyle/>
          <a:p>
            <a:r>
              <a:rPr lang="en-US"/>
              <a:t>LITERATURE REVIEW </a:t>
            </a:r>
            <a:endParaRPr lang="en-IN"/>
          </a:p>
        </p:txBody>
      </p:sp>
      <p:sp>
        <p:nvSpPr>
          <p:cNvPr id="3" name="Content Placeholder 2">
            <a:extLst>
              <a:ext uri="{FF2B5EF4-FFF2-40B4-BE49-F238E27FC236}">
                <a16:creationId xmlns:a16="http://schemas.microsoft.com/office/drawing/2014/main" id="{D2E55CDF-F793-4E7E-B1FD-148FCFCC1EA6}"/>
              </a:ext>
            </a:extLst>
          </p:cNvPr>
          <p:cNvSpPr>
            <a:spLocks noGrp="1"/>
          </p:cNvSpPr>
          <p:nvPr>
            <p:ph idx="1"/>
          </p:nvPr>
        </p:nvSpPr>
        <p:spPr/>
        <p:txBody>
          <a:bodyPr/>
          <a:lstStyle/>
          <a:p>
            <a:r>
              <a:rPr lang="en-US" sz="1800">
                <a:effectLst/>
                <a:latin typeface="Times New Roman" panose="02020603050405020304" pitchFamily="18" charset="0"/>
                <a:ea typeface="Times New Roman" panose="02020603050405020304" pitchFamily="18" charset="0"/>
              </a:rPr>
              <a:t>Amazon’s[3] has recently launched “Amazon-Go” where it uses image processing, neural networks, deep learning algorithms, sensor fusion, to predict the item a customer picks and adds it to your virtual basket, and after that a customer can move out with the shopped products and money is deducted  from his Amazon wallet . </a:t>
            </a:r>
          </a:p>
          <a:p>
            <a:r>
              <a:rPr lang="en-US" sz="1800">
                <a:effectLst/>
                <a:latin typeface="Times New Roman" panose="02020603050405020304" pitchFamily="18" charset="0"/>
                <a:ea typeface="Times New Roman" panose="02020603050405020304" pitchFamily="18" charset="0"/>
              </a:rPr>
              <a:t>G,SriHarsha et al [4]  have introduced a RFID smart shelf design in which UHF RFID tagged object can be located precisely among neighbouring object throughout the shop.</a:t>
            </a:r>
          </a:p>
          <a:p>
            <a:r>
              <a:rPr lang="en-US" sz="1800">
                <a:effectLst/>
                <a:latin typeface="Times New Roman" panose="02020603050405020304" pitchFamily="18" charset="0"/>
                <a:ea typeface="Times New Roman" panose="02020603050405020304" pitchFamily="18" charset="0"/>
              </a:rPr>
              <a:t>Panasonic[5] a Japanese company, has introduced a “cashier free convenient store concept” using UHF RFID tagged product, scanned while putting it in the trolley.</a:t>
            </a:r>
          </a:p>
          <a:p>
            <a:endParaRPr lang="en-IN"/>
          </a:p>
        </p:txBody>
      </p:sp>
    </p:spTree>
    <p:extLst>
      <p:ext uri="{BB962C8B-B14F-4D97-AF65-F5344CB8AC3E}">
        <p14:creationId xmlns:p14="http://schemas.microsoft.com/office/powerpoint/2010/main" val="90367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AA4F-51DE-4D25-904C-4EE11D38A079}"/>
              </a:ext>
            </a:extLst>
          </p:cNvPr>
          <p:cNvSpPr>
            <a:spLocks noGrp="1"/>
          </p:cNvSpPr>
          <p:nvPr>
            <p:ph type="title"/>
          </p:nvPr>
        </p:nvSpPr>
        <p:spPr/>
        <p:txBody>
          <a:bodyPr/>
          <a:lstStyle/>
          <a:p>
            <a:r>
              <a:rPr lang="en-US" dirty="0"/>
              <a:t>WORK FLOW</a:t>
            </a:r>
            <a:endParaRPr lang="en-IN" dirty="0"/>
          </a:p>
        </p:txBody>
      </p:sp>
      <p:pic>
        <p:nvPicPr>
          <p:cNvPr id="4" name="Content Placeholder 3">
            <a:extLst>
              <a:ext uri="{FF2B5EF4-FFF2-40B4-BE49-F238E27FC236}">
                <a16:creationId xmlns:a16="http://schemas.microsoft.com/office/drawing/2014/main" id="{18F95672-44CB-4C4C-8707-F89A5AC0E460}"/>
              </a:ext>
            </a:extLst>
          </p:cNvPr>
          <p:cNvPicPr>
            <a:picLocks noGrp="1" noChangeAspect="1"/>
          </p:cNvPicPr>
          <p:nvPr>
            <p:ph idx="1"/>
          </p:nvPr>
        </p:nvPicPr>
        <p:blipFill>
          <a:blip r:embed="rId2"/>
          <a:stretch>
            <a:fillRect/>
          </a:stretch>
        </p:blipFill>
        <p:spPr>
          <a:xfrm>
            <a:off x="0" y="2151064"/>
            <a:ext cx="4768404" cy="3478212"/>
          </a:xfrm>
          <a:prstGeom prst="rect">
            <a:avLst/>
          </a:prstGeom>
        </p:spPr>
      </p:pic>
      <p:pic>
        <p:nvPicPr>
          <p:cNvPr id="5" name="Picture 4">
            <a:extLst>
              <a:ext uri="{FF2B5EF4-FFF2-40B4-BE49-F238E27FC236}">
                <a16:creationId xmlns:a16="http://schemas.microsoft.com/office/drawing/2014/main" id="{F1F571E0-1964-4125-B59A-E3744D00C59F}"/>
              </a:ext>
            </a:extLst>
          </p:cNvPr>
          <p:cNvPicPr>
            <a:picLocks noChangeAspect="1"/>
          </p:cNvPicPr>
          <p:nvPr/>
        </p:nvPicPr>
        <p:blipFill>
          <a:blip r:embed="rId3"/>
          <a:stretch>
            <a:fillRect/>
          </a:stretch>
        </p:blipFill>
        <p:spPr>
          <a:xfrm>
            <a:off x="5543550" y="1270000"/>
            <a:ext cx="3914776" cy="5764430"/>
          </a:xfrm>
          <a:prstGeom prst="rect">
            <a:avLst/>
          </a:prstGeom>
        </p:spPr>
      </p:pic>
    </p:spTree>
    <p:extLst>
      <p:ext uri="{BB962C8B-B14F-4D97-AF65-F5344CB8AC3E}">
        <p14:creationId xmlns:p14="http://schemas.microsoft.com/office/powerpoint/2010/main" val="3241115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F525-ADCF-4D4F-9569-C13A11A4388C}"/>
              </a:ext>
            </a:extLst>
          </p:cNvPr>
          <p:cNvSpPr>
            <a:spLocks noGrp="1"/>
          </p:cNvSpPr>
          <p:nvPr>
            <p:ph type="title"/>
          </p:nvPr>
        </p:nvSpPr>
        <p:spPr/>
        <p:txBody>
          <a:bodyPr/>
          <a:lstStyle/>
          <a:p>
            <a:r>
              <a:rPr lang="en-US" dirty="0"/>
              <a:t>SPECIFICATIONS</a:t>
            </a:r>
            <a:endParaRPr lang="en-IN" dirty="0"/>
          </a:p>
        </p:txBody>
      </p:sp>
      <p:graphicFrame>
        <p:nvGraphicFramePr>
          <p:cNvPr id="9" name="Table 9">
            <a:extLst>
              <a:ext uri="{FF2B5EF4-FFF2-40B4-BE49-F238E27FC236}">
                <a16:creationId xmlns:a16="http://schemas.microsoft.com/office/drawing/2014/main" id="{50D151ED-A445-4A27-8BCD-9FA503762A86}"/>
              </a:ext>
            </a:extLst>
          </p:cNvPr>
          <p:cNvGraphicFramePr>
            <a:graphicFrameLocks noGrp="1"/>
          </p:cNvGraphicFramePr>
          <p:nvPr>
            <p:ph idx="1"/>
            <p:extLst>
              <p:ext uri="{D42A27DB-BD31-4B8C-83A1-F6EECF244321}">
                <p14:modId xmlns:p14="http://schemas.microsoft.com/office/powerpoint/2010/main" val="708669075"/>
              </p:ext>
            </p:extLst>
          </p:nvPr>
        </p:nvGraphicFramePr>
        <p:xfrm>
          <a:off x="677863" y="2160588"/>
          <a:ext cx="8596312" cy="259588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825101769"/>
                    </a:ext>
                  </a:extLst>
                </a:gridCol>
                <a:gridCol w="4298156">
                  <a:extLst>
                    <a:ext uri="{9D8B030D-6E8A-4147-A177-3AD203B41FA5}">
                      <a16:colId xmlns:a16="http://schemas.microsoft.com/office/drawing/2014/main" val="3358300932"/>
                    </a:ext>
                  </a:extLst>
                </a:gridCol>
              </a:tblGrid>
              <a:tr h="370840">
                <a:tc>
                  <a:txBody>
                    <a:bodyPr/>
                    <a:lstStyle/>
                    <a:p>
                      <a:r>
                        <a:rPr lang="en-US" dirty="0"/>
                        <a:t>SPECIFICATION</a:t>
                      </a:r>
                      <a:endParaRPr lang="en-IN" dirty="0"/>
                    </a:p>
                  </a:txBody>
                  <a:tcPr/>
                </a:tc>
                <a:tc>
                  <a:txBody>
                    <a:bodyPr/>
                    <a:lstStyle/>
                    <a:p>
                      <a:endParaRPr lang="en-IN"/>
                    </a:p>
                  </a:txBody>
                  <a:tcPr/>
                </a:tc>
                <a:extLst>
                  <a:ext uri="{0D108BD9-81ED-4DB2-BD59-A6C34878D82A}">
                    <a16:rowId xmlns:a16="http://schemas.microsoft.com/office/drawing/2014/main" val="1158333591"/>
                  </a:ext>
                </a:extLst>
              </a:tr>
              <a:tr h="370840">
                <a:tc>
                  <a:txBody>
                    <a:bodyPr/>
                    <a:lstStyle/>
                    <a:p>
                      <a:r>
                        <a:rPr lang="en-US" dirty="0"/>
                        <a:t>Tag Type</a:t>
                      </a:r>
                      <a:endParaRPr lang="en-IN" dirty="0"/>
                    </a:p>
                  </a:txBody>
                  <a:tcPr/>
                </a:tc>
                <a:tc>
                  <a:txBody>
                    <a:bodyPr/>
                    <a:lstStyle/>
                    <a:p>
                      <a:r>
                        <a:rPr lang="en-US" dirty="0"/>
                        <a:t>Passive</a:t>
                      </a:r>
                      <a:endParaRPr lang="en-IN" dirty="0"/>
                    </a:p>
                  </a:txBody>
                  <a:tcPr/>
                </a:tc>
                <a:extLst>
                  <a:ext uri="{0D108BD9-81ED-4DB2-BD59-A6C34878D82A}">
                    <a16:rowId xmlns:a16="http://schemas.microsoft.com/office/drawing/2014/main" val="2529478463"/>
                  </a:ext>
                </a:extLst>
              </a:tr>
              <a:tr h="370840">
                <a:tc>
                  <a:txBody>
                    <a:bodyPr/>
                    <a:lstStyle/>
                    <a:p>
                      <a:r>
                        <a:rPr lang="en-US" dirty="0"/>
                        <a:t>Region</a:t>
                      </a:r>
                      <a:endParaRPr lang="en-IN" dirty="0"/>
                    </a:p>
                  </a:txBody>
                  <a:tcPr/>
                </a:tc>
                <a:tc>
                  <a:txBody>
                    <a:bodyPr/>
                    <a:lstStyle/>
                    <a:p>
                      <a:r>
                        <a:rPr lang="en-US" dirty="0"/>
                        <a:t>Global</a:t>
                      </a:r>
                      <a:endParaRPr lang="en-IN" dirty="0"/>
                    </a:p>
                  </a:txBody>
                  <a:tcPr/>
                </a:tc>
                <a:extLst>
                  <a:ext uri="{0D108BD9-81ED-4DB2-BD59-A6C34878D82A}">
                    <a16:rowId xmlns:a16="http://schemas.microsoft.com/office/drawing/2014/main" val="1425375514"/>
                  </a:ext>
                </a:extLst>
              </a:tr>
              <a:tr h="370840">
                <a:tc>
                  <a:txBody>
                    <a:bodyPr/>
                    <a:lstStyle/>
                    <a:p>
                      <a:r>
                        <a:rPr lang="en-US" dirty="0"/>
                        <a:t>Tag Form Factor</a:t>
                      </a:r>
                      <a:endParaRPr lang="en-IN" dirty="0"/>
                    </a:p>
                  </a:txBody>
                  <a:tcPr/>
                </a:tc>
                <a:tc>
                  <a:txBody>
                    <a:bodyPr/>
                    <a:lstStyle/>
                    <a:p>
                      <a:r>
                        <a:rPr lang="en-US" dirty="0"/>
                        <a:t>Hard Tag</a:t>
                      </a:r>
                      <a:endParaRPr lang="en-IN" dirty="0"/>
                    </a:p>
                  </a:txBody>
                  <a:tcPr/>
                </a:tc>
                <a:extLst>
                  <a:ext uri="{0D108BD9-81ED-4DB2-BD59-A6C34878D82A}">
                    <a16:rowId xmlns:a16="http://schemas.microsoft.com/office/drawing/2014/main" val="776312485"/>
                  </a:ext>
                </a:extLst>
              </a:tr>
              <a:tr h="370840">
                <a:tc>
                  <a:txBody>
                    <a:bodyPr/>
                    <a:lstStyle/>
                    <a:p>
                      <a:r>
                        <a:rPr lang="en-US" dirty="0"/>
                        <a:t>Applications</a:t>
                      </a:r>
                      <a:endParaRPr lang="en-IN" dirty="0"/>
                    </a:p>
                  </a:txBody>
                  <a:tcPr/>
                </a:tc>
                <a:tc>
                  <a:txBody>
                    <a:bodyPr/>
                    <a:lstStyle/>
                    <a:p>
                      <a:r>
                        <a:rPr lang="en-US" dirty="0"/>
                        <a:t>Inventory management</a:t>
                      </a:r>
                      <a:endParaRPr lang="en-IN" dirty="0"/>
                    </a:p>
                  </a:txBody>
                  <a:tcPr/>
                </a:tc>
                <a:extLst>
                  <a:ext uri="{0D108BD9-81ED-4DB2-BD59-A6C34878D82A}">
                    <a16:rowId xmlns:a16="http://schemas.microsoft.com/office/drawing/2014/main" val="3321436799"/>
                  </a:ext>
                </a:extLst>
              </a:tr>
              <a:tr h="370840">
                <a:tc>
                  <a:txBody>
                    <a:bodyPr/>
                    <a:lstStyle/>
                    <a:p>
                      <a:r>
                        <a:rPr lang="en-US" dirty="0"/>
                        <a:t>Frequency Band</a:t>
                      </a:r>
                      <a:endParaRPr lang="en-IN" dirty="0"/>
                    </a:p>
                  </a:txBody>
                  <a:tcPr/>
                </a:tc>
                <a:tc>
                  <a:txBody>
                    <a:bodyPr/>
                    <a:lstStyle/>
                    <a:p>
                      <a:r>
                        <a:rPr lang="en-US" dirty="0"/>
                        <a:t>UHF- (860-960 MHz)</a:t>
                      </a:r>
                      <a:endParaRPr lang="en-IN" dirty="0"/>
                    </a:p>
                  </a:txBody>
                  <a:tcPr/>
                </a:tc>
                <a:extLst>
                  <a:ext uri="{0D108BD9-81ED-4DB2-BD59-A6C34878D82A}">
                    <a16:rowId xmlns:a16="http://schemas.microsoft.com/office/drawing/2014/main" val="3967245248"/>
                  </a:ext>
                </a:extLst>
              </a:tr>
              <a:tr h="370840">
                <a:tc>
                  <a:txBody>
                    <a:bodyPr/>
                    <a:lstStyle/>
                    <a:p>
                      <a:r>
                        <a:rPr lang="en-US" dirty="0"/>
                        <a:t>IC Type</a:t>
                      </a:r>
                      <a:endParaRPr lang="en-IN" dirty="0"/>
                    </a:p>
                  </a:txBody>
                  <a:tcPr/>
                </a:tc>
                <a:tc>
                  <a:txBody>
                    <a:bodyPr/>
                    <a:lstStyle/>
                    <a:p>
                      <a:r>
                        <a:rPr lang="en-IN" sz="1800" b="0" i="0" kern="1200" dirty="0" err="1">
                          <a:solidFill>
                            <a:schemeClr val="dk1"/>
                          </a:solidFill>
                          <a:effectLst/>
                          <a:latin typeface="+mn-lt"/>
                          <a:ea typeface="+mn-ea"/>
                          <a:cs typeface="+mn-cs"/>
                        </a:rPr>
                        <a:t>Impinj</a:t>
                      </a:r>
                      <a:r>
                        <a:rPr lang="en-IN" sz="1800" b="0" i="0" kern="1200" dirty="0">
                          <a:solidFill>
                            <a:schemeClr val="dk1"/>
                          </a:solidFill>
                          <a:effectLst/>
                          <a:latin typeface="+mn-lt"/>
                          <a:ea typeface="+mn-ea"/>
                          <a:cs typeface="+mn-cs"/>
                        </a:rPr>
                        <a:t>/Monza4D, 4E, 4QT</a:t>
                      </a:r>
                      <a:endParaRPr lang="en-IN" dirty="0"/>
                    </a:p>
                  </a:txBody>
                  <a:tcPr/>
                </a:tc>
                <a:extLst>
                  <a:ext uri="{0D108BD9-81ED-4DB2-BD59-A6C34878D82A}">
                    <a16:rowId xmlns:a16="http://schemas.microsoft.com/office/drawing/2014/main" val="3146609206"/>
                  </a:ext>
                </a:extLst>
              </a:tr>
            </a:tbl>
          </a:graphicData>
        </a:graphic>
      </p:graphicFrame>
    </p:spTree>
    <p:extLst>
      <p:ext uri="{BB962C8B-B14F-4D97-AF65-F5344CB8AC3E}">
        <p14:creationId xmlns:p14="http://schemas.microsoft.com/office/powerpoint/2010/main" val="276399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D0F9-3929-42A3-B35C-B2F226B4F85B}"/>
              </a:ext>
            </a:extLst>
          </p:cNvPr>
          <p:cNvSpPr>
            <a:spLocks noGrp="1"/>
          </p:cNvSpPr>
          <p:nvPr>
            <p:ph type="title"/>
          </p:nvPr>
        </p:nvSpPr>
        <p:spPr/>
        <p:txBody>
          <a:bodyPr/>
          <a:lstStyle/>
          <a:p>
            <a:r>
              <a:rPr lang="en-US" dirty="0"/>
              <a:t>PROTOCOL</a:t>
            </a:r>
            <a:endParaRPr lang="en-IN" dirty="0"/>
          </a:p>
        </p:txBody>
      </p:sp>
      <p:graphicFrame>
        <p:nvGraphicFramePr>
          <p:cNvPr id="4" name="Table 4">
            <a:extLst>
              <a:ext uri="{FF2B5EF4-FFF2-40B4-BE49-F238E27FC236}">
                <a16:creationId xmlns:a16="http://schemas.microsoft.com/office/drawing/2014/main" id="{43A65576-913F-4CCF-8050-CCCC5D862F02}"/>
              </a:ext>
            </a:extLst>
          </p:cNvPr>
          <p:cNvGraphicFramePr>
            <a:graphicFrameLocks noGrp="1"/>
          </p:cNvGraphicFramePr>
          <p:nvPr>
            <p:ph idx="1"/>
            <p:extLst>
              <p:ext uri="{D42A27DB-BD31-4B8C-83A1-F6EECF244321}">
                <p14:modId xmlns:p14="http://schemas.microsoft.com/office/powerpoint/2010/main" val="2844068372"/>
              </p:ext>
            </p:extLst>
          </p:nvPr>
        </p:nvGraphicFramePr>
        <p:xfrm>
          <a:off x="744538" y="2131060"/>
          <a:ext cx="8596312" cy="3108960"/>
        </p:xfrm>
        <a:graphic>
          <a:graphicData uri="http://schemas.openxmlformats.org/drawingml/2006/table">
            <a:tbl>
              <a:tblPr firstRow="1" bandRow="1">
                <a:tableStyleId>{5C22544A-7EE6-4342-B048-85BDC9FD1C3A}</a:tableStyleId>
              </a:tblPr>
              <a:tblGrid>
                <a:gridCol w="4294187">
                  <a:extLst>
                    <a:ext uri="{9D8B030D-6E8A-4147-A177-3AD203B41FA5}">
                      <a16:colId xmlns:a16="http://schemas.microsoft.com/office/drawing/2014/main" val="96850015"/>
                    </a:ext>
                  </a:extLst>
                </a:gridCol>
                <a:gridCol w="4302125">
                  <a:extLst>
                    <a:ext uri="{9D8B030D-6E8A-4147-A177-3AD203B41FA5}">
                      <a16:colId xmlns:a16="http://schemas.microsoft.com/office/drawing/2014/main" val="3091134383"/>
                    </a:ext>
                  </a:extLst>
                </a:gridCol>
              </a:tblGrid>
              <a:tr h="327033">
                <a:tc>
                  <a:txBody>
                    <a:bodyPr/>
                    <a:lstStyle/>
                    <a:p>
                      <a:r>
                        <a:rPr lang="en-US" dirty="0"/>
                        <a:t>Specifications</a:t>
                      </a:r>
                      <a:endParaRPr lang="en-IN" dirty="0"/>
                    </a:p>
                  </a:txBody>
                  <a:tcPr/>
                </a:tc>
                <a:tc>
                  <a:txBody>
                    <a:bodyPr/>
                    <a:lstStyle/>
                    <a:p>
                      <a:endParaRPr lang="en-IN"/>
                    </a:p>
                  </a:txBody>
                  <a:tcPr/>
                </a:tc>
                <a:extLst>
                  <a:ext uri="{0D108BD9-81ED-4DB2-BD59-A6C34878D82A}">
                    <a16:rowId xmlns:a16="http://schemas.microsoft.com/office/drawing/2014/main" val="2013009620"/>
                  </a:ext>
                </a:extLst>
              </a:tr>
              <a:tr h="327033">
                <a:tc>
                  <a:txBody>
                    <a:bodyPr/>
                    <a:lstStyle/>
                    <a:p>
                      <a:r>
                        <a:rPr lang="en-US" dirty="0"/>
                        <a:t>Protocol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EPC Global Class 1 Gen 2</a:t>
                      </a:r>
                      <a:endParaRPr lang="en-IN" dirty="0"/>
                    </a:p>
                  </a:txBody>
                  <a:tcPr/>
                </a:tc>
                <a:extLst>
                  <a:ext uri="{0D108BD9-81ED-4DB2-BD59-A6C34878D82A}">
                    <a16:rowId xmlns:a16="http://schemas.microsoft.com/office/drawing/2014/main" val="3515277515"/>
                  </a:ext>
                </a:extLst>
              </a:tr>
              <a:tr h="327033">
                <a:tc>
                  <a:txBody>
                    <a:bodyPr/>
                    <a:lstStyle/>
                    <a:p>
                      <a:r>
                        <a:rPr lang="en-US" dirty="0"/>
                        <a:t>Air Interface</a:t>
                      </a:r>
                      <a:endParaRPr lang="en-IN" dirty="0"/>
                    </a:p>
                  </a:txBody>
                  <a:tcPr/>
                </a:tc>
                <a:tc>
                  <a:txBody>
                    <a:bodyPr/>
                    <a:lstStyle/>
                    <a:p>
                      <a:r>
                        <a:rPr lang="en-IN" sz="1800" b="0" i="0" kern="1200" dirty="0">
                          <a:solidFill>
                            <a:schemeClr val="dk1"/>
                          </a:solidFill>
                          <a:effectLst/>
                          <a:latin typeface="+mn-lt"/>
                          <a:ea typeface="+mn-ea"/>
                          <a:cs typeface="+mn-cs"/>
                        </a:rPr>
                        <a:t>ISO 18000-6C</a:t>
                      </a:r>
                      <a:endParaRPr lang="en-IN" dirty="0"/>
                    </a:p>
                  </a:txBody>
                  <a:tcPr/>
                </a:tc>
                <a:extLst>
                  <a:ext uri="{0D108BD9-81ED-4DB2-BD59-A6C34878D82A}">
                    <a16:rowId xmlns:a16="http://schemas.microsoft.com/office/drawing/2014/main" val="3254904099"/>
                  </a:ext>
                </a:extLst>
              </a:tr>
              <a:tr h="327033">
                <a:tc>
                  <a:txBody>
                    <a:bodyPr/>
                    <a:lstStyle/>
                    <a:p>
                      <a:r>
                        <a:rPr lang="en-US" dirty="0"/>
                        <a:t>Encoding Type</a:t>
                      </a:r>
                      <a:endParaRPr lang="en-IN" dirty="0"/>
                    </a:p>
                  </a:txBody>
                  <a:tcPr/>
                </a:tc>
                <a:tc>
                  <a:txBody>
                    <a:bodyPr/>
                    <a:lstStyle/>
                    <a:p>
                      <a:r>
                        <a:rPr lang="en-US" dirty="0"/>
                        <a:t>PIE (Pulse interval encoding) AND FM0 </a:t>
                      </a:r>
                    </a:p>
                    <a:p>
                      <a:r>
                        <a:rPr lang="en-US" dirty="0"/>
                        <a:t>(Bi- Phase Space coding)</a:t>
                      </a:r>
                      <a:endParaRPr lang="en-IN" dirty="0"/>
                    </a:p>
                  </a:txBody>
                  <a:tcPr/>
                </a:tc>
                <a:extLst>
                  <a:ext uri="{0D108BD9-81ED-4DB2-BD59-A6C34878D82A}">
                    <a16:rowId xmlns:a16="http://schemas.microsoft.com/office/drawing/2014/main" val="412639786"/>
                  </a:ext>
                </a:extLst>
              </a:tr>
              <a:tr h="327033">
                <a:tc>
                  <a:txBody>
                    <a:bodyPr/>
                    <a:lstStyle/>
                    <a:p>
                      <a:r>
                        <a:rPr lang="en-US" dirty="0"/>
                        <a:t>Modulation</a:t>
                      </a:r>
                      <a:endParaRPr lang="en-IN" dirty="0"/>
                    </a:p>
                  </a:txBody>
                  <a:tcPr/>
                </a:tc>
                <a:tc>
                  <a:txBody>
                    <a:bodyPr/>
                    <a:lstStyle/>
                    <a:p>
                      <a:r>
                        <a:rPr lang="en-US" dirty="0"/>
                        <a:t>ASK ( Amplitude shift key)</a:t>
                      </a:r>
                      <a:endParaRPr lang="en-IN" dirty="0"/>
                    </a:p>
                  </a:txBody>
                  <a:tcPr/>
                </a:tc>
                <a:extLst>
                  <a:ext uri="{0D108BD9-81ED-4DB2-BD59-A6C34878D82A}">
                    <a16:rowId xmlns:a16="http://schemas.microsoft.com/office/drawing/2014/main" val="4022152214"/>
                  </a:ext>
                </a:extLst>
              </a:tr>
              <a:tr h="5644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Anti Collision Algorithm</a:t>
                      </a:r>
                      <a:endParaRPr lang="en-IN"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Q Algorithm</a:t>
                      </a:r>
                      <a:endParaRPr lang="en-IN" dirty="0"/>
                    </a:p>
                  </a:txBody>
                  <a:tcPr/>
                </a:tc>
                <a:extLst>
                  <a:ext uri="{0D108BD9-81ED-4DB2-BD59-A6C34878D82A}">
                    <a16:rowId xmlns:a16="http://schemas.microsoft.com/office/drawing/2014/main" val="2560631763"/>
                  </a:ext>
                </a:extLst>
              </a:tr>
              <a:tr h="327033">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40700394"/>
                  </a:ext>
                </a:extLst>
              </a:tr>
            </a:tbl>
          </a:graphicData>
        </a:graphic>
      </p:graphicFrame>
    </p:spTree>
    <p:extLst>
      <p:ext uri="{BB962C8B-B14F-4D97-AF65-F5344CB8AC3E}">
        <p14:creationId xmlns:p14="http://schemas.microsoft.com/office/powerpoint/2010/main" val="309162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FBEF-1B62-4743-88BB-5F6B73773831}"/>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BB7B3A1F-A84E-4F17-8D8F-907AF58BAC8B}"/>
              </a:ext>
            </a:extLst>
          </p:cNvPr>
          <p:cNvSpPr>
            <a:spLocks noGrp="1"/>
          </p:cNvSpPr>
          <p:nvPr>
            <p:ph idx="1"/>
          </p:nvPr>
        </p:nvSpPr>
        <p:spPr/>
        <p:txBody>
          <a:bodyPr/>
          <a:lstStyle/>
          <a:p>
            <a:pPr marL="0" indent="0">
              <a:buNone/>
            </a:pPr>
            <a:r>
              <a:rPr lang="en-US"/>
              <a:t>  </a:t>
            </a:r>
            <a:endParaRPr lang="en-US" dirty="0"/>
          </a:p>
          <a:p>
            <a:pPr>
              <a:buFont typeface="+mj-lt"/>
              <a:buAutoNum type="arabicPeriod"/>
            </a:pPr>
            <a:r>
              <a:rPr lang="en-US"/>
              <a:t>Socket is created first to establish the connection between the computer and the reader.</a:t>
            </a:r>
          </a:p>
          <a:p>
            <a:pPr>
              <a:buFont typeface="+mj-lt"/>
              <a:buAutoNum type="arabicPeriod"/>
            </a:pPr>
            <a:r>
              <a:rPr lang="en-US"/>
              <a:t>Unique EPC global ID of every RFID tag (present in the vicinity of the antenna) is received and stored in a list, as per the command of the user.Then every tag ID is searched in the dataset to get the other product details.</a:t>
            </a:r>
          </a:p>
          <a:p>
            <a:pPr>
              <a:buFont typeface="+mj-lt"/>
              <a:buAutoNum type="arabicPeriod"/>
            </a:pPr>
            <a:r>
              <a:rPr lang="en-US"/>
              <a:t>Total cost is calculated using those details.</a:t>
            </a:r>
          </a:p>
          <a:p>
            <a:pPr>
              <a:buFont typeface="+mj-lt"/>
              <a:buAutoNum type="arabicPeriod"/>
            </a:pPr>
            <a:r>
              <a:rPr lang="en-US"/>
              <a:t>These details is listed, bill is prepared and uploaded to google sheets in real-time.</a:t>
            </a:r>
          </a:p>
          <a:p>
            <a:pPr>
              <a:buFont typeface="+mj-lt"/>
              <a:buAutoNum type="arabicPeriod"/>
            </a:pPr>
            <a:r>
              <a:rPr lang="en-US"/>
              <a:t>The process from step 2 to step 5 is repeated.</a:t>
            </a:r>
            <a:endParaRPr lang="en-IN" dirty="0"/>
          </a:p>
        </p:txBody>
      </p:sp>
    </p:spTree>
    <p:extLst>
      <p:ext uri="{BB962C8B-B14F-4D97-AF65-F5344CB8AC3E}">
        <p14:creationId xmlns:p14="http://schemas.microsoft.com/office/powerpoint/2010/main" val="104724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5A5D-CE46-4442-BFC2-1847C2785D92}"/>
              </a:ext>
            </a:extLst>
          </p:cNvPr>
          <p:cNvSpPr>
            <a:spLocks noGrp="1"/>
          </p:cNvSpPr>
          <p:nvPr>
            <p:ph type="title"/>
          </p:nvPr>
        </p:nvSpPr>
        <p:spPr/>
        <p:txBody>
          <a:bodyPr/>
          <a:lstStyle/>
          <a:p>
            <a:r>
              <a:rPr lang="en-US" dirty="0"/>
              <a:t>DIFFERENTIATING FACTORS</a:t>
            </a:r>
            <a:endParaRPr lang="en-IN" dirty="0"/>
          </a:p>
        </p:txBody>
      </p:sp>
      <p:sp>
        <p:nvSpPr>
          <p:cNvPr id="3" name="Content Placeholder 2">
            <a:extLst>
              <a:ext uri="{FF2B5EF4-FFF2-40B4-BE49-F238E27FC236}">
                <a16:creationId xmlns:a16="http://schemas.microsoft.com/office/drawing/2014/main" id="{FF807D1F-1F75-4F94-8458-98FDF8272E3E}"/>
              </a:ext>
            </a:extLst>
          </p:cNvPr>
          <p:cNvSpPr>
            <a:spLocks noGrp="1"/>
          </p:cNvSpPr>
          <p:nvPr>
            <p:ph idx="1"/>
          </p:nvPr>
        </p:nvSpPr>
        <p:spPr/>
        <p:txBody>
          <a:bodyPr/>
          <a:lstStyle/>
          <a:p>
            <a:r>
              <a:rPr lang="en-US" dirty="0"/>
              <a:t>Cost</a:t>
            </a:r>
          </a:p>
          <a:p>
            <a:r>
              <a:rPr lang="en-US" dirty="0"/>
              <a:t>Compatibility with existing infrastructure</a:t>
            </a:r>
          </a:p>
          <a:p>
            <a:r>
              <a:rPr lang="en-US" dirty="0"/>
              <a:t>Less Maintenance required</a:t>
            </a:r>
            <a:endParaRPr lang="en-IN" dirty="0"/>
          </a:p>
        </p:txBody>
      </p:sp>
    </p:spTree>
    <p:extLst>
      <p:ext uri="{BB962C8B-B14F-4D97-AF65-F5344CB8AC3E}">
        <p14:creationId xmlns:p14="http://schemas.microsoft.com/office/powerpoint/2010/main" val="35009381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142</Words>
  <Application>Microsoft Office PowerPoint</Application>
  <PresentationFormat>Widescreen</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SMART QUEUE SHOPPING</vt:lpstr>
      <vt:lpstr>AIM AND OBJECTIVE</vt:lpstr>
      <vt:lpstr>LITERATURE REVIEW</vt:lpstr>
      <vt:lpstr>LITERATURE REVIEW </vt:lpstr>
      <vt:lpstr>WORK FLOW</vt:lpstr>
      <vt:lpstr>SPECIFICATIONS</vt:lpstr>
      <vt:lpstr>PROTOCOL</vt:lpstr>
      <vt:lpstr>ALGORITHM</vt:lpstr>
      <vt:lpstr>DIFFERENTIATING FACTORS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QUEUE SHOPPING</dc:title>
  <dc:creator>Himanshu Pandey</dc:creator>
  <cp:lastModifiedBy>nishantbhat1997@gmail.com</cp:lastModifiedBy>
  <cp:revision>10</cp:revision>
  <dcterms:created xsi:type="dcterms:W3CDTF">2019-12-13T12:44:03Z</dcterms:created>
  <dcterms:modified xsi:type="dcterms:W3CDTF">2019-12-14T02:58:48Z</dcterms:modified>
</cp:coreProperties>
</file>