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type="ctrTitle"/>
          </p:nvPr>
        </p:nvSpPr>
        <p:spPr>
          <a:xfrm>
            <a:off x="1942416" y="2514601"/>
            <a:ext cx="6600451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1942416" y="4777380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2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"/>
          <p:cNvSpPr/>
          <p:nvPr/>
        </p:nvSpPr>
        <p:spPr>
          <a:xfrm>
            <a:off x="-31719" y="4321158"/>
            <a:ext cx="1395473" cy="781781"/>
          </a:xfrm>
          <a:custGeom>
            <a:rect b="b" l="l" r="r" t="t"/>
            <a:pathLst>
              <a:path extrusionOk="0" h="10000" w="8042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423334" y="4529541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1942415" y="609600"/>
            <a:ext cx="6591985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/>
          <p:nvPr/>
        </p:nvSpPr>
        <p:spPr>
          <a:xfrm flipH="1" rot="10800000">
            <a:off x="58" y="3166527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2415972" y="3505200"/>
            <a:ext cx="5653888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2" type="body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2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 flipH="1" rot="10800000">
            <a:off x="58" y="3166527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1942415" y="2438401"/>
            <a:ext cx="6591985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1942415" y="4343400"/>
            <a:ext cx="668829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2" type="body"/>
          </p:nvPr>
        </p:nvSpPr>
        <p:spPr>
          <a:xfrm>
            <a:off x="1942415" y="5181600"/>
            <a:ext cx="6688292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1942416" y="627407"/>
            <a:ext cx="6591984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1942415" y="4343400"/>
            <a:ext cx="659198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2" type="body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 rot="5400000">
            <a:off x="3295307" y="780708"/>
            <a:ext cx="3886200" cy="6591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 rot="5400000">
            <a:off x="5064693" y="2441249"/>
            <a:ext cx="5283817" cy="1656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 rot="5400000">
            <a:off x="1658682" y="911140"/>
            <a:ext cx="5283817" cy="4716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7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" type="body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1942416" y="2136706"/>
            <a:ext cx="3197531" cy="37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2" type="body"/>
          </p:nvPr>
        </p:nvSpPr>
        <p:spPr>
          <a:xfrm>
            <a:off x="5337307" y="2136706"/>
            <a:ext cx="3197093" cy="37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1942415" y="2074562"/>
            <a:ext cx="659198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" type="body"/>
          </p:nvPr>
        </p:nvSpPr>
        <p:spPr>
          <a:xfrm>
            <a:off x="1942415" y="3581400"/>
            <a:ext cx="659198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58" y="3166527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2265352" y="2226626"/>
            <a:ext cx="287459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7"/>
          <p:cNvSpPr txBox="1"/>
          <p:nvPr>
            <p:ph idx="2" type="body"/>
          </p:nvPr>
        </p:nvSpPr>
        <p:spPr>
          <a:xfrm>
            <a:off x="1942415" y="2802888"/>
            <a:ext cx="3197532" cy="3105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3" type="body"/>
          </p:nvPr>
        </p:nvSpPr>
        <p:spPr>
          <a:xfrm>
            <a:off x="5656154" y="2223398"/>
            <a:ext cx="28732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7"/>
          <p:cNvSpPr txBox="1"/>
          <p:nvPr>
            <p:ph idx="4" type="body"/>
          </p:nvPr>
        </p:nvSpPr>
        <p:spPr>
          <a:xfrm>
            <a:off x="5333715" y="2799660"/>
            <a:ext cx="3195680" cy="3105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1942415" y="446088"/>
            <a:ext cx="2629584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" type="body"/>
          </p:nvPr>
        </p:nvSpPr>
        <p:spPr>
          <a:xfrm>
            <a:off x="4743494" y="446089"/>
            <a:ext cx="3790906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2" type="body"/>
          </p:nvPr>
        </p:nvSpPr>
        <p:spPr>
          <a:xfrm>
            <a:off x="1942415" y="1598613"/>
            <a:ext cx="2629584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9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1942415" y="4800600"/>
            <a:ext cx="6591985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>
            <p:ph idx="2" type="pic"/>
          </p:nvPr>
        </p:nvSpPr>
        <p:spPr>
          <a:xfrm>
            <a:off x="1942415" y="634965"/>
            <a:ext cx="6591985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1942415" y="5367338"/>
            <a:ext cx="6591985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0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5717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1"/>
          <p:cNvSpPr txBox="1"/>
          <p:nvPr>
            <p:ph idx="1" type="body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1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1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idx="1" type="subTitle"/>
          </p:nvPr>
        </p:nvSpPr>
        <p:spPr>
          <a:xfrm>
            <a:off x="2195736" y="4310460"/>
            <a:ext cx="6400800" cy="1633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>
                <a:solidFill>
                  <a:srgbClr val="92D050"/>
                </a:solidFill>
              </a:rPr>
              <a:t>Guided by :-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 sz="2400">
                <a:solidFill>
                  <a:srgbClr val="92D050"/>
                </a:solidFill>
              </a:rPr>
              <a:t>Prof. Santosh Kedari </a:t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0" y="793214"/>
            <a:ext cx="906644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DOUBLE AXIS SOLAR TRACKER</a:t>
            </a:r>
            <a:endParaRPr b="0" i="0" sz="54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691200" y="71555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/>
              <a:t>Expenditure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1945200" y="2136705"/>
            <a:ext cx="3197531" cy="37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99"/>
              <a:buChar char="🠶"/>
            </a:pPr>
            <a:r>
              <a:rPr lang="en-IN" sz="1699"/>
              <a:t>Arduino Uno Board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99"/>
              <a:buChar char="🠶"/>
            </a:pPr>
            <a:r>
              <a:rPr lang="en-IN" sz="1699"/>
              <a:t>Four IR Sensors</a:t>
            </a:r>
            <a:endParaRPr sz="1699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99"/>
              <a:buChar char="🠶"/>
            </a:pPr>
            <a:r>
              <a:rPr lang="en-IN" sz="1699"/>
              <a:t>Solar plate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99"/>
              <a:buChar char="🠶"/>
            </a:pPr>
            <a:r>
              <a:rPr lang="en-IN" sz="1699"/>
              <a:t>Four LDRs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99"/>
              <a:buChar char="🠶"/>
            </a:pPr>
            <a:r>
              <a:rPr lang="en-IN" sz="1699"/>
              <a:t>One 9v battery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99"/>
              <a:buChar char="🠶"/>
            </a:pPr>
            <a:r>
              <a:rPr lang="en-IN" sz="1699"/>
              <a:t>Wires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99"/>
              <a:buChar char="🠶"/>
            </a:pPr>
            <a:r>
              <a:rPr lang="en-IN" sz="1699"/>
              <a:t>Other expenses</a:t>
            </a:r>
            <a:endParaRPr/>
          </a:p>
          <a:p>
            <a:pPr indent="-235013" lvl="0" marL="342900" rtl="0" algn="l">
              <a:spcBef>
                <a:spcPts val="1000"/>
              </a:spcBef>
              <a:spcAft>
                <a:spcPts val="0"/>
              </a:spcAft>
              <a:buSzPts val="1699"/>
              <a:buNone/>
            </a:pPr>
            <a:r>
              <a:t/>
            </a:r>
            <a:endParaRPr sz="1699"/>
          </a:p>
        </p:txBody>
      </p:sp>
      <p:sp>
        <p:nvSpPr>
          <p:cNvPr id="228" name="Google Shape;228;p27"/>
          <p:cNvSpPr txBox="1"/>
          <p:nvPr>
            <p:ph idx="2" type="body"/>
          </p:nvPr>
        </p:nvSpPr>
        <p:spPr>
          <a:xfrm>
            <a:off x="5337307" y="2136706"/>
            <a:ext cx="3197093" cy="37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99"/>
              <a:buChar char="🠶"/>
            </a:pPr>
            <a:r>
              <a:rPr lang="en-IN" sz="1699"/>
              <a:t>Rs 440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99"/>
              <a:buChar char="🠶"/>
            </a:pPr>
            <a:r>
              <a:rPr lang="en-IN" sz="1699"/>
              <a:t>Rs 280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99"/>
              <a:buChar char="🠶"/>
            </a:pPr>
            <a:r>
              <a:rPr lang="en-IN" sz="1699"/>
              <a:t>Rs 600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99"/>
              <a:buChar char="🠶"/>
            </a:pPr>
            <a:r>
              <a:rPr lang="en-IN" sz="1699"/>
              <a:t>Rs 28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99"/>
              <a:buChar char="🠶"/>
            </a:pPr>
            <a:r>
              <a:rPr lang="en-IN" sz="1699"/>
              <a:t>Rs 30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99"/>
              <a:buChar char="🠶"/>
            </a:pPr>
            <a:r>
              <a:rPr lang="en-IN" sz="1699"/>
              <a:t>Rs 30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99"/>
              <a:buChar char="🠶"/>
            </a:pPr>
            <a:r>
              <a:rPr lang="en-IN" sz="1699"/>
              <a:t>Rs 40</a:t>
            </a:r>
            <a:endParaRPr/>
          </a:p>
          <a:p>
            <a:pPr indent="-235013" lvl="0" marL="342900" rtl="0" algn="l">
              <a:spcBef>
                <a:spcPts val="1000"/>
              </a:spcBef>
              <a:spcAft>
                <a:spcPts val="0"/>
              </a:spcAft>
              <a:buSzPts val="1699"/>
              <a:buNone/>
            </a:pPr>
            <a:r>
              <a:t/>
            </a:r>
            <a:endParaRPr sz="1699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99"/>
              <a:buNone/>
            </a:pPr>
            <a:r>
              <a:rPr b="1" lang="en-IN" sz="1699">
                <a:solidFill>
                  <a:srgbClr val="262626"/>
                </a:solidFill>
              </a:rPr>
              <a:t>TOTAL:  Rs 1450</a:t>
            </a:r>
            <a:endParaRPr/>
          </a:p>
          <a:p>
            <a:pPr indent="-235013" lvl="0" marL="342900" rtl="0" algn="l">
              <a:spcBef>
                <a:spcPts val="1000"/>
              </a:spcBef>
              <a:spcAft>
                <a:spcPts val="0"/>
              </a:spcAft>
              <a:buSzPts val="1699"/>
              <a:buNone/>
            </a:pPr>
            <a:r>
              <a:t/>
            </a:r>
            <a:endParaRPr sz="1699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539552" y="2996952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lang="en-IN" sz="4400"/>
              <a:t>Group members</a:t>
            </a:r>
            <a:endParaRPr sz="4400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IN" sz="2400"/>
              <a:t>Abhijit Gawai</a:t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IN" sz="2400"/>
              <a:t>Prashil Jambhulkar</a:t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IN" sz="2400"/>
              <a:t>Saumitra Godbole</a:t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IN" sz="2400"/>
              <a:t>Hanzala Jamshed</a:t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IN" sz="2400"/>
              <a:t>Abhishek Hawaldar</a:t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IN" sz="2400"/>
              <a:t>Himanshu Pandey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lang="en-IN" sz="4400"/>
              <a:t>Need for the project: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🠶"/>
            </a:pPr>
            <a:r>
              <a:rPr lang="en-IN" sz="2100"/>
              <a:t>Energy crisis is the biggest crisis we are facing today and the biggest hinderence to development of our country </a:t>
            </a:r>
            <a:endParaRPr sz="21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100"/>
              <a:buChar char="🠶"/>
            </a:pPr>
            <a:r>
              <a:rPr lang="en-IN" sz="2100"/>
              <a:t>With the increasing demand for energy our only solution is to go green with renewable sources like solar energy.</a:t>
            </a:r>
            <a:endParaRPr sz="21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100"/>
              <a:buChar char="🠶"/>
            </a:pPr>
            <a:r>
              <a:rPr lang="en-IN" sz="2100"/>
              <a:t>However people are sceptical about solar energy because of its limitations such as it's efficiency. </a:t>
            </a:r>
            <a:endParaRPr sz="21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100"/>
              <a:buChar char="🠶"/>
            </a:pPr>
            <a:r>
              <a:rPr lang="en-IN" sz="2100"/>
              <a:t> Hence we have come up with a solution which will increase the efficiency of solar panels</a:t>
            </a:r>
            <a:endParaRPr sz="2100"/>
          </a:p>
          <a:p>
            <a:pPr indent="-209550" lvl="0" marL="342900" rtl="0" algn="l"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n-IN" sz="2100"/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/>
              <a:t>Components used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IN"/>
              <a:t>Arduino UNO Board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/>
              <a:t>Two 150 rpm DC motor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/>
              <a:t>Solar plate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/>
              <a:t>Four IR sensors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/>
              <a:t>Four LDR's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/>
              <a:t>One 9v battery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/>
              <a:t>Wires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/>
              <a:t>Working Mechanism: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IN"/>
              <a:t>Our project will detect the direction from where the sun rays are arriving.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/>
              <a:t>This will be done by using a combination of light detectors.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/>
              <a:t>Once this information is obtained ,it will be fed to the motor, which will rotate the solar panels through a certain angle so that the solar panel recieves optimum amount of energy.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IN"/>
              <a:t>Hence the solar panels will recieve more amount of solar energy thereby increasing it's efficiency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None/>
            </a:pPr>
            <a:r>
              <a:rPr lang="en-IN" sz="2800"/>
              <a:t>ARDUINO UNO and IR sensor</a:t>
            </a:r>
            <a:endParaRPr/>
          </a:p>
        </p:txBody>
      </p:sp>
      <p:pic>
        <p:nvPicPr>
          <p:cNvPr descr="A circuit board&#10;&#10;Description automatically generated" id="199" name="Google Shape;199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889" y="2233932"/>
            <a:ext cx="4582592" cy="3312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2420" y="2068290"/>
            <a:ext cx="2353260" cy="41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457200" y="1653070"/>
            <a:ext cx="8229600" cy="1853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🠶"/>
            </a:pPr>
            <a:r>
              <a:rPr lang="en-IN" sz="2000"/>
              <a:t>Generate more electricity than stationary solar cell.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IN" sz="2000"/>
              <a:t>Solar trackers generate more power in same surface area making them ideal for optimizing land usage.</a:t>
            </a:r>
            <a:endParaRPr sz="20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IN" sz="2000"/>
              <a:t>Decreases the loss due to reflection of sunlight.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IN" sz="2000"/>
              <a:t>Not suitable for typical residential rooftop.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IN" sz="2000"/>
              <a:t>More expensive than stationary solar cell.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IN" sz="2000"/>
              <a:t>Needs frequent maintenance.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🠶"/>
            </a:pPr>
            <a:r>
              <a:rPr lang="en-IN" sz="2000"/>
              <a:t>Tracking can also cause shading problems.</a:t>
            </a:r>
            <a:endParaRPr sz="2000"/>
          </a:p>
        </p:txBody>
      </p:sp>
      <p:sp>
        <p:nvSpPr>
          <p:cNvPr id="206" name="Google Shape;206;p24"/>
          <p:cNvSpPr txBox="1"/>
          <p:nvPr/>
        </p:nvSpPr>
        <p:spPr>
          <a:xfrm>
            <a:off x="1178560" y="2934415"/>
            <a:ext cx="78943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b="0" i="0" lang="en-IN" sz="5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Drawbacks:</a:t>
            </a:r>
            <a:endParaRPr b="0" i="0" sz="5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538480" y="4776780"/>
            <a:ext cx="8229600" cy="1853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7475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367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538480" y="4648200"/>
            <a:ext cx="8229600" cy="1853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1473200" y="15669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b="0" i="0" lang="en-IN" sz="5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Advantages:</a:t>
            </a:r>
            <a:endParaRPr b="0" i="0" sz="50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559121" y="54283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/>
              <a:t>Scope for improvement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1556335" y="212344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20"/>
              <a:buChar char="🠶"/>
            </a:pPr>
            <a:r>
              <a:rPr lang="en-IN" sz="2220"/>
              <a:t>The base can be made more sturdy so as to withstand modest winds.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20"/>
              <a:buChar char="🠶"/>
            </a:pPr>
            <a:r>
              <a:rPr lang="en-IN" sz="2220"/>
              <a:t>The coatings of the solar panel can be improved to decrease the loses due to reflection.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20"/>
              <a:buChar char="🠶"/>
            </a:pPr>
            <a:r>
              <a:rPr lang="en-IN" sz="2220"/>
              <a:t>IR sensors and Arduino can be made water proof by putting them in an enclosure.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20"/>
              <a:buChar char="🠶"/>
            </a:pPr>
            <a:r>
              <a:rPr lang="en-IN" sz="2220"/>
              <a:t>The efficiency can be increased by detailed study on the location of application.</a:t>
            </a:r>
            <a:endParaRPr sz="22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833440" y="65459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/>
              <a:t>Efficiency Increment Data</a:t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3440" y="1271417"/>
            <a:ext cx="6172639" cy="558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