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8" r:id="rId3"/>
    <p:sldId id="279" r:id="rId4"/>
    <p:sldId id="257" r:id="rId5"/>
    <p:sldId id="258" r:id="rId6"/>
    <p:sldId id="259" r:id="rId7"/>
    <p:sldId id="260" r:id="rId8"/>
    <p:sldId id="261" r:id="rId9"/>
    <p:sldId id="262" r:id="rId10"/>
    <p:sldId id="263" r:id="rId11"/>
    <p:sldId id="264" r:id="rId12"/>
    <p:sldId id="265" r:id="rId13"/>
    <p:sldId id="277" r:id="rId14"/>
    <p:sldId id="267" r:id="rId15"/>
    <p:sldId id="266" r:id="rId16"/>
    <p:sldId id="268" r:id="rId17"/>
    <p:sldId id="269" r:id="rId18"/>
    <p:sldId id="280" r:id="rId19"/>
    <p:sldId id="270" r:id="rId20"/>
    <p:sldId id="271" r:id="rId21"/>
    <p:sldId id="272" r:id="rId22"/>
    <p:sldId id="273" r:id="rId23"/>
    <p:sldId id="274" r:id="rId24"/>
    <p:sldId id="275"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p:scale>
          <a:sx n="64" d="100"/>
          <a:sy n="64" d="100"/>
        </p:scale>
        <p:origin x="9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5C145B-140B-492D-9A5C-8D261C76E3D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39138-D0B3-4FA0-802E-01F12D0A14B6}" type="slidenum">
              <a:rPr lang="en-IN" smtClean="0"/>
              <a:t>‹#›</a:t>
            </a:fld>
            <a:endParaRPr lang="en-IN"/>
          </a:p>
        </p:txBody>
      </p:sp>
    </p:spTree>
    <p:extLst>
      <p:ext uri="{BB962C8B-B14F-4D97-AF65-F5344CB8AC3E}">
        <p14:creationId xmlns:p14="http://schemas.microsoft.com/office/powerpoint/2010/main" val="2632577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7539138-D0B3-4FA0-802E-01F12D0A14B6}" type="slidenum">
              <a:rPr lang="en-IN" smtClean="0"/>
              <a:t>7</a:t>
            </a:fld>
            <a:endParaRPr lang="en-IN"/>
          </a:p>
        </p:txBody>
      </p:sp>
    </p:spTree>
    <p:extLst>
      <p:ext uri="{BB962C8B-B14F-4D97-AF65-F5344CB8AC3E}">
        <p14:creationId xmlns:p14="http://schemas.microsoft.com/office/powerpoint/2010/main" val="3578832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46B58-58B8-5898-E271-D18475CA6E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68B9BBA-0ECE-ED50-D1AD-26C807B9B5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0FD364C-0E66-ED0C-4DCE-42890C21D51E}"/>
              </a:ext>
            </a:extLst>
          </p:cNvPr>
          <p:cNvSpPr>
            <a:spLocks noGrp="1"/>
          </p:cNvSpPr>
          <p:nvPr>
            <p:ph type="dt" sz="half" idx="10"/>
          </p:nvPr>
        </p:nvSpPr>
        <p:spPr/>
        <p:txBody>
          <a:bodyPr/>
          <a:lstStyle/>
          <a:p>
            <a:fld id="{4AEE129D-DA82-4CA9-908D-33118DE7E6D1}" type="datetimeFigureOut">
              <a:rPr lang="en-IN" smtClean="0"/>
              <a:t>21-02-2025</a:t>
            </a:fld>
            <a:endParaRPr lang="en-IN"/>
          </a:p>
        </p:txBody>
      </p:sp>
      <p:sp>
        <p:nvSpPr>
          <p:cNvPr id="5" name="Footer Placeholder 4">
            <a:extLst>
              <a:ext uri="{FF2B5EF4-FFF2-40B4-BE49-F238E27FC236}">
                <a16:creationId xmlns:a16="http://schemas.microsoft.com/office/drawing/2014/main" id="{343AB4BB-2086-1065-AD79-9E53003D61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CE299C-618B-2191-69BA-6D888EBF805C}"/>
              </a:ext>
            </a:extLst>
          </p:cNvPr>
          <p:cNvSpPr>
            <a:spLocks noGrp="1"/>
          </p:cNvSpPr>
          <p:nvPr>
            <p:ph type="sldNum" sz="quarter" idx="12"/>
          </p:nvPr>
        </p:nvSpPr>
        <p:spPr/>
        <p:txBody>
          <a:bodyPr/>
          <a:lstStyle/>
          <a:p>
            <a:fld id="{81E1729A-42E0-4103-8B2B-0C46B2EC4E03}" type="slidenum">
              <a:rPr lang="en-IN" smtClean="0"/>
              <a:t>‹#›</a:t>
            </a:fld>
            <a:endParaRPr lang="en-IN"/>
          </a:p>
        </p:txBody>
      </p:sp>
    </p:spTree>
    <p:extLst>
      <p:ext uri="{BB962C8B-B14F-4D97-AF65-F5344CB8AC3E}">
        <p14:creationId xmlns:p14="http://schemas.microsoft.com/office/powerpoint/2010/main" val="368636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FE17-F899-7059-D9CF-5FD5E74741C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58038A-BDE2-D21D-E878-E1F9930426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94FBDF-AE74-8BFC-525D-2C265BC0BB33}"/>
              </a:ext>
            </a:extLst>
          </p:cNvPr>
          <p:cNvSpPr>
            <a:spLocks noGrp="1"/>
          </p:cNvSpPr>
          <p:nvPr>
            <p:ph type="dt" sz="half" idx="10"/>
          </p:nvPr>
        </p:nvSpPr>
        <p:spPr/>
        <p:txBody>
          <a:bodyPr/>
          <a:lstStyle/>
          <a:p>
            <a:fld id="{4AEE129D-DA82-4CA9-908D-33118DE7E6D1}" type="datetimeFigureOut">
              <a:rPr lang="en-IN" smtClean="0"/>
              <a:t>21-02-2025</a:t>
            </a:fld>
            <a:endParaRPr lang="en-IN"/>
          </a:p>
        </p:txBody>
      </p:sp>
      <p:sp>
        <p:nvSpPr>
          <p:cNvPr id="5" name="Footer Placeholder 4">
            <a:extLst>
              <a:ext uri="{FF2B5EF4-FFF2-40B4-BE49-F238E27FC236}">
                <a16:creationId xmlns:a16="http://schemas.microsoft.com/office/drawing/2014/main" id="{803514DC-9144-F067-ECB1-ABF3535E68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0678AC-2F12-608B-4D03-894CCA2635DE}"/>
              </a:ext>
            </a:extLst>
          </p:cNvPr>
          <p:cNvSpPr>
            <a:spLocks noGrp="1"/>
          </p:cNvSpPr>
          <p:nvPr>
            <p:ph type="sldNum" sz="quarter" idx="12"/>
          </p:nvPr>
        </p:nvSpPr>
        <p:spPr/>
        <p:txBody>
          <a:bodyPr/>
          <a:lstStyle/>
          <a:p>
            <a:fld id="{81E1729A-42E0-4103-8B2B-0C46B2EC4E03}" type="slidenum">
              <a:rPr lang="en-IN" smtClean="0"/>
              <a:t>‹#›</a:t>
            </a:fld>
            <a:endParaRPr lang="en-IN"/>
          </a:p>
        </p:txBody>
      </p:sp>
    </p:spTree>
    <p:extLst>
      <p:ext uri="{BB962C8B-B14F-4D97-AF65-F5344CB8AC3E}">
        <p14:creationId xmlns:p14="http://schemas.microsoft.com/office/powerpoint/2010/main" val="1662529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11D06B-38F9-CFBF-04CC-94B857AD93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5B5B89-4DD2-E87A-8BBD-BBFC5692A1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5B879F-59E4-27E9-1C10-E1B60B5D20ED}"/>
              </a:ext>
            </a:extLst>
          </p:cNvPr>
          <p:cNvSpPr>
            <a:spLocks noGrp="1"/>
          </p:cNvSpPr>
          <p:nvPr>
            <p:ph type="dt" sz="half" idx="10"/>
          </p:nvPr>
        </p:nvSpPr>
        <p:spPr/>
        <p:txBody>
          <a:bodyPr/>
          <a:lstStyle/>
          <a:p>
            <a:fld id="{4AEE129D-DA82-4CA9-908D-33118DE7E6D1}" type="datetimeFigureOut">
              <a:rPr lang="en-IN" smtClean="0"/>
              <a:t>21-02-2025</a:t>
            </a:fld>
            <a:endParaRPr lang="en-IN"/>
          </a:p>
        </p:txBody>
      </p:sp>
      <p:sp>
        <p:nvSpPr>
          <p:cNvPr id="5" name="Footer Placeholder 4">
            <a:extLst>
              <a:ext uri="{FF2B5EF4-FFF2-40B4-BE49-F238E27FC236}">
                <a16:creationId xmlns:a16="http://schemas.microsoft.com/office/drawing/2014/main" id="{0D43CCA8-612B-2E77-B181-0B08842FBB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44D876-9727-8A87-0714-FCBCB22C4616}"/>
              </a:ext>
            </a:extLst>
          </p:cNvPr>
          <p:cNvSpPr>
            <a:spLocks noGrp="1"/>
          </p:cNvSpPr>
          <p:nvPr>
            <p:ph type="sldNum" sz="quarter" idx="12"/>
          </p:nvPr>
        </p:nvSpPr>
        <p:spPr/>
        <p:txBody>
          <a:bodyPr/>
          <a:lstStyle/>
          <a:p>
            <a:fld id="{81E1729A-42E0-4103-8B2B-0C46B2EC4E03}" type="slidenum">
              <a:rPr lang="en-IN" smtClean="0"/>
              <a:t>‹#›</a:t>
            </a:fld>
            <a:endParaRPr lang="en-IN"/>
          </a:p>
        </p:txBody>
      </p:sp>
    </p:spTree>
    <p:extLst>
      <p:ext uri="{BB962C8B-B14F-4D97-AF65-F5344CB8AC3E}">
        <p14:creationId xmlns:p14="http://schemas.microsoft.com/office/powerpoint/2010/main" val="4263647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B4E3B-CBD0-A0E8-9046-768676039E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A0F648-33F6-49DC-EA48-4854E2D1C4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2AF0DD-73B6-0DB6-B09F-D19430F8FDC8}"/>
              </a:ext>
            </a:extLst>
          </p:cNvPr>
          <p:cNvSpPr>
            <a:spLocks noGrp="1"/>
          </p:cNvSpPr>
          <p:nvPr>
            <p:ph type="dt" sz="half" idx="10"/>
          </p:nvPr>
        </p:nvSpPr>
        <p:spPr/>
        <p:txBody>
          <a:bodyPr/>
          <a:lstStyle/>
          <a:p>
            <a:fld id="{4AEE129D-DA82-4CA9-908D-33118DE7E6D1}" type="datetimeFigureOut">
              <a:rPr lang="en-IN" smtClean="0"/>
              <a:t>21-02-2025</a:t>
            </a:fld>
            <a:endParaRPr lang="en-IN"/>
          </a:p>
        </p:txBody>
      </p:sp>
      <p:sp>
        <p:nvSpPr>
          <p:cNvPr id="5" name="Footer Placeholder 4">
            <a:extLst>
              <a:ext uri="{FF2B5EF4-FFF2-40B4-BE49-F238E27FC236}">
                <a16:creationId xmlns:a16="http://schemas.microsoft.com/office/drawing/2014/main" id="{1D40EA1A-B654-32B3-AC3A-107144DD31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E6884A-313E-76CA-36EA-88E516DA169C}"/>
              </a:ext>
            </a:extLst>
          </p:cNvPr>
          <p:cNvSpPr>
            <a:spLocks noGrp="1"/>
          </p:cNvSpPr>
          <p:nvPr>
            <p:ph type="sldNum" sz="quarter" idx="12"/>
          </p:nvPr>
        </p:nvSpPr>
        <p:spPr/>
        <p:txBody>
          <a:bodyPr/>
          <a:lstStyle/>
          <a:p>
            <a:fld id="{81E1729A-42E0-4103-8B2B-0C46B2EC4E03}" type="slidenum">
              <a:rPr lang="en-IN" smtClean="0"/>
              <a:t>‹#›</a:t>
            </a:fld>
            <a:endParaRPr lang="en-IN"/>
          </a:p>
        </p:txBody>
      </p:sp>
    </p:spTree>
    <p:extLst>
      <p:ext uri="{BB962C8B-B14F-4D97-AF65-F5344CB8AC3E}">
        <p14:creationId xmlns:p14="http://schemas.microsoft.com/office/powerpoint/2010/main" val="809824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588C1-CDEB-582C-C8B2-A4B30D81CB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C8B10E6-9ACB-03EA-65BA-E80CAD22106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9312AA-5086-53B2-1074-A70D060CE7ED}"/>
              </a:ext>
            </a:extLst>
          </p:cNvPr>
          <p:cNvSpPr>
            <a:spLocks noGrp="1"/>
          </p:cNvSpPr>
          <p:nvPr>
            <p:ph type="dt" sz="half" idx="10"/>
          </p:nvPr>
        </p:nvSpPr>
        <p:spPr/>
        <p:txBody>
          <a:bodyPr/>
          <a:lstStyle/>
          <a:p>
            <a:fld id="{4AEE129D-DA82-4CA9-908D-33118DE7E6D1}" type="datetimeFigureOut">
              <a:rPr lang="en-IN" smtClean="0"/>
              <a:t>21-02-2025</a:t>
            </a:fld>
            <a:endParaRPr lang="en-IN"/>
          </a:p>
        </p:txBody>
      </p:sp>
      <p:sp>
        <p:nvSpPr>
          <p:cNvPr id="5" name="Footer Placeholder 4">
            <a:extLst>
              <a:ext uri="{FF2B5EF4-FFF2-40B4-BE49-F238E27FC236}">
                <a16:creationId xmlns:a16="http://schemas.microsoft.com/office/drawing/2014/main" id="{7E840435-233F-C21A-B32E-423CB3E483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1D6214-C8B7-8541-7DB6-7FE65AB30787}"/>
              </a:ext>
            </a:extLst>
          </p:cNvPr>
          <p:cNvSpPr>
            <a:spLocks noGrp="1"/>
          </p:cNvSpPr>
          <p:nvPr>
            <p:ph type="sldNum" sz="quarter" idx="12"/>
          </p:nvPr>
        </p:nvSpPr>
        <p:spPr/>
        <p:txBody>
          <a:bodyPr/>
          <a:lstStyle/>
          <a:p>
            <a:fld id="{81E1729A-42E0-4103-8B2B-0C46B2EC4E03}" type="slidenum">
              <a:rPr lang="en-IN" smtClean="0"/>
              <a:t>‹#›</a:t>
            </a:fld>
            <a:endParaRPr lang="en-IN"/>
          </a:p>
        </p:txBody>
      </p:sp>
    </p:spTree>
    <p:extLst>
      <p:ext uri="{BB962C8B-B14F-4D97-AF65-F5344CB8AC3E}">
        <p14:creationId xmlns:p14="http://schemas.microsoft.com/office/powerpoint/2010/main" val="3452337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793D2-A8A6-5E6E-13E7-8131ABB511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329277-D430-E388-BF1F-8E06E0E22F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473993-AF4E-24A7-4C02-F07B8910CD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DF5680A-5C4D-383B-C89C-5DCE36132B8E}"/>
              </a:ext>
            </a:extLst>
          </p:cNvPr>
          <p:cNvSpPr>
            <a:spLocks noGrp="1"/>
          </p:cNvSpPr>
          <p:nvPr>
            <p:ph type="dt" sz="half" idx="10"/>
          </p:nvPr>
        </p:nvSpPr>
        <p:spPr/>
        <p:txBody>
          <a:bodyPr/>
          <a:lstStyle/>
          <a:p>
            <a:fld id="{4AEE129D-DA82-4CA9-908D-33118DE7E6D1}" type="datetimeFigureOut">
              <a:rPr lang="en-IN" smtClean="0"/>
              <a:t>21-02-2025</a:t>
            </a:fld>
            <a:endParaRPr lang="en-IN"/>
          </a:p>
        </p:txBody>
      </p:sp>
      <p:sp>
        <p:nvSpPr>
          <p:cNvPr id="6" name="Footer Placeholder 5">
            <a:extLst>
              <a:ext uri="{FF2B5EF4-FFF2-40B4-BE49-F238E27FC236}">
                <a16:creationId xmlns:a16="http://schemas.microsoft.com/office/drawing/2014/main" id="{E208D842-427B-CE20-86BC-3346DB8B70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4172E2-FB4B-E54B-F337-58FD7BC2D7DE}"/>
              </a:ext>
            </a:extLst>
          </p:cNvPr>
          <p:cNvSpPr>
            <a:spLocks noGrp="1"/>
          </p:cNvSpPr>
          <p:nvPr>
            <p:ph type="sldNum" sz="quarter" idx="12"/>
          </p:nvPr>
        </p:nvSpPr>
        <p:spPr/>
        <p:txBody>
          <a:bodyPr/>
          <a:lstStyle/>
          <a:p>
            <a:fld id="{81E1729A-42E0-4103-8B2B-0C46B2EC4E03}" type="slidenum">
              <a:rPr lang="en-IN" smtClean="0"/>
              <a:t>‹#›</a:t>
            </a:fld>
            <a:endParaRPr lang="en-IN"/>
          </a:p>
        </p:txBody>
      </p:sp>
    </p:spTree>
    <p:extLst>
      <p:ext uri="{BB962C8B-B14F-4D97-AF65-F5344CB8AC3E}">
        <p14:creationId xmlns:p14="http://schemas.microsoft.com/office/powerpoint/2010/main" val="349723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91BA6-0E5B-F656-5A2D-04125CFA32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32A87B-FD26-FEBC-A47C-EAE3B761F7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C7417F-3BB2-D542-4B8D-7D1501364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C653F8-6B1F-D8A9-317F-94921F85D2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E17725-EEFB-7D6D-4F74-0BAD225192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4141B1-A8B0-51B4-8ADD-9A884A518427}"/>
              </a:ext>
            </a:extLst>
          </p:cNvPr>
          <p:cNvSpPr>
            <a:spLocks noGrp="1"/>
          </p:cNvSpPr>
          <p:nvPr>
            <p:ph type="dt" sz="half" idx="10"/>
          </p:nvPr>
        </p:nvSpPr>
        <p:spPr/>
        <p:txBody>
          <a:bodyPr/>
          <a:lstStyle/>
          <a:p>
            <a:fld id="{4AEE129D-DA82-4CA9-908D-33118DE7E6D1}" type="datetimeFigureOut">
              <a:rPr lang="en-IN" smtClean="0"/>
              <a:t>21-02-2025</a:t>
            </a:fld>
            <a:endParaRPr lang="en-IN"/>
          </a:p>
        </p:txBody>
      </p:sp>
      <p:sp>
        <p:nvSpPr>
          <p:cNvPr id="8" name="Footer Placeholder 7">
            <a:extLst>
              <a:ext uri="{FF2B5EF4-FFF2-40B4-BE49-F238E27FC236}">
                <a16:creationId xmlns:a16="http://schemas.microsoft.com/office/drawing/2014/main" id="{96B38F7F-0F09-5619-FF74-4AF63B7AF69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EB2E5A-B259-73D1-BBD4-09AF30392723}"/>
              </a:ext>
            </a:extLst>
          </p:cNvPr>
          <p:cNvSpPr>
            <a:spLocks noGrp="1"/>
          </p:cNvSpPr>
          <p:nvPr>
            <p:ph type="sldNum" sz="quarter" idx="12"/>
          </p:nvPr>
        </p:nvSpPr>
        <p:spPr/>
        <p:txBody>
          <a:bodyPr/>
          <a:lstStyle/>
          <a:p>
            <a:fld id="{81E1729A-42E0-4103-8B2B-0C46B2EC4E03}" type="slidenum">
              <a:rPr lang="en-IN" smtClean="0"/>
              <a:t>‹#›</a:t>
            </a:fld>
            <a:endParaRPr lang="en-IN"/>
          </a:p>
        </p:txBody>
      </p:sp>
    </p:spTree>
    <p:extLst>
      <p:ext uri="{BB962C8B-B14F-4D97-AF65-F5344CB8AC3E}">
        <p14:creationId xmlns:p14="http://schemas.microsoft.com/office/powerpoint/2010/main" val="3529885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D21F5-4C6D-944D-EAF7-CCB289E8A1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292D450-0000-BA4E-4DA7-7987FD6DED06}"/>
              </a:ext>
            </a:extLst>
          </p:cNvPr>
          <p:cNvSpPr>
            <a:spLocks noGrp="1"/>
          </p:cNvSpPr>
          <p:nvPr>
            <p:ph type="dt" sz="half" idx="10"/>
          </p:nvPr>
        </p:nvSpPr>
        <p:spPr/>
        <p:txBody>
          <a:bodyPr/>
          <a:lstStyle/>
          <a:p>
            <a:fld id="{4AEE129D-DA82-4CA9-908D-33118DE7E6D1}" type="datetimeFigureOut">
              <a:rPr lang="en-IN" smtClean="0"/>
              <a:t>21-02-2025</a:t>
            </a:fld>
            <a:endParaRPr lang="en-IN"/>
          </a:p>
        </p:txBody>
      </p:sp>
      <p:sp>
        <p:nvSpPr>
          <p:cNvPr id="4" name="Footer Placeholder 3">
            <a:extLst>
              <a:ext uri="{FF2B5EF4-FFF2-40B4-BE49-F238E27FC236}">
                <a16:creationId xmlns:a16="http://schemas.microsoft.com/office/drawing/2014/main" id="{BBBD0FD0-F983-6E81-4428-29D9E618A1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146116B-031C-2C17-1951-8DE6C10E156C}"/>
              </a:ext>
            </a:extLst>
          </p:cNvPr>
          <p:cNvSpPr>
            <a:spLocks noGrp="1"/>
          </p:cNvSpPr>
          <p:nvPr>
            <p:ph type="sldNum" sz="quarter" idx="12"/>
          </p:nvPr>
        </p:nvSpPr>
        <p:spPr/>
        <p:txBody>
          <a:bodyPr/>
          <a:lstStyle/>
          <a:p>
            <a:fld id="{81E1729A-42E0-4103-8B2B-0C46B2EC4E03}" type="slidenum">
              <a:rPr lang="en-IN" smtClean="0"/>
              <a:t>‹#›</a:t>
            </a:fld>
            <a:endParaRPr lang="en-IN"/>
          </a:p>
        </p:txBody>
      </p:sp>
    </p:spTree>
    <p:extLst>
      <p:ext uri="{BB962C8B-B14F-4D97-AF65-F5344CB8AC3E}">
        <p14:creationId xmlns:p14="http://schemas.microsoft.com/office/powerpoint/2010/main" val="3511131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8C846B-068A-2015-EEC0-1AB576FD5956}"/>
              </a:ext>
            </a:extLst>
          </p:cNvPr>
          <p:cNvSpPr>
            <a:spLocks noGrp="1"/>
          </p:cNvSpPr>
          <p:nvPr>
            <p:ph type="dt" sz="half" idx="10"/>
          </p:nvPr>
        </p:nvSpPr>
        <p:spPr/>
        <p:txBody>
          <a:bodyPr/>
          <a:lstStyle/>
          <a:p>
            <a:fld id="{4AEE129D-DA82-4CA9-908D-33118DE7E6D1}" type="datetimeFigureOut">
              <a:rPr lang="en-IN" smtClean="0"/>
              <a:t>21-02-2025</a:t>
            </a:fld>
            <a:endParaRPr lang="en-IN"/>
          </a:p>
        </p:txBody>
      </p:sp>
      <p:sp>
        <p:nvSpPr>
          <p:cNvPr id="3" name="Footer Placeholder 2">
            <a:extLst>
              <a:ext uri="{FF2B5EF4-FFF2-40B4-BE49-F238E27FC236}">
                <a16:creationId xmlns:a16="http://schemas.microsoft.com/office/drawing/2014/main" id="{492446CE-A0BA-2C1A-443E-1A3E0C21423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A192593-6AB9-9988-9DB1-7E3AE219E539}"/>
              </a:ext>
            </a:extLst>
          </p:cNvPr>
          <p:cNvSpPr>
            <a:spLocks noGrp="1"/>
          </p:cNvSpPr>
          <p:nvPr>
            <p:ph type="sldNum" sz="quarter" idx="12"/>
          </p:nvPr>
        </p:nvSpPr>
        <p:spPr/>
        <p:txBody>
          <a:bodyPr/>
          <a:lstStyle/>
          <a:p>
            <a:fld id="{81E1729A-42E0-4103-8B2B-0C46B2EC4E03}" type="slidenum">
              <a:rPr lang="en-IN" smtClean="0"/>
              <a:t>‹#›</a:t>
            </a:fld>
            <a:endParaRPr lang="en-IN"/>
          </a:p>
        </p:txBody>
      </p:sp>
    </p:spTree>
    <p:extLst>
      <p:ext uri="{BB962C8B-B14F-4D97-AF65-F5344CB8AC3E}">
        <p14:creationId xmlns:p14="http://schemas.microsoft.com/office/powerpoint/2010/main" val="493761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B664F-21FF-25D6-C6D5-54EC21A5B7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395D136-142B-4BDD-FCA3-EE12FA035A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417ADF-6C7F-057B-E6D4-C5A31657F7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D73417-8CCB-E7B0-660D-D17A84F70670}"/>
              </a:ext>
            </a:extLst>
          </p:cNvPr>
          <p:cNvSpPr>
            <a:spLocks noGrp="1"/>
          </p:cNvSpPr>
          <p:nvPr>
            <p:ph type="dt" sz="half" idx="10"/>
          </p:nvPr>
        </p:nvSpPr>
        <p:spPr/>
        <p:txBody>
          <a:bodyPr/>
          <a:lstStyle/>
          <a:p>
            <a:fld id="{4AEE129D-DA82-4CA9-908D-33118DE7E6D1}" type="datetimeFigureOut">
              <a:rPr lang="en-IN" smtClean="0"/>
              <a:t>21-02-2025</a:t>
            </a:fld>
            <a:endParaRPr lang="en-IN"/>
          </a:p>
        </p:txBody>
      </p:sp>
      <p:sp>
        <p:nvSpPr>
          <p:cNvPr id="6" name="Footer Placeholder 5">
            <a:extLst>
              <a:ext uri="{FF2B5EF4-FFF2-40B4-BE49-F238E27FC236}">
                <a16:creationId xmlns:a16="http://schemas.microsoft.com/office/drawing/2014/main" id="{647E2DCA-7563-C584-7F89-4587A5A887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40A402-4F42-3C7F-6032-2C336467AF05}"/>
              </a:ext>
            </a:extLst>
          </p:cNvPr>
          <p:cNvSpPr>
            <a:spLocks noGrp="1"/>
          </p:cNvSpPr>
          <p:nvPr>
            <p:ph type="sldNum" sz="quarter" idx="12"/>
          </p:nvPr>
        </p:nvSpPr>
        <p:spPr/>
        <p:txBody>
          <a:bodyPr/>
          <a:lstStyle/>
          <a:p>
            <a:fld id="{81E1729A-42E0-4103-8B2B-0C46B2EC4E03}" type="slidenum">
              <a:rPr lang="en-IN" smtClean="0"/>
              <a:t>‹#›</a:t>
            </a:fld>
            <a:endParaRPr lang="en-IN"/>
          </a:p>
        </p:txBody>
      </p:sp>
    </p:spTree>
    <p:extLst>
      <p:ext uri="{BB962C8B-B14F-4D97-AF65-F5344CB8AC3E}">
        <p14:creationId xmlns:p14="http://schemas.microsoft.com/office/powerpoint/2010/main" val="1628662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A4EB-4EC5-590C-9F12-F447B3A14A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E7EFEC-31B7-3DEF-0CFF-D84DA220FC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1DDDA3-2703-BD37-C495-D9C985E27E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264ED0-D8A3-A915-9C38-97D51127B94A}"/>
              </a:ext>
            </a:extLst>
          </p:cNvPr>
          <p:cNvSpPr>
            <a:spLocks noGrp="1"/>
          </p:cNvSpPr>
          <p:nvPr>
            <p:ph type="dt" sz="half" idx="10"/>
          </p:nvPr>
        </p:nvSpPr>
        <p:spPr/>
        <p:txBody>
          <a:bodyPr/>
          <a:lstStyle/>
          <a:p>
            <a:fld id="{4AEE129D-DA82-4CA9-908D-33118DE7E6D1}" type="datetimeFigureOut">
              <a:rPr lang="en-IN" smtClean="0"/>
              <a:t>21-02-2025</a:t>
            </a:fld>
            <a:endParaRPr lang="en-IN"/>
          </a:p>
        </p:txBody>
      </p:sp>
      <p:sp>
        <p:nvSpPr>
          <p:cNvPr id="6" name="Footer Placeholder 5">
            <a:extLst>
              <a:ext uri="{FF2B5EF4-FFF2-40B4-BE49-F238E27FC236}">
                <a16:creationId xmlns:a16="http://schemas.microsoft.com/office/drawing/2014/main" id="{D106D1F2-5BA9-E5AE-04BC-A99AD36B1B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49E6B8-A7DF-2908-5ED9-1CA3C816447B}"/>
              </a:ext>
            </a:extLst>
          </p:cNvPr>
          <p:cNvSpPr>
            <a:spLocks noGrp="1"/>
          </p:cNvSpPr>
          <p:nvPr>
            <p:ph type="sldNum" sz="quarter" idx="12"/>
          </p:nvPr>
        </p:nvSpPr>
        <p:spPr/>
        <p:txBody>
          <a:bodyPr/>
          <a:lstStyle/>
          <a:p>
            <a:fld id="{81E1729A-42E0-4103-8B2B-0C46B2EC4E03}" type="slidenum">
              <a:rPr lang="en-IN" smtClean="0"/>
              <a:t>‹#›</a:t>
            </a:fld>
            <a:endParaRPr lang="en-IN"/>
          </a:p>
        </p:txBody>
      </p:sp>
    </p:spTree>
    <p:extLst>
      <p:ext uri="{BB962C8B-B14F-4D97-AF65-F5344CB8AC3E}">
        <p14:creationId xmlns:p14="http://schemas.microsoft.com/office/powerpoint/2010/main" val="1167382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2C87B3-E6D3-2D95-E6A7-93769256CE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912E7B-D6AE-95AF-EF86-1E056A34DE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F22F1E-40CF-7226-13E2-F847386D0D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AEE129D-DA82-4CA9-908D-33118DE7E6D1}" type="datetimeFigureOut">
              <a:rPr lang="en-IN" smtClean="0"/>
              <a:t>21-02-2025</a:t>
            </a:fld>
            <a:endParaRPr lang="en-IN"/>
          </a:p>
        </p:txBody>
      </p:sp>
      <p:sp>
        <p:nvSpPr>
          <p:cNvPr id="5" name="Footer Placeholder 4">
            <a:extLst>
              <a:ext uri="{FF2B5EF4-FFF2-40B4-BE49-F238E27FC236}">
                <a16:creationId xmlns:a16="http://schemas.microsoft.com/office/drawing/2014/main" id="{1E6FDC4D-4717-B6C2-5BB5-47CAF771A8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B9E3FF3-ABA6-8DD0-C0D3-7F34E28035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1E1729A-42E0-4103-8B2B-0C46B2EC4E03}" type="slidenum">
              <a:rPr lang="en-IN" smtClean="0"/>
              <a:t>‹#›</a:t>
            </a:fld>
            <a:endParaRPr lang="en-IN"/>
          </a:p>
        </p:txBody>
      </p:sp>
    </p:spTree>
    <p:extLst>
      <p:ext uri="{BB962C8B-B14F-4D97-AF65-F5344CB8AC3E}">
        <p14:creationId xmlns:p14="http://schemas.microsoft.com/office/powerpoint/2010/main" val="1858634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2260B-F263-BEFB-DF39-EE9BD80AA1E6}"/>
              </a:ext>
            </a:extLst>
          </p:cNvPr>
          <p:cNvSpPr>
            <a:spLocks noGrp="1"/>
          </p:cNvSpPr>
          <p:nvPr>
            <p:ph type="ctrTitle"/>
          </p:nvPr>
        </p:nvSpPr>
        <p:spPr>
          <a:xfrm>
            <a:off x="0" y="1689922"/>
            <a:ext cx="6274676" cy="2078037"/>
          </a:xfrm>
        </p:spPr>
        <p:txBody>
          <a:bodyPr>
            <a:normAutofit/>
          </a:bodyPr>
          <a:lstStyle/>
          <a:p>
            <a:pPr algn="l"/>
            <a:r>
              <a:rPr lang="en-IN" sz="5400" b="1" dirty="0">
                <a:solidFill>
                  <a:schemeClr val="accent6">
                    <a:lumMod val="60000"/>
                    <a:lumOff val="40000"/>
                  </a:schemeClr>
                </a:solidFill>
              </a:rPr>
              <a:t>CONSUMER GOODS</a:t>
            </a:r>
            <a:br>
              <a:rPr lang="en-IN" sz="5400" b="1" dirty="0">
                <a:solidFill>
                  <a:schemeClr val="accent6">
                    <a:lumMod val="60000"/>
                    <a:lumOff val="40000"/>
                  </a:schemeClr>
                </a:solidFill>
              </a:rPr>
            </a:br>
            <a:r>
              <a:rPr lang="en-IN" sz="5400" b="1" dirty="0">
                <a:solidFill>
                  <a:schemeClr val="accent6">
                    <a:lumMod val="60000"/>
                    <a:lumOff val="40000"/>
                  </a:schemeClr>
                </a:solidFill>
              </a:rPr>
              <a:t>AD-HOC INSIGHTS</a:t>
            </a:r>
            <a:br>
              <a:rPr lang="en-IN" sz="5400" b="1" dirty="0"/>
            </a:br>
            <a:r>
              <a:rPr lang="en-IN" sz="3600" b="1" dirty="0"/>
              <a:t>Prepared By :ABHIJITH M</a:t>
            </a:r>
          </a:p>
        </p:txBody>
      </p:sp>
      <p:sp>
        <p:nvSpPr>
          <p:cNvPr id="3" name="Subtitle 2">
            <a:extLst>
              <a:ext uri="{FF2B5EF4-FFF2-40B4-BE49-F238E27FC236}">
                <a16:creationId xmlns:a16="http://schemas.microsoft.com/office/drawing/2014/main" id="{E8AE47F5-BB06-57B1-BDE5-EF4853EEB2D4}"/>
              </a:ext>
            </a:extLst>
          </p:cNvPr>
          <p:cNvSpPr>
            <a:spLocks noGrp="1"/>
          </p:cNvSpPr>
          <p:nvPr>
            <p:ph type="subTitle" idx="1"/>
          </p:nvPr>
        </p:nvSpPr>
        <p:spPr>
          <a:xfrm>
            <a:off x="78826" y="5761393"/>
            <a:ext cx="4776951" cy="486102"/>
          </a:xfrm>
        </p:spPr>
        <p:txBody>
          <a:bodyPr/>
          <a:lstStyle/>
          <a:p>
            <a:r>
              <a:rPr lang="en-IN" b="1" dirty="0"/>
              <a:t>SQL CHALLENGE</a:t>
            </a:r>
          </a:p>
        </p:txBody>
      </p:sp>
      <p:pic>
        <p:nvPicPr>
          <p:cNvPr id="5" name="Picture 4" descr="A white circle with blue text&#10;&#10;AI-generated content may be incorrect.">
            <a:extLst>
              <a:ext uri="{FF2B5EF4-FFF2-40B4-BE49-F238E27FC236}">
                <a16:creationId xmlns:a16="http://schemas.microsoft.com/office/drawing/2014/main" id="{71311EDA-4330-2F44-0FAF-D0CCFDD6C0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26" y="5353708"/>
            <a:ext cx="1135115" cy="1085192"/>
          </a:xfrm>
          <a:prstGeom prst="rect">
            <a:avLst/>
          </a:prstGeom>
        </p:spPr>
      </p:pic>
      <p:pic>
        <p:nvPicPr>
          <p:cNvPr id="7" name="Picture 6" descr="A logo with a black background&#10;&#10;AI-generated content may be incorrect.">
            <a:extLst>
              <a:ext uri="{FF2B5EF4-FFF2-40B4-BE49-F238E27FC236}">
                <a16:creationId xmlns:a16="http://schemas.microsoft.com/office/drawing/2014/main" id="{F287A815-BE65-03E0-DFC6-F0AAB14AB6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249" y="176049"/>
            <a:ext cx="1552332" cy="1371984"/>
          </a:xfrm>
          <a:prstGeom prst="rect">
            <a:avLst/>
          </a:prstGeom>
        </p:spPr>
      </p:pic>
      <p:pic>
        <p:nvPicPr>
          <p:cNvPr id="6" name="Picture 5" descr="A group of people looking at a computer screen&#10;&#10;AI-generated content may be incorrect.">
            <a:extLst>
              <a:ext uri="{FF2B5EF4-FFF2-40B4-BE49-F238E27FC236}">
                <a16:creationId xmlns:a16="http://schemas.microsoft.com/office/drawing/2014/main" id="{B06CEA59-E568-F69F-7F0D-B48DC95D4C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4676" y="1859280"/>
            <a:ext cx="5002924" cy="4037024"/>
          </a:xfrm>
          <a:prstGeom prst="rect">
            <a:avLst/>
          </a:prstGeom>
        </p:spPr>
      </p:pic>
    </p:spTree>
    <p:extLst>
      <p:ext uri="{BB962C8B-B14F-4D97-AF65-F5344CB8AC3E}">
        <p14:creationId xmlns:p14="http://schemas.microsoft.com/office/powerpoint/2010/main" val="678174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EC22D-304A-1319-B365-72D997776F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B22AA1-B68D-598C-4ACA-88538519EA67}"/>
              </a:ext>
            </a:extLst>
          </p:cNvPr>
          <p:cNvSpPr>
            <a:spLocks noGrp="1"/>
          </p:cNvSpPr>
          <p:nvPr>
            <p:ph type="title"/>
          </p:nvPr>
        </p:nvSpPr>
        <p:spPr>
          <a:xfrm>
            <a:off x="838200" y="365126"/>
            <a:ext cx="10515600" cy="1013088"/>
          </a:xfrm>
        </p:spPr>
        <p:txBody>
          <a:bodyPr/>
          <a:lstStyle/>
          <a:p>
            <a:r>
              <a:rPr lang="en-IN" b="1" dirty="0"/>
              <a:t>REQUEST 4</a:t>
            </a:r>
            <a:r>
              <a:rPr lang="en-IN" dirty="0"/>
              <a:t>:</a:t>
            </a:r>
          </a:p>
        </p:txBody>
      </p:sp>
      <p:sp>
        <p:nvSpPr>
          <p:cNvPr id="3" name="Content Placeholder 2">
            <a:extLst>
              <a:ext uri="{FF2B5EF4-FFF2-40B4-BE49-F238E27FC236}">
                <a16:creationId xmlns:a16="http://schemas.microsoft.com/office/drawing/2014/main" id="{E4D4191A-CB65-FC63-502E-19556B5C0AB2}"/>
              </a:ext>
            </a:extLst>
          </p:cNvPr>
          <p:cNvSpPr>
            <a:spLocks noGrp="1"/>
          </p:cNvSpPr>
          <p:nvPr>
            <p:ph idx="1"/>
          </p:nvPr>
        </p:nvSpPr>
        <p:spPr>
          <a:xfrm>
            <a:off x="838200" y="1535830"/>
            <a:ext cx="10515600" cy="2214050"/>
          </a:xfrm>
        </p:spPr>
        <p:txBody>
          <a:bodyPr>
            <a:noAutofit/>
          </a:bodyPr>
          <a:lstStyle/>
          <a:p>
            <a:pPr marL="0" indent="0">
              <a:buNone/>
            </a:pPr>
            <a:r>
              <a:rPr lang="en-GB" sz="1800" dirty="0"/>
              <a:t>Follow-up: Which segment had the most increase in unique products in </a:t>
            </a:r>
          </a:p>
          <a:p>
            <a:pPr marL="0" indent="0">
              <a:buNone/>
            </a:pPr>
            <a:r>
              <a:rPr lang="en-GB" sz="1800" dirty="0"/>
              <a:t>2021 vs 2020? The final output contains these fields,</a:t>
            </a:r>
          </a:p>
          <a:p>
            <a:pPr marL="0" indent="0">
              <a:buNone/>
            </a:pPr>
            <a:r>
              <a:rPr lang="en-GB" sz="1800" dirty="0"/>
              <a:t>segment</a:t>
            </a:r>
          </a:p>
          <a:p>
            <a:pPr marL="0" indent="0">
              <a:buNone/>
            </a:pPr>
            <a:r>
              <a:rPr lang="en-GB" sz="1800" dirty="0"/>
              <a:t>product_count_2020 </a:t>
            </a:r>
          </a:p>
          <a:p>
            <a:pPr marL="0" indent="0">
              <a:buNone/>
            </a:pPr>
            <a:r>
              <a:rPr lang="en-GB" sz="1800" dirty="0"/>
              <a:t>product_count_2021 </a:t>
            </a:r>
          </a:p>
          <a:p>
            <a:pPr marL="0" indent="0">
              <a:buNone/>
            </a:pPr>
            <a:r>
              <a:rPr lang="en-GB" sz="1800" dirty="0"/>
              <a:t>difference</a:t>
            </a:r>
            <a:endParaRPr lang="en-IN" sz="1800" dirty="0"/>
          </a:p>
        </p:txBody>
      </p:sp>
      <p:sp>
        <p:nvSpPr>
          <p:cNvPr id="4" name="TextBox 3">
            <a:extLst>
              <a:ext uri="{FF2B5EF4-FFF2-40B4-BE49-F238E27FC236}">
                <a16:creationId xmlns:a16="http://schemas.microsoft.com/office/drawing/2014/main" id="{C23F9D97-588C-5F7F-FA34-B4FADF38E040}"/>
              </a:ext>
            </a:extLst>
          </p:cNvPr>
          <p:cNvSpPr txBox="1"/>
          <p:nvPr/>
        </p:nvSpPr>
        <p:spPr>
          <a:xfrm>
            <a:off x="5881119" y="3954769"/>
            <a:ext cx="2536722" cy="369332"/>
          </a:xfrm>
          <a:prstGeom prst="rect">
            <a:avLst/>
          </a:prstGeom>
          <a:noFill/>
        </p:spPr>
        <p:txBody>
          <a:bodyPr wrap="square" rtlCol="0">
            <a:spAutoFit/>
          </a:bodyPr>
          <a:lstStyle/>
          <a:p>
            <a:pPr algn="ctr"/>
            <a:r>
              <a:rPr lang="en-IN" b="1" dirty="0"/>
              <a:t>QURIED RESULT</a:t>
            </a:r>
          </a:p>
        </p:txBody>
      </p:sp>
      <p:pic>
        <p:nvPicPr>
          <p:cNvPr id="6" name="Picture 5">
            <a:extLst>
              <a:ext uri="{FF2B5EF4-FFF2-40B4-BE49-F238E27FC236}">
                <a16:creationId xmlns:a16="http://schemas.microsoft.com/office/drawing/2014/main" id="{EC1350EC-55A9-9E14-10C7-288E21CB5EB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04736" y="4324100"/>
            <a:ext cx="5117690" cy="1988209"/>
          </a:xfrm>
          <a:prstGeom prst="rect">
            <a:avLst/>
          </a:prstGeom>
        </p:spPr>
      </p:pic>
      <p:sp>
        <p:nvSpPr>
          <p:cNvPr id="8" name="Isosceles Triangle 7">
            <a:extLst>
              <a:ext uri="{FF2B5EF4-FFF2-40B4-BE49-F238E27FC236}">
                <a16:creationId xmlns:a16="http://schemas.microsoft.com/office/drawing/2014/main" id="{B9B8737E-0535-B56C-9697-8D6B6C2AEB03}"/>
              </a:ext>
            </a:extLst>
          </p:cNvPr>
          <p:cNvSpPr/>
          <p:nvPr/>
        </p:nvSpPr>
        <p:spPr>
          <a:xfrm rot="5400000">
            <a:off x="-995518" y="995518"/>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Isosceles Triangle 8">
            <a:extLst>
              <a:ext uri="{FF2B5EF4-FFF2-40B4-BE49-F238E27FC236}">
                <a16:creationId xmlns:a16="http://schemas.microsoft.com/office/drawing/2014/main" id="{61F4D678-858A-B029-51BA-BA5E394ABDE6}"/>
              </a:ext>
            </a:extLst>
          </p:cNvPr>
          <p:cNvSpPr/>
          <p:nvPr/>
        </p:nvSpPr>
        <p:spPr>
          <a:xfrm rot="16200000">
            <a:off x="10709786" y="5319617"/>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0582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750"/>
                                        <p:tgtEl>
                                          <p:spTgt spid="3">
                                            <p:txEl>
                                              <p:pRg st="0" end="0"/>
                                            </p:txEl>
                                          </p:spTgt>
                                        </p:tgtEl>
                                      </p:cBhvr>
                                    </p:animEffect>
                                    <p:anim calcmode="lin" valueType="num">
                                      <p:cBhvr>
                                        <p:cTn id="12"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750"/>
                                        <p:tgtEl>
                                          <p:spTgt spid="3">
                                            <p:txEl>
                                              <p:pRg st="1" end="1"/>
                                            </p:txEl>
                                          </p:spTgt>
                                        </p:tgtEl>
                                      </p:cBhvr>
                                    </p:animEffect>
                                    <p:anim calcmode="lin" valueType="num">
                                      <p:cBhvr>
                                        <p:cTn id="19"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7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750"/>
                                        <p:tgtEl>
                                          <p:spTgt spid="3">
                                            <p:txEl>
                                              <p:pRg st="2" end="2"/>
                                            </p:txEl>
                                          </p:spTgt>
                                        </p:tgtEl>
                                      </p:cBhvr>
                                    </p:animEffect>
                                    <p:anim calcmode="lin" valueType="num">
                                      <p:cBhvr>
                                        <p:cTn id="26"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750"/>
                                        <p:tgtEl>
                                          <p:spTgt spid="3">
                                            <p:txEl>
                                              <p:pRg st="3" end="3"/>
                                            </p:txEl>
                                          </p:spTgt>
                                        </p:tgtEl>
                                      </p:cBhvr>
                                    </p:animEffect>
                                    <p:anim calcmode="lin" valueType="num">
                                      <p:cBhvr>
                                        <p:cTn id="33" dur="7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7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750"/>
                                        <p:tgtEl>
                                          <p:spTgt spid="3">
                                            <p:txEl>
                                              <p:pRg st="4" end="4"/>
                                            </p:txEl>
                                          </p:spTgt>
                                        </p:tgtEl>
                                      </p:cBhvr>
                                    </p:animEffect>
                                    <p:anim calcmode="lin" valueType="num">
                                      <p:cBhvr>
                                        <p:cTn id="40" dur="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fade">
                                      <p:cBhvr>
                                        <p:cTn id="46" dur="750"/>
                                        <p:tgtEl>
                                          <p:spTgt spid="3">
                                            <p:txEl>
                                              <p:pRg st="5" end="5"/>
                                            </p:txEl>
                                          </p:spTgt>
                                        </p:tgtEl>
                                      </p:cBhvr>
                                    </p:animEffect>
                                    <p:anim calcmode="lin" valueType="num">
                                      <p:cBhvr>
                                        <p:cTn id="47" dur="75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8" dur="75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ppt_x"/>
                                          </p:val>
                                        </p:tav>
                                        <p:tav tm="100000">
                                          <p:val>
                                            <p:strVal val="#ppt_x"/>
                                          </p:val>
                                        </p:tav>
                                      </p:tavLst>
                                    </p:anim>
                                    <p:anim calcmode="lin" valueType="num">
                                      <p:cBhvr additive="base">
                                        <p:cTn id="54" dur="500" fill="hold"/>
                                        <p:tgtEl>
                                          <p:spTgt spid="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anim calcmode="lin" valueType="num">
                                      <p:cBhvr additive="base">
                                        <p:cTn id="57" dur="500" fill="hold"/>
                                        <p:tgtEl>
                                          <p:spTgt spid="4"/>
                                        </p:tgtEl>
                                        <p:attrNameLst>
                                          <p:attrName>ppt_x</p:attrName>
                                        </p:attrNameLst>
                                      </p:cBhvr>
                                      <p:tavLst>
                                        <p:tav tm="0">
                                          <p:val>
                                            <p:strVal val="#ppt_x"/>
                                          </p:val>
                                        </p:tav>
                                        <p:tav tm="100000">
                                          <p:val>
                                            <p:strVal val="#ppt_x"/>
                                          </p:val>
                                        </p:tav>
                                      </p:tavLst>
                                    </p:anim>
                                    <p:anim calcmode="lin" valueType="num">
                                      <p:cBhvr additive="base">
                                        <p:cTn id="5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84D67CA-44F3-AE73-F05D-CDA90AD06652}"/>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E15FD68-BEEB-C8A8-49A1-8B07DC53C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56DB46-3269-4547-A235-F58E16D68447}"/>
              </a:ext>
            </a:extLst>
          </p:cNvPr>
          <p:cNvSpPr>
            <a:spLocks noGrp="1"/>
          </p:cNvSpPr>
          <p:nvPr>
            <p:ph type="title"/>
          </p:nvPr>
        </p:nvSpPr>
        <p:spPr>
          <a:xfrm>
            <a:off x="640080" y="325369"/>
            <a:ext cx="4368602" cy="1956841"/>
          </a:xfrm>
        </p:spPr>
        <p:txBody>
          <a:bodyPr anchor="b">
            <a:normAutofit/>
          </a:bodyPr>
          <a:lstStyle/>
          <a:p>
            <a:r>
              <a:rPr lang="en-IN" sz="5400" b="1" dirty="0"/>
              <a:t>INSIGHTS</a:t>
            </a:r>
            <a:r>
              <a:rPr lang="en-IN" sz="5400" dirty="0"/>
              <a:t>:</a:t>
            </a:r>
          </a:p>
        </p:txBody>
      </p:sp>
      <p:sp>
        <p:nvSpPr>
          <p:cNvPr id="16" name="sketchy line">
            <a:extLst>
              <a:ext uri="{FF2B5EF4-FFF2-40B4-BE49-F238E27FC236}">
                <a16:creationId xmlns:a16="http://schemas.microsoft.com/office/drawing/2014/main" id="{5FF56F7D-2391-A631-865C-ACB6FDF5A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89FEAB-7993-823E-33FB-CAE7D0CEC837}"/>
              </a:ext>
            </a:extLst>
          </p:cNvPr>
          <p:cNvSpPr>
            <a:spLocks noGrp="1"/>
          </p:cNvSpPr>
          <p:nvPr>
            <p:ph idx="1"/>
          </p:nvPr>
        </p:nvSpPr>
        <p:spPr>
          <a:xfrm>
            <a:off x="255645" y="2915457"/>
            <a:ext cx="4493336" cy="3320668"/>
          </a:xfrm>
        </p:spPr>
        <p:txBody>
          <a:bodyPr>
            <a:normAutofit/>
          </a:bodyPr>
          <a:lstStyle/>
          <a:p>
            <a:pPr marL="0" indent="0">
              <a:buNone/>
            </a:pPr>
            <a:r>
              <a:rPr lang="en-GB" sz="1600" dirty="0" err="1"/>
              <a:t>Atliq</a:t>
            </a:r>
            <a:r>
              <a:rPr lang="en-GB" sz="1600" dirty="0"/>
              <a:t> </a:t>
            </a:r>
            <a:r>
              <a:rPr lang="en-GB" sz="1600" dirty="0" err="1"/>
              <a:t>Hardwares</a:t>
            </a:r>
            <a:r>
              <a:rPr lang="en-GB" sz="1600" dirty="0"/>
              <a:t> expanded its product portfolio across all segments from 2020 to 2021, with notable growth patterns</a:t>
            </a:r>
            <a:br>
              <a:rPr lang="en-GB" sz="1600" dirty="0"/>
            </a:br>
            <a:br>
              <a:rPr lang="en-GB" sz="1600" dirty="0"/>
            </a:br>
            <a:r>
              <a:rPr lang="en-GB" sz="1600" dirty="0"/>
              <a:t>The aggressive expansion in </a:t>
            </a:r>
            <a:r>
              <a:rPr lang="en-GB" sz="1600" b="1" dirty="0"/>
              <a:t>Accessories</a:t>
            </a:r>
            <a:r>
              <a:rPr lang="en-GB" sz="1600" dirty="0"/>
              <a:t> indicates a market strategy aimed at providing a complete ecosystem for customers. Meanwhile, the rising focus on </a:t>
            </a:r>
            <a:r>
              <a:rPr lang="en-GB" sz="1600" b="1" dirty="0"/>
              <a:t>Desktop</a:t>
            </a:r>
            <a:r>
              <a:rPr lang="en-GB" sz="1600" dirty="0"/>
              <a:t> products hints at diversification into enterprise solutions.</a:t>
            </a:r>
          </a:p>
        </p:txBody>
      </p:sp>
      <p:pic>
        <p:nvPicPr>
          <p:cNvPr id="5" name="Picture 4">
            <a:extLst>
              <a:ext uri="{FF2B5EF4-FFF2-40B4-BE49-F238E27FC236}">
                <a16:creationId xmlns:a16="http://schemas.microsoft.com/office/drawing/2014/main" id="{2EB362C8-D408-52F3-C932-3ED75370254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89061" y="726125"/>
            <a:ext cx="6491619" cy="5739732"/>
          </a:xfrm>
          <a:prstGeom prst="rect">
            <a:avLst/>
          </a:prstGeom>
        </p:spPr>
      </p:pic>
      <p:sp>
        <p:nvSpPr>
          <p:cNvPr id="7" name="Isosceles Triangle 6">
            <a:extLst>
              <a:ext uri="{FF2B5EF4-FFF2-40B4-BE49-F238E27FC236}">
                <a16:creationId xmlns:a16="http://schemas.microsoft.com/office/drawing/2014/main" id="{7E4C6AE7-136A-63CB-CC92-8A5B971E294C}"/>
              </a:ext>
            </a:extLst>
          </p:cNvPr>
          <p:cNvSpPr/>
          <p:nvPr/>
        </p:nvSpPr>
        <p:spPr>
          <a:xfrm rot="5400000">
            <a:off x="-995518" y="995518"/>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Isosceles Triangle 7">
            <a:extLst>
              <a:ext uri="{FF2B5EF4-FFF2-40B4-BE49-F238E27FC236}">
                <a16:creationId xmlns:a16="http://schemas.microsoft.com/office/drawing/2014/main" id="{F48C0786-FADF-0F09-6788-98E65A034F0E}"/>
              </a:ext>
            </a:extLst>
          </p:cNvPr>
          <p:cNvSpPr/>
          <p:nvPr/>
        </p:nvSpPr>
        <p:spPr>
          <a:xfrm rot="16200000">
            <a:off x="10706738" y="5375786"/>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1712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anim calcmode="lin" valueType="num">
                                      <p:cBhvr>
                                        <p:cTn id="8"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363F12-E872-BBC8-CDED-5FDB1201DC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2D4162-448F-D8C3-5DC5-8DC740FDE6AC}"/>
              </a:ext>
            </a:extLst>
          </p:cNvPr>
          <p:cNvSpPr>
            <a:spLocks noGrp="1"/>
          </p:cNvSpPr>
          <p:nvPr>
            <p:ph type="title"/>
          </p:nvPr>
        </p:nvSpPr>
        <p:spPr>
          <a:xfrm>
            <a:off x="838200" y="365126"/>
            <a:ext cx="10515600" cy="1013088"/>
          </a:xfrm>
        </p:spPr>
        <p:txBody>
          <a:bodyPr/>
          <a:lstStyle/>
          <a:p>
            <a:r>
              <a:rPr lang="en-IN" b="1" dirty="0"/>
              <a:t>REQUEST 5</a:t>
            </a:r>
            <a:r>
              <a:rPr lang="en-IN" dirty="0"/>
              <a:t>:</a:t>
            </a:r>
          </a:p>
        </p:txBody>
      </p:sp>
      <p:sp>
        <p:nvSpPr>
          <p:cNvPr id="3" name="Content Placeholder 2">
            <a:extLst>
              <a:ext uri="{FF2B5EF4-FFF2-40B4-BE49-F238E27FC236}">
                <a16:creationId xmlns:a16="http://schemas.microsoft.com/office/drawing/2014/main" id="{D737DC08-E7C3-87CF-C58C-85B5B422CCB0}"/>
              </a:ext>
            </a:extLst>
          </p:cNvPr>
          <p:cNvSpPr>
            <a:spLocks noGrp="1"/>
          </p:cNvSpPr>
          <p:nvPr>
            <p:ph idx="1"/>
          </p:nvPr>
        </p:nvSpPr>
        <p:spPr>
          <a:xfrm>
            <a:off x="838200" y="1535830"/>
            <a:ext cx="10515600" cy="2214050"/>
          </a:xfrm>
        </p:spPr>
        <p:txBody>
          <a:bodyPr>
            <a:noAutofit/>
          </a:bodyPr>
          <a:lstStyle/>
          <a:p>
            <a:pPr marL="0" indent="0">
              <a:buNone/>
            </a:pPr>
            <a:r>
              <a:rPr lang="en-GB" sz="1800" dirty="0"/>
              <a:t>Get the products that have the highest and lowest manufacturing costs. </a:t>
            </a:r>
          </a:p>
          <a:p>
            <a:pPr marL="0" indent="0">
              <a:buNone/>
            </a:pPr>
            <a:r>
              <a:rPr lang="en-GB" sz="1800" dirty="0"/>
              <a:t>The final output should contain these fields:</a:t>
            </a:r>
          </a:p>
          <a:p>
            <a:pPr marL="0" indent="0">
              <a:buNone/>
            </a:pPr>
            <a:r>
              <a:rPr lang="en-GB" sz="1800" dirty="0" err="1"/>
              <a:t>product_code</a:t>
            </a:r>
            <a:r>
              <a:rPr lang="en-GB" sz="1800" dirty="0"/>
              <a:t> </a:t>
            </a:r>
          </a:p>
          <a:p>
            <a:pPr marL="0" indent="0">
              <a:buNone/>
            </a:pPr>
            <a:r>
              <a:rPr lang="en-GB" sz="1800" dirty="0"/>
              <a:t>product</a:t>
            </a:r>
          </a:p>
          <a:p>
            <a:pPr marL="0" indent="0">
              <a:buNone/>
            </a:pPr>
            <a:r>
              <a:rPr lang="en-GB" sz="1800" dirty="0" err="1"/>
              <a:t>manufacturing_cost</a:t>
            </a:r>
            <a:endParaRPr lang="en-IN" sz="1800" dirty="0"/>
          </a:p>
        </p:txBody>
      </p:sp>
      <p:sp>
        <p:nvSpPr>
          <p:cNvPr id="4" name="TextBox 3">
            <a:extLst>
              <a:ext uri="{FF2B5EF4-FFF2-40B4-BE49-F238E27FC236}">
                <a16:creationId xmlns:a16="http://schemas.microsoft.com/office/drawing/2014/main" id="{9EBBF193-A034-4F47-003E-FCB2366E5BC6}"/>
              </a:ext>
            </a:extLst>
          </p:cNvPr>
          <p:cNvSpPr txBox="1"/>
          <p:nvPr/>
        </p:nvSpPr>
        <p:spPr>
          <a:xfrm>
            <a:off x="5881119" y="3954769"/>
            <a:ext cx="2536722" cy="369332"/>
          </a:xfrm>
          <a:prstGeom prst="rect">
            <a:avLst/>
          </a:prstGeom>
          <a:noFill/>
        </p:spPr>
        <p:txBody>
          <a:bodyPr wrap="square" rtlCol="0">
            <a:spAutoFit/>
          </a:bodyPr>
          <a:lstStyle/>
          <a:p>
            <a:pPr algn="ctr"/>
            <a:r>
              <a:rPr lang="en-IN" b="1" dirty="0"/>
              <a:t>QURIED RESULT</a:t>
            </a:r>
          </a:p>
        </p:txBody>
      </p:sp>
      <p:pic>
        <p:nvPicPr>
          <p:cNvPr id="6" name="Picture 5">
            <a:extLst>
              <a:ext uri="{FF2B5EF4-FFF2-40B4-BE49-F238E27FC236}">
                <a16:creationId xmlns:a16="http://schemas.microsoft.com/office/drawing/2014/main" id="{77917E13-E529-EF7A-C882-26A546958A3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682613" y="4528990"/>
            <a:ext cx="5117690" cy="1017639"/>
          </a:xfrm>
          <a:prstGeom prst="rect">
            <a:avLst/>
          </a:prstGeom>
        </p:spPr>
      </p:pic>
      <p:sp>
        <p:nvSpPr>
          <p:cNvPr id="8" name="Isosceles Triangle 7">
            <a:extLst>
              <a:ext uri="{FF2B5EF4-FFF2-40B4-BE49-F238E27FC236}">
                <a16:creationId xmlns:a16="http://schemas.microsoft.com/office/drawing/2014/main" id="{A7AC7E2C-0AB9-FFC3-0B8F-5E331B0AEF92}"/>
              </a:ext>
            </a:extLst>
          </p:cNvPr>
          <p:cNvSpPr/>
          <p:nvPr/>
        </p:nvSpPr>
        <p:spPr>
          <a:xfrm rot="5400000">
            <a:off x="-995518" y="995518"/>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Isosceles Triangle 8">
            <a:extLst>
              <a:ext uri="{FF2B5EF4-FFF2-40B4-BE49-F238E27FC236}">
                <a16:creationId xmlns:a16="http://schemas.microsoft.com/office/drawing/2014/main" id="{387CD5DD-AEDB-3BF6-7A17-0141808078BE}"/>
              </a:ext>
            </a:extLst>
          </p:cNvPr>
          <p:cNvSpPr/>
          <p:nvPr/>
        </p:nvSpPr>
        <p:spPr>
          <a:xfrm rot="16200000">
            <a:off x="10709786" y="5303280"/>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69719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750"/>
                                        <p:tgtEl>
                                          <p:spTgt spid="3">
                                            <p:txEl>
                                              <p:pRg st="0" end="0"/>
                                            </p:txEl>
                                          </p:spTgt>
                                        </p:tgtEl>
                                      </p:cBhvr>
                                    </p:animEffect>
                                    <p:anim calcmode="lin" valueType="num">
                                      <p:cBhvr>
                                        <p:cTn id="12"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750"/>
                                        <p:tgtEl>
                                          <p:spTgt spid="3">
                                            <p:txEl>
                                              <p:pRg st="1" end="1"/>
                                            </p:txEl>
                                          </p:spTgt>
                                        </p:tgtEl>
                                      </p:cBhvr>
                                    </p:animEffect>
                                    <p:anim calcmode="lin" valueType="num">
                                      <p:cBhvr>
                                        <p:cTn id="19"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7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750"/>
                                        <p:tgtEl>
                                          <p:spTgt spid="3">
                                            <p:txEl>
                                              <p:pRg st="2" end="2"/>
                                            </p:txEl>
                                          </p:spTgt>
                                        </p:tgtEl>
                                      </p:cBhvr>
                                    </p:animEffect>
                                    <p:anim calcmode="lin" valueType="num">
                                      <p:cBhvr>
                                        <p:cTn id="26"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750"/>
                                        <p:tgtEl>
                                          <p:spTgt spid="3">
                                            <p:txEl>
                                              <p:pRg st="3" end="3"/>
                                            </p:txEl>
                                          </p:spTgt>
                                        </p:tgtEl>
                                      </p:cBhvr>
                                    </p:animEffect>
                                    <p:anim calcmode="lin" valueType="num">
                                      <p:cBhvr>
                                        <p:cTn id="33" dur="7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7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750"/>
                                        <p:tgtEl>
                                          <p:spTgt spid="3">
                                            <p:txEl>
                                              <p:pRg st="4" end="4"/>
                                            </p:txEl>
                                          </p:spTgt>
                                        </p:tgtEl>
                                      </p:cBhvr>
                                    </p:animEffect>
                                    <p:anim calcmode="lin" valueType="num">
                                      <p:cBhvr>
                                        <p:cTn id="40" dur="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additive="base">
                                        <p:cTn id="46" dur="500" fill="hold"/>
                                        <p:tgtEl>
                                          <p:spTgt spid="6"/>
                                        </p:tgtEl>
                                        <p:attrNameLst>
                                          <p:attrName>ppt_x</p:attrName>
                                        </p:attrNameLst>
                                      </p:cBhvr>
                                      <p:tavLst>
                                        <p:tav tm="0">
                                          <p:val>
                                            <p:strVal val="#ppt_x"/>
                                          </p:val>
                                        </p:tav>
                                        <p:tav tm="100000">
                                          <p:val>
                                            <p:strVal val="#ppt_x"/>
                                          </p:val>
                                        </p:tav>
                                      </p:tavLst>
                                    </p:anim>
                                    <p:anim calcmode="lin" valueType="num">
                                      <p:cBhvr additive="base">
                                        <p:cTn id="47" dur="500" fill="hold"/>
                                        <p:tgtEl>
                                          <p:spTgt spid="6"/>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4"/>
                                        </p:tgtEl>
                                        <p:attrNameLst>
                                          <p:attrName>style.visibility</p:attrName>
                                        </p:attrNameLst>
                                      </p:cBhvr>
                                      <p:to>
                                        <p:strVal val="visible"/>
                                      </p:to>
                                    </p:set>
                                    <p:anim calcmode="lin" valueType="num">
                                      <p:cBhvr additive="base">
                                        <p:cTn id="50" dur="500" fill="hold"/>
                                        <p:tgtEl>
                                          <p:spTgt spid="4"/>
                                        </p:tgtEl>
                                        <p:attrNameLst>
                                          <p:attrName>ppt_x</p:attrName>
                                        </p:attrNameLst>
                                      </p:cBhvr>
                                      <p:tavLst>
                                        <p:tav tm="0">
                                          <p:val>
                                            <p:strVal val="#ppt_x"/>
                                          </p:val>
                                        </p:tav>
                                        <p:tav tm="100000">
                                          <p:val>
                                            <p:strVal val="#ppt_x"/>
                                          </p:val>
                                        </p:tav>
                                      </p:tavLst>
                                    </p:anim>
                                    <p:anim calcmode="lin" valueType="num">
                                      <p:cBhvr additive="base">
                                        <p:cTn id="5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8A06462-03D5-2429-A8D6-40CC594B90A6}"/>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14BEAF8-0532-4313-C4B2-DEDB7DC7A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C528EC-A71E-DBAE-A703-9FB9CDD03F5B}"/>
              </a:ext>
            </a:extLst>
          </p:cNvPr>
          <p:cNvSpPr>
            <a:spLocks noGrp="1"/>
          </p:cNvSpPr>
          <p:nvPr>
            <p:ph type="title"/>
          </p:nvPr>
        </p:nvSpPr>
        <p:spPr>
          <a:xfrm>
            <a:off x="779999" y="324222"/>
            <a:ext cx="4368602" cy="1956841"/>
          </a:xfrm>
        </p:spPr>
        <p:txBody>
          <a:bodyPr anchor="b">
            <a:normAutofit/>
          </a:bodyPr>
          <a:lstStyle/>
          <a:p>
            <a:r>
              <a:rPr lang="en-IN" sz="5400" b="1" dirty="0"/>
              <a:t>INSIGHTS</a:t>
            </a:r>
            <a:r>
              <a:rPr lang="en-IN" sz="5400" dirty="0"/>
              <a:t>:</a:t>
            </a:r>
          </a:p>
        </p:txBody>
      </p:sp>
      <p:sp>
        <p:nvSpPr>
          <p:cNvPr id="16" name="sketchy line">
            <a:extLst>
              <a:ext uri="{FF2B5EF4-FFF2-40B4-BE49-F238E27FC236}">
                <a16:creationId xmlns:a16="http://schemas.microsoft.com/office/drawing/2014/main" id="{5389ADB0-B726-84B1-4BA4-1291DF3D19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8A964D3-6ABF-0C35-22D5-9A8EE823EE1E}"/>
              </a:ext>
            </a:extLst>
          </p:cNvPr>
          <p:cNvSpPr>
            <a:spLocks noGrp="1"/>
          </p:cNvSpPr>
          <p:nvPr>
            <p:ph idx="1"/>
          </p:nvPr>
        </p:nvSpPr>
        <p:spPr>
          <a:xfrm>
            <a:off x="255645" y="2915457"/>
            <a:ext cx="4892956" cy="3731446"/>
          </a:xfrm>
        </p:spPr>
        <p:txBody>
          <a:bodyPr>
            <a:normAutofit/>
          </a:bodyPr>
          <a:lstStyle/>
          <a:p>
            <a:pPr marL="0" indent="0">
              <a:buNone/>
            </a:pPr>
            <a:r>
              <a:rPr lang="en-IN" sz="1600" b="1" u="sng" dirty="0"/>
              <a:t>High Manufacturing Cost Product:</a:t>
            </a:r>
            <a:br>
              <a:rPr lang="en-IN" sz="1600" b="1" dirty="0"/>
            </a:br>
            <a:br>
              <a:rPr lang="en-IN" sz="1600" b="1" dirty="0"/>
            </a:br>
            <a:r>
              <a:rPr lang="en-GB" sz="1500" dirty="0"/>
              <a:t>The </a:t>
            </a:r>
            <a:r>
              <a:rPr lang="en-GB" sz="1500" b="1" dirty="0"/>
              <a:t>AQ HOME Allin1 Gen 2 </a:t>
            </a:r>
            <a:r>
              <a:rPr lang="en-GB" sz="1500" dirty="0"/>
              <a:t>has a significantly higher </a:t>
            </a:r>
            <a:br>
              <a:rPr lang="en-GB" sz="1500" dirty="0"/>
            </a:br>
            <a:r>
              <a:rPr lang="en-GB" sz="1500" dirty="0"/>
              <a:t>manufacturing cost of </a:t>
            </a:r>
            <a:r>
              <a:rPr lang="en-GB" sz="1500" b="1" dirty="0"/>
              <a:t>240.53</a:t>
            </a:r>
            <a:r>
              <a:rPr lang="en-GB" sz="1500" dirty="0"/>
              <a:t> .This could indicate a premium product with advanced features or complex manufacturing </a:t>
            </a:r>
            <a:r>
              <a:rPr lang="en-IN" sz="1500" dirty="0"/>
              <a:t>processes.</a:t>
            </a:r>
            <a:br>
              <a:rPr lang="en-IN" sz="1500" dirty="0"/>
            </a:br>
            <a:br>
              <a:rPr lang="en-IN" sz="1500" u="sng" dirty="0"/>
            </a:br>
            <a:r>
              <a:rPr lang="en-IN" sz="1600" b="1" u="sng" dirty="0"/>
              <a:t>Low Manufacturing Cost Product:</a:t>
            </a:r>
            <a:br>
              <a:rPr lang="en-IN" sz="1600" b="1" u="sng" dirty="0"/>
            </a:br>
            <a:r>
              <a:rPr lang="en-GB" sz="1500" dirty="0"/>
              <a:t>The </a:t>
            </a:r>
            <a:r>
              <a:rPr lang="en-GB" sz="1500" b="1" dirty="0"/>
              <a:t>AQ Master wired x1 Ms   </a:t>
            </a:r>
            <a:r>
              <a:rPr lang="en-GB" sz="1500" dirty="0"/>
              <a:t>has a very low manufacturing cost of </a:t>
            </a:r>
            <a:r>
              <a:rPr lang="en-GB" sz="1500" b="1" dirty="0"/>
              <a:t>0.8920</a:t>
            </a:r>
            <a:r>
              <a:rPr lang="en-GB" sz="1500" dirty="0"/>
              <a:t> units. This could represent an entry-level or low-complexity product.</a:t>
            </a:r>
            <a:br>
              <a:rPr lang="en-IN" sz="1500" dirty="0"/>
            </a:br>
            <a:br>
              <a:rPr lang="en-IN" sz="1500" dirty="0"/>
            </a:br>
            <a:r>
              <a:rPr lang="en-GB" sz="1500" dirty="0"/>
              <a:t>There is a </a:t>
            </a:r>
            <a:r>
              <a:rPr lang="en-GB" sz="1500" b="1" dirty="0"/>
              <a:t>huge disparity</a:t>
            </a:r>
            <a:r>
              <a:rPr lang="en-GB" sz="1500" dirty="0"/>
              <a:t> between the manufacturing costs of the two products. The high-cost product could be a key revenue driver, while the low-cost product might be aimed at high-volume sales or as an accessory.</a:t>
            </a:r>
            <a:endParaRPr lang="en-GB" sz="1500" b="1" dirty="0"/>
          </a:p>
        </p:txBody>
      </p:sp>
      <p:pic>
        <p:nvPicPr>
          <p:cNvPr id="6" name="Picture 5" descr="A computer with a keyboard and a mug&#10;&#10;AI-generated content may be incorrect.">
            <a:extLst>
              <a:ext uri="{FF2B5EF4-FFF2-40B4-BE49-F238E27FC236}">
                <a16:creationId xmlns:a16="http://schemas.microsoft.com/office/drawing/2014/main" id="{57F4D460-94D0-A43E-ED82-FBCD879D3A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603" y="1760351"/>
            <a:ext cx="3359885" cy="3126201"/>
          </a:xfrm>
          <a:prstGeom prst="rect">
            <a:avLst/>
          </a:prstGeom>
        </p:spPr>
      </p:pic>
      <p:pic>
        <p:nvPicPr>
          <p:cNvPr id="8" name="Picture 7" descr="A computer mouse with a blue light&#10;&#10;AI-generated content may be incorrect.">
            <a:extLst>
              <a:ext uri="{FF2B5EF4-FFF2-40B4-BE49-F238E27FC236}">
                <a16:creationId xmlns:a16="http://schemas.microsoft.com/office/drawing/2014/main" id="{65F80813-A7C5-8E1E-804B-B5ACF8F0A0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2024" y="2050027"/>
            <a:ext cx="2143125" cy="2330238"/>
          </a:xfrm>
          <a:prstGeom prst="rect">
            <a:avLst/>
          </a:prstGeom>
        </p:spPr>
      </p:pic>
      <p:sp>
        <p:nvSpPr>
          <p:cNvPr id="9" name="Rectangle: Rounded Corners 8">
            <a:extLst>
              <a:ext uri="{FF2B5EF4-FFF2-40B4-BE49-F238E27FC236}">
                <a16:creationId xmlns:a16="http://schemas.microsoft.com/office/drawing/2014/main" id="{6B2D9692-AF90-3D92-308D-4A10EFA3F572}"/>
              </a:ext>
            </a:extLst>
          </p:cNvPr>
          <p:cNvSpPr/>
          <p:nvPr/>
        </p:nvSpPr>
        <p:spPr>
          <a:xfrm>
            <a:off x="5596899" y="4380264"/>
            <a:ext cx="2381322" cy="1238867"/>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FC72A13C-B1CC-A35B-7601-91A903DDB316}"/>
              </a:ext>
            </a:extLst>
          </p:cNvPr>
          <p:cNvSpPr/>
          <p:nvPr/>
        </p:nvSpPr>
        <p:spPr>
          <a:xfrm>
            <a:off x="9113527" y="4380264"/>
            <a:ext cx="2269414" cy="1238867"/>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4E6D2D29-A065-94B9-15FF-139834391F54}"/>
              </a:ext>
            </a:extLst>
          </p:cNvPr>
          <p:cNvSpPr txBox="1"/>
          <p:nvPr/>
        </p:nvSpPr>
        <p:spPr>
          <a:xfrm>
            <a:off x="5426433" y="4538031"/>
            <a:ext cx="2804223" cy="307777"/>
          </a:xfrm>
          <a:prstGeom prst="rect">
            <a:avLst/>
          </a:prstGeom>
          <a:noFill/>
        </p:spPr>
        <p:txBody>
          <a:bodyPr wrap="square" rtlCol="0">
            <a:spAutoFit/>
          </a:bodyPr>
          <a:lstStyle/>
          <a:p>
            <a:pPr algn="ctr"/>
            <a:r>
              <a:rPr lang="en-IN" sz="1400" dirty="0" err="1">
                <a:solidFill>
                  <a:schemeClr val="bg1"/>
                </a:solidFill>
                <a:latin typeface="Amasis MT Pro Black" panose="020F0502020204030204" pitchFamily="18" charset="0"/>
              </a:rPr>
              <a:t>Atliq</a:t>
            </a:r>
            <a:r>
              <a:rPr lang="en-IN" sz="1400" dirty="0">
                <a:solidFill>
                  <a:schemeClr val="bg1"/>
                </a:solidFill>
                <a:latin typeface="Amasis MT Pro Black" panose="020F0502020204030204" pitchFamily="18" charset="0"/>
              </a:rPr>
              <a:t> Home Allin Gen 2</a:t>
            </a:r>
          </a:p>
        </p:txBody>
      </p:sp>
      <p:sp>
        <p:nvSpPr>
          <p:cNvPr id="12" name="TextBox 11">
            <a:extLst>
              <a:ext uri="{FF2B5EF4-FFF2-40B4-BE49-F238E27FC236}">
                <a16:creationId xmlns:a16="http://schemas.microsoft.com/office/drawing/2014/main" id="{D8B0FF84-80B2-5315-96E3-1B57E9EDD8F8}"/>
              </a:ext>
            </a:extLst>
          </p:cNvPr>
          <p:cNvSpPr txBox="1"/>
          <p:nvPr/>
        </p:nvSpPr>
        <p:spPr>
          <a:xfrm>
            <a:off x="6319297" y="4920635"/>
            <a:ext cx="936523" cy="369332"/>
          </a:xfrm>
          <a:prstGeom prst="rect">
            <a:avLst/>
          </a:prstGeom>
          <a:noFill/>
        </p:spPr>
        <p:txBody>
          <a:bodyPr wrap="square" rtlCol="0">
            <a:spAutoFit/>
          </a:bodyPr>
          <a:lstStyle/>
          <a:p>
            <a:pPr algn="ctr"/>
            <a:r>
              <a:rPr lang="en-IN" b="1" dirty="0">
                <a:highlight>
                  <a:srgbClr val="00FF00"/>
                </a:highlight>
              </a:rPr>
              <a:t>240.53</a:t>
            </a:r>
          </a:p>
        </p:txBody>
      </p:sp>
      <p:sp>
        <p:nvSpPr>
          <p:cNvPr id="18" name="TextBox 17">
            <a:extLst>
              <a:ext uri="{FF2B5EF4-FFF2-40B4-BE49-F238E27FC236}">
                <a16:creationId xmlns:a16="http://schemas.microsoft.com/office/drawing/2014/main" id="{2A1FC174-197D-BB7A-3A6A-D417429B688F}"/>
              </a:ext>
            </a:extLst>
          </p:cNvPr>
          <p:cNvSpPr txBox="1"/>
          <p:nvPr/>
        </p:nvSpPr>
        <p:spPr>
          <a:xfrm>
            <a:off x="9113527" y="4538032"/>
            <a:ext cx="3613355" cy="307777"/>
          </a:xfrm>
          <a:prstGeom prst="rect">
            <a:avLst/>
          </a:prstGeom>
          <a:noFill/>
        </p:spPr>
        <p:txBody>
          <a:bodyPr wrap="square" rtlCol="0">
            <a:spAutoFit/>
          </a:bodyPr>
          <a:lstStyle/>
          <a:p>
            <a:r>
              <a:rPr lang="en-IN" sz="1400" dirty="0">
                <a:solidFill>
                  <a:schemeClr val="bg1"/>
                </a:solidFill>
                <a:latin typeface="Amasis MT Pro Black" panose="02040A04050005020304" pitchFamily="18" charset="0"/>
              </a:rPr>
              <a:t>AQ Master wired x 1Ms</a:t>
            </a:r>
          </a:p>
        </p:txBody>
      </p:sp>
      <p:sp>
        <p:nvSpPr>
          <p:cNvPr id="19" name="TextBox 18">
            <a:extLst>
              <a:ext uri="{FF2B5EF4-FFF2-40B4-BE49-F238E27FC236}">
                <a16:creationId xmlns:a16="http://schemas.microsoft.com/office/drawing/2014/main" id="{A0BFC731-B33F-A72F-7EA6-B18906F52270}"/>
              </a:ext>
            </a:extLst>
          </p:cNvPr>
          <p:cNvSpPr txBox="1"/>
          <p:nvPr/>
        </p:nvSpPr>
        <p:spPr>
          <a:xfrm>
            <a:off x="9787290" y="4886552"/>
            <a:ext cx="921888" cy="369332"/>
          </a:xfrm>
          <a:prstGeom prst="rect">
            <a:avLst/>
          </a:prstGeom>
          <a:noFill/>
        </p:spPr>
        <p:txBody>
          <a:bodyPr wrap="square" rtlCol="0">
            <a:spAutoFit/>
          </a:bodyPr>
          <a:lstStyle/>
          <a:p>
            <a:r>
              <a:rPr lang="en-IN" b="1" dirty="0">
                <a:highlight>
                  <a:srgbClr val="00FF00"/>
                </a:highlight>
              </a:rPr>
              <a:t>0.8920</a:t>
            </a:r>
          </a:p>
        </p:txBody>
      </p:sp>
      <p:sp>
        <p:nvSpPr>
          <p:cNvPr id="26" name="Isosceles Triangle 25">
            <a:extLst>
              <a:ext uri="{FF2B5EF4-FFF2-40B4-BE49-F238E27FC236}">
                <a16:creationId xmlns:a16="http://schemas.microsoft.com/office/drawing/2014/main" id="{471946B9-FF23-2676-A224-8DFD0635A0BA}"/>
              </a:ext>
            </a:extLst>
          </p:cNvPr>
          <p:cNvSpPr/>
          <p:nvPr/>
        </p:nvSpPr>
        <p:spPr>
          <a:xfrm rot="5400000">
            <a:off x="-995518" y="995518"/>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Isosceles Triangle 26">
            <a:extLst>
              <a:ext uri="{FF2B5EF4-FFF2-40B4-BE49-F238E27FC236}">
                <a16:creationId xmlns:a16="http://schemas.microsoft.com/office/drawing/2014/main" id="{C0B6557C-D1AF-E31D-9F43-33FD8F323674}"/>
              </a:ext>
            </a:extLst>
          </p:cNvPr>
          <p:cNvSpPr/>
          <p:nvPr/>
        </p:nvSpPr>
        <p:spPr>
          <a:xfrm rot="16200000">
            <a:off x="10715157" y="5375781"/>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8475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anim calcmode="lin" valueType="num">
                                      <p:cBhvr>
                                        <p:cTn id="8"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7A940E-10E0-8CCC-D313-A7F2FE444B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726824-90B9-9341-5EB7-043ECC4FFDA7}"/>
              </a:ext>
            </a:extLst>
          </p:cNvPr>
          <p:cNvSpPr>
            <a:spLocks noGrp="1"/>
          </p:cNvSpPr>
          <p:nvPr>
            <p:ph type="title"/>
          </p:nvPr>
        </p:nvSpPr>
        <p:spPr>
          <a:xfrm>
            <a:off x="838200" y="365126"/>
            <a:ext cx="10515600" cy="1013088"/>
          </a:xfrm>
        </p:spPr>
        <p:txBody>
          <a:bodyPr/>
          <a:lstStyle/>
          <a:p>
            <a:r>
              <a:rPr lang="en-IN" b="1" dirty="0"/>
              <a:t>REQUEST 6</a:t>
            </a:r>
            <a:r>
              <a:rPr lang="en-IN" dirty="0"/>
              <a:t>:</a:t>
            </a:r>
          </a:p>
        </p:txBody>
      </p:sp>
      <p:sp>
        <p:nvSpPr>
          <p:cNvPr id="3" name="Content Placeholder 2">
            <a:extLst>
              <a:ext uri="{FF2B5EF4-FFF2-40B4-BE49-F238E27FC236}">
                <a16:creationId xmlns:a16="http://schemas.microsoft.com/office/drawing/2014/main" id="{36EDF83D-DC56-E4DB-EAE8-711F2037B9A2}"/>
              </a:ext>
            </a:extLst>
          </p:cNvPr>
          <p:cNvSpPr>
            <a:spLocks noGrp="1"/>
          </p:cNvSpPr>
          <p:nvPr>
            <p:ph idx="1"/>
          </p:nvPr>
        </p:nvSpPr>
        <p:spPr>
          <a:xfrm>
            <a:off x="838200" y="1535830"/>
            <a:ext cx="10515600" cy="2214050"/>
          </a:xfrm>
        </p:spPr>
        <p:txBody>
          <a:bodyPr>
            <a:noAutofit/>
          </a:bodyPr>
          <a:lstStyle/>
          <a:p>
            <a:pPr marL="0" indent="0">
              <a:buNone/>
            </a:pPr>
            <a:r>
              <a:rPr lang="en-GB" sz="1800" dirty="0"/>
              <a:t>Generate a report which contains the top 5 customers who received an </a:t>
            </a:r>
          </a:p>
          <a:p>
            <a:pPr marL="0" indent="0">
              <a:buNone/>
            </a:pPr>
            <a:r>
              <a:rPr lang="en-GB" sz="1800" dirty="0"/>
              <a:t>average high </a:t>
            </a:r>
            <a:r>
              <a:rPr lang="en-GB" sz="1800" dirty="0" err="1"/>
              <a:t>pre_invoice_discount_pct</a:t>
            </a:r>
            <a:r>
              <a:rPr lang="en-GB" sz="1800" dirty="0"/>
              <a:t> for the fiscal year 2021 and in the </a:t>
            </a:r>
          </a:p>
          <a:p>
            <a:pPr marL="0" indent="0">
              <a:buNone/>
            </a:pPr>
            <a:r>
              <a:rPr lang="en-GB" sz="1800" dirty="0"/>
              <a:t>Indian market. The final output contains these fields,</a:t>
            </a:r>
          </a:p>
          <a:p>
            <a:pPr marL="0" indent="0">
              <a:buNone/>
            </a:pPr>
            <a:r>
              <a:rPr lang="en-GB" sz="1800" dirty="0" err="1"/>
              <a:t>customer_code</a:t>
            </a:r>
            <a:r>
              <a:rPr lang="en-GB" sz="1800" dirty="0"/>
              <a:t> </a:t>
            </a:r>
          </a:p>
          <a:p>
            <a:pPr marL="0" indent="0">
              <a:buNone/>
            </a:pPr>
            <a:r>
              <a:rPr lang="en-GB" sz="1800" dirty="0"/>
              <a:t>customer</a:t>
            </a:r>
          </a:p>
          <a:p>
            <a:pPr marL="0" indent="0">
              <a:buNone/>
            </a:pPr>
            <a:r>
              <a:rPr lang="en-GB" sz="1800" dirty="0" err="1"/>
              <a:t>average_discount_percentage</a:t>
            </a:r>
            <a:endParaRPr lang="en-IN" sz="1800" dirty="0"/>
          </a:p>
        </p:txBody>
      </p:sp>
      <p:sp>
        <p:nvSpPr>
          <p:cNvPr id="4" name="TextBox 3">
            <a:extLst>
              <a:ext uri="{FF2B5EF4-FFF2-40B4-BE49-F238E27FC236}">
                <a16:creationId xmlns:a16="http://schemas.microsoft.com/office/drawing/2014/main" id="{3F099AFD-6CFB-F8DE-03FB-DC481966B76A}"/>
              </a:ext>
            </a:extLst>
          </p:cNvPr>
          <p:cNvSpPr txBox="1"/>
          <p:nvPr/>
        </p:nvSpPr>
        <p:spPr>
          <a:xfrm>
            <a:off x="5881119" y="3954769"/>
            <a:ext cx="2536722" cy="369332"/>
          </a:xfrm>
          <a:prstGeom prst="rect">
            <a:avLst/>
          </a:prstGeom>
          <a:noFill/>
        </p:spPr>
        <p:txBody>
          <a:bodyPr wrap="square" rtlCol="0">
            <a:spAutoFit/>
          </a:bodyPr>
          <a:lstStyle/>
          <a:p>
            <a:pPr algn="ctr"/>
            <a:r>
              <a:rPr lang="en-IN" b="1" dirty="0"/>
              <a:t>QURIED RESULT</a:t>
            </a:r>
          </a:p>
        </p:txBody>
      </p:sp>
      <p:pic>
        <p:nvPicPr>
          <p:cNvPr id="6" name="Picture 5">
            <a:extLst>
              <a:ext uri="{FF2B5EF4-FFF2-40B4-BE49-F238E27FC236}">
                <a16:creationId xmlns:a16="http://schemas.microsoft.com/office/drawing/2014/main" id="{BE91A19D-BA0D-FEE1-2D45-B38D288DC84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76683" y="4528990"/>
            <a:ext cx="4321277" cy="1724326"/>
          </a:xfrm>
          <a:prstGeom prst="rect">
            <a:avLst/>
          </a:prstGeom>
        </p:spPr>
      </p:pic>
      <p:sp>
        <p:nvSpPr>
          <p:cNvPr id="8" name="Isosceles Triangle 7">
            <a:extLst>
              <a:ext uri="{FF2B5EF4-FFF2-40B4-BE49-F238E27FC236}">
                <a16:creationId xmlns:a16="http://schemas.microsoft.com/office/drawing/2014/main" id="{8DD78531-56C1-9D9D-9650-825098BE3C6D}"/>
              </a:ext>
            </a:extLst>
          </p:cNvPr>
          <p:cNvSpPr/>
          <p:nvPr/>
        </p:nvSpPr>
        <p:spPr>
          <a:xfrm rot="5400000">
            <a:off x="-995518" y="995518"/>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Isosceles Triangle 8">
            <a:extLst>
              <a:ext uri="{FF2B5EF4-FFF2-40B4-BE49-F238E27FC236}">
                <a16:creationId xmlns:a16="http://schemas.microsoft.com/office/drawing/2014/main" id="{6AD9C9BD-0E54-8F20-8992-0C30845CE2BC}"/>
              </a:ext>
            </a:extLst>
          </p:cNvPr>
          <p:cNvSpPr/>
          <p:nvPr/>
        </p:nvSpPr>
        <p:spPr>
          <a:xfrm rot="16200000">
            <a:off x="10709786" y="5319618"/>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6596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750"/>
                                        <p:tgtEl>
                                          <p:spTgt spid="3">
                                            <p:txEl>
                                              <p:pRg st="0" end="0"/>
                                            </p:txEl>
                                          </p:spTgt>
                                        </p:tgtEl>
                                      </p:cBhvr>
                                    </p:animEffect>
                                    <p:anim calcmode="lin" valueType="num">
                                      <p:cBhvr>
                                        <p:cTn id="12"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750"/>
                                        <p:tgtEl>
                                          <p:spTgt spid="3">
                                            <p:txEl>
                                              <p:pRg st="1" end="1"/>
                                            </p:txEl>
                                          </p:spTgt>
                                        </p:tgtEl>
                                      </p:cBhvr>
                                    </p:animEffect>
                                    <p:anim calcmode="lin" valueType="num">
                                      <p:cBhvr>
                                        <p:cTn id="19"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7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750"/>
                                        <p:tgtEl>
                                          <p:spTgt spid="3">
                                            <p:txEl>
                                              <p:pRg st="2" end="2"/>
                                            </p:txEl>
                                          </p:spTgt>
                                        </p:tgtEl>
                                      </p:cBhvr>
                                    </p:animEffect>
                                    <p:anim calcmode="lin" valueType="num">
                                      <p:cBhvr>
                                        <p:cTn id="26"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750"/>
                                        <p:tgtEl>
                                          <p:spTgt spid="3">
                                            <p:txEl>
                                              <p:pRg st="3" end="3"/>
                                            </p:txEl>
                                          </p:spTgt>
                                        </p:tgtEl>
                                      </p:cBhvr>
                                    </p:animEffect>
                                    <p:anim calcmode="lin" valueType="num">
                                      <p:cBhvr>
                                        <p:cTn id="33" dur="7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7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750"/>
                                        <p:tgtEl>
                                          <p:spTgt spid="3">
                                            <p:txEl>
                                              <p:pRg st="4" end="4"/>
                                            </p:txEl>
                                          </p:spTgt>
                                        </p:tgtEl>
                                      </p:cBhvr>
                                    </p:animEffect>
                                    <p:anim calcmode="lin" valueType="num">
                                      <p:cBhvr>
                                        <p:cTn id="40" dur="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fade">
                                      <p:cBhvr>
                                        <p:cTn id="46" dur="750"/>
                                        <p:tgtEl>
                                          <p:spTgt spid="3">
                                            <p:txEl>
                                              <p:pRg st="5" end="5"/>
                                            </p:txEl>
                                          </p:spTgt>
                                        </p:tgtEl>
                                      </p:cBhvr>
                                    </p:animEffect>
                                    <p:anim calcmode="lin" valueType="num">
                                      <p:cBhvr>
                                        <p:cTn id="47" dur="75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8" dur="75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ppt_x"/>
                                          </p:val>
                                        </p:tav>
                                        <p:tav tm="100000">
                                          <p:val>
                                            <p:strVal val="#ppt_x"/>
                                          </p:val>
                                        </p:tav>
                                      </p:tavLst>
                                    </p:anim>
                                    <p:anim calcmode="lin" valueType="num">
                                      <p:cBhvr additive="base">
                                        <p:cTn id="54" dur="500" fill="hold"/>
                                        <p:tgtEl>
                                          <p:spTgt spid="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anim calcmode="lin" valueType="num">
                                      <p:cBhvr additive="base">
                                        <p:cTn id="57" dur="500" fill="hold"/>
                                        <p:tgtEl>
                                          <p:spTgt spid="4"/>
                                        </p:tgtEl>
                                        <p:attrNameLst>
                                          <p:attrName>ppt_x</p:attrName>
                                        </p:attrNameLst>
                                      </p:cBhvr>
                                      <p:tavLst>
                                        <p:tav tm="0">
                                          <p:val>
                                            <p:strVal val="#ppt_x"/>
                                          </p:val>
                                        </p:tav>
                                        <p:tav tm="100000">
                                          <p:val>
                                            <p:strVal val="#ppt_x"/>
                                          </p:val>
                                        </p:tav>
                                      </p:tavLst>
                                    </p:anim>
                                    <p:anim calcmode="lin" valueType="num">
                                      <p:cBhvr additive="base">
                                        <p:cTn id="5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505599-A28E-4842-BB1B-C6D540CD8A16}"/>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376EE55-320D-C1C4-0AFB-F0E16451B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CA07AA-A339-A9A1-AF2B-D88FBB3F2FEA}"/>
              </a:ext>
            </a:extLst>
          </p:cNvPr>
          <p:cNvSpPr>
            <a:spLocks noGrp="1"/>
          </p:cNvSpPr>
          <p:nvPr>
            <p:ph type="title"/>
          </p:nvPr>
        </p:nvSpPr>
        <p:spPr>
          <a:xfrm>
            <a:off x="539701" y="871872"/>
            <a:ext cx="4368602" cy="1551377"/>
          </a:xfrm>
        </p:spPr>
        <p:txBody>
          <a:bodyPr anchor="b">
            <a:normAutofit/>
          </a:bodyPr>
          <a:lstStyle/>
          <a:p>
            <a:r>
              <a:rPr lang="en-IN" sz="5400" b="1" dirty="0"/>
              <a:t>INSIGHTS</a:t>
            </a:r>
            <a:r>
              <a:rPr lang="en-IN" sz="5400" dirty="0"/>
              <a:t>:</a:t>
            </a:r>
          </a:p>
        </p:txBody>
      </p:sp>
      <p:sp>
        <p:nvSpPr>
          <p:cNvPr id="16" name="sketchy line">
            <a:extLst>
              <a:ext uri="{FF2B5EF4-FFF2-40B4-BE49-F238E27FC236}">
                <a16:creationId xmlns:a16="http://schemas.microsoft.com/office/drawing/2014/main" id="{CC94695C-603B-1EBB-BF24-8DF04BCC4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CA38A58-6766-8C65-43C6-2D9F0AC03588}"/>
              </a:ext>
            </a:extLst>
          </p:cNvPr>
          <p:cNvSpPr>
            <a:spLocks noGrp="1"/>
          </p:cNvSpPr>
          <p:nvPr>
            <p:ph idx="1"/>
          </p:nvPr>
        </p:nvSpPr>
        <p:spPr>
          <a:xfrm>
            <a:off x="255644" y="2915457"/>
            <a:ext cx="5319245" cy="3617174"/>
          </a:xfrm>
        </p:spPr>
        <p:txBody>
          <a:bodyPr>
            <a:normAutofit fontScale="70000" lnSpcReduction="20000"/>
          </a:bodyPr>
          <a:lstStyle/>
          <a:p>
            <a:r>
              <a:rPr lang="en-GB" sz="2300" dirty="0"/>
              <a:t>The top customers of </a:t>
            </a:r>
            <a:r>
              <a:rPr lang="en-GB" sz="2300" dirty="0" err="1"/>
              <a:t>Atliq</a:t>
            </a:r>
            <a:r>
              <a:rPr lang="en-GB" sz="2300" dirty="0"/>
              <a:t> </a:t>
            </a:r>
            <a:r>
              <a:rPr lang="en-GB" sz="2300" dirty="0" err="1"/>
              <a:t>Hardwares</a:t>
            </a:r>
            <a:r>
              <a:rPr lang="en-GB" sz="2300" dirty="0"/>
              <a:t> receive similar average discount percentages, with slight variations:</a:t>
            </a:r>
            <a:br>
              <a:rPr lang="en-GB" sz="2300" dirty="0"/>
            </a:br>
            <a:endParaRPr lang="en-GB" sz="2300" dirty="0"/>
          </a:p>
          <a:p>
            <a:r>
              <a:rPr lang="en-GB" sz="2300" b="1" dirty="0"/>
              <a:t>Key Observations:</a:t>
            </a:r>
            <a:endParaRPr lang="en-GB" sz="2300" dirty="0"/>
          </a:p>
          <a:p>
            <a:r>
              <a:rPr lang="en-GB" sz="2300" b="1" dirty="0"/>
              <a:t>Flipkart</a:t>
            </a:r>
            <a:r>
              <a:rPr lang="en-GB" sz="2300" dirty="0"/>
              <a:t> receives the </a:t>
            </a:r>
            <a:r>
              <a:rPr lang="en-GB" sz="2300" b="1" dirty="0"/>
              <a:t>highest average discount</a:t>
            </a:r>
            <a:r>
              <a:rPr lang="en-GB" sz="2300" dirty="0"/>
              <a:t> at </a:t>
            </a:r>
            <a:r>
              <a:rPr lang="en-GB" sz="2300" b="1" dirty="0"/>
              <a:t>30.83%</a:t>
            </a:r>
            <a:r>
              <a:rPr lang="en-GB" sz="2300" dirty="0"/>
              <a:t>, potentially due to higher sales volumes or strategic partnerships.</a:t>
            </a:r>
          </a:p>
          <a:p>
            <a:r>
              <a:rPr lang="en-GB" sz="2300" dirty="0"/>
              <a:t>Other major retailers like </a:t>
            </a:r>
            <a:r>
              <a:rPr lang="en-GB" sz="2300" b="1" dirty="0" err="1"/>
              <a:t>Viveks</a:t>
            </a:r>
            <a:r>
              <a:rPr lang="en-GB" sz="2300" b="1" dirty="0"/>
              <a:t> (30.38%)</a:t>
            </a:r>
            <a:r>
              <a:rPr lang="en-GB" sz="2300" dirty="0"/>
              <a:t>, </a:t>
            </a:r>
            <a:r>
              <a:rPr lang="en-GB" sz="2300" b="1" dirty="0"/>
              <a:t>Ezone (30.28%)</a:t>
            </a:r>
            <a:r>
              <a:rPr lang="en-GB" sz="2300" dirty="0"/>
              <a:t>, and </a:t>
            </a:r>
            <a:r>
              <a:rPr lang="en-GB" sz="2300" b="1" dirty="0"/>
              <a:t>Croma (30.25%)</a:t>
            </a:r>
            <a:r>
              <a:rPr lang="en-GB" sz="2300" dirty="0"/>
              <a:t> receive comparable discount rates, indicating a standardized discounting approach across retail partners.</a:t>
            </a:r>
          </a:p>
          <a:p>
            <a:r>
              <a:rPr lang="en-GB" sz="2300" b="1" dirty="0"/>
              <a:t>Amazon</a:t>
            </a:r>
            <a:r>
              <a:rPr lang="en-GB" sz="2300" dirty="0"/>
              <a:t>, while a key customer, has the </a:t>
            </a:r>
            <a:r>
              <a:rPr lang="en-GB" sz="2300" b="1" dirty="0"/>
              <a:t>lowest discount</a:t>
            </a:r>
            <a:r>
              <a:rPr lang="en-GB" sz="2300" dirty="0"/>
              <a:t> at </a:t>
            </a:r>
            <a:r>
              <a:rPr lang="en-GB" sz="2300" b="1" dirty="0"/>
              <a:t>29.33%</a:t>
            </a:r>
            <a:r>
              <a:rPr lang="en-GB" sz="2300" dirty="0"/>
              <a:t>, which could reflect different negotiation outcomes or sales dynamics.</a:t>
            </a:r>
          </a:p>
          <a:p>
            <a:pPr marL="0" indent="0">
              <a:buNone/>
            </a:pPr>
            <a:br>
              <a:rPr lang="en-GB" sz="1800" dirty="0"/>
            </a:br>
            <a:endParaRPr lang="en-GB" sz="1800" dirty="0"/>
          </a:p>
        </p:txBody>
      </p:sp>
      <p:pic>
        <p:nvPicPr>
          <p:cNvPr id="6" name="Picture 5" descr="A row of pink rectangular objects&#10;&#10;AI-generated content may be incorrect.">
            <a:extLst>
              <a:ext uri="{FF2B5EF4-FFF2-40B4-BE49-F238E27FC236}">
                <a16:creationId xmlns:a16="http://schemas.microsoft.com/office/drawing/2014/main" id="{B7BC89DD-E3E4-D37B-B7FE-AF2F78B3A7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2248" y="2071941"/>
            <a:ext cx="5976597" cy="4355542"/>
          </a:xfrm>
          <a:prstGeom prst="rect">
            <a:avLst/>
          </a:prstGeom>
        </p:spPr>
      </p:pic>
      <p:pic>
        <p:nvPicPr>
          <p:cNvPr id="7" name="Graphic 6" descr="Arrow: Rotate right with solid fill">
            <a:extLst>
              <a:ext uri="{FF2B5EF4-FFF2-40B4-BE49-F238E27FC236}">
                <a16:creationId xmlns:a16="http://schemas.microsoft.com/office/drawing/2014/main" id="{D869BC09-CFEA-6126-1139-F7634CC8644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12005" y="1690882"/>
            <a:ext cx="914400" cy="914400"/>
          </a:xfrm>
          <a:prstGeom prst="rect">
            <a:avLst/>
          </a:prstGeom>
        </p:spPr>
      </p:pic>
      <p:sp>
        <p:nvSpPr>
          <p:cNvPr id="10" name="Isosceles Triangle 9">
            <a:extLst>
              <a:ext uri="{FF2B5EF4-FFF2-40B4-BE49-F238E27FC236}">
                <a16:creationId xmlns:a16="http://schemas.microsoft.com/office/drawing/2014/main" id="{53E0BB65-2BA5-D305-0912-5EC6D0918903}"/>
              </a:ext>
            </a:extLst>
          </p:cNvPr>
          <p:cNvSpPr/>
          <p:nvPr/>
        </p:nvSpPr>
        <p:spPr>
          <a:xfrm rot="5400000">
            <a:off x="-995518" y="995518"/>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Isosceles Triangle 10">
            <a:extLst>
              <a:ext uri="{FF2B5EF4-FFF2-40B4-BE49-F238E27FC236}">
                <a16:creationId xmlns:a16="http://schemas.microsoft.com/office/drawing/2014/main" id="{5C24B5BB-D16A-D440-1321-1BAD7F129236}"/>
              </a:ext>
            </a:extLst>
          </p:cNvPr>
          <p:cNvSpPr/>
          <p:nvPr/>
        </p:nvSpPr>
        <p:spPr>
          <a:xfrm rot="16200000">
            <a:off x="10697490" y="5337301"/>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6780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anim calcmode="lin" valueType="num">
                                      <p:cBhvr>
                                        <p:cTn id="8"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750"/>
                                        <p:tgtEl>
                                          <p:spTgt spid="3">
                                            <p:txEl>
                                              <p:pRg st="1" end="1"/>
                                            </p:txEl>
                                          </p:spTgt>
                                        </p:tgtEl>
                                      </p:cBhvr>
                                    </p:animEffect>
                                    <p:anim calcmode="lin" valueType="num">
                                      <p:cBhvr>
                                        <p:cTn id="15"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7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750"/>
                                        <p:tgtEl>
                                          <p:spTgt spid="3">
                                            <p:txEl>
                                              <p:pRg st="2" end="2"/>
                                            </p:txEl>
                                          </p:spTgt>
                                        </p:tgtEl>
                                      </p:cBhvr>
                                    </p:animEffect>
                                    <p:anim calcmode="lin" valueType="num">
                                      <p:cBhvr>
                                        <p:cTn id="22"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750"/>
                                        <p:tgtEl>
                                          <p:spTgt spid="3">
                                            <p:txEl>
                                              <p:pRg st="3" end="3"/>
                                            </p:txEl>
                                          </p:spTgt>
                                        </p:tgtEl>
                                      </p:cBhvr>
                                    </p:animEffect>
                                    <p:anim calcmode="lin" valueType="num">
                                      <p:cBhvr>
                                        <p:cTn id="29" dur="7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7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750"/>
                                        <p:tgtEl>
                                          <p:spTgt spid="3">
                                            <p:txEl>
                                              <p:pRg st="4" end="4"/>
                                            </p:txEl>
                                          </p:spTgt>
                                        </p:tgtEl>
                                      </p:cBhvr>
                                    </p:animEffect>
                                    <p:anim calcmode="lin" valueType="num">
                                      <p:cBhvr>
                                        <p:cTn id="36" dur="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750"/>
                                        <p:tgtEl>
                                          <p:spTgt spid="3">
                                            <p:txEl>
                                              <p:pRg st="5" end="5"/>
                                            </p:txEl>
                                          </p:spTgt>
                                        </p:tgtEl>
                                      </p:cBhvr>
                                    </p:animEffect>
                                    <p:anim calcmode="lin" valueType="num">
                                      <p:cBhvr>
                                        <p:cTn id="43" dur="75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75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ppt_x"/>
                                          </p:val>
                                        </p:tav>
                                        <p:tav tm="100000">
                                          <p:val>
                                            <p:strVal val="#ppt_x"/>
                                          </p:val>
                                        </p:tav>
                                      </p:tavLst>
                                    </p:anim>
                                    <p:anim calcmode="lin" valueType="num">
                                      <p:cBhvr additive="base">
                                        <p:cTn id="50" dur="500" fill="hold"/>
                                        <p:tgtEl>
                                          <p:spTgt spid="6"/>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
                                        </p:tgtEl>
                                        <p:attrNameLst>
                                          <p:attrName>style.visibility</p:attrName>
                                        </p:attrNameLst>
                                      </p:cBhvr>
                                      <p:to>
                                        <p:strVal val="visible"/>
                                      </p:to>
                                    </p:set>
                                    <p:anim calcmode="lin" valueType="num">
                                      <p:cBhvr additive="base">
                                        <p:cTn id="53" dur="500" fill="hold"/>
                                        <p:tgtEl>
                                          <p:spTgt spid="7"/>
                                        </p:tgtEl>
                                        <p:attrNameLst>
                                          <p:attrName>ppt_x</p:attrName>
                                        </p:attrNameLst>
                                      </p:cBhvr>
                                      <p:tavLst>
                                        <p:tav tm="0">
                                          <p:val>
                                            <p:strVal val="#ppt_x"/>
                                          </p:val>
                                        </p:tav>
                                        <p:tav tm="100000">
                                          <p:val>
                                            <p:strVal val="#ppt_x"/>
                                          </p:val>
                                        </p:tav>
                                      </p:tavLst>
                                    </p:anim>
                                    <p:anim calcmode="lin" valueType="num">
                                      <p:cBhvr additive="base">
                                        <p:cTn id="5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15DD0-D6FD-659C-084B-0AC0D6881A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2C8FBA-19F8-44D5-573A-A3C6ABCCFA10}"/>
              </a:ext>
            </a:extLst>
          </p:cNvPr>
          <p:cNvSpPr>
            <a:spLocks noGrp="1"/>
          </p:cNvSpPr>
          <p:nvPr>
            <p:ph type="title"/>
          </p:nvPr>
        </p:nvSpPr>
        <p:spPr>
          <a:xfrm>
            <a:off x="838200" y="365126"/>
            <a:ext cx="10515600" cy="1013088"/>
          </a:xfrm>
        </p:spPr>
        <p:txBody>
          <a:bodyPr/>
          <a:lstStyle/>
          <a:p>
            <a:r>
              <a:rPr lang="en-IN" b="1" dirty="0"/>
              <a:t>REQUEST 7</a:t>
            </a:r>
            <a:r>
              <a:rPr lang="en-IN" dirty="0"/>
              <a:t>:</a:t>
            </a:r>
          </a:p>
        </p:txBody>
      </p:sp>
      <p:sp>
        <p:nvSpPr>
          <p:cNvPr id="3" name="Content Placeholder 2">
            <a:extLst>
              <a:ext uri="{FF2B5EF4-FFF2-40B4-BE49-F238E27FC236}">
                <a16:creationId xmlns:a16="http://schemas.microsoft.com/office/drawing/2014/main" id="{8978357F-6A55-9FD5-90B3-62F23F5D0168}"/>
              </a:ext>
            </a:extLst>
          </p:cNvPr>
          <p:cNvSpPr>
            <a:spLocks noGrp="1"/>
          </p:cNvSpPr>
          <p:nvPr>
            <p:ph idx="1"/>
          </p:nvPr>
        </p:nvSpPr>
        <p:spPr>
          <a:xfrm>
            <a:off x="838200" y="1378213"/>
            <a:ext cx="10515600" cy="2576555"/>
          </a:xfrm>
        </p:spPr>
        <p:txBody>
          <a:bodyPr>
            <a:noAutofit/>
          </a:bodyPr>
          <a:lstStyle/>
          <a:p>
            <a:pPr marL="0" indent="0">
              <a:buNone/>
            </a:pPr>
            <a:r>
              <a:rPr lang="en-GB" sz="1800" dirty="0"/>
              <a:t>Get the complete report of the Gross sales amount for the customer “</a:t>
            </a:r>
            <a:r>
              <a:rPr lang="en-GB" sz="1800" dirty="0" err="1"/>
              <a:t>Atliq</a:t>
            </a:r>
            <a:r>
              <a:rPr lang="en-GB" sz="1800" dirty="0"/>
              <a:t> </a:t>
            </a:r>
          </a:p>
          <a:p>
            <a:pPr marL="0" indent="0">
              <a:buNone/>
            </a:pPr>
            <a:r>
              <a:rPr lang="en-GB" sz="1800" dirty="0"/>
              <a:t>Exclusive” for each month. This analysis helps to get an idea of low and </a:t>
            </a:r>
          </a:p>
          <a:p>
            <a:pPr marL="0" indent="0">
              <a:buNone/>
            </a:pPr>
            <a:r>
              <a:rPr lang="en-GB" sz="1800" dirty="0"/>
              <a:t>high-performing months and take strategic decisions.</a:t>
            </a:r>
          </a:p>
          <a:p>
            <a:pPr marL="0" indent="0">
              <a:buNone/>
            </a:pPr>
            <a:r>
              <a:rPr lang="en-GB" sz="1800" dirty="0"/>
              <a:t>The final report contains these columns:</a:t>
            </a:r>
          </a:p>
          <a:p>
            <a:pPr marL="0" indent="0">
              <a:buNone/>
            </a:pPr>
            <a:r>
              <a:rPr lang="en-GB" sz="1800" dirty="0"/>
              <a:t>Month </a:t>
            </a:r>
          </a:p>
          <a:p>
            <a:pPr marL="0" indent="0">
              <a:buNone/>
            </a:pPr>
            <a:r>
              <a:rPr lang="en-GB" sz="1800" dirty="0"/>
              <a:t>Year</a:t>
            </a:r>
          </a:p>
          <a:p>
            <a:pPr marL="0" indent="0">
              <a:buNone/>
            </a:pPr>
            <a:r>
              <a:rPr lang="en-GB" sz="1800" dirty="0"/>
              <a:t>Gross sales Amount</a:t>
            </a:r>
            <a:endParaRPr lang="en-IN" sz="1800" dirty="0"/>
          </a:p>
        </p:txBody>
      </p:sp>
      <p:sp>
        <p:nvSpPr>
          <p:cNvPr id="4" name="TextBox 3">
            <a:extLst>
              <a:ext uri="{FF2B5EF4-FFF2-40B4-BE49-F238E27FC236}">
                <a16:creationId xmlns:a16="http://schemas.microsoft.com/office/drawing/2014/main" id="{6A460546-F2F4-91C5-41FE-E4177858FA3F}"/>
              </a:ext>
            </a:extLst>
          </p:cNvPr>
          <p:cNvSpPr txBox="1"/>
          <p:nvPr/>
        </p:nvSpPr>
        <p:spPr>
          <a:xfrm>
            <a:off x="8608139" y="2112493"/>
            <a:ext cx="2536722" cy="369332"/>
          </a:xfrm>
          <a:prstGeom prst="rect">
            <a:avLst/>
          </a:prstGeom>
          <a:noFill/>
        </p:spPr>
        <p:txBody>
          <a:bodyPr wrap="square" rtlCol="0">
            <a:spAutoFit/>
          </a:bodyPr>
          <a:lstStyle/>
          <a:p>
            <a:pPr algn="ctr"/>
            <a:r>
              <a:rPr lang="en-IN" b="1" dirty="0"/>
              <a:t>QURIED RESULT</a:t>
            </a:r>
          </a:p>
        </p:txBody>
      </p:sp>
      <p:pic>
        <p:nvPicPr>
          <p:cNvPr id="6" name="Picture 5">
            <a:extLst>
              <a:ext uri="{FF2B5EF4-FFF2-40B4-BE49-F238E27FC236}">
                <a16:creationId xmlns:a16="http://schemas.microsoft.com/office/drawing/2014/main" id="{15EB30A7-C011-944A-47B0-32C0CEECFF4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224681" y="2556419"/>
            <a:ext cx="3303639" cy="4191510"/>
          </a:xfrm>
          <a:prstGeom prst="rect">
            <a:avLst/>
          </a:prstGeom>
        </p:spPr>
      </p:pic>
      <p:sp>
        <p:nvSpPr>
          <p:cNvPr id="8" name="Isosceles Triangle 7">
            <a:extLst>
              <a:ext uri="{FF2B5EF4-FFF2-40B4-BE49-F238E27FC236}">
                <a16:creationId xmlns:a16="http://schemas.microsoft.com/office/drawing/2014/main" id="{D0760C9F-69CF-2DAE-F760-E7A2D632A88A}"/>
              </a:ext>
            </a:extLst>
          </p:cNvPr>
          <p:cNvSpPr/>
          <p:nvPr/>
        </p:nvSpPr>
        <p:spPr>
          <a:xfrm rot="5400000">
            <a:off x="-995518" y="995518"/>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Isosceles Triangle 8">
            <a:extLst>
              <a:ext uri="{FF2B5EF4-FFF2-40B4-BE49-F238E27FC236}">
                <a16:creationId xmlns:a16="http://schemas.microsoft.com/office/drawing/2014/main" id="{2EC8ED6A-A80E-43C3-4D0C-6A4A723DDBB9}"/>
              </a:ext>
            </a:extLst>
          </p:cNvPr>
          <p:cNvSpPr/>
          <p:nvPr/>
        </p:nvSpPr>
        <p:spPr>
          <a:xfrm rot="16200000">
            <a:off x="10709786" y="5375786"/>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9648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750"/>
                                        <p:tgtEl>
                                          <p:spTgt spid="3">
                                            <p:txEl>
                                              <p:pRg st="0" end="0"/>
                                            </p:txEl>
                                          </p:spTgt>
                                        </p:tgtEl>
                                      </p:cBhvr>
                                    </p:animEffect>
                                    <p:anim calcmode="lin" valueType="num">
                                      <p:cBhvr>
                                        <p:cTn id="12"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750"/>
                                        <p:tgtEl>
                                          <p:spTgt spid="3">
                                            <p:txEl>
                                              <p:pRg st="1" end="1"/>
                                            </p:txEl>
                                          </p:spTgt>
                                        </p:tgtEl>
                                      </p:cBhvr>
                                    </p:animEffect>
                                    <p:anim calcmode="lin" valueType="num">
                                      <p:cBhvr>
                                        <p:cTn id="19"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7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750"/>
                                        <p:tgtEl>
                                          <p:spTgt spid="3">
                                            <p:txEl>
                                              <p:pRg st="2" end="2"/>
                                            </p:txEl>
                                          </p:spTgt>
                                        </p:tgtEl>
                                      </p:cBhvr>
                                    </p:animEffect>
                                    <p:anim calcmode="lin" valueType="num">
                                      <p:cBhvr>
                                        <p:cTn id="26"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750"/>
                                        <p:tgtEl>
                                          <p:spTgt spid="3">
                                            <p:txEl>
                                              <p:pRg st="3" end="3"/>
                                            </p:txEl>
                                          </p:spTgt>
                                        </p:tgtEl>
                                      </p:cBhvr>
                                    </p:animEffect>
                                    <p:anim calcmode="lin" valueType="num">
                                      <p:cBhvr>
                                        <p:cTn id="33" dur="7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7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750"/>
                                        <p:tgtEl>
                                          <p:spTgt spid="3">
                                            <p:txEl>
                                              <p:pRg st="4" end="4"/>
                                            </p:txEl>
                                          </p:spTgt>
                                        </p:tgtEl>
                                      </p:cBhvr>
                                    </p:animEffect>
                                    <p:anim calcmode="lin" valueType="num">
                                      <p:cBhvr>
                                        <p:cTn id="40" dur="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fade">
                                      <p:cBhvr>
                                        <p:cTn id="46" dur="750"/>
                                        <p:tgtEl>
                                          <p:spTgt spid="3">
                                            <p:txEl>
                                              <p:pRg st="5" end="5"/>
                                            </p:txEl>
                                          </p:spTgt>
                                        </p:tgtEl>
                                      </p:cBhvr>
                                    </p:animEffect>
                                    <p:anim calcmode="lin" valueType="num">
                                      <p:cBhvr>
                                        <p:cTn id="47" dur="75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8" dur="75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Effect transition="in" filter="fade">
                                      <p:cBhvr>
                                        <p:cTn id="53" dur="750"/>
                                        <p:tgtEl>
                                          <p:spTgt spid="3">
                                            <p:txEl>
                                              <p:pRg st="6" end="6"/>
                                            </p:txEl>
                                          </p:spTgt>
                                        </p:tgtEl>
                                      </p:cBhvr>
                                    </p:animEffect>
                                    <p:anim calcmode="lin" valueType="num">
                                      <p:cBhvr>
                                        <p:cTn id="54" dur="75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5" dur="75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500" fill="hold"/>
                                        <p:tgtEl>
                                          <p:spTgt spid="6"/>
                                        </p:tgtEl>
                                        <p:attrNameLst>
                                          <p:attrName>ppt_x</p:attrName>
                                        </p:attrNameLst>
                                      </p:cBhvr>
                                      <p:tavLst>
                                        <p:tav tm="0">
                                          <p:val>
                                            <p:strVal val="#ppt_x"/>
                                          </p:val>
                                        </p:tav>
                                        <p:tav tm="100000">
                                          <p:val>
                                            <p:strVal val="#ppt_x"/>
                                          </p:val>
                                        </p:tav>
                                      </p:tavLst>
                                    </p:anim>
                                    <p:anim calcmode="lin" valueType="num">
                                      <p:cBhvr additive="base">
                                        <p:cTn id="61" dur="500" fill="hold"/>
                                        <p:tgtEl>
                                          <p:spTgt spid="6"/>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 calcmode="lin" valueType="num">
                                      <p:cBhvr additive="base">
                                        <p:cTn id="64" dur="500" fill="hold"/>
                                        <p:tgtEl>
                                          <p:spTgt spid="4"/>
                                        </p:tgtEl>
                                        <p:attrNameLst>
                                          <p:attrName>ppt_x</p:attrName>
                                        </p:attrNameLst>
                                      </p:cBhvr>
                                      <p:tavLst>
                                        <p:tav tm="0">
                                          <p:val>
                                            <p:strVal val="#ppt_x"/>
                                          </p:val>
                                        </p:tav>
                                        <p:tav tm="100000">
                                          <p:val>
                                            <p:strVal val="#ppt_x"/>
                                          </p:val>
                                        </p:tav>
                                      </p:tavLst>
                                    </p:anim>
                                    <p:anim calcmode="lin" valueType="num">
                                      <p:cBhvr additive="base">
                                        <p:cTn id="6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4AFD1A-DACB-4DC5-4037-9072DA6005D1}"/>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022C7E5-FA46-720B-307F-26A93ADF3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07B9AF-4E30-46A3-F940-21266AC4D18C}"/>
              </a:ext>
            </a:extLst>
          </p:cNvPr>
          <p:cNvSpPr>
            <a:spLocks noGrp="1"/>
          </p:cNvSpPr>
          <p:nvPr>
            <p:ph type="title"/>
          </p:nvPr>
        </p:nvSpPr>
        <p:spPr>
          <a:xfrm>
            <a:off x="413155" y="880529"/>
            <a:ext cx="4368602" cy="1551377"/>
          </a:xfrm>
        </p:spPr>
        <p:txBody>
          <a:bodyPr anchor="b">
            <a:normAutofit/>
          </a:bodyPr>
          <a:lstStyle/>
          <a:p>
            <a:r>
              <a:rPr lang="en-IN" sz="5400" b="1" dirty="0"/>
              <a:t>INSIGHTS</a:t>
            </a:r>
            <a:r>
              <a:rPr lang="en-IN" sz="5400" dirty="0"/>
              <a:t>:</a:t>
            </a:r>
          </a:p>
        </p:txBody>
      </p:sp>
      <p:sp>
        <p:nvSpPr>
          <p:cNvPr id="16" name="sketchy line">
            <a:extLst>
              <a:ext uri="{FF2B5EF4-FFF2-40B4-BE49-F238E27FC236}">
                <a16:creationId xmlns:a16="http://schemas.microsoft.com/office/drawing/2014/main" id="{528B88D8-EFB1-4506-64D8-2DC39FA261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7A9745-3164-7480-DB5D-39B8E9821FC6}"/>
              </a:ext>
            </a:extLst>
          </p:cNvPr>
          <p:cNvSpPr>
            <a:spLocks noGrp="1"/>
          </p:cNvSpPr>
          <p:nvPr>
            <p:ph idx="1"/>
          </p:nvPr>
        </p:nvSpPr>
        <p:spPr>
          <a:xfrm>
            <a:off x="255644" y="2915456"/>
            <a:ext cx="5319245" cy="3832817"/>
          </a:xfrm>
        </p:spPr>
        <p:txBody>
          <a:bodyPr>
            <a:normAutofit fontScale="92500" lnSpcReduction="10000"/>
          </a:bodyPr>
          <a:lstStyle/>
          <a:p>
            <a:r>
              <a:rPr lang="en-GB" sz="1600" b="1" dirty="0"/>
              <a:t>Seasonal Trends</a:t>
            </a:r>
            <a:r>
              <a:rPr lang="en-GB" sz="1600" dirty="0"/>
              <a:t>:</a:t>
            </a:r>
          </a:p>
          <a:p>
            <a:pPr lvl="1"/>
            <a:r>
              <a:rPr lang="en-GB" sz="1600" dirty="0"/>
              <a:t>There is a noticeable increase in sales during the latter part of each year, particularly in November and December. For example, November 2019 had sales of 15.23M, and November 2020 saw a significant jump to 32.25M.</a:t>
            </a:r>
          </a:p>
          <a:p>
            <a:pPr lvl="1"/>
            <a:r>
              <a:rPr lang="en-GB" sz="1600" dirty="0"/>
              <a:t>September and October also show higher sales compared to other months, indicating a possible seasonal peak.</a:t>
            </a:r>
          </a:p>
          <a:p>
            <a:r>
              <a:rPr lang="en-GB" sz="1600" b="1" dirty="0"/>
              <a:t>Impact of External Factors</a:t>
            </a:r>
            <a:r>
              <a:rPr lang="en-GB" sz="1600" dirty="0"/>
              <a:t>:</a:t>
            </a:r>
          </a:p>
          <a:p>
            <a:pPr lvl="1"/>
            <a:r>
              <a:rPr lang="en-GB" sz="1600" dirty="0"/>
              <a:t>The data for 2020 shows a significant increase in sales compared to 2019, which could be influenced by external factors such as the COVID-19 pandemic, potentially driving higher online sales or changes in consumer </a:t>
            </a:r>
            <a:r>
              <a:rPr lang="en-GB" sz="1600" dirty="0" err="1"/>
              <a:t>behavior</a:t>
            </a:r>
            <a:r>
              <a:rPr lang="en-GB" sz="1600" dirty="0"/>
              <a:t>.</a:t>
            </a:r>
          </a:p>
          <a:p>
            <a:pPr marL="0" indent="0">
              <a:buNone/>
            </a:pPr>
            <a:br>
              <a:rPr lang="en-GB" sz="1600" dirty="0"/>
            </a:br>
            <a:endParaRPr lang="en-GB" sz="1600" dirty="0"/>
          </a:p>
        </p:txBody>
      </p:sp>
      <p:sp>
        <p:nvSpPr>
          <p:cNvPr id="6" name="Isosceles Triangle 5">
            <a:extLst>
              <a:ext uri="{FF2B5EF4-FFF2-40B4-BE49-F238E27FC236}">
                <a16:creationId xmlns:a16="http://schemas.microsoft.com/office/drawing/2014/main" id="{F8344394-52AB-EC4A-AF9A-F3A6DDDFE9A8}"/>
              </a:ext>
            </a:extLst>
          </p:cNvPr>
          <p:cNvSpPr/>
          <p:nvPr/>
        </p:nvSpPr>
        <p:spPr>
          <a:xfrm rot="5400000">
            <a:off x="-995518" y="995518"/>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Isosceles Triangle 11">
            <a:extLst>
              <a:ext uri="{FF2B5EF4-FFF2-40B4-BE49-F238E27FC236}">
                <a16:creationId xmlns:a16="http://schemas.microsoft.com/office/drawing/2014/main" id="{A9B0BD48-848D-C198-C0FB-91B84C5962C1}"/>
              </a:ext>
            </a:extLst>
          </p:cNvPr>
          <p:cNvSpPr/>
          <p:nvPr/>
        </p:nvSpPr>
        <p:spPr>
          <a:xfrm rot="16200000">
            <a:off x="10697490" y="5375785"/>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63112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anim calcmode="lin" valueType="num">
                                      <p:cBhvr>
                                        <p:cTn id="8"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50"/>
                                        <p:tgtEl>
                                          <p:spTgt spid="3">
                                            <p:txEl>
                                              <p:pRg st="1" end="1"/>
                                            </p:txEl>
                                          </p:spTgt>
                                        </p:tgtEl>
                                      </p:cBhvr>
                                    </p:animEffect>
                                    <p:anim calcmode="lin" valueType="num">
                                      <p:cBhvr>
                                        <p:cTn id="13"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75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50"/>
                                        <p:tgtEl>
                                          <p:spTgt spid="3">
                                            <p:txEl>
                                              <p:pRg st="2" end="2"/>
                                            </p:txEl>
                                          </p:spTgt>
                                        </p:tgtEl>
                                      </p:cBhvr>
                                    </p:animEffect>
                                    <p:anim calcmode="lin" valueType="num">
                                      <p:cBhvr>
                                        <p:cTn id="18"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750"/>
                                        <p:tgtEl>
                                          <p:spTgt spid="3">
                                            <p:txEl>
                                              <p:pRg st="3" end="3"/>
                                            </p:txEl>
                                          </p:spTgt>
                                        </p:tgtEl>
                                      </p:cBhvr>
                                    </p:animEffect>
                                    <p:anim calcmode="lin" valueType="num">
                                      <p:cBhvr>
                                        <p:cTn id="25" dur="7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75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750"/>
                                        <p:tgtEl>
                                          <p:spTgt spid="3">
                                            <p:txEl>
                                              <p:pRg st="4" end="4"/>
                                            </p:txEl>
                                          </p:spTgt>
                                        </p:tgtEl>
                                      </p:cBhvr>
                                    </p:animEffect>
                                    <p:anim calcmode="lin" valueType="num">
                                      <p:cBhvr>
                                        <p:cTn id="30" dur="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750"/>
                                        <p:tgtEl>
                                          <p:spTgt spid="3">
                                            <p:txEl>
                                              <p:pRg st="5" end="5"/>
                                            </p:txEl>
                                          </p:spTgt>
                                        </p:tgtEl>
                                      </p:cBhvr>
                                    </p:animEffect>
                                    <p:anim calcmode="lin" valueType="num">
                                      <p:cBhvr>
                                        <p:cTn id="37" dur="75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75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9DE87-1FEE-26A9-A000-CCC28F6F1E14}"/>
              </a:ext>
            </a:extLst>
          </p:cNvPr>
          <p:cNvSpPr>
            <a:spLocks noGrp="1"/>
          </p:cNvSpPr>
          <p:nvPr>
            <p:ph type="title"/>
          </p:nvPr>
        </p:nvSpPr>
        <p:spPr/>
        <p:txBody>
          <a:bodyPr/>
          <a:lstStyle/>
          <a:p>
            <a:endParaRPr lang="en-IN" dirty="0"/>
          </a:p>
        </p:txBody>
      </p:sp>
      <p:pic>
        <p:nvPicPr>
          <p:cNvPr id="7" name="Content Placeholder 6" descr="A graph of a graph&#10;&#10;AI-generated content may be incorrect.">
            <a:extLst>
              <a:ext uri="{FF2B5EF4-FFF2-40B4-BE49-F238E27FC236}">
                <a16:creationId xmlns:a16="http://schemas.microsoft.com/office/drawing/2014/main" id="{D6B416E3-BCD0-7A0A-DBF8-C8025A0AC8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081" y="93372"/>
            <a:ext cx="10999838" cy="2248934"/>
          </a:xfrm>
        </p:spPr>
      </p:pic>
      <p:sp>
        <p:nvSpPr>
          <p:cNvPr id="4" name="Isosceles Triangle 3">
            <a:extLst>
              <a:ext uri="{FF2B5EF4-FFF2-40B4-BE49-F238E27FC236}">
                <a16:creationId xmlns:a16="http://schemas.microsoft.com/office/drawing/2014/main" id="{D29D1CB3-9C2B-719C-8305-2E96DFF73DE6}"/>
              </a:ext>
            </a:extLst>
          </p:cNvPr>
          <p:cNvSpPr/>
          <p:nvPr/>
        </p:nvSpPr>
        <p:spPr>
          <a:xfrm rot="5400000">
            <a:off x="-995518" y="995518"/>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Isosceles Triangle 4">
            <a:extLst>
              <a:ext uri="{FF2B5EF4-FFF2-40B4-BE49-F238E27FC236}">
                <a16:creationId xmlns:a16="http://schemas.microsoft.com/office/drawing/2014/main" id="{76939D4E-DFB0-BEE2-8047-73D7AF1DE3AB}"/>
              </a:ext>
            </a:extLst>
          </p:cNvPr>
          <p:cNvSpPr/>
          <p:nvPr/>
        </p:nvSpPr>
        <p:spPr>
          <a:xfrm rot="16200000">
            <a:off x="10709786" y="5375786"/>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graph of green bars with white text&#10;&#10;AI-generated content may be incorrect.">
            <a:extLst>
              <a:ext uri="{FF2B5EF4-FFF2-40B4-BE49-F238E27FC236}">
                <a16:creationId xmlns:a16="http://schemas.microsoft.com/office/drawing/2014/main" id="{F26A1C2D-435E-3DE2-0AA8-E9BA332BB2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38" y="3215149"/>
            <a:ext cx="5161935" cy="3465870"/>
          </a:xfrm>
          <a:prstGeom prst="rect">
            <a:avLst/>
          </a:prstGeom>
        </p:spPr>
      </p:pic>
      <p:pic>
        <p:nvPicPr>
          <p:cNvPr id="11" name="Picture 10" descr="A graph of blue bars&#10;&#10;AI-generated content may be incorrect.">
            <a:extLst>
              <a:ext uri="{FF2B5EF4-FFF2-40B4-BE49-F238E27FC236}">
                <a16:creationId xmlns:a16="http://schemas.microsoft.com/office/drawing/2014/main" id="{1B1D9EAE-2AA6-9044-326C-3F51C718A1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2541" y="2993923"/>
            <a:ext cx="5992762" cy="3576283"/>
          </a:xfrm>
          <a:prstGeom prst="rect">
            <a:avLst/>
          </a:prstGeom>
        </p:spPr>
      </p:pic>
      <p:sp>
        <p:nvSpPr>
          <p:cNvPr id="12" name="TextBox 11">
            <a:extLst>
              <a:ext uri="{FF2B5EF4-FFF2-40B4-BE49-F238E27FC236}">
                <a16:creationId xmlns:a16="http://schemas.microsoft.com/office/drawing/2014/main" id="{F01D8070-9682-3CCE-43C5-88D0D93950E7}"/>
              </a:ext>
            </a:extLst>
          </p:cNvPr>
          <p:cNvSpPr txBox="1"/>
          <p:nvPr/>
        </p:nvSpPr>
        <p:spPr>
          <a:xfrm>
            <a:off x="5712541" y="365125"/>
            <a:ext cx="1178552" cy="369332"/>
          </a:xfrm>
          <a:prstGeom prst="rect">
            <a:avLst/>
          </a:prstGeom>
          <a:noFill/>
        </p:spPr>
        <p:txBody>
          <a:bodyPr wrap="square" rtlCol="0">
            <a:spAutoFit/>
          </a:bodyPr>
          <a:lstStyle/>
          <a:p>
            <a:r>
              <a:rPr lang="en-IN" dirty="0"/>
              <a:t>Year 2019</a:t>
            </a:r>
          </a:p>
        </p:txBody>
      </p:sp>
      <p:sp>
        <p:nvSpPr>
          <p:cNvPr id="15" name="TextBox 14">
            <a:extLst>
              <a:ext uri="{FF2B5EF4-FFF2-40B4-BE49-F238E27FC236}">
                <a16:creationId xmlns:a16="http://schemas.microsoft.com/office/drawing/2014/main" id="{24FF8DBF-F290-B7E8-2D7E-D0DEE3BDD0DB}"/>
              </a:ext>
            </a:extLst>
          </p:cNvPr>
          <p:cNvSpPr txBox="1"/>
          <p:nvPr/>
        </p:nvSpPr>
        <p:spPr>
          <a:xfrm>
            <a:off x="10908970" y="3317764"/>
            <a:ext cx="1251679" cy="369332"/>
          </a:xfrm>
          <a:prstGeom prst="rect">
            <a:avLst/>
          </a:prstGeom>
          <a:noFill/>
        </p:spPr>
        <p:txBody>
          <a:bodyPr wrap="square">
            <a:spAutoFit/>
          </a:bodyPr>
          <a:lstStyle/>
          <a:p>
            <a:r>
              <a:rPr lang="en-IN" dirty="0"/>
              <a:t>Year 2021</a:t>
            </a:r>
          </a:p>
        </p:txBody>
      </p:sp>
    </p:spTree>
    <p:extLst>
      <p:ext uri="{BB962C8B-B14F-4D97-AF65-F5344CB8AC3E}">
        <p14:creationId xmlns:p14="http://schemas.microsoft.com/office/powerpoint/2010/main" val="108868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1831C-432A-4B74-8F51-AB9D1E3F0A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416DF1-9F66-9D3D-2552-DD090B8DFED5}"/>
              </a:ext>
            </a:extLst>
          </p:cNvPr>
          <p:cNvSpPr>
            <a:spLocks noGrp="1"/>
          </p:cNvSpPr>
          <p:nvPr>
            <p:ph type="title"/>
          </p:nvPr>
        </p:nvSpPr>
        <p:spPr>
          <a:xfrm>
            <a:off x="838200" y="365126"/>
            <a:ext cx="10515600" cy="1013088"/>
          </a:xfrm>
        </p:spPr>
        <p:txBody>
          <a:bodyPr/>
          <a:lstStyle/>
          <a:p>
            <a:r>
              <a:rPr lang="en-IN" b="1" dirty="0"/>
              <a:t>REQUEST 8</a:t>
            </a:r>
            <a:r>
              <a:rPr lang="en-IN" dirty="0"/>
              <a:t>:</a:t>
            </a:r>
          </a:p>
        </p:txBody>
      </p:sp>
      <p:sp>
        <p:nvSpPr>
          <p:cNvPr id="3" name="Content Placeholder 2">
            <a:extLst>
              <a:ext uri="{FF2B5EF4-FFF2-40B4-BE49-F238E27FC236}">
                <a16:creationId xmlns:a16="http://schemas.microsoft.com/office/drawing/2014/main" id="{948A80BB-0D3A-760B-BFA9-375339A74E0F}"/>
              </a:ext>
            </a:extLst>
          </p:cNvPr>
          <p:cNvSpPr>
            <a:spLocks noGrp="1"/>
          </p:cNvSpPr>
          <p:nvPr>
            <p:ph idx="1"/>
          </p:nvPr>
        </p:nvSpPr>
        <p:spPr>
          <a:xfrm>
            <a:off x="838200" y="1378213"/>
            <a:ext cx="10515600" cy="2576555"/>
          </a:xfrm>
        </p:spPr>
        <p:txBody>
          <a:bodyPr>
            <a:noAutofit/>
          </a:bodyPr>
          <a:lstStyle/>
          <a:p>
            <a:pPr marL="0" indent="0">
              <a:buNone/>
            </a:pPr>
            <a:r>
              <a:rPr lang="en-GB" sz="1800" dirty="0"/>
              <a:t>In which quarter of 2020, got the maximum </a:t>
            </a:r>
            <a:r>
              <a:rPr lang="en-GB" sz="1800" dirty="0" err="1"/>
              <a:t>total_sold_quantity</a:t>
            </a:r>
            <a:r>
              <a:rPr lang="en-GB" sz="1800" dirty="0"/>
              <a:t>? The final </a:t>
            </a:r>
          </a:p>
          <a:p>
            <a:pPr marL="0" indent="0">
              <a:buNone/>
            </a:pPr>
            <a:r>
              <a:rPr lang="en-GB" sz="1800" dirty="0"/>
              <a:t>output contains these fields sorted by the </a:t>
            </a:r>
            <a:r>
              <a:rPr lang="en-GB" sz="1800" dirty="0" err="1"/>
              <a:t>total_sold_quantity</a:t>
            </a:r>
            <a:r>
              <a:rPr lang="en-GB" sz="1800" dirty="0"/>
              <a:t>,</a:t>
            </a:r>
          </a:p>
          <a:p>
            <a:pPr marL="0" indent="0">
              <a:buNone/>
            </a:pPr>
            <a:r>
              <a:rPr lang="en-GB" sz="1800" dirty="0"/>
              <a:t>Quarter</a:t>
            </a:r>
          </a:p>
          <a:p>
            <a:pPr marL="0" indent="0">
              <a:buNone/>
            </a:pPr>
            <a:r>
              <a:rPr lang="en-GB" sz="1800" dirty="0" err="1"/>
              <a:t>total_sold_quantity</a:t>
            </a:r>
            <a:endParaRPr lang="en-IN" sz="1800" dirty="0"/>
          </a:p>
        </p:txBody>
      </p:sp>
      <p:sp>
        <p:nvSpPr>
          <p:cNvPr id="4" name="TextBox 3">
            <a:extLst>
              <a:ext uri="{FF2B5EF4-FFF2-40B4-BE49-F238E27FC236}">
                <a16:creationId xmlns:a16="http://schemas.microsoft.com/office/drawing/2014/main" id="{F00B8530-BB2F-019E-9007-11DC54F06CF7}"/>
              </a:ext>
            </a:extLst>
          </p:cNvPr>
          <p:cNvSpPr txBox="1"/>
          <p:nvPr/>
        </p:nvSpPr>
        <p:spPr>
          <a:xfrm>
            <a:off x="6327057" y="3565204"/>
            <a:ext cx="2536722" cy="369332"/>
          </a:xfrm>
          <a:prstGeom prst="rect">
            <a:avLst/>
          </a:prstGeom>
          <a:noFill/>
        </p:spPr>
        <p:txBody>
          <a:bodyPr wrap="square" rtlCol="0">
            <a:spAutoFit/>
          </a:bodyPr>
          <a:lstStyle/>
          <a:p>
            <a:pPr algn="ctr"/>
            <a:r>
              <a:rPr lang="en-IN" b="1" dirty="0"/>
              <a:t>QURIED RESULT</a:t>
            </a:r>
          </a:p>
        </p:txBody>
      </p:sp>
      <p:pic>
        <p:nvPicPr>
          <p:cNvPr id="6" name="Picture 5">
            <a:extLst>
              <a:ext uri="{FF2B5EF4-FFF2-40B4-BE49-F238E27FC236}">
                <a16:creationId xmlns:a16="http://schemas.microsoft.com/office/drawing/2014/main" id="{07DDDEA7-56AE-7945-9504-70D803F4DA5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43598" y="4000098"/>
            <a:ext cx="3303639" cy="2121428"/>
          </a:xfrm>
          <a:prstGeom prst="rect">
            <a:avLst/>
          </a:prstGeom>
        </p:spPr>
      </p:pic>
      <p:sp>
        <p:nvSpPr>
          <p:cNvPr id="5" name="Isosceles Triangle 4">
            <a:extLst>
              <a:ext uri="{FF2B5EF4-FFF2-40B4-BE49-F238E27FC236}">
                <a16:creationId xmlns:a16="http://schemas.microsoft.com/office/drawing/2014/main" id="{01AF5B2A-8781-C60B-750B-7BDF4EA9582B}"/>
              </a:ext>
            </a:extLst>
          </p:cNvPr>
          <p:cNvSpPr/>
          <p:nvPr/>
        </p:nvSpPr>
        <p:spPr>
          <a:xfrm rot="5400000">
            <a:off x="-995518" y="995518"/>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Isosceles Triangle 6">
            <a:extLst>
              <a:ext uri="{FF2B5EF4-FFF2-40B4-BE49-F238E27FC236}">
                <a16:creationId xmlns:a16="http://schemas.microsoft.com/office/drawing/2014/main" id="{0FF3AAD8-711A-32D8-B477-B2B27D135769}"/>
              </a:ext>
            </a:extLst>
          </p:cNvPr>
          <p:cNvSpPr/>
          <p:nvPr/>
        </p:nvSpPr>
        <p:spPr>
          <a:xfrm rot="16200000">
            <a:off x="10709786" y="5266529"/>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1252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750"/>
                                        <p:tgtEl>
                                          <p:spTgt spid="3">
                                            <p:txEl>
                                              <p:pRg st="0" end="0"/>
                                            </p:txEl>
                                          </p:spTgt>
                                        </p:tgtEl>
                                      </p:cBhvr>
                                    </p:animEffect>
                                    <p:anim calcmode="lin" valueType="num">
                                      <p:cBhvr>
                                        <p:cTn id="12"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750"/>
                                        <p:tgtEl>
                                          <p:spTgt spid="3">
                                            <p:txEl>
                                              <p:pRg st="1" end="1"/>
                                            </p:txEl>
                                          </p:spTgt>
                                        </p:tgtEl>
                                      </p:cBhvr>
                                    </p:animEffect>
                                    <p:anim calcmode="lin" valueType="num">
                                      <p:cBhvr>
                                        <p:cTn id="19"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7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750"/>
                                        <p:tgtEl>
                                          <p:spTgt spid="3">
                                            <p:txEl>
                                              <p:pRg st="2" end="2"/>
                                            </p:txEl>
                                          </p:spTgt>
                                        </p:tgtEl>
                                      </p:cBhvr>
                                    </p:animEffect>
                                    <p:anim calcmode="lin" valueType="num">
                                      <p:cBhvr>
                                        <p:cTn id="26"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750"/>
                                        <p:tgtEl>
                                          <p:spTgt spid="3">
                                            <p:txEl>
                                              <p:pRg st="3" end="3"/>
                                            </p:txEl>
                                          </p:spTgt>
                                        </p:tgtEl>
                                      </p:cBhvr>
                                    </p:animEffect>
                                    <p:anim calcmode="lin" valueType="num">
                                      <p:cBhvr>
                                        <p:cTn id="33" dur="7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7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ppt_x"/>
                                          </p:val>
                                        </p:tav>
                                        <p:tav tm="100000">
                                          <p:val>
                                            <p:strVal val="#ppt_x"/>
                                          </p:val>
                                        </p:tav>
                                      </p:tavLst>
                                    </p:anim>
                                    <p:anim calcmode="lin" valueType="num">
                                      <p:cBhvr additive="base">
                                        <p:cTn id="40" dur="500" fill="hold"/>
                                        <p:tgtEl>
                                          <p:spTgt spid="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0DFD-4462-6A7B-2334-23A6F2FCE877}"/>
              </a:ext>
            </a:extLst>
          </p:cNvPr>
          <p:cNvSpPr>
            <a:spLocks noGrp="1"/>
          </p:cNvSpPr>
          <p:nvPr>
            <p:ph type="title"/>
          </p:nvPr>
        </p:nvSpPr>
        <p:spPr>
          <a:xfrm>
            <a:off x="670560" y="761365"/>
            <a:ext cx="10515600" cy="1325563"/>
          </a:xfrm>
        </p:spPr>
        <p:txBody>
          <a:bodyPr/>
          <a:lstStyle/>
          <a:p>
            <a:pPr algn="ctr"/>
            <a:r>
              <a:rPr lang="en-IN" u="sng">
                <a:latin typeface="Amasis MT Pro Black" panose="02040A04050005020304" pitchFamily="18" charset="0"/>
              </a:rPr>
              <a:t>PROBLEM STATEMENT</a:t>
            </a:r>
            <a:endParaRPr lang="en-IN" u="sng" dirty="0">
              <a:latin typeface="Amasis MT Pro Black" panose="02040A04050005020304" pitchFamily="18" charset="0"/>
            </a:endParaRPr>
          </a:p>
        </p:txBody>
      </p:sp>
      <p:sp>
        <p:nvSpPr>
          <p:cNvPr id="3" name="Content Placeholder 2">
            <a:extLst>
              <a:ext uri="{FF2B5EF4-FFF2-40B4-BE49-F238E27FC236}">
                <a16:creationId xmlns:a16="http://schemas.microsoft.com/office/drawing/2014/main" id="{7F0EE572-1A58-E705-BE45-F5D6976A0B67}"/>
              </a:ext>
            </a:extLst>
          </p:cNvPr>
          <p:cNvSpPr>
            <a:spLocks noGrp="1"/>
          </p:cNvSpPr>
          <p:nvPr>
            <p:ph idx="1"/>
          </p:nvPr>
        </p:nvSpPr>
        <p:spPr>
          <a:xfrm>
            <a:off x="838200" y="2285048"/>
            <a:ext cx="10515600" cy="3309015"/>
          </a:xfrm>
        </p:spPr>
        <p:txBody>
          <a:bodyPr>
            <a:normAutofit/>
          </a:bodyPr>
          <a:lstStyle/>
          <a:p>
            <a:pPr algn="l"/>
            <a:r>
              <a:rPr lang="en-GB" sz="2400" b="0" i="0" u="sng" dirty="0" err="1">
                <a:solidFill>
                  <a:srgbClr val="131022"/>
                </a:solidFill>
                <a:effectLst/>
              </a:rPr>
              <a:t>Atliq</a:t>
            </a:r>
            <a:r>
              <a:rPr lang="en-GB" sz="2400" b="0" i="0" u="sng" dirty="0">
                <a:solidFill>
                  <a:srgbClr val="131022"/>
                </a:solidFill>
                <a:effectLst/>
              </a:rPr>
              <a:t> </a:t>
            </a:r>
            <a:r>
              <a:rPr lang="en-GB" sz="2400" b="0" i="0" u="sng" dirty="0" err="1">
                <a:solidFill>
                  <a:srgbClr val="131022"/>
                </a:solidFill>
                <a:effectLst/>
              </a:rPr>
              <a:t>Hardwares</a:t>
            </a:r>
            <a:r>
              <a:rPr lang="en-GB" sz="2400" b="0" i="0" u="sng" dirty="0">
                <a:solidFill>
                  <a:srgbClr val="131022"/>
                </a:solidFill>
                <a:effectLst/>
              </a:rPr>
              <a:t> </a:t>
            </a:r>
            <a:r>
              <a:rPr lang="en-GB" sz="2400" b="0" i="0" dirty="0">
                <a:solidFill>
                  <a:srgbClr val="131022"/>
                </a:solidFill>
                <a:effectLst/>
              </a:rPr>
              <a:t>(imaginary company) is one of the leading computer hardware producers in India and well expanded in other countries too.</a:t>
            </a:r>
          </a:p>
          <a:p>
            <a:pPr algn="l"/>
            <a:r>
              <a:rPr lang="en-GB" sz="2400" b="0" i="0" dirty="0">
                <a:solidFill>
                  <a:srgbClr val="131022"/>
                </a:solidFill>
                <a:effectLst/>
              </a:rPr>
              <a:t>However, the management noticed that they do not get enough insights to make quick and smart data-informed decisions. They want to expand their data analytics team by adding several junior data analysts. Tony Sharma, their data analytics director wanted to hire someone who is good at both tech and soft skills. Hence, he decided to conduct a SQL challenge which will help him understand both the skills.</a:t>
            </a:r>
          </a:p>
          <a:p>
            <a:endParaRPr lang="en-IN" dirty="0"/>
          </a:p>
        </p:txBody>
      </p:sp>
      <p:sp>
        <p:nvSpPr>
          <p:cNvPr id="4" name="Isosceles Triangle 3">
            <a:extLst>
              <a:ext uri="{FF2B5EF4-FFF2-40B4-BE49-F238E27FC236}">
                <a16:creationId xmlns:a16="http://schemas.microsoft.com/office/drawing/2014/main" id="{2C08CE95-1141-BCFA-BE43-DF62D13133C8}"/>
              </a:ext>
            </a:extLst>
          </p:cNvPr>
          <p:cNvSpPr/>
          <p:nvPr/>
        </p:nvSpPr>
        <p:spPr>
          <a:xfrm rot="5400000">
            <a:off x="-995518" y="995518"/>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Isosceles Triangle 6">
            <a:extLst>
              <a:ext uri="{FF2B5EF4-FFF2-40B4-BE49-F238E27FC236}">
                <a16:creationId xmlns:a16="http://schemas.microsoft.com/office/drawing/2014/main" id="{A0D5999A-8715-57A3-4570-32B96A3E2001}"/>
              </a:ext>
            </a:extLst>
          </p:cNvPr>
          <p:cNvSpPr/>
          <p:nvPr/>
        </p:nvSpPr>
        <p:spPr>
          <a:xfrm rot="16200000">
            <a:off x="10709786" y="5350714"/>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67676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D1051B8-3E23-8964-C4C4-15D9262F52C4}"/>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6C518AD-C086-BDF1-F99A-2CB093B23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0FBC8A-57D6-65C5-6F41-63BD31491DF2}"/>
              </a:ext>
            </a:extLst>
          </p:cNvPr>
          <p:cNvSpPr>
            <a:spLocks noGrp="1"/>
          </p:cNvSpPr>
          <p:nvPr>
            <p:ph type="title"/>
          </p:nvPr>
        </p:nvSpPr>
        <p:spPr>
          <a:xfrm>
            <a:off x="413155" y="880529"/>
            <a:ext cx="4368602" cy="1551377"/>
          </a:xfrm>
        </p:spPr>
        <p:txBody>
          <a:bodyPr anchor="b">
            <a:normAutofit/>
          </a:bodyPr>
          <a:lstStyle/>
          <a:p>
            <a:r>
              <a:rPr lang="en-IN" sz="5400" b="1" dirty="0"/>
              <a:t>INSIGHTS</a:t>
            </a:r>
            <a:r>
              <a:rPr lang="en-IN" sz="5400" dirty="0"/>
              <a:t>:</a:t>
            </a:r>
          </a:p>
        </p:txBody>
      </p:sp>
      <p:sp>
        <p:nvSpPr>
          <p:cNvPr id="16" name="sketchy line">
            <a:extLst>
              <a:ext uri="{FF2B5EF4-FFF2-40B4-BE49-F238E27FC236}">
                <a16:creationId xmlns:a16="http://schemas.microsoft.com/office/drawing/2014/main" id="{5CA5505B-AE07-A2A4-3C96-EDCAC2DAF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B44EC1-9478-90CE-17C4-22E4532A0DC8}"/>
              </a:ext>
            </a:extLst>
          </p:cNvPr>
          <p:cNvSpPr>
            <a:spLocks noGrp="1"/>
          </p:cNvSpPr>
          <p:nvPr>
            <p:ph idx="1"/>
          </p:nvPr>
        </p:nvSpPr>
        <p:spPr>
          <a:xfrm>
            <a:off x="255644" y="2915456"/>
            <a:ext cx="5319245" cy="3806025"/>
          </a:xfrm>
        </p:spPr>
        <p:txBody>
          <a:bodyPr>
            <a:normAutofit fontScale="85000" lnSpcReduction="20000"/>
          </a:bodyPr>
          <a:lstStyle/>
          <a:p>
            <a:r>
              <a:rPr lang="en-GB" sz="2100" b="1" dirty="0"/>
              <a:t>Quarterly Trends</a:t>
            </a:r>
            <a:r>
              <a:rPr lang="en-GB" sz="2100" dirty="0"/>
              <a:t>:</a:t>
            </a:r>
          </a:p>
          <a:p>
            <a:pPr lvl="1"/>
            <a:r>
              <a:rPr lang="en-GB" sz="1800" dirty="0"/>
              <a:t>The highest total hold quantity is in Quarter 4, with 8.43M.</a:t>
            </a:r>
          </a:p>
          <a:p>
            <a:pPr lvl="1"/>
            <a:r>
              <a:rPr lang="en-GB" sz="1800" dirty="0"/>
              <a:t>Quarter 2 has the lowest total hold quantity at 3.40M.</a:t>
            </a:r>
          </a:p>
          <a:p>
            <a:r>
              <a:rPr lang="en-GB" sz="2100" b="1" dirty="0"/>
              <a:t>Seasonal Patterns</a:t>
            </a:r>
            <a:r>
              <a:rPr lang="en-GB" sz="2100" dirty="0"/>
              <a:t>:</a:t>
            </a:r>
          </a:p>
          <a:p>
            <a:pPr lvl="1"/>
            <a:r>
              <a:rPr lang="en-GB" sz="1800" dirty="0"/>
              <a:t>There is a noticeable increase in hold quantity from Quarter 3 to Quarter 4, which could indicate a seasonal peak in demand or inventory buildup towards the end of the year.</a:t>
            </a:r>
          </a:p>
          <a:p>
            <a:r>
              <a:rPr lang="en-GB" sz="2100" b="1" dirty="0"/>
              <a:t>Quarter-over-Quarter Comparison</a:t>
            </a:r>
            <a:r>
              <a:rPr lang="en-GB" sz="2100" dirty="0"/>
              <a:t>:</a:t>
            </a:r>
          </a:p>
          <a:p>
            <a:pPr lvl="1"/>
            <a:r>
              <a:rPr lang="en-GB" sz="1800" dirty="0"/>
              <a:t>Quarter 4 (8.43M) has more than double the hold quantity of Quarter 2 (3.40M).</a:t>
            </a:r>
          </a:p>
          <a:p>
            <a:pPr lvl="1"/>
            <a:r>
              <a:rPr lang="en-GB" sz="1800" dirty="0"/>
              <a:t>Quarter 2 (3.40M) shows a moderate decrease compared to Quarter 1 (3.70M).</a:t>
            </a:r>
          </a:p>
          <a:p>
            <a:pPr marL="0" indent="0">
              <a:buNone/>
            </a:pPr>
            <a:br>
              <a:rPr lang="en-GB" sz="1800" dirty="0"/>
            </a:br>
            <a:endParaRPr lang="en-GB" sz="1800" dirty="0"/>
          </a:p>
        </p:txBody>
      </p:sp>
      <p:pic>
        <p:nvPicPr>
          <p:cNvPr id="9" name="Picture 8" descr="A graph of a number of red rectangular objects&#10;&#10;AI-generated content may be incorrect.">
            <a:extLst>
              <a:ext uri="{FF2B5EF4-FFF2-40B4-BE49-F238E27FC236}">
                <a16:creationId xmlns:a16="http://schemas.microsoft.com/office/drawing/2014/main" id="{BA3E54BB-8755-4BF8-61B4-72F94FAAF0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4465" y="2056365"/>
            <a:ext cx="5558448" cy="4388491"/>
          </a:xfrm>
          <a:prstGeom prst="rect">
            <a:avLst/>
          </a:prstGeom>
        </p:spPr>
      </p:pic>
      <p:pic>
        <p:nvPicPr>
          <p:cNvPr id="5" name="Graphic 4" descr="Arrow: Rotate right with solid fill">
            <a:extLst>
              <a:ext uri="{FF2B5EF4-FFF2-40B4-BE49-F238E27FC236}">
                <a16:creationId xmlns:a16="http://schemas.microsoft.com/office/drawing/2014/main" id="{669FDADE-B2B1-5C71-8108-8B74D1BAE6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78207" y="1552849"/>
            <a:ext cx="914400" cy="914400"/>
          </a:xfrm>
          <a:prstGeom prst="rect">
            <a:avLst/>
          </a:prstGeom>
        </p:spPr>
      </p:pic>
      <p:sp>
        <p:nvSpPr>
          <p:cNvPr id="8" name="Isosceles Triangle 7">
            <a:extLst>
              <a:ext uri="{FF2B5EF4-FFF2-40B4-BE49-F238E27FC236}">
                <a16:creationId xmlns:a16="http://schemas.microsoft.com/office/drawing/2014/main" id="{4A86CAC3-BAD5-C06B-3BE9-FA45A7605782}"/>
              </a:ext>
            </a:extLst>
          </p:cNvPr>
          <p:cNvSpPr/>
          <p:nvPr/>
        </p:nvSpPr>
        <p:spPr>
          <a:xfrm rot="5400000">
            <a:off x="-995518" y="995518"/>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Isosceles Triangle 9">
            <a:extLst>
              <a:ext uri="{FF2B5EF4-FFF2-40B4-BE49-F238E27FC236}">
                <a16:creationId xmlns:a16="http://schemas.microsoft.com/office/drawing/2014/main" id="{FE43E880-5914-0A4B-52A6-D76CF6898A7D}"/>
              </a:ext>
            </a:extLst>
          </p:cNvPr>
          <p:cNvSpPr/>
          <p:nvPr/>
        </p:nvSpPr>
        <p:spPr>
          <a:xfrm rot="16200000">
            <a:off x="10706738" y="5312418"/>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8768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anim calcmode="lin" valueType="num">
                                      <p:cBhvr>
                                        <p:cTn id="8"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50"/>
                                        <p:tgtEl>
                                          <p:spTgt spid="3">
                                            <p:txEl>
                                              <p:pRg st="1" end="1"/>
                                            </p:txEl>
                                          </p:spTgt>
                                        </p:tgtEl>
                                      </p:cBhvr>
                                    </p:animEffect>
                                    <p:anim calcmode="lin" valueType="num">
                                      <p:cBhvr>
                                        <p:cTn id="13"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75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50"/>
                                        <p:tgtEl>
                                          <p:spTgt spid="3">
                                            <p:txEl>
                                              <p:pRg st="2" end="2"/>
                                            </p:txEl>
                                          </p:spTgt>
                                        </p:tgtEl>
                                      </p:cBhvr>
                                    </p:animEffect>
                                    <p:anim calcmode="lin" valueType="num">
                                      <p:cBhvr>
                                        <p:cTn id="18"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750"/>
                                        <p:tgtEl>
                                          <p:spTgt spid="3">
                                            <p:txEl>
                                              <p:pRg st="3" end="3"/>
                                            </p:txEl>
                                          </p:spTgt>
                                        </p:tgtEl>
                                      </p:cBhvr>
                                    </p:animEffect>
                                    <p:anim calcmode="lin" valueType="num">
                                      <p:cBhvr>
                                        <p:cTn id="25" dur="7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75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750"/>
                                        <p:tgtEl>
                                          <p:spTgt spid="3">
                                            <p:txEl>
                                              <p:pRg st="4" end="4"/>
                                            </p:txEl>
                                          </p:spTgt>
                                        </p:tgtEl>
                                      </p:cBhvr>
                                    </p:animEffect>
                                    <p:anim calcmode="lin" valueType="num">
                                      <p:cBhvr>
                                        <p:cTn id="30" dur="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750"/>
                                        <p:tgtEl>
                                          <p:spTgt spid="3">
                                            <p:txEl>
                                              <p:pRg st="5" end="5"/>
                                            </p:txEl>
                                          </p:spTgt>
                                        </p:tgtEl>
                                      </p:cBhvr>
                                    </p:animEffect>
                                    <p:anim calcmode="lin" valueType="num">
                                      <p:cBhvr>
                                        <p:cTn id="37" dur="75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75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750"/>
                                        <p:tgtEl>
                                          <p:spTgt spid="3">
                                            <p:txEl>
                                              <p:pRg st="6" end="6"/>
                                            </p:txEl>
                                          </p:spTgt>
                                        </p:tgtEl>
                                      </p:cBhvr>
                                    </p:animEffect>
                                    <p:anim calcmode="lin" valueType="num">
                                      <p:cBhvr>
                                        <p:cTn id="42" dur="75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75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750"/>
                                        <p:tgtEl>
                                          <p:spTgt spid="3">
                                            <p:txEl>
                                              <p:pRg st="7" end="7"/>
                                            </p:txEl>
                                          </p:spTgt>
                                        </p:tgtEl>
                                      </p:cBhvr>
                                    </p:animEffect>
                                    <p:anim calcmode="lin" valueType="num">
                                      <p:cBhvr>
                                        <p:cTn id="47" dur="75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75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750"/>
                                        <p:tgtEl>
                                          <p:spTgt spid="3">
                                            <p:txEl>
                                              <p:pRg st="8" end="8"/>
                                            </p:txEl>
                                          </p:spTgt>
                                        </p:tgtEl>
                                      </p:cBhvr>
                                    </p:animEffect>
                                    <p:anim calcmode="lin" valueType="num">
                                      <p:cBhvr>
                                        <p:cTn id="54" dur="75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75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9"/>
                                        </p:tgtEl>
                                        <p:attrNameLst>
                                          <p:attrName>style.visibility</p:attrName>
                                        </p:attrNameLst>
                                      </p:cBhvr>
                                      <p:to>
                                        <p:strVal val="visible"/>
                                      </p:to>
                                    </p:set>
                                    <p:anim calcmode="lin" valueType="num">
                                      <p:cBhvr additive="base">
                                        <p:cTn id="60" dur="500" fill="hold"/>
                                        <p:tgtEl>
                                          <p:spTgt spid="9"/>
                                        </p:tgtEl>
                                        <p:attrNameLst>
                                          <p:attrName>ppt_x</p:attrName>
                                        </p:attrNameLst>
                                      </p:cBhvr>
                                      <p:tavLst>
                                        <p:tav tm="0">
                                          <p:val>
                                            <p:strVal val="#ppt_x"/>
                                          </p:val>
                                        </p:tav>
                                        <p:tav tm="100000">
                                          <p:val>
                                            <p:strVal val="#ppt_x"/>
                                          </p:val>
                                        </p:tav>
                                      </p:tavLst>
                                    </p:anim>
                                    <p:anim calcmode="lin" valueType="num">
                                      <p:cBhvr additive="base">
                                        <p:cTn id="61" dur="500" fill="hold"/>
                                        <p:tgtEl>
                                          <p:spTgt spid="9"/>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5"/>
                                        </p:tgtEl>
                                        <p:attrNameLst>
                                          <p:attrName>style.visibility</p:attrName>
                                        </p:attrNameLst>
                                      </p:cBhvr>
                                      <p:to>
                                        <p:strVal val="visible"/>
                                      </p:to>
                                    </p:set>
                                    <p:anim calcmode="lin" valueType="num">
                                      <p:cBhvr additive="base">
                                        <p:cTn id="64" dur="500" fill="hold"/>
                                        <p:tgtEl>
                                          <p:spTgt spid="5"/>
                                        </p:tgtEl>
                                        <p:attrNameLst>
                                          <p:attrName>ppt_x</p:attrName>
                                        </p:attrNameLst>
                                      </p:cBhvr>
                                      <p:tavLst>
                                        <p:tav tm="0">
                                          <p:val>
                                            <p:strVal val="#ppt_x"/>
                                          </p:val>
                                        </p:tav>
                                        <p:tav tm="100000">
                                          <p:val>
                                            <p:strVal val="#ppt_x"/>
                                          </p:val>
                                        </p:tav>
                                      </p:tavLst>
                                    </p:anim>
                                    <p:anim calcmode="lin" valueType="num">
                                      <p:cBhvr additive="base">
                                        <p:cTn id="6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AFCFB-D124-C922-DFAB-A3FBAB5315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BE88A9-FA11-5A7A-F897-6878E4B97432}"/>
              </a:ext>
            </a:extLst>
          </p:cNvPr>
          <p:cNvSpPr>
            <a:spLocks noGrp="1"/>
          </p:cNvSpPr>
          <p:nvPr>
            <p:ph type="title"/>
          </p:nvPr>
        </p:nvSpPr>
        <p:spPr>
          <a:xfrm>
            <a:off x="838200" y="365126"/>
            <a:ext cx="10515600" cy="1013088"/>
          </a:xfrm>
        </p:spPr>
        <p:txBody>
          <a:bodyPr/>
          <a:lstStyle/>
          <a:p>
            <a:r>
              <a:rPr lang="en-IN" b="1" dirty="0"/>
              <a:t>REQUEST 9</a:t>
            </a:r>
            <a:r>
              <a:rPr lang="en-IN" dirty="0"/>
              <a:t>:</a:t>
            </a:r>
          </a:p>
        </p:txBody>
      </p:sp>
      <p:sp>
        <p:nvSpPr>
          <p:cNvPr id="3" name="Content Placeholder 2">
            <a:extLst>
              <a:ext uri="{FF2B5EF4-FFF2-40B4-BE49-F238E27FC236}">
                <a16:creationId xmlns:a16="http://schemas.microsoft.com/office/drawing/2014/main" id="{0F20CF14-D65B-5D38-358E-79BB46E0F054}"/>
              </a:ext>
            </a:extLst>
          </p:cNvPr>
          <p:cNvSpPr>
            <a:spLocks noGrp="1"/>
          </p:cNvSpPr>
          <p:nvPr>
            <p:ph idx="1"/>
          </p:nvPr>
        </p:nvSpPr>
        <p:spPr>
          <a:xfrm>
            <a:off x="838200" y="1378213"/>
            <a:ext cx="10515600" cy="2576555"/>
          </a:xfrm>
        </p:spPr>
        <p:txBody>
          <a:bodyPr>
            <a:noAutofit/>
          </a:bodyPr>
          <a:lstStyle/>
          <a:p>
            <a:pPr marL="0" indent="0">
              <a:buNone/>
            </a:pPr>
            <a:r>
              <a:rPr lang="en-GB" sz="1800" dirty="0"/>
              <a:t>Which channel helped to bring more gross sales in the fiscal year 2021 </a:t>
            </a:r>
          </a:p>
          <a:p>
            <a:pPr marL="0" indent="0">
              <a:buNone/>
            </a:pPr>
            <a:r>
              <a:rPr lang="en-GB" sz="1800" dirty="0"/>
              <a:t>and the percentage of contribution? The final output contains these fields,</a:t>
            </a:r>
          </a:p>
          <a:p>
            <a:pPr marL="0" indent="0">
              <a:buNone/>
            </a:pPr>
            <a:r>
              <a:rPr lang="en-GB" sz="1800" dirty="0"/>
              <a:t>channel</a:t>
            </a:r>
          </a:p>
          <a:p>
            <a:pPr marL="0" indent="0">
              <a:buNone/>
            </a:pPr>
            <a:r>
              <a:rPr lang="en-GB" sz="1800" dirty="0" err="1"/>
              <a:t>gross_sales_mln</a:t>
            </a:r>
            <a:r>
              <a:rPr lang="en-GB" sz="1800" dirty="0"/>
              <a:t> </a:t>
            </a:r>
          </a:p>
          <a:p>
            <a:pPr marL="0" indent="0">
              <a:buNone/>
            </a:pPr>
            <a:r>
              <a:rPr lang="en-GB" sz="1800" dirty="0"/>
              <a:t>percentage</a:t>
            </a:r>
            <a:endParaRPr lang="en-IN" sz="1800" dirty="0"/>
          </a:p>
        </p:txBody>
      </p:sp>
      <p:sp>
        <p:nvSpPr>
          <p:cNvPr id="4" name="TextBox 3">
            <a:extLst>
              <a:ext uri="{FF2B5EF4-FFF2-40B4-BE49-F238E27FC236}">
                <a16:creationId xmlns:a16="http://schemas.microsoft.com/office/drawing/2014/main" id="{331B0547-E0D3-23C5-328E-5098127B07F7}"/>
              </a:ext>
            </a:extLst>
          </p:cNvPr>
          <p:cNvSpPr txBox="1"/>
          <p:nvPr/>
        </p:nvSpPr>
        <p:spPr>
          <a:xfrm>
            <a:off x="6297561" y="3770103"/>
            <a:ext cx="2536722" cy="369332"/>
          </a:xfrm>
          <a:prstGeom prst="rect">
            <a:avLst/>
          </a:prstGeom>
          <a:noFill/>
        </p:spPr>
        <p:txBody>
          <a:bodyPr wrap="square" rtlCol="0">
            <a:spAutoFit/>
          </a:bodyPr>
          <a:lstStyle/>
          <a:p>
            <a:pPr algn="ctr"/>
            <a:r>
              <a:rPr lang="en-IN" b="1" dirty="0"/>
              <a:t>QURIED RESULT</a:t>
            </a:r>
          </a:p>
        </p:txBody>
      </p:sp>
      <p:pic>
        <p:nvPicPr>
          <p:cNvPr id="6" name="Picture 5">
            <a:extLst>
              <a:ext uri="{FF2B5EF4-FFF2-40B4-BE49-F238E27FC236}">
                <a16:creationId xmlns:a16="http://schemas.microsoft.com/office/drawing/2014/main" id="{AC3BAC4E-7D26-1F6B-7F72-1251873F086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43598" y="4247535"/>
            <a:ext cx="3583860" cy="1873991"/>
          </a:xfrm>
          <a:prstGeom prst="rect">
            <a:avLst/>
          </a:prstGeom>
        </p:spPr>
      </p:pic>
      <p:sp>
        <p:nvSpPr>
          <p:cNvPr id="8" name="Isosceles Triangle 7">
            <a:extLst>
              <a:ext uri="{FF2B5EF4-FFF2-40B4-BE49-F238E27FC236}">
                <a16:creationId xmlns:a16="http://schemas.microsoft.com/office/drawing/2014/main" id="{652B2C8E-F6B4-72C0-68EE-D965A01AC114}"/>
              </a:ext>
            </a:extLst>
          </p:cNvPr>
          <p:cNvSpPr/>
          <p:nvPr/>
        </p:nvSpPr>
        <p:spPr>
          <a:xfrm rot="5400000">
            <a:off x="-995518" y="995518"/>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Isosceles Triangle 8">
            <a:extLst>
              <a:ext uri="{FF2B5EF4-FFF2-40B4-BE49-F238E27FC236}">
                <a16:creationId xmlns:a16="http://schemas.microsoft.com/office/drawing/2014/main" id="{92688B54-D485-4D35-578C-BE99C804A458}"/>
              </a:ext>
            </a:extLst>
          </p:cNvPr>
          <p:cNvSpPr/>
          <p:nvPr/>
        </p:nvSpPr>
        <p:spPr>
          <a:xfrm rot="16200000">
            <a:off x="10709786" y="5375786"/>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5268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750"/>
                                        <p:tgtEl>
                                          <p:spTgt spid="3">
                                            <p:txEl>
                                              <p:pRg st="0" end="0"/>
                                            </p:txEl>
                                          </p:spTgt>
                                        </p:tgtEl>
                                      </p:cBhvr>
                                    </p:animEffect>
                                    <p:anim calcmode="lin" valueType="num">
                                      <p:cBhvr>
                                        <p:cTn id="12"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750"/>
                                        <p:tgtEl>
                                          <p:spTgt spid="3">
                                            <p:txEl>
                                              <p:pRg st="1" end="1"/>
                                            </p:txEl>
                                          </p:spTgt>
                                        </p:tgtEl>
                                      </p:cBhvr>
                                    </p:animEffect>
                                    <p:anim calcmode="lin" valueType="num">
                                      <p:cBhvr>
                                        <p:cTn id="19"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7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750"/>
                                        <p:tgtEl>
                                          <p:spTgt spid="3">
                                            <p:txEl>
                                              <p:pRg st="2" end="2"/>
                                            </p:txEl>
                                          </p:spTgt>
                                        </p:tgtEl>
                                      </p:cBhvr>
                                    </p:animEffect>
                                    <p:anim calcmode="lin" valueType="num">
                                      <p:cBhvr>
                                        <p:cTn id="26"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750"/>
                                        <p:tgtEl>
                                          <p:spTgt spid="3">
                                            <p:txEl>
                                              <p:pRg st="3" end="3"/>
                                            </p:txEl>
                                          </p:spTgt>
                                        </p:tgtEl>
                                      </p:cBhvr>
                                    </p:animEffect>
                                    <p:anim calcmode="lin" valueType="num">
                                      <p:cBhvr>
                                        <p:cTn id="33" dur="7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7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750"/>
                                        <p:tgtEl>
                                          <p:spTgt spid="3">
                                            <p:txEl>
                                              <p:pRg st="4" end="4"/>
                                            </p:txEl>
                                          </p:spTgt>
                                        </p:tgtEl>
                                      </p:cBhvr>
                                    </p:animEffect>
                                    <p:anim calcmode="lin" valueType="num">
                                      <p:cBhvr>
                                        <p:cTn id="40" dur="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additive="base">
                                        <p:cTn id="46" dur="500" fill="hold"/>
                                        <p:tgtEl>
                                          <p:spTgt spid="6"/>
                                        </p:tgtEl>
                                        <p:attrNameLst>
                                          <p:attrName>ppt_x</p:attrName>
                                        </p:attrNameLst>
                                      </p:cBhvr>
                                      <p:tavLst>
                                        <p:tav tm="0">
                                          <p:val>
                                            <p:strVal val="#ppt_x"/>
                                          </p:val>
                                        </p:tav>
                                        <p:tav tm="100000">
                                          <p:val>
                                            <p:strVal val="#ppt_x"/>
                                          </p:val>
                                        </p:tav>
                                      </p:tavLst>
                                    </p:anim>
                                    <p:anim calcmode="lin" valueType="num">
                                      <p:cBhvr additive="base">
                                        <p:cTn id="47" dur="500" fill="hold"/>
                                        <p:tgtEl>
                                          <p:spTgt spid="6"/>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4"/>
                                        </p:tgtEl>
                                        <p:attrNameLst>
                                          <p:attrName>style.visibility</p:attrName>
                                        </p:attrNameLst>
                                      </p:cBhvr>
                                      <p:to>
                                        <p:strVal val="visible"/>
                                      </p:to>
                                    </p:set>
                                    <p:anim calcmode="lin" valueType="num">
                                      <p:cBhvr additive="base">
                                        <p:cTn id="50" dur="500" fill="hold"/>
                                        <p:tgtEl>
                                          <p:spTgt spid="4"/>
                                        </p:tgtEl>
                                        <p:attrNameLst>
                                          <p:attrName>ppt_x</p:attrName>
                                        </p:attrNameLst>
                                      </p:cBhvr>
                                      <p:tavLst>
                                        <p:tav tm="0">
                                          <p:val>
                                            <p:strVal val="#ppt_x"/>
                                          </p:val>
                                        </p:tav>
                                        <p:tav tm="100000">
                                          <p:val>
                                            <p:strVal val="#ppt_x"/>
                                          </p:val>
                                        </p:tav>
                                      </p:tavLst>
                                    </p:anim>
                                    <p:anim calcmode="lin" valueType="num">
                                      <p:cBhvr additive="base">
                                        <p:cTn id="5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DE52907-783A-AE32-C8D9-2EA40A52355B}"/>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7CAAA6B-5F35-822D-2EFB-DBF1123BD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B9257B-1CF6-15AD-2E11-4008A78F527D}"/>
              </a:ext>
            </a:extLst>
          </p:cNvPr>
          <p:cNvSpPr>
            <a:spLocks noGrp="1"/>
          </p:cNvSpPr>
          <p:nvPr>
            <p:ph type="title"/>
          </p:nvPr>
        </p:nvSpPr>
        <p:spPr>
          <a:xfrm>
            <a:off x="413155" y="880529"/>
            <a:ext cx="4368602" cy="1551377"/>
          </a:xfrm>
        </p:spPr>
        <p:txBody>
          <a:bodyPr anchor="b">
            <a:normAutofit/>
          </a:bodyPr>
          <a:lstStyle/>
          <a:p>
            <a:r>
              <a:rPr lang="en-IN" sz="5400" b="1" dirty="0"/>
              <a:t>INSIGHTS</a:t>
            </a:r>
            <a:r>
              <a:rPr lang="en-IN" sz="5400" dirty="0"/>
              <a:t>:</a:t>
            </a:r>
          </a:p>
        </p:txBody>
      </p:sp>
      <p:sp>
        <p:nvSpPr>
          <p:cNvPr id="16" name="sketchy line">
            <a:extLst>
              <a:ext uri="{FF2B5EF4-FFF2-40B4-BE49-F238E27FC236}">
                <a16:creationId xmlns:a16="http://schemas.microsoft.com/office/drawing/2014/main" id="{D14D37A3-6DBD-CB86-04B6-30F518093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2BFEC3-AAC0-D755-BA67-62A93C3411D2}"/>
              </a:ext>
            </a:extLst>
          </p:cNvPr>
          <p:cNvSpPr>
            <a:spLocks noGrp="1"/>
          </p:cNvSpPr>
          <p:nvPr>
            <p:ph idx="1"/>
          </p:nvPr>
        </p:nvSpPr>
        <p:spPr>
          <a:xfrm>
            <a:off x="127820" y="2915457"/>
            <a:ext cx="6377912" cy="3744032"/>
          </a:xfrm>
        </p:spPr>
        <p:txBody>
          <a:bodyPr>
            <a:normAutofit/>
          </a:bodyPr>
          <a:lstStyle/>
          <a:p>
            <a:r>
              <a:rPr lang="en-GB" sz="1600" b="1" dirty="0"/>
              <a:t>Channel Dominance</a:t>
            </a:r>
            <a:r>
              <a:rPr lang="en-GB" dirty="0"/>
              <a:t>:</a:t>
            </a:r>
          </a:p>
          <a:p>
            <a:pPr lvl="1"/>
            <a:r>
              <a:rPr lang="en-GB" sz="1500" dirty="0"/>
              <a:t>The Retailer channel accounts for the majority of gross sales at 78.22%, indicating it is the primary sales channel.</a:t>
            </a:r>
          </a:p>
          <a:p>
            <a:pPr lvl="1"/>
            <a:r>
              <a:rPr lang="en-GB" sz="1500" dirty="0"/>
              <a:t>The Direct channel contributes 15.47% of gross sales, making it the second most significant channel.</a:t>
            </a:r>
          </a:p>
          <a:p>
            <a:r>
              <a:rPr lang="en-GB" sz="1500" dirty="0"/>
              <a:t>The Retailer channel has the smallest share at 11.31%.</a:t>
            </a:r>
            <a:br>
              <a:rPr lang="en-GB" sz="1500" dirty="0"/>
            </a:br>
            <a:br>
              <a:rPr lang="en-GB" sz="1500" dirty="0"/>
            </a:br>
            <a:r>
              <a:rPr lang="en-GB" sz="1500" dirty="0"/>
              <a:t>The data suggests that the company has a strong retailer network, which could be a competitive advantage.</a:t>
            </a:r>
          </a:p>
          <a:p>
            <a:r>
              <a:rPr lang="en-GB" sz="1500" dirty="0"/>
              <a:t>The smaller share of the distributor channel might indicate a strategic focus on other channels or potential untapped potential in distributor partnerships.</a:t>
            </a:r>
          </a:p>
          <a:p>
            <a:pPr lvl="1"/>
            <a:endParaRPr lang="en-GB" sz="1500" dirty="0"/>
          </a:p>
          <a:p>
            <a:pPr marL="0" indent="0">
              <a:buNone/>
            </a:pPr>
            <a:endParaRPr lang="en-GB" sz="1600" dirty="0"/>
          </a:p>
        </p:txBody>
      </p:sp>
      <p:pic>
        <p:nvPicPr>
          <p:cNvPr id="9" name="Picture 8">
            <a:extLst>
              <a:ext uri="{FF2B5EF4-FFF2-40B4-BE49-F238E27FC236}">
                <a16:creationId xmlns:a16="http://schemas.microsoft.com/office/drawing/2014/main" id="{77EC9D0A-4397-E775-1D97-9922DB66AFB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05732" y="2472419"/>
            <a:ext cx="5558448" cy="3744032"/>
          </a:xfrm>
          <a:prstGeom prst="rect">
            <a:avLst/>
          </a:prstGeom>
        </p:spPr>
      </p:pic>
      <p:sp>
        <p:nvSpPr>
          <p:cNvPr id="6" name="Isosceles Triangle 5">
            <a:extLst>
              <a:ext uri="{FF2B5EF4-FFF2-40B4-BE49-F238E27FC236}">
                <a16:creationId xmlns:a16="http://schemas.microsoft.com/office/drawing/2014/main" id="{9D3B5A5B-38B2-A32F-6F7D-731A5D232445}"/>
              </a:ext>
            </a:extLst>
          </p:cNvPr>
          <p:cNvSpPr/>
          <p:nvPr/>
        </p:nvSpPr>
        <p:spPr>
          <a:xfrm rot="5400000">
            <a:off x="-995518" y="995518"/>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Isosceles Triangle 6">
            <a:extLst>
              <a:ext uri="{FF2B5EF4-FFF2-40B4-BE49-F238E27FC236}">
                <a16:creationId xmlns:a16="http://schemas.microsoft.com/office/drawing/2014/main" id="{538F13D3-CB01-B784-B748-2F136253CF5D}"/>
              </a:ext>
            </a:extLst>
          </p:cNvPr>
          <p:cNvSpPr/>
          <p:nvPr/>
        </p:nvSpPr>
        <p:spPr>
          <a:xfrm rot="16200000">
            <a:off x="10709786" y="5339952"/>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595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anim calcmode="lin" valueType="num">
                                      <p:cBhvr>
                                        <p:cTn id="8"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50"/>
                                        <p:tgtEl>
                                          <p:spTgt spid="3">
                                            <p:txEl>
                                              <p:pRg st="1" end="1"/>
                                            </p:txEl>
                                          </p:spTgt>
                                        </p:tgtEl>
                                      </p:cBhvr>
                                    </p:animEffect>
                                    <p:anim calcmode="lin" valueType="num">
                                      <p:cBhvr>
                                        <p:cTn id="13"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75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50"/>
                                        <p:tgtEl>
                                          <p:spTgt spid="3">
                                            <p:txEl>
                                              <p:pRg st="2" end="2"/>
                                            </p:txEl>
                                          </p:spTgt>
                                        </p:tgtEl>
                                      </p:cBhvr>
                                    </p:animEffect>
                                    <p:anim calcmode="lin" valueType="num">
                                      <p:cBhvr>
                                        <p:cTn id="18"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750"/>
                                        <p:tgtEl>
                                          <p:spTgt spid="3">
                                            <p:txEl>
                                              <p:pRg st="3" end="3"/>
                                            </p:txEl>
                                          </p:spTgt>
                                        </p:tgtEl>
                                      </p:cBhvr>
                                    </p:animEffect>
                                    <p:anim calcmode="lin" valueType="num">
                                      <p:cBhvr>
                                        <p:cTn id="25" dur="7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7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750"/>
                                        <p:tgtEl>
                                          <p:spTgt spid="3">
                                            <p:txEl>
                                              <p:pRg st="4" end="4"/>
                                            </p:txEl>
                                          </p:spTgt>
                                        </p:tgtEl>
                                      </p:cBhvr>
                                    </p:animEffect>
                                    <p:anim calcmode="lin" valueType="num">
                                      <p:cBhvr>
                                        <p:cTn id="32" dur="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5D73F9-6C25-FECC-2FEC-07B07FBCE3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A25B48-8C5B-6B1C-19E1-8B7D95C476EE}"/>
              </a:ext>
            </a:extLst>
          </p:cNvPr>
          <p:cNvSpPr>
            <a:spLocks noGrp="1"/>
          </p:cNvSpPr>
          <p:nvPr>
            <p:ph type="title"/>
          </p:nvPr>
        </p:nvSpPr>
        <p:spPr>
          <a:xfrm>
            <a:off x="838200" y="365126"/>
            <a:ext cx="10515600" cy="1013088"/>
          </a:xfrm>
        </p:spPr>
        <p:txBody>
          <a:bodyPr/>
          <a:lstStyle/>
          <a:p>
            <a:r>
              <a:rPr lang="en-IN" b="1" dirty="0"/>
              <a:t>REQUEST 10</a:t>
            </a:r>
            <a:r>
              <a:rPr lang="en-IN" dirty="0"/>
              <a:t>:</a:t>
            </a:r>
          </a:p>
        </p:txBody>
      </p:sp>
      <p:sp>
        <p:nvSpPr>
          <p:cNvPr id="3" name="Content Placeholder 2">
            <a:extLst>
              <a:ext uri="{FF2B5EF4-FFF2-40B4-BE49-F238E27FC236}">
                <a16:creationId xmlns:a16="http://schemas.microsoft.com/office/drawing/2014/main" id="{D04A3E59-F35F-0FEE-466E-E412C8834F8F}"/>
              </a:ext>
            </a:extLst>
          </p:cNvPr>
          <p:cNvSpPr>
            <a:spLocks noGrp="1"/>
          </p:cNvSpPr>
          <p:nvPr>
            <p:ph idx="1"/>
          </p:nvPr>
        </p:nvSpPr>
        <p:spPr>
          <a:xfrm>
            <a:off x="838200" y="1378213"/>
            <a:ext cx="10515600" cy="2757936"/>
          </a:xfrm>
        </p:spPr>
        <p:txBody>
          <a:bodyPr>
            <a:noAutofit/>
          </a:bodyPr>
          <a:lstStyle/>
          <a:p>
            <a:pPr marL="0" indent="0">
              <a:buNone/>
            </a:pPr>
            <a:r>
              <a:rPr lang="en-GB" sz="1800" dirty="0"/>
              <a:t>Get the Top 3 products in each division that have a high</a:t>
            </a:r>
          </a:p>
          <a:p>
            <a:pPr marL="0" indent="0">
              <a:buNone/>
            </a:pPr>
            <a:r>
              <a:rPr lang="en-GB" sz="1800" dirty="0" err="1"/>
              <a:t>total_sold_quantity</a:t>
            </a:r>
            <a:r>
              <a:rPr lang="en-GB" sz="1800" dirty="0"/>
              <a:t> in the </a:t>
            </a:r>
            <a:r>
              <a:rPr lang="en-GB" sz="1800" dirty="0" err="1"/>
              <a:t>fiscal_year</a:t>
            </a:r>
            <a:r>
              <a:rPr lang="en-GB" sz="1800" dirty="0"/>
              <a:t> 2021? The final output contains these </a:t>
            </a:r>
          </a:p>
          <a:p>
            <a:pPr marL="0" indent="0">
              <a:buNone/>
            </a:pPr>
            <a:r>
              <a:rPr lang="en-GB" sz="1800" dirty="0"/>
              <a:t>fields,</a:t>
            </a:r>
          </a:p>
          <a:p>
            <a:pPr marL="0" indent="0">
              <a:buNone/>
            </a:pPr>
            <a:r>
              <a:rPr lang="en-GB" sz="1800" dirty="0"/>
              <a:t>division</a:t>
            </a:r>
          </a:p>
          <a:p>
            <a:pPr marL="0" indent="0">
              <a:buNone/>
            </a:pPr>
            <a:r>
              <a:rPr lang="en-GB" sz="1800" dirty="0" err="1"/>
              <a:t>product_code</a:t>
            </a:r>
            <a:br>
              <a:rPr lang="en-GB" sz="1800" dirty="0"/>
            </a:br>
            <a:r>
              <a:rPr lang="en-GB" sz="1800" dirty="0"/>
              <a:t>product</a:t>
            </a:r>
          </a:p>
          <a:p>
            <a:pPr marL="0" indent="0">
              <a:buNone/>
            </a:pPr>
            <a:r>
              <a:rPr lang="en-GB" sz="1800" dirty="0" err="1"/>
              <a:t>total_sold_quantity</a:t>
            </a:r>
            <a:r>
              <a:rPr lang="en-GB" sz="1800" dirty="0"/>
              <a:t> </a:t>
            </a:r>
          </a:p>
          <a:p>
            <a:pPr marL="0" indent="0">
              <a:buNone/>
            </a:pPr>
            <a:r>
              <a:rPr lang="en-GB" sz="1800" dirty="0" err="1"/>
              <a:t>rank_order</a:t>
            </a:r>
            <a:endParaRPr lang="en-IN" sz="1800" dirty="0"/>
          </a:p>
        </p:txBody>
      </p:sp>
      <p:sp>
        <p:nvSpPr>
          <p:cNvPr id="4" name="TextBox 3">
            <a:extLst>
              <a:ext uri="{FF2B5EF4-FFF2-40B4-BE49-F238E27FC236}">
                <a16:creationId xmlns:a16="http://schemas.microsoft.com/office/drawing/2014/main" id="{CD062409-4626-551E-D53A-F984A12E2C2A}"/>
              </a:ext>
            </a:extLst>
          </p:cNvPr>
          <p:cNvSpPr txBox="1"/>
          <p:nvPr/>
        </p:nvSpPr>
        <p:spPr>
          <a:xfrm>
            <a:off x="6356554" y="3951484"/>
            <a:ext cx="2536722" cy="369332"/>
          </a:xfrm>
          <a:prstGeom prst="rect">
            <a:avLst/>
          </a:prstGeom>
          <a:noFill/>
        </p:spPr>
        <p:txBody>
          <a:bodyPr wrap="square" rtlCol="0">
            <a:spAutoFit/>
          </a:bodyPr>
          <a:lstStyle/>
          <a:p>
            <a:pPr algn="ctr"/>
            <a:r>
              <a:rPr lang="en-IN" b="1" dirty="0"/>
              <a:t>QURIED RESULT</a:t>
            </a:r>
          </a:p>
        </p:txBody>
      </p:sp>
      <p:pic>
        <p:nvPicPr>
          <p:cNvPr id="6" name="Picture 5">
            <a:extLst>
              <a:ext uri="{FF2B5EF4-FFF2-40B4-BE49-F238E27FC236}">
                <a16:creationId xmlns:a16="http://schemas.microsoft.com/office/drawing/2014/main" id="{4A726B5C-6BBC-4EDA-C4E7-41B1F63E1C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088194" y="4352084"/>
            <a:ext cx="5501148" cy="2284690"/>
          </a:xfrm>
          <a:prstGeom prst="rect">
            <a:avLst/>
          </a:prstGeom>
        </p:spPr>
      </p:pic>
      <p:sp>
        <p:nvSpPr>
          <p:cNvPr id="8" name="Isosceles Triangle 7">
            <a:extLst>
              <a:ext uri="{FF2B5EF4-FFF2-40B4-BE49-F238E27FC236}">
                <a16:creationId xmlns:a16="http://schemas.microsoft.com/office/drawing/2014/main" id="{073393DC-BFF1-0165-B96B-AD59E752DF53}"/>
              </a:ext>
            </a:extLst>
          </p:cNvPr>
          <p:cNvSpPr/>
          <p:nvPr/>
        </p:nvSpPr>
        <p:spPr>
          <a:xfrm rot="5400000">
            <a:off x="-995518" y="995518"/>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Isosceles Triangle 8">
            <a:extLst>
              <a:ext uri="{FF2B5EF4-FFF2-40B4-BE49-F238E27FC236}">
                <a16:creationId xmlns:a16="http://schemas.microsoft.com/office/drawing/2014/main" id="{011E72D6-E2E3-F4E9-0F20-057D1E01029B}"/>
              </a:ext>
            </a:extLst>
          </p:cNvPr>
          <p:cNvSpPr/>
          <p:nvPr/>
        </p:nvSpPr>
        <p:spPr>
          <a:xfrm rot="16200000">
            <a:off x="10709786" y="5347601"/>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68528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750"/>
                                        <p:tgtEl>
                                          <p:spTgt spid="3">
                                            <p:txEl>
                                              <p:pRg st="0" end="0"/>
                                            </p:txEl>
                                          </p:spTgt>
                                        </p:tgtEl>
                                      </p:cBhvr>
                                    </p:animEffect>
                                    <p:anim calcmode="lin" valueType="num">
                                      <p:cBhvr>
                                        <p:cTn id="12"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750"/>
                                        <p:tgtEl>
                                          <p:spTgt spid="3">
                                            <p:txEl>
                                              <p:pRg st="1" end="1"/>
                                            </p:txEl>
                                          </p:spTgt>
                                        </p:tgtEl>
                                      </p:cBhvr>
                                    </p:animEffect>
                                    <p:anim calcmode="lin" valueType="num">
                                      <p:cBhvr>
                                        <p:cTn id="19"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7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750"/>
                                        <p:tgtEl>
                                          <p:spTgt spid="3">
                                            <p:txEl>
                                              <p:pRg st="2" end="2"/>
                                            </p:txEl>
                                          </p:spTgt>
                                        </p:tgtEl>
                                      </p:cBhvr>
                                    </p:animEffect>
                                    <p:anim calcmode="lin" valueType="num">
                                      <p:cBhvr>
                                        <p:cTn id="26"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750"/>
                                        <p:tgtEl>
                                          <p:spTgt spid="3">
                                            <p:txEl>
                                              <p:pRg st="3" end="3"/>
                                            </p:txEl>
                                          </p:spTgt>
                                        </p:tgtEl>
                                      </p:cBhvr>
                                    </p:animEffect>
                                    <p:anim calcmode="lin" valueType="num">
                                      <p:cBhvr>
                                        <p:cTn id="33" dur="7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7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750"/>
                                        <p:tgtEl>
                                          <p:spTgt spid="3">
                                            <p:txEl>
                                              <p:pRg st="4" end="4"/>
                                            </p:txEl>
                                          </p:spTgt>
                                        </p:tgtEl>
                                      </p:cBhvr>
                                    </p:animEffect>
                                    <p:anim calcmode="lin" valueType="num">
                                      <p:cBhvr>
                                        <p:cTn id="40" dur="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fade">
                                      <p:cBhvr>
                                        <p:cTn id="46" dur="750"/>
                                        <p:tgtEl>
                                          <p:spTgt spid="3">
                                            <p:txEl>
                                              <p:pRg st="5" end="5"/>
                                            </p:txEl>
                                          </p:spTgt>
                                        </p:tgtEl>
                                      </p:cBhvr>
                                    </p:animEffect>
                                    <p:anim calcmode="lin" valueType="num">
                                      <p:cBhvr>
                                        <p:cTn id="47" dur="75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8" dur="75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Effect transition="in" filter="fade">
                                      <p:cBhvr>
                                        <p:cTn id="53" dur="750"/>
                                        <p:tgtEl>
                                          <p:spTgt spid="3">
                                            <p:txEl>
                                              <p:pRg st="6" end="6"/>
                                            </p:txEl>
                                          </p:spTgt>
                                        </p:tgtEl>
                                      </p:cBhvr>
                                    </p:animEffect>
                                    <p:anim calcmode="lin" valueType="num">
                                      <p:cBhvr>
                                        <p:cTn id="54" dur="75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5" dur="75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500" fill="hold"/>
                                        <p:tgtEl>
                                          <p:spTgt spid="6"/>
                                        </p:tgtEl>
                                        <p:attrNameLst>
                                          <p:attrName>ppt_x</p:attrName>
                                        </p:attrNameLst>
                                      </p:cBhvr>
                                      <p:tavLst>
                                        <p:tav tm="0">
                                          <p:val>
                                            <p:strVal val="#ppt_x"/>
                                          </p:val>
                                        </p:tav>
                                        <p:tav tm="100000">
                                          <p:val>
                                            <p:strVal val="#ppt_x"/>
                                          </p:val>
                                        </p:tav>
                                      </p:tavLst>
                                    </p:anim>
                                    <p:anim calcmode="lin" valueType="num">
                                      <p:cBhvr additive="base">
                                        <p:cTn id="61" dur="500" fill="hold"/>
                                        <p:tgtEl>
                                          <p:spTgt spid="6"/>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 calcmode="lin" valueType="num">
                                      <p:cBhvr additive="base">
                                        <p:cTn id="64" dur="500" fill="hold"/>
                                        <p:tgtEl>
                                          <p:spTgt spid="4"/>
                                        </p:tgtEl>
                                        <p:attrNameLst>
                                          <p:attrName>ppt_x</p:attrName>
                                        </p:attrNameLst>
                                      </p:cBhvr>
                                      <p:tavLst>
                                        <p:tav tm="0">
                                          <p:val>
                                            <p:strVal val="#ppt_x"/>
                                          </p:val>
                                        </p:tav>
                                        <p:tav tm="100000">
                                          <p:val>
                                            <p:strVal val="#ppt_x"/>
                                          </p:val>
                                        </p:tav>
                                      </p:tavLst>
                                    </p:anim>
                                    <p:anim calcmode="lin" valueType="num">
                                      <p:cBhvr additive="base">
                                        <p:cTn id="6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180AFA9-A1DB-062B-C447-E7E6098E1C40}"/>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1751193-10E9-21D3-9BCA-C4B1563D3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DE2C5D-1EA7-EB20-4C00-33C49A69A9F6}"/>
              </a:ext>
            </a:extLst>
          </p:cNvPr>
          <p:cNvSpPr>
            <a:spLocks noGrp="1"/>
          </p:cNvSpPr>
          <p:nvPr>
            <p:ph type="title"/>
          </p:nvPr>
        </p:nvSpPr>
        <p:spPr>
          <a:xfrm>
            <a:off x="413155" y="880529"/>
            <a:ext cx="4368602" cy="1551377"/>
          </a:xfrm>
        </p:spPr>
        <p:txBody>
          <a:bodyPr anchor="b">
            <a:normAutofit/>
          </a:bodyPr>
          <a:lstStyle/>
          <a:p>
            <a:r>
              <a:rPr lang="en-IN" sz="5400" b="1" dirty="0"/>
              <a:t>INSIGHTS</a:t>
            </a:r>
            <a:r>
              <a:rPr lang="en-IN" sz="5400" dirty="0"/>
              <a:t>:</a:t>
            </a:r>
          </a:p>
        </p:txBody>
      </p:sp>
      <p:sp>
        <p:nvSpPr>
          <p:cNvPr id="16" name="sketchy line">
            <a:extLst>
              <a:ext uri="{FF2B5EF4-FFF2-40B4-BE49-F238E27FC236}">
                <a16:creationId xmlns:a16="http://schemas.microsoft.com/office/drawing/2014/main" id="{6B336FD8-27B0-3F4B-07FD-52E88D25CF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2974760-1680-C05A-8CF0-2CA38218A404}"/>
              </a:ext>
            </a:extLst>
          </p:cNvPr>
          <p:cNvSpPr>
            <a:spLocks noGrp="1"/>
          </p:cNvSpPr>
          <p:nvPr>
            <p:ph idx="1"/>
          </p:nvPr>
        </p:nvSpPr>
        <p:spPr>
          <a:xfrm>
            <a:off x="127820" y="2915457"/>
            <a:ext cx="6377912" cy="3744032"/>
          </a:xfrm>
        </p:spPr>
        <p:txBody>
          <a:bodyPr>
            <a:normAutofit/>
          </a:bodyPr>
          <a:lstStyle/>
          <a:p>
            <a:pPr marL="0" indent="0">
              <a:buNone/>
            </a:pPr>
            <a:r>
              <a:rPr lang="en-GB" sz="1500" b="1" dirty="0"/>
              <a:t>  Top Performing Products</a:t>
            </a:r>
            <a:r>
              <a:rPr lang="en-GB" sz="1500" dirty="0"/>
              <a:t>:</a:t>
            </a:r>
          </a:p>
          <a:p>
            <a:pPr lvl="1"/>
            <a:r>
              <a:rPr lang="en-GB" sz="1500" dirty="0"/>
              <a:t>In the "N &amp; S" division, the top product is "AQ Pen Drive 2 IN 1" with 701,373 units sold, followed closely by "AQ Pen Drive DRC" variants.</a:t>
            </a:r>
          </a:p>
          <a:p>
            <a:pPr lvl="1"/>
            <a:r>
              <a:rPr lang="en-GB" sz="1500" dirty="0"/>
              <a:t>In the "P &amp; A" division, "AQ Gamers Ms" leads with 428,498 units sold, followed by "AQ Maxima Ms" variants.</a:t>
            </a:r>
          </a:p>
          <a:p>
            <a:pPr lvl="1"/>
            <a:r>
              <a:rPr lang="en-GB" sz="1500" dirty="0"/>
              <a:t>In the "PC" division, "AQ Digit" is the top product with 17,434 units sold, closely followed by "AQ Velocity".</a:t>
            </a:r>
          </a:p>
          <a:p>
            <a:r>
              <a:rPr lang="en-GB" sz="1500" b="1" dirty="0"/>
              <a:t>Product Popularity</a:t>
            </a:r>
            <a:r>
              <a:rPr lang="en-GB" sz="1500" dirty="0"/>
              <a:t>:</a:t>
            </a:r>
          </a:p>
          <a:p>
            <a:pPr lvl="1"/>
            <a:r>
              <a:rPr lang="en-GB" sz="1500" dirty="0"/>
              <a:t>Products in the "N &amp; S" and "P &amp; A" divisions are significantly more popular than those in the "PC" division, as indicated by the higher total sold quantities.</a:t>
            </a:r>
          </a:p>
          <a:p>
            <a:pPr lvl="1"/>
            <a:r>
              <a:rPr lang="en-GB" sz="1500" dirty="0"/>
              <a:t>The close sales figures among top products within each division suggest strong competition and possibly similar demand levels for these products.</a:t>
            </a:r>
          </a:p>
          <a:p>
            <a:pPr marL="0" indent="0">
              <a:buNone/>
            </a:pPr>
            <a:endParaRPr lang="en-GB" sz="1600" dirty="0"/>
          </a:p>
        </p:txBody>
      </p:sp>
      <p:sp>
        <p:nvSpPr>
          <p:cNvPr id="6" name="Isosceles Triangle 5">
            <a:extLst>
              <a:ext uri="{FF2B5EF4-FFF2-40B4-BE49-F238E27FC236}">
                <a16:creationId xmlns:a16="http://schemas.microsoft.com/office/drawing/2014/main" id="{244B6D0F-A52C-62F6-22F4-6F22874549FE}"/>
              </a:ext>
            </a:extLst>
          </p:cNvPr>
          <p:cNvSpPr/>
          <p:nvPr/>
        </p:nvSpPr>
        <p:spPr>
          <a:xfrm rot="5400000">
            <a:off x="-995518" y="995518"/>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Isosceles Triangle 6">
            <a:extLst>
              <a:ext uri="{FF2B5EF4-FFF2-40B4-BE49-F238E27FC236}">
                <a16:creationId xmlns:a16="http://schemas.microsoft.com/office/drawing/2014/main" id="{146D9AFB-CC52-6FA3-F1A1-D9C2646D2471}"/>
              </a:ext>
            </a:extLst>
          </p:cNvPr>
          <p:cNvSpPr/>
          <p:nvPr/>
        </p:nvSpPr>
        <p:spPr>
          <a:xfrm rot="16200000">
            <a:off x="10709786" y="5375786"/>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1422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anim calcmode="lin" valueType="num">
                                      <p:cBhvr>
                                        <p:cTn id="8"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50"/>
                                        <p:tgtEl>
                                          <p:spTgt spid="3">
                                            <p:txEl>
                                              <p:pRg st="1" end="1"/>
                                            </p:txEl>
                                          </p:spTgt>
                                        </p:tgtEl>
                                      </p:cBhvr>
                                    </p:animEffect>
                                    <p:anim calcmode="lin" valueType="num">
                                      <p:cBhvr>
                                        <p:cTn id="13"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75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50"/>
                                        <p:tgtEl>
                                          <p:spTgt spid="3">
                                            <p:txEl>
                                              <p:pRg st="2" end="2"/>
                                            </p:txEl>
                                          </p:spTgt>
                                        </p:tgtEl>
                                      </p:cBhvr>
                                    </p:animEffect>
                                    <p:anim calcmode="lin" valueType="num">
                                      <p:cBhvr>
                                        <p:cTn id="18"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75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750"/>
                                        <p:tgtEl>
                                          <p:spTgt spid="3">
                                            <p:txEl>
                                              <p:pRg st="3" end="3"/>
                                            </p:txEl>
                                          </p:spTgt>
                                        </p:tgtEl>
                                      </p:cBhvr>
                                    </p:animEffect>
                                    <p:anim calcmode="lin" valueType="num">
                                      <p:cBhvr>
                                        <p:cTn id="23" dur="7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7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750"/>
                                        <p:tgtEl>
                                          <p:spTgt spid="3">
                                            <p:txEl>
                                              <p:pRg st="4" end="4"/>
                                            </p:txEl>
                                          </p:spTgt>
                                        </p:tgtEl>
                                      </p:cBhvr>
                                    </p:animEffect>
                                    <p:anim calcmode="lin" valueType="num">
                                      <p:cBhvr>
                                        <p:cTn id="30" dur="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75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750"/>
                                        <p:tgtEl>
                                          <p:spTgt spid="3">
                                            <p:txEl>
                                              <p:pRg st="5" end="5"/>
                                            </p:txEl>
                                          </p:spTgt>
                                        </p:tgtEl>
                                      </p:cBhvr>
                                    </p:animEffect>
                                    <p:anim calcmode="lin" valueType="num">
                                      <p:cBhvr>
                                        <p:cTn id="35" dur="75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75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750"/>
                                        <p:tgtEl>
                                          <p:spTgt spid="3">
                                            <p:txEl>
                                              <p:pRg st="6" end="6"/>
                                            </p:txEl>
                                          </p:spTgt>
                                        </p:tgtEl>
                                      </p:cBhvr>
                                    </p:animEffect>
                                    <p:anim calcmode="lin" valueType="num">
                                      <p:cBhvr>
                                        <p:cTn id="40" dur="75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75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B0E9A7-C401-CA62-510D-67F3B7A5BD4A}"/>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CBE0FAD-1075-5BEA-0C3E-747110EE6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BBFE3B-969A-9B26-1BB5-5FF12428ED79}"/>
              </a:ext>
            </a:extLst>
          </p:cNvPr>
          <p:cNvSpPr>
            <a:spLocks noGrp="1"/>
          </p:cNvSpPr>
          <p:nvPr>
            <p:ph type="title"/>
          </p:nvPr>
        </p:nvSpPr>
        <p:spPr>
          <a:xfrm>
            <a:off x="413155" y="880529"/>
            <a:ext cx="4368602" cy="1551377"/>
          </a:xfrm>
        </p:spPr>
        <p:txBody>
          <a:bodyPr anchor="b">
            <a:normAutofit/>
          </a:bodyPr>
          <a:lstStyle/>
          <a:p>
            <a:r>
              <a:rPr lang="en-IN" sz="5400" b="1" dirty="0"/>
              <a:t>INSIGHTS</a:t>
            </a:r>
            <a:r>
              <a:rPr lang="en-IN" sz="5400" dirty="0"/>
              <a:t>:</a:t>
            </a:r>
          </a:p>
        </p:txBody>
      </p:sp>
      <p:sp>
        <p:nvSpPr>
          <p:cNvPr id="16" name="sketchy line">
            <a:extLst>
              <a:ext uri="{FF2B5EF4-FFF2-40B4-BE49-F238E27FC236}">
                <a16:creationId xmlns:a16="http://schemas.microsoft.com/office/drawing/2014/main" id="{FD8020B9-5F31-B830-1056-5B8DB48ACA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row of pink rectangular bars&#10;&#10;AI-generated content may be incorrect.">
            <a:extLst>
              <a:ext uri="{FF2B5EF4-FFF2-40B4-BE49-F238E27FC236}">
                <a16:creationId xmlns:a16="http://schemas.microsoft.com/office/drawing/2014/main" id="{BE67105F-DE10-AD80-4A67-D86D7A1365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723" y="2760371"/>
            <a:ext cx="11041129" cy="4097629"/>
          </a:xfrm>
          <a:prstGeom prst="rect">
            <a:avLst/>
          </a:prstGeom>
        </p:spPr>
      </p:pic>
      <p:sp>
        <p:nvSpPr>
          <p:cNvPr id="5" name="Isosceles Triangle 4">
            <a:extLst>
              <a:ext uri="{FF2B5EF4-FFF2-40B4-BE49-F238E27FC236}">
                <a16:creationId xmlns:a16="http://schemas.microsoft.com/office/drawing/2014/main" id="{62BF2AD3-9AA1-D4EF-2663-15F43638C6AE}"/>
              </a:ext>
            </a:extLst>
          </p:cNvPr>
          <p:cNvSpPr/>
          <p:nvPr/>
        </p:nvSpPr>
        <p:spPr>
          <a:xfrm rot="5400000">
            <a:off x="-995518" y="995518"/>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Isosceles Triangle 5">
            <a:extLst>
              <a:ext uri="{FF2B5EF4-FFF2-40B4-BE49-F238E27FC236}">
                <a16:creationId xmlns:a16="http://schemas.microsoft.com/office/drawing/2014/main" id="{766E7732-7B29-425C-A1B8-ABBBF95DCD23}"/>
              </a:ext>
            </a:extLst>
          </p:cNvPr>
          <p:cNvSpPr/>
          <p:nvPr/>
        </p:nvSpPr>
        <p:spPr>
          <a:xfrm rot="16200000">
            <a:off x="10709786" y="5361039"/>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168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45816D-78A2-37B2-23D0-EDA7D3027A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00A51C-6FAA-9C8D-4586-F2A2E5182DD0}"/>
              </a:ext>
            </a:extLst>
          </p:cNvPr>
          <p:cNvSpPr>
            <a:spLocks noGrp="1"/>
          </p:cNvSpPr>
          <p:nvPr>
            <p:ph type="title"/>
          </p:nvPr>
        </p:nvSpPr>
        <p:spPr/>
        <p:txBody>
          <a:bodyPr/>
          <a:lstStyle/>
          <a:p>
            <a:pPr algn="ctr"/>
            <a:r>
              <a:rPr lang="en-IN" u="sng" dirty="0">
                <a:latin typeface="Amasis MT Pro Black" panose="02040A04050005020304" pitchFamily="18" charset="0"/>
              </a:rPr>
              <a:t>TASK TO PERFORM</a:t>
            </a:r>
          </a:p>
        </p:txBody>
      </p:sp>
      <p:sp>
        <p:nvSpPr>
          <p:cNvPr id="3" name="Content Placeholder 2">
            <a:extLst>
              <a:ext uri="{FF2B5EF4-FFF2-40B4-BE49-F238E27FC236}">
                <a16:creationId xmlns:a16="http://schemas.microsoft.com/office/drawing/2014/main" id="{CA42D6B7-6266-9207-19A4-B3D260E8CEF8}"/>
              </a:ext>
            </a:extLst>
          </p:cNvPr>
          <p:cNvSpPr>
            <a:spLocks noGrp="1"/>
          </p:cNvSpPr>
          <p:nvPr>
            <p:ph idx="1"/>
          </p:nvPr>
        </p:nvSpPr>
        <p:spPr>
          <a:xfrm>
            <a:off x="339213" y="1690689"/>
            <a:ext cx="11014587" cy="1878422"/>
          </a:xfrm>
        </p:spPr>
        <p:txBody>
          <a:bodyPr>
            <a:normAutofit fontScale="92500" lnSpcReduction="20000"/>
          </a:bodyPr>
          <a:lstStyle/>
          <a:p>
            <a:r>
              <a:rPr lang="en-GB" sz="2400" b="0" i="0" dirty="0">
                <a:solidFill>
                  <a:srgbClr val="131022"/>
                </a:solidFill>
                <a:effectLst/>
                <a:latin typeface="Manrope"/>
              </a:rPr>
              <a:t>1. Check ‘ad-hoc-requests.pdf’ - there are 10 ad hoc requests for which the business  </a:t>
            </a:r>
            <a:br>
              <a:rPr lang="en-GB" sz="2400" b="0" i="0" dirty="0">
                <a:solidFill>
                  <a:srgbClr val="131022"/>
                </a:solidFill>
                <a:effectLst/>
                <a:latin typeface="Manrope"/>
              </a:rPr>
            </a:br>
            <a:r>
              <a:rPr lang="en-GB" sz="2400" b="0" i="0" dirty="0">
                <a:solidFill>
                  <a:srgbClr val="131022"/>
                </a:solidFill>
                <a:effectLst/>
                <a:latin typeface="Manrope"/>
              </a:rPr>
              <a:t>     needs insights.</a:t>
            </a:r>
            <a:br>
              <a:rPr lang="en-GB" sz="2400" b="0" i="0" dirty="0">
                <a:solidFill>
                  <a:srgbClr val="131022"/>
                </a:solidFill>
                <a:effectLst/>
                <a:latin typeface="Manrope"/>
              </a:rPr>
            </a:br>
            <a:br>
              <a:rPr lang="en-GB" sz="2400" b="0" i="0" dirty="0">
                <a:solidFill>
                  <a:srgbClr val="131022"/>
                </a:solidFill>
                <a:effectLst/>
                <a:latin typeface="Manrope"/>
              </a:rPr>
            </a:br>
            <a:r>
              <a:rPr lang="en-GB" sz="2400" b="0" i="0" dirty="0">
                <a:solidFill>
                  <a:srgbClr val="131022"/>
                </a:solidFill>
                <a:effectLst/>
                <a:latin typeface="Manrope"/>
              </a:rPr>
              <a:t>2.  need to run a SQL query to answer these requests. </a:t>
            </a:r>
            <a:br>
              <a:rPr lang="en-GB" sz="2400" b="0" i="0" dirty="0">
                <a:solidFill>
                  <a:srgbClr val="131022"/>
                </a:solidFill>
                <a:effectLst/>
                <a:latin typeface="Manrope"/>
              </a:rPr>
            </a:br>
            <a:br>
              <a:rPr lang="en-GB" sz="2400" b="0" i="0" dirty="0">
                <a:solidFill>
                  <a:srgbClr val="131022"/>
                </a:solidFill>
                <a:effectLst/>
                <a:latin typeface="Manrope"/>
              </a:rPr>
            </a:br>
            <a:r>
              <a:rPr lang="en-GB" sz="2400" b="0" i="0" dirty="0">
                <a:solidFill>
                  <a:srgbClr val="131022"/>
                </a:solidFill>
                <a:effectLst/>
                <a:latin typeface="Manrope"/>
              </a:rPr>
              <a:t>3. The target audience of this dashboard is top-level management - hence  need        </a:t>
            </a:r>
            <a:br>
              <a:rPr lang="en-GB" sz="2400" b="0" i="0" dirty="0">
                <a:solidFill>
                  <a:srgbClr val="131022"/>
                </a:solidFill>
                <a:effectLst/>
                <a:latin typeface="Manrope"/>
              </a:rPr>
            </a:br>
            <a:r>
              <a:rPr lang="en-GB" sz="2400" b="0" i="0" dirty="0">
                <a:solidFill>
                  <a:srgbClr val="131022"/>
                </a:solidFill>
                <a:effectLst/>
                <a:latin typeface="Manrope"/>
              </a:rPr>
              <a:t>     to create a presentation to show the insights                                                                     </a:t>
            </a:r>
            <a:endParaRPr lang="en-IN" sz="2400" dirty="0"/>
          </a:p>
        </p:txBody>
      </p:sp>
      <p:sp>
        <p:nvSpPr>
          <p:cNvPr id="4" name="Isosceles Triangle 3">
            <a:extLst>
              <a:ext uri="{FF2B5EF4-FFF2-40B4-BE49-F238E27FC236}">
                <a16:creationId xmlns:a16="http://schemas.microsoft.com/office/drawing/2014/main" id="{14010976-DC17-1672-A090-2E44CB29CFCD}"/>
              </a:ext>
            </a:extLst>
          </p:cNvPr>
          <p:cNvSpPr/>
          <p:nvPr/>
        </p:nvSpPr>
        <p:spPr>
          <a:xfrm rot="5400000">
            <a:off x="-995518" y="995518"/>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Isosceles Triangle 4">
            <a:extLst>
              <a:ext uri="{FF2B5EF4-FFF2-40B4-BE49-F238E27FC236}">
                <a16:creationId xmlns:a16="http://schemas.microsoft.com/office/drawing/2014/main" id="{331E44BD-46BC-2C0A-B93C-B8C7CE6106AB}"/>
              </a:ext>
            </a:extLst>
          </p:cNvPr>
          <p:cNvSpPr/>
          <p:nvPr/>
        </p:nvSpPr>
        <p:spPr>
          <a:xfrm rot="16200000">
            <a:off x="10709786" y="5375786"/>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0966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DF2D6-2144-B7D5-5803-41C22F8455F9}"/>
              </a:ext>
            </a:extLst>
          </p:cNvPr>
          <p:cNvSpPr>
            <a:spLocks noGrp="1"/>
          </p:cNvSpPr>
          <p:nvPr>
            <p:ph type="title"/>
          </p:nvPr>
        </p:nvSpPr>
        <p:spPr/>
        <p:txBody>
          <a:bodyPr/>
          <a:lstStyle/>
          <a:p>
            <a:r>
              <a:rPr lang="en-IN" b="1" dirty="0"/>
              <a:t>REQUEST 1</a:t>
            </a:r>
            <a:r>
              <a:rPr lang="en-IN" dirty="0"/>
              <a:t>:</a:t>
            </a:r>
          </a:p>
        </p:txBody>
      </p:sp>
      <p:sp>
        <p:nvSpPr>
          <p:cNvPr id="3" name="Content Placeholder 2">
            <a:extLst>
              <a:ext uri="{FF2B5EF4-FFF2-40B4-BE49-F238E27FC236}">
                <a16:creationId xmlns:a16="http://schemas.microsoft.com/office/drawing/2014/main" id="{E7B95A3F-B2D7-C923-0F56-111147B81CEF}"/>
              </a:ext>
            </a:extLst>
          </p:cNvPr>
          <p:cNvSpPr>
            <a:spLocks noGrp="1"/>
          </p:cNvSpPr>
          <p:nvPr>
            <p:ph idx="1"/>
          </p:nvPr>
        </p:nvSpPr>
        <p:spPr>
          <a:xfrm>
            <a:off x="838200" y="1825625"/>
            <a:ext cx="10515600" cy="917575"/>
          </a:xfrm>
        </p:spPr>
        <p:txBody>
          <a:bodyPr/>
          <a:lstStyle/>
          <a:p>
            <a:r>
              <a:rPr lang="en-GB" dirty="0"/>
              <a:t>1.Provide the list of markets in which customer "</a:t>
            </a:r>
            <a:r>
              <a:rPr lang="en-GB" dirty="0" err="1"/>
              <a:t>Atliq</a:t>
            </a:r>
            <a:r>
              <a:rPr lang="en-GB" dirty="0"/>
              <a:t> Exclusive" operates its business in the APAC region.</a:t>
            </a:r>
            <a:endParaRPr lang="en-IN" dirty="0"/>
          </a:p>
        </p:txBody>
      </p:sp>
      <p:sp>
        <p:nvSpPr>
          <p:cNvPr id="4" name="TextBox 3">
            <a:extLst>
              <a:ext uri="{FF2B5EF4-FFF2-40B4-BE49-F238E27FC236}">
                <a16:creationId xmlns:a16="http://schemas.microsoft.com/office/drawing/2014/main" id="{0390A5B3-959A-A38D-CC16-04E9995EEA78}"/>
              </a:ext>
            </a:extLst>
          </p:cNvPr>
          <p:cNvSpPr txBox="1"/>
          <p:nvPr/>
        </p:nvSpPr>
        <p:spPr>
          <a:xfrm>
            <a:off x="6533536" y="3059668"/>
            <a:ext cx="9188245" cy="369332"/>
          </a:xfrm>
          <a:prstGeom prst="rect">
            <a:avLst/>
          </a:prstGeom>
          <a:noFill/>
        </p:spPr>
        <p:txBody>
          <a:bodyPr wrap="square" rtlCol="0">
            <a:spAutoFit/>
          </a:bodyPr>
          <a:lstStyle/>
          <a:p>
            <a:r>
              <a:rPr lang="en-IN" dirty="0"/>
              <a:t>QURIED RESULT</a:t>
            </a:r>
          </a:p>
        </p:txBody>
      </p:sp>
      <p:pic>
        <p:nvPicPr>
          <p:cNvPr id="6" name="Picture 5" descr="A screenshot of a computer&#10;&#10;AI-generated content may be incorrect.">
            <a:extLst>
              <a:ext uri="{FF2B5EF4-FFF2-40B4-BE49-F238E27FC236}">
                <a16:creationId xmlns:a16="http://schemas.microsoft.com/office/drawing/2014/main" id="{E1905CA4-6871-72CE-F34B-8B9D5B308F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9071" y="3414563"/>
            <a:ext cx="2477728" cy="3443437"/>
          </a:xfrm>
          <a:prstGeom prst="rect">
            <a:avLst/>
          </a:prstGeom>
        </p:spPr>
      </p:pic>
      <p:sp>
        <p:nvSpPr>
          <p:cNvPr id="5" name="Isosceles Triangle 4">
            <a:extLst>
              <a:ext uri="{FF2B5EF4-FFF2-40B4-BE49-F238E27FC236}">
                <a16:creationId xmlns:a16="http://schemas.microsoft.com/office/drawing/2014/main" id="{39DABEEE-3DF1-AFB1-64FC-E423AD5A2502}"/>
              </a:ext>
            </a:extLst>
          </p:cNvPr>
          <p:cNvSpPr/>
          <p:nvPr/>
        </p:nvSpPr>
        <p:spPr>
          <a:xfrm rot="5400000">
            <a:off x="-995518" y="995518"/>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Isosceles Triangle 6">
            <a:extLst>
              <a:ext uri="{FF2B5EF4-FFF2-40B4-BE49-F238E27FC236}">
                <a16:creationId xmlns:a16="http://schemas.microsoft.com/office/drawing/2014/main" id="{D1005687-237C-08E2-7E56-678B84F3B329}"/>
              </a:ext>
            </a:extLst>
          </p:cNvPr>
          <p:cNvSpPr/>
          <p:nvPr/>
        </p:nvSpPr>
        <p:spPr>
          <a:xfrm rot="16200000">
            <a:off x="10722075" y="5375786"/>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5552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750"/>
                                        <p:tgtEl>
                                          <p:spTgt spid="3">
                                            <p:txEl>
                                              <p:pRg st="0" end="0"/>
                                            </p:txEl>
                                          </p:spTgt>
                                        </p:tgtEl>
                                      </p:cBhvr>
                                    </p:animEffect>
                                    <p:anim calcmode="lin" valueType="num">
                                      <p:cBhvr>
                                        <p:cTn id="12"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582A10-E4E9-12D2-3848-267A6DAC6344}"/>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AB8361-C5F7-A280-DCE2-66C67BA599C1}"/>
              </a:ext>
            </a:extLst>
          </p:cNvPr>
          <p:cNvSpPr>
            <a:spLocks noGrp="1"/>
          </p:cNvSpPr>
          <p:nvPr>
            <p:ph type="title"/>
          </p:nvPr>
        </p:nvSpPr>
        <p:spPr>
          <a:xfrm>
            <a:off x="838201" y="365125"/>
            <a:ext cx="5251316" cy="1807305"/>
          </a:xfrm>
        </p:spPr>
        <p:txBody>
          <a:bodyPr>
            <a:normAutofit/>
          </a:bodyPr>
          <a:lstStyle/>
          <a:p>
            <a:r>
              <a:rPr lang="en-IN" b="1" dirty="0"/>
              <a:t>INSIGHTS</a:t>
            </a:r>
            <a:r>
              <a:rPr lang="en-IN" dirty="0"/>
              <a:t>:</a:t>
            </a:r>
          </a:p>
        </p:txBody>
      </p:sp>
      <p:sp>
        <p:nvSpPr>
          <p:cNvPr id="3" name="Content Placeholder 2">
            <a:extLst>
              <a:ext uri="{FF2B5EF4-FFF2-40B4-BE49-F238E27FC236}">
                <a16:creationId xmlns:a16="http://schemas.microsoft.com/office/drawing/2014/main" id="{AF128E65-1CA5-303B-98DB-22504176A10F}"/>
              </a:ext>
            </a:extLst>
          </p:cNvPr>
          <p:cNvSpPr>
            <a:spLocks noGrp="1"/>
          </p:cNvSpPr>
          <p:nvPr>
            <p:ph idx="1"/>
          </p:nvPr>
        </p:nvSpPr>
        <p:spPr>
          <a:xfrm>
            <a:off x="838200" y="2333297"/>
            <a:ext cx="4619621" cy="3843666"/>
          </a:xfrm>
        </p:spPr>
        <p:txBody>
          <a:bodyPr>
            <a:normAutofit/>
          </a:bodyPr>
          <a:lstStyle/>
          <a:p>
            <a:pPr marL="0" indent="0">
              <a:buNone/>
            </a:pPr>
            <a:r>
              <a:rPr lang="en-GB" sz="2000" b="1" dirty="0"/>
              <a:t>Emerging Markets:</a:t>
            </a:r>
            <a:r>
              <a:rPr lang="en-GB" sz="2000" dirty="0"/>
              <a:t> India, Indonesia, Bangladesh, and the Philippines, where rapid economic growth presents opportunities for market expansion.</a:t>
            </a:r>
          </a:p>
        </p:txBody>
      </p:sp>
      <p:pic>
        <p:nvPicPr>
          <p:cNvPr id="9" name="Picture 8" descr="A map of the world&#10;&#10;AI-generated content may be incorrect.">
            <a:extLst>
              <a:ext uri="{FF2B5EF4-FFF2-40B4-BE49-F238E27FC236}">
                <a16:creationId xmlns:a16="http://schemas.microsoft.com/office/drawing/2014/main" id="{BDBFA549-89FD-BD6B-0847-6A12C97D9A75}"/>
              </a:ext>
            </a:extLst>
          </p:cNvPr>
          <p:cNvPicPr>
            <a:picLocks noChangeAspect="1"/>
          </p:cNvPicPr>
          <p:nvPr/>
        </p:nvPicPr>
        <p:blipFill>
          <a:blip r:embed="rId2">
            <a:extLst>
              <a:ext uri="{28A0092B-C50C-407E-A947-70E740481C1C}">
                <a14:useLocalDpi xmlns:a14="http://schemas.microsoft.com/office/drawing/2010/main" val="0"/>
              </a:ext>
            </a:extLst>
          </a:blip>
          <a:srcRect l="3594" r="15786"/>
          <a:stretch/>
        </p:blipFill>
        <p:spPr>
          <a:xfrm>
            <a:off x="6102485" y="10"/>
            <a:ext cx="608951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4" name="Isosceles Triangle 3">
            <a:extLst>
              <a:ext uri="{FF2B5EF4-FFF2-40B4-BE49-F238E27FC236}">
                <a16:creationId xmlns:a16="http://schemas.microsoft.com/office/drawing/2014/main" id="{E63BB1FE-F7F5-2955-EA76-A7B981BFA6BE}"/>
              </a:ext>
            </a:extLst>
          </p:cNvPr>
          <p:cNvSpPr/>
          <p:nvPr/>
        </p:nvSpPr>
        <p:spPr>
          <a:xfrm rot="5400000">
            <a:off x="-995518" y="995518"/>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9775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anim calcmode="lin" valueType="num">
                                      <p:cBhvr>
                                        <p:cTn id="8"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26091A-1D03-8C10-8CF8-D6C2DD56BB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6A000B-1D7B-6116-70D0-27A66263214B}"/>
              </a:ext>
            </a:extLst>
          </p:cNvPr>
          <p:cNvSpPr>
            <a:spLocks noGrp="1"/>
          </p:cNvSpPr>
          <p:nvPr>
            <p:ph type="title"/>
          </p:nvPr>
        </p:nvSpPr>
        <p:spPr/>
        <p:txBody>
          <a:bodyPr/>
          <a:lstStyle/>
          <a:p>
            <a:r>
              <a:rPr lang="en-IN" b="1" dirty="0"/>
              <a:t>REQUEST 2</a:t>
            </a:r>
            <a:r>
              <a:rPr lang="en-IN" dirty="0"/>
              <a:t>:</a:t>
            </a:r>
          </a:p>
        </p:txBody>
      </p:sp>
      <p:sp>
        <p:nvSpPr>
          <p:cNvPr id="3" name="Content Placeholder 2">
            <a:extLst>
              <a:ext uri="{FF2B5EF4-FFF2-40B4-BE49-F238E27FC236}">
                <a16:creationId xmlns:a16="http://schemas.microsoft.com/office/drawing/2014/main" id="{FC5E2FB7-AF4F-2565-0234-7E07C7B81544}"/>
              </a:ext>
            </a:extLst>
          </p:cNvPr>
          <p:cNvSpPr>
            <a:spLocks noGrp="1"/>
          </p:cNvSpPr>
          <p:nvPr>
            <p:ph idx="1"/>
          </p:nvPr>
        </p:nvSpPr>
        <p:spPr>
          <a:xfrm>
            <a:off x="838200" y="1825625"/>
            <a:ext cx="10515600" cy="1463265"/>
          </a:xfrm>
        </p:spPr>
        <p:txBody>
          <a:bodyPr>
            <a:normAutofit fontScale="62500" lnSpcReduction="20000"/>
          </a:bodyPr>
          <a:lstStyle/>
          <a:p>
            <a:pPr marL="0" indent="0">
              <a:buNone/>
            </a:pPr>
            <a:r>
              <a:rPr lang="en-GB" dirty="0"/>
              <a:t>What is the percentage of unique product increase in 2021 vs. 2020? The final output contains these fields :</a:t>
            </a:r>
          </a:p>
          <a:p>
            <a:pPr marL="0" indent="0">
              <a:buNone/>
            </a:pPr>
            <a:r>
              <a:rPr lang="en-GB" dirty="0"/>
              <a:t>unique_products_2020 </a:t>
            </a:r>
          </a:p>
          <a:p>
            <a:pPr marL="0" indent="0">
              <a:buNone/>
            </a:pPr>
            <a:r>
              <a:rPr lang="en-GB" dirty="0"/>
              <a:t>unique_products_2021 </a:t>
            </a:r>
          </a:p>
          <a:p>
            <a:pPr marL="0" indent="0">
              <a:buNone/>
            </a:pPr>
            <a:r>
              <a:rPr lang="en-GB" dirty="0" err="1"/>
              <a:t>percentage_chg</a:t>
            </a:r>
            <a:endParaRPr lang="en-IN" dirty="0"/>
          </a:p>
        </p:txBody>
      </p:sp>
      <p:sp>
        <p:nvSpPr>
          <p:cNvPr id="4" name="TextBox 3">
            <a:extLst>
              <a:ext uri="{FF2B5EF4-FFF2-40B4-BE49-F238E27FC236}">
                <a16:creationId xmlns:a16="http://schemas.microsoft.com/office/drawing/2014/main" id="{DDDB8BFD-00F5-B789-08D6-596E601ACEEF}"/>
              </a:ext>
            </a:extLst>
          </p:cNvPr>
          <p:cNvSpPr txBox="1"/>
          <p:nvPr/>
        </p:nvSpPr>
        <p:spPr>
          <a:xfrm>
            <a:off x="4810925" y="3454911"/>
            <a:ext cx="9188245" cy="369332"/>
          </a:xfrm>
          <a:prstGeom prst="rect">
            <a:avLst/>
          </a:prstGeom>
          <a:noFill/>
        </p:spPr>
        <p:txBody>
          <a:bodyPr wrap="square" rtlCol="0">
            <a:spAutoFit/>
          </a:bodyPr>
          <a:lstStyle/>
          <a:p>
            <a:r>
              <a:rPr lang="en-IN" dirty="0"/>
              <a:t>QURIED RESULT</a:t>
            </a:r>
          </a:p>
        </p:txBody>
      </p:sp>
      <p:pic>
        <p:nvPicPr>
          <p:cNvPr id="7" name="Picture 6" descr="A screenshot of a computer&#10;&#10;AI-generated content may be incorrect.">
            <a:extLst>
              <a:ext uri="{FF2B5EF4-FFF2-40B4-BE49-F238E27FC236}">
                <a16:creationId xmlns:a16="http://schemas.microsoft.com/office/drawing/2014/main" id="{CADDE4C9-FA3B-3E8E-C650-C8DA4F6DC7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4986" y="3990264"/>
            <a:ext cx="5031593" cy="1047135"/>
          </a:xfrm>
          <a:prstGeom prst="rect">
            <a:avLst/>
          </a:prstGeom>
        </p:spPr>
      </p:pic>
      <p:sp>
        <p:nvSpPr>
          <p:cNvPr id="5" name="Isosceles Triangle 4">
            <a:extLst>
              <a:ext uri="{FF2B5EF4-FFF2-40B4-BE49-F238E27FC236}">
                <a16:creationId xmlns:a16="http://schemas.microsoft.com/office/drawing/2014/main" id="{EB1D1DEB-917B-27B3-F626-700725D9D4B5}"/>
              </a:ext>
            </a:extLst>
          </p:cNvPr>
          <p:cNvSpPr/>
          <p:nvPr/>
        </p:nvSpPr>
        <p:spPr>
          <a:xfrm rot="5400000">
            <a:off x="-995518" y="995518"/>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Isosceles Triangle 5">
            <a:extLst>
              <a:ext uri="{FF2B5EF4-FFF2-40B4-BE49-F238E27FC236}">
                <a16:creationId xmlns:a16="http://schemas.microsoft.com/office/drawing/2014/main" id="{67656B4A-1DF5-EB06-6445-357275088716}"/>
              </a:ext>
            </a:extLst>
          </p:cNvPr>
          <p:cNvSpPr/>
          <p:nvPr/>
        </p:nvSpPr>
        <p:spPr>
          <a:xfrm rot="16200000">
            <a:off x="10709786" y="5345117"/>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10324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750"/>
                                        <p:tgtEl>
                                          <p:spTgt spid="3">
                                            <p:txEl>
                                              <p:pRg st="0" end="0"/>
                                            </p:txEl>
                                          </p:spTgt>
                                        </p:tgtEl>
                                      </p:cBhvr>
                                    </p:animEffect>
                                    <p:anim calcmode="lin" valueType="num">
                                      <p:cBhvr>
                                        <p:cTn id="12"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750"/>
                                        <p:tgtEl>
                                          <p:spTgt spid="3">
                                            <p:txEl>
                                              <p:pRg st="1" end="1"/>
                                            </p:txEl>
                                          </p:spTgt>
                                        </p:tgtEl>
                                      </p:cBhvr>
                                    </p:animEffect>
                                    <p:anim calcmode="lin" valueType="num">
                                      <p:cBhvr>
                                        <p:cTn id="19"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7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750"/>
                                        <p:tgtEl>
                                          <p:spTgt spid="3">
                                            <p:txEl>
                                              <p:pRg st="2" end="2"/>
                                            </p:txEl>
                                          </p:spTgt>
                                        </p:tgtEl>
                                      </p:cBhvr>
                                    </p:animEffect>
                                    <p:anim calcmode="lin" valueType="num">
                                      <p:cBhvr>
                                        <p:cTn id="26"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750"/>
                                        <p:tgtEl>
                                          <p:spTgt spid="3">
                                            <p:txEl>
                                              <p:pRg st="3" end="3"/>
                                            </p:txEl>
                                          </p:spTgt>
                                        </p:tgtEl>
                                      </p:cBhvr>
                                    </p:animEffect>
                                    <p:anim calcmode="lin" valueType="num">
                                      <p:cBhvr>
                                        <p:cTn id="33" dur="7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7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64BB9A-2477-F689-1CA2-711F8E4B6F63}"/>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580D25C-D87B-39CE-386D-FC0A95909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A327D3-0511-0E8D-5FE2-61533DE4D7B9}"/>
              </a:ext>
            </a:extLst>
          </p:cNvPr>
          <p:cNvSpPr>
            <a:spLocks noGrp="1"/>
          </p:cNvSpPr>
          <p:nvPr>
            <p:ph type="title"/>
          </p:nvPr>
        </p:nvSpPr>
        <p:spPr>
          <a:xfrm>
            <a:off x="640080" y="325369"/>
            <a:ext cx="4368602" cy="1956841"/>
          </a:xfrm>
        </p:spPr>
        <p:txBody>
          <a:bodyPr anchor="b">
            <a:normAutofit/>
          </a:bodyPr>
          <a:lstStyle/>
          <a:p>
            <a:r>
              <a:rPr lang="en-IN" sz="5400" b="1" dirty="0"/>
              <a:t>INSIGHTS</a:t>
            </a:r>
            <a:r>
              <a:rPr lang="en-IN" sz="5400" dirty="0"/>
              <a:t>:</a:t>
            </a:r>
          </a:p>
        </p:txBody>
      </p:sp>
      <p:sp>
        <p:nvSpPr>
          <p:cNvPr id="16" name="sketchy line">
            <a:extLst>
              <a:ext uri="{FF2B5EF4-FFF2-40B4-BE49-F238E27FC236}">
                <a16:creationId xmlns:a16="http://schemas.microsoft.com/office/drawing/2014/main" id="{1C88C164-4EC4-797B-A129-582283694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9594EE-BBEE-D72A-8AF7-7F93A465AF21}"/>
              </a:ext>
            </a:extLst>
          </p:cNvPr>
          <p:cNvSpPr>
            <a:spLocks noGrp="1"/>
          </p:cNvSpPr>
          <p:nvPr>
            <p:ph idx="1"/>
          </p:nvPr>
        </p:nvSpPr>
        <p:spPr>
          <a:xfrm>
            <a:off x="320041" y="2748235"/>
            <a:ext cx="4243589" cy="3320668"/>
          </a:xfrm>
        </p:spPr>
        <p:txBody>
          <a:bodyPr>
            <a:normAutofit/>
          </a:bodyPr>
          <a:lstStyle/>
          <a:p>
            <a:pPr marL="0" indent="0">
              <a:buNone/>
            </a:pPr>
            <a:r>
              <a:rPr lang="en-GB" sz="2200" dirty="0"/>
              <a:t>Between 2020 and 2021, </a:t>
            </a:r>
            <a:r>
              <a:rPr lang="en-GB" sz="2200" dirty="0" err="1"/>
              <a:t>Atliq</a:t>
            </a:r>
            <a:r>
              <a:rPr lang="en-GB" sz="2200" dirty="0"/>
              <a:t> </a:t>
            </a:r>
            <a:r>
              <a:rPr lang="en-GB" sz="2200" dirty="0" err="1"/>
              <a:t>Hardwares</a:t>
            </a:r>
            <a:r>
              <a:rPr lang="en-GB" sz="2200" dirty="0"/>
              <a:t> experienced a </a:t>
            </a:r>
            <a:r>
              <a:rPr lang="en-GB" sz="2200" b="1" dirty="0"/>
              <a:t>36.33% increase</a:t>
            </a:r>
            <a:r>
              <a:rPr lang="en-GB" sz="2200" dirty="0"/>
              <a:t> in the number of unique products, growing from </a:t>
            </a:r>
            <a:r>
              <a:rPr lang="en-GB" sz="2200" b="1" dirty="0"/>
              <a:t>245</a:t>
            </a:r>
            <a:r>
              <a:rPr lang="en-GB" sz="2200" dirty="0"/>
              <a:t> products in 2020 to </a:t>
            </a:r>
            <a:r>
              <a:rPr lang="en-GB" sz="2200" b="1" dirty="0"/>
              <a:t>334</a:t>
            </a:r>
            <a:r>
              <a:rPr lang="en-GB" sz="2200" dirty="0"/>
              <a:t> in 2021.</a:t>
            </a:r>
          </a:p>
        </p:txBody>
      </p:sp>
      <p:pic>
        <p:nvPicPr>
          <p:cNvPr id="5" name="Picture 4" descr="A graph with numbers and a bar&#10;&#10;AI-generated content may be incorrect.">
            <a:extLst>
              <a:ext uri="{FF2B5EF4-FFF2-40B4-BE49-F238E27FC236}">
                <a16:creationId xmlns:a16="http://schemas.microsoft.com/office/drawing/2014/main" id="{944BB3A7-6AF1-173A-D0D8-7B83BD07FA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8762" y="1127560"/>
            <a:ext cx="6223197" cy="3680985"/>
          </a:xfrm>
          <a:prstGeom prst="rect">
            <a:avLst/>
          </a:prstGeom>
        </p:spPr>
      </p:pic>
      <p:sp>
        <p:nvSpPr>
          <p:cNvPr id="4" name="Isosceles Triangle 3">
            <a:extLst>
              <a:ext uri="{FF2B5EF4-FFF2-40B4-BE49-F238E27FC236}">
                <a16:creationId xmlns:a16="http://schemas.microsoft.com/office/drawing/2014/main" id="{7A7DB7F4-D126-334D-81BA-762B02A514A0}"/>
              </a:ext>
            </a:extLst>
          </p:cNvPr>
          <p:cNvSpPr/>
          <p:nvPr/>
        </p:nvSpPr>
        <p:spPr>
          <a:xfrm rot="5400000">
            <a:off x="-995518" y="995518"/>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Isosceles Triangle 5">
            <a:extLst>
              <a:ext uri="{FF2B5EF4-FFF2-40B4-BE49-F238E27FC236}">
                <a16:creationId xmlns:a16="http://schemas.microsoft.com/office/drawing/2014/main" id="{7F55B4F6-E4BF-B60F-808E-DBF353EC9AB4}"/>
              </a:ext>
            </a:extLst>
          </p:cNvPr>
          <p:cNvSpPr/>
          <p:nvPr/>
        </p:nvSpPr>
        <p:spPr>
          <a:xfrm rot="16200000">
            <a:off x="10706738" y="5375786"/>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4472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7D34AE-C872-2D64-6F6D-D8A349CEF6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DA0F3C-475B-F9D1-3859-C36E9BDD621D}"/>
              </a:ext>
            </a:extLst>
          </p:cNvPr>
          <p:cNvSpPr>
            <a:spLocks noGrp="1"/>
          </p:cNvSpPr>
          <p:nvPr>
            <p:ph type="title"/>
          </p:nvPr>
        </p:nvSpPr>
        <p:spPr/>
        <p:txBody>
          <a:bodyPr/>
          <a:lstStyle/>
          <a:p>
            <a:r>
              <a:rPr lang="en-IN" b="1" dirty="0"/>
              <a:t>REQUEST 3</a:t>
            </a:r>
            <a:r>
              <a:rPr lang="en-IN" dirty="0"/>
              <a:t>:</a:t>
            </a:r>
          </a:p>
        </p:txBody>
      </p:sp>
      <p:sp>
        <p:nvSpPr>
          <p:cNvPr id="3" name="Content Placeholder 2">
            <a:extLst>
              <a:ext uri="{FF2B5EF4-FFF2-40B4-BE49-F238E27FC236}">
                <a16:creationId xmlns:a16="http://schemas.microsoft.com/office/drawing/2014/main" id="{D7A7E9E9-54D3-92F2-E1DA-12E4E34ECFBF}"/>
              </a:ext>
            </a:extLst>
          </p:cNvPr>
          <p:cNvSpPr>
            <a:spLocks noGrp="1"/>
          </p:cNvSpPr>
          <p:nvPr>
            <p:ph idx="1"/>
          </p:nvPr>
        </p:nvSpPr>
        <p:spPr>
          <a:xfrm>
            <a:off x="838200" y="1535830"/>
            <a:ext cx="10515600" cy="2011157"/>
          </a:xfrm>
        </p:spPr>
        <p:txBody>
          <a:bodyPr>
            <a:noAutofit/>
          </a:bodyPr>
          <a:lstStyle/>
          <a:p>
            <a:pPr marL="0" indent="0">
              <a:buNone/>
            </a:pPr>
            <a:r>
              <a:rPr lang="en-GB" sz="1800" dirty="0"/>
              <a:t>Provide a report with all the unique product counts for each segment and </a:t>
            </a:r>
          </a:p>
          <a:p>
            <a:pPr marL="0" indent="0">
              <a:buNone/>
            </a:pPr>
            <a:r>
              <a:rPr lang="en-GB" sz="1800" dirty="0"/>
              <a:t>sort them in descending order of product counts. The final output contains </a:t>
            </a:r>
          </a:p>
          <a:p>
            <a:pPr marL="0" indent="0">
              <a:buNone/>
            </a:pPr>
            <a:r>
              <a:rPr lang="en-GB" sz="1800" dirty="0"/>
              <a:t>2 fields:</a:t>
            </a:r>
          </a:p>
          <a:p>
            <a:pPr marL="0" indent="0">
              <a:buNone/>
            </a:pPr>
            <a:r>
              <a:rPr lang="en-GB" sz="1800" dirty="0"/>
              <a:t>segment </a:t>
            </a:r>
          </a:p>
          <a:p>
            <a:pPr marL="0" indent="0">
              <a:buNone/>
            </a:pPr>
            <a:r>
              <a:rPr lang="en-GB" sz="1800" dirty="0" err="1"/>
              <a:t>product_count</a:t>
            </a:r>
            <a:endParaRPr lang="en-IN" sz="1800" dirty="0"/>
          </a:p>
        </p:txBody>
      </p:sp>
      <p:sp>
        <p:nvSpPr>
          <p:cNvPr id="4" name="TextBox 3">
            <a:extLst>
              <a:ext uri="{FF2B5EF4-FFF2-40B4-BE49-F238E27FC236}">
                <a16:creationId xmlns:a16="http://schemas.microsoft.com/office/drawing/2014/main" id="{E16307D3-2B42-38EC-E0AD-518660FDC597}"/>
              </a:ext>
            </a:extLst>
          </p:cNvPr>
          <p:cNvSpPr txBox="1"/>
          <p:nvPr/>
        </p:nvSpPr>
        <p:spPr>
          <a:xfrm>
            <a:off x="5881119" y="3954769"/>
            <a:ext cx="2536722" cy="369332"/>
          </a:xfrm>
          <a:prstGeom prst="rect">
            <a:avLst/>
          </a:prstGeom>
          <a:noFill/>
        </p:spPr>
        <p:txBody>
          <a:bodyPr wrap="square" rtlCol="0">
            <a:spAutoFit/>
          </a:bodyPr>
          <a:lstStyle/>
          <a:p>
            <a:pPr algn="ctr"/>
            <a:r>
              <a:rPr lang="en-IN" b="1" dirty="0"/>
              <a:t>QURIED RESULT</a:t>
            </a:r>
          </a:p>
        </p:txBody>
      </p:sp>
      <p:pic>
        <p:nvPicPr>
          <p:cNvPr id="6" name="Picture 5" descr="A screenshot of a computer&#10;&#10;AI-generated content may be incorrect.">
            <a:extLst>
              <a:ext uri="{FF2B5EF4-FFF2-40B4-BE49-F238E27FC236}">
                <a16:creationId xmlns:a16="http://schemas.microsoft.com/office/drawing/2014/main" id="{23931639-A5A1-0D2B-798E-2272403D5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1872" y="4481718"/>
            <a:ext cx="3123169" cy="2214050"/>
          </a:xfrm>
          <a:prstGeom prst="rect">
            <a:avLst/>
          </a:prstGeom>
        </p:spPr>
      </p:pic>
      <p:sp>
        <p:nvSpPr>
          <p:cNvPr id="9" name="Isosceles Triangle 8">
            <a:extLst>
              <a:ext uri="{FF2B5EF4-FFF2-40B4-BE49-F238E27FC236}">
                <a16:creationId xmlns:a16="http://schemas.microsoft.com/office/drawing/2014/main" id="{D5331021-68C1-7314-31E7-1928914522F8}"/>
              </a:ext>
            </a:extLst>
          </p:cNvPr>
          <p:cNvSpPr/>
          <p:nvPr/>
        </p:nvSpPr>
        <p:spPr>
          <a:xfrm rot="5400000">
            <a:off x="-995518" y="995518"/>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Isosceles Triangle 9">
            <a:extLst>
              <a:ext uri="{FF2B5EF4-FFF2-40B4-BE49-F238E27FC236}">
                <a16:creationId xmlns:a16="http://schemas.microsoft.com/office/drawing/2014/main" id="{ED84DE8D-5FDC-E7BB-20ED-B7D46E861188}"/>
              </a:ext>
            </a:extLst>
          </p:cNvPr>
          <p:cNvSpPr/>
          <p:nvPr/>
        </p:nvSpPr>
        <p:spPr>
          <a:xfrm rot="16200000">
            <a:off x="10709786" y="5319618"/>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86057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1000"/>
                                        <p:tgtEl>
                                          <p:spTgt spid="3">
                                            <p:txEl>
                                              <p:pRg st="4" end="4"/>
                                            </p:txEl>
                                          </p:spTgt>
                                        </p:tgtEl>
                                      </p:cBhvr>
                                    </p:animEffect>
                                    <p:anim calcmode="lin" valueType="num">
                                      <p:cBhvr>
                                        <p:cTn id="4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additive="base">
                                        <p:cTn id="46" dur="500" fill="hold"/>
                                        <p:tgtEl>
                                          <p:spTgt spid="4"/>
                                        </p:tgtEl>
                                        <p:attrNameLst>
                                          <p:attrName>ppt_x</p:attrName>
                                        </p:attrNameLst>
                                      </p:cBhvr>
                                      <p:tavLst>
                                        <p:tav tm="0">
                                          <p:val>
                                            <p:strVal val="#ppt_x"/>
                                          </p:val>
                                        </p:tav>
                                        <p:tav tm="100000">
                                          <p:val>
                                            <p:strVal val="#ppt_x"/>
                                          </p:val>
                                        </p:tav>
                                      </p:tavLst>
                                    </p:anim>
                                    <p:anim calcmode="lin" valueType="num">
                                      <p:cBhvr additive="base">
                                        <p:cTn id="47" dur="500" fill="hold"/>
                                        <p:tgtEl>
                                          <p:spTgt spid="4"/>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additive="base">
                                        <p:cTn id="50" dur="500" fill="hold"/>
                                        <p:tgtEl>
                                          <p:spTgt spid="6"/>
                                        </p:tgtEl>
                                        <p:attrNameLst>
                                          <p:attrName>ppt_x</p:attrName>
                                        </p:attrNameLst>
                                      </p:cBhvr>
                                      <p:tavLst>
                                        <p:tav tm="0">
                                          <p:val>
                                            <p:strVal val="#ppt_x"/>
                                          </p:val>
                                        </p:tav>
                                        <p:tav tm="100000">
                                          <p:val>
                                            <p:strVal val="#ppt_x"/>
                                          </p:val>
                                        </p:tav>
                                      </p:tavLst>
                                    </p:anim>
                                    <p:anim calcmode="lin" valueType="num">
                                      <p:cBhvr additive="base">
                                        <p:cTn id="5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9CD2726-96C3-D59D-6943-F75363892C75}"/>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3FF5C6D-AB06-39C1-EBB6-04922A5ED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D51648-CB01-39E4-5B3F-7C70F77F41CD}"/>
              </a:ext>
            </a:extLst>
          </p:cNvPr>
          <p:cNvSpPr>
            <a:spLocks noGrp="1"/>
          </p:cNvSpPr>
          <p:nvPr>
            <p:ph type="title"/>
          </p:nvPr>
        </p:nvSpPr>
        <p:spPr>
          <a:xfrm>
            <a:off x="640080" y="325369"/>
            <a:ext cx="4368602" cy="1956841"/>
          </a:xfrm>
        </p:spPr>
        <p:txBody>
          <a:bodyPr anchor="b">
            <a:normAutofit/>
          </a:bodyPr>
          <a:lstStyle/>
          <a:p>
            <a:r>
              <a:rPr lang="en-IN" sz="5400" b="1" dirty="0"/>
              <a:t>INSIGHTS</a:t>
            </a:r>
            <a:r>
              <a:rPr lang="en-IN" sz="5400" dirty="0"/>
              <a:t>:</a:t>
            </a:r>
          </a:p>
        </p:txBody>
      </p:sp>
      <p:sp>
        <p:nvSpPr>
          <p:cNvPr id="16" name="sketchy line">
            <a:extLst>
              <a:ext uri="{FF2B5EF4-FFF2-40B4-BE49-F238E27FC236}">
                <a16:creationId xmlns:a16="http://schemas.microsoft.com/office/drawing/2014/main" id="{50794E7E-3997-8E42-20B5-29C57C3E0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7C5863-6BAC-2D14-B4A6-FD7F288EEC9C}"/>
              </a:ext>
            </a:extLst>
          </p:cNvPr>
          <p:cNvSpPr>
            <a:spLocks noGrp="1"/>
          </p:cNvSpPr>
          <p:nvPr>
            <p:ph idx="1"/>
          </p:nvPr>
        </p:nvSpPr>
        <p:spPr>
          <a:xfrm>
            <a:off x="255645" y="2915457"/>
            <a:ext cx="4493336" cy="3320668"/>
          </a:xfrm>
        </p:spPr>
        <p:txBody>
          <a:bodyPr>
            <a:normAutofit fontScale="92500" lnSpcReduction="20000"/>
          </a:bodyPr>
          <a:lstStyle/>
          <a:p>
            <a:pPr marL="0" indent="0">
              <a:buNone/>
            </a:pPr>
            <a:r>
              <a:rPr lang="en-GB" sz="2100" dirty="0"/>
              <a:t>The product portfolio for </a:t>
            </a:r>
            <a:r>
              <a:rPr lang="en-GB" sz="2100" dirty="0" err="1"/>
              <a:t>Atliq</a:t>
            </a:r>
            <a:r>
              <a:rPr lang="en-GB" sz="2100" dirty="0"/>
              <a:t> </a:t>
            </a:r>
            <a:r>
              <a:rPr lang="en-GB" sz="2100" dirty="0" err="1"/>
              <a:t>Hardwares</a:t>
            </a:r>
            <a:r>
              <a:rPr lang="en-GB" sz="2100" dirty="0"/>
              <a:t> is dominated by the </a:t>
            </a:r>
            <a:r>
              <a:rPr lang="en-GB" sz="2100" b="1" dirty="0"/>
              <a:t>Notebook</a:t>
            </a:r>
            <a:r>
              <a:rPr lang="en-GB" sz="2100" dirty="0"/>
              <a:t> segment (</a:t>
            </a:r>
            <a:r>
              <a:rPr lang="en-GB" sz="2100" b="1" dirty="0"/>
              <a:t>116 products</a:t>
            </a:r>
            <a:r>
              <a:rPr lang="en-GB" sz="2100" dirty="0"/>
              <a:t>) and </a:t>
            </a:r>
            <a:r>
              <a:rPr lang="en-GB" sz="2100" b="1" dirty="0"/>
              <a:t>Accessories</a:t>
            </a:r>
            <a:r>
              <a:rPr lang="en-GB" sz="2100" dirty="0"/>
              <a:t> (</a:t>
            </a:r>
            <a:r>
              <a:rPr lang="en-GB" sz="2100" b="1" dirty="0"/>
              <a:t>104 products</a:t>
            </a:r>
            <a:r>
              <a:rPr lang="en-GB" sz="2100" dirty="0"/>
              <a:t>), together accounting for a significant portion of the total products..</a:t>
            </a:r>
            <a:br>
              <a:rPr lang="en-GB" sz="2100" dirty="0"/>
            </a:br>
            <a:br>
              <a:rPr lang="en-GB" sz="2100" dirty="0"/>
            </a:br>
            <a:r>
              <a:rPr lang="en-GB" sz="2400" b="1" u="sng" dirty="0"/>
              <a:t>Key Takeaway:</a:t>
            </a:r>
            <a:br>
              <a:rPr lang="en-GB" sz="2400" dirty="0"/>
            </a:br>
            <a:r>
              <a:rPr lang="en-GB" sz="2100" dirty="0"/>
              <a:t>The emphasis on Notebooks and Accessories indicates a customer-centric approach targeting mobility and personalization. However, expanding offerings in </a:t>
            </a:r>
            <a:r>
              <a:rPr lang="en-GB" sz="2100" b="1" dirty="0"/>
              <a:t>Networking</a:t>
            </a:r>
            <a:r>
              <a:rPr lang="en-GB" sz="2100" dirty="0"/>
              <a:t> and </a:t>
            </a:r>
            <a:r>
              <a:rPr lang="en-GB" sz="2100" b="1" dirty="0"/>
              <a:t>Storage</a:t>
            </a:r>
            <a:r>
              <a:rPr lang="en-GB" sz="2100" dirty="0"/>
              <a:t> could unlock new opportunities in enterprise and data-driven markets.</a:t>
            </a:r>
          </a:p>
        </p:txBody>
      </p:sp>
      <p:pic>
        <p:nvPicPr>
          <p:cNvPr id="5" name="Picture 4" descr="A screenshot of a diagram&#10;&#10;AI-generated content may be incorrect.">
            <a:extLst>
              <a:ext uri="{FF2B5EF4-FFF2-40B4-BE49-F238E27FC236}">
                <a16:creationId xmlns:a16="http://schemas.microsoft.com/office/drawing/2014/main" id="{72BB2B1E-020B-3D39-E938-4AACF349B1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6223" y="865233"/>
            <a:ext cx="6124457" cy="5992767"/>
          </a:xfrm>
          <a:prstGeom prst="rect">
            <a:avLst/>
          </a:prstGeom>
        </p:spPr>
      </p:pic>
      <p:sp>
        <p:nvSpPr>
          <p:cNvPr id="9" name="Isosceles Triangle 8">
            <a:extLst>
              <a:ext uri="{FF2B5EF4-FFF2-40B4-BE49-F238E27FC236}">
                <a16:creationId xmlns:a16="http://schemas.microsoft.com/office/drawing/2014/main" id="{7F20392F-23C0-225D-17F0-EF3D5D564B62}"/>
              </a:ext>
            </a:extLst>
          </p:cNvPr>
          <p:cNvSpPr/>
          <p:nvPr/>
        </p:nvSpPr>
        <p:spPr>
          <a:xfrm rot="5400000">
            <a:off x="-995518" y="995518"/>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Isosceles Triangle 9">
            <a:extLst>
              <a:ext uri="{FF2B5EF4-FFF2-40B4-BE49-F238E27FC236}">
                <a16:creationId xmlns:a16="http://schemas.microsoft.com/office/drawing/2014/main" id="{E0954BD8-556A-AF9B-0E0A-1C7785D85FAB}"/>
              </a:ext>
            </a:extLst>
          </p:cNvPr>
          <p:cNvSpPr/>
          <p:nvPr/>
        </p:nvSpPr>
        <p:spPr>
          <a:xfrm rot="16200000">
            <a:off x="10697489" y="5374904"/>
            <a:ext cx="2477731" cy="486697"/>
          </a:xfrm>
          <a:prstGeom prst="triangl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6391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anim calcmode="lin" valueType="num">
                                      <p:cBhvr>
                                        <p:cTn id="8"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750" fill="hold"/>
                                        <p:tgtEl>
                                          <p:spTgt spid="5"/>
                                        </p:tgtEl>
                                        <p:attrNameLst>
                                          <p:attrName>ppt_x</p:attrName>
                                        </p:attrNameLst>
                                      </p:cBhvr>
                                      <p:tavLst>
                                        <p:tav tm="0">
                                          <p:val>
                                            <p:strVal val="#ppt_x"/>
                                          </p:val>
                                        </p:tav>
                                        <p:tav tm="100000">
                                          <p:val>
                                            <p:strVal val="#ppt_x"/>
                                          </p:val>
                                        </p:tav>
                                      </p:tavLst>
                                    </p:anim>
                                    <p:anim calcmode="lin" valueType="num">
                                      <p:cBhvr additive="base">
                                        <p:cTn id="15"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1073</TotalTime>
  <Words>1479</Words>
  <Application>Microsoft Office PowerPoint</Application>
  <PresentationFormat>Widescreen</PresentationFormat>
  <Paragraphs>133</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Amasis MT Pro Black</vt:lpstr>
      <vt:lpstr>Aptos</vt:lpstr>
      <vt:lpstr>Aptos Display</vt:lpstr>
      <vt:lpstr>Arial</vt:lpstr>
      <vt:lpstr>Manrope</vt:lpstr>
      <vt:lpstr>Office Theme</vt:lpstr>
      <vt:lpstr>CONSUMER GOODS AD-HOC INSIGHTS Prepared By :ABHIJITH M</vt:lpstr>
      <vt:lpstr>PROBLEM STATEMENT</vt:lpstr>
      <vt:lpstr>TASK TO PERFORM</vt:lpstr>
      <vt:lpstr>REQUEST 1:</vt:lpstr>
      <vt:lpstr>INSIGHTS:</vt:lpstr>
      <vt:lpstr>REQUEST 2:</vt:lpstr>
      <vt:lpstr>INSIGHTS:</vt:lpstr>
      <vt:lpstr>REQUEST 3:</vt:lpstr>
      <vt:lpstr>INSIGHTS:</vt:lpstr>
      <vt:lpstr>REQUEST 4:</vt:lpstr>
      <vt:lpstr>INSIGHTS:</vt:lpstr>
      <vt:lpstr>REQUEST 5:</vt:lpstr>
      <vt:lpstr>INSIGHTS:</vt:lpstr>
      <vt:lpstr>REQUEST 6:</vt:lpstr>
      <vt:lpstr>INSIGHTS:</vt:lpstr>
      <vt:lpstr>REQUEST 7:</vt:lpstr>
      <vt:lpstr>INSIGHTS:</vt:lpstr>
      <vt:lpstr>PowerPoint Presentation</vt:lpstr>
      <vt:lpstr>REQUEST 8:</vt:lpstr>
      <vt:lpstr>INSIGHTS:</vt:lpstr>
      <vt:lpstr>REQUEST 9:</vt:lpstr>
      <vt:lpstr>INSIGHTS:</vt:lpstr>
      <vt:lpstr>REQUEST 10:</vt:lpstr>
      <vt:lpstr>INSIGHTS:</vt:lpstr>
      <vt:lpstr>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918921409812</dc:creator>
  <cp:lastModifiedBy>918921409812</cp:lastModifiedBy>
  <cp:revision>2</cp:revision>
  <dcterms:created xsi:type="dcterms:W3CDTF">2025-02-20T12:36:52Z</dcterms:created>
  <dcterms:modified xsi:type="dcterms:W3CDTF">2025-02-21T18:01:40Z</dcterms:modified>
</cp:coreProperties>
</file>