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f8d92012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f8d92012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f8d92012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f8d92012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f8d92012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f8d92012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f8d92012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f8d92012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we haven’t labelled any clusters.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f8d92012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f8d92012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f8d92012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f8d92012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f8d92012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f8d92012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f8d92012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f8d92012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f8d92012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f8d92012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f8d92012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f8d92012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8d92012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8d92012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f8d92012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f8d92012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f8d92012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f8d92012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f8d92012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f8d92012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f8d9201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f8d9201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oil painting of a monkey in a space suit on the moon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f8d92012d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f8d92012d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f8d92012d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f8d92012d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f8d92012d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f8d92012d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f8d92012d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f8d92012d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f8d92012d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f8d92012d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f8d92012d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f8d92012d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f8d92012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f8d92012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f8d92012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f8d92012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8d92012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8d92012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8d92012d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8d92012d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f8d92012d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f8d92012d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f8d92012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f8d92012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f8d92012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f8d92012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f8d92012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f8d92012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Machine Learning</a:t>
            </a:r>
            <a:endParaRPr/>
          </a:p>
        </p:txBody>
      </p:sp>
      <p:sp>
        <p:nvSpPr>
          <p:cNvPr id="135" name="Google Shape;135;p13"/>
          <p:cNvSpPr txBox="1"/>
          <p:nvPr>
            <p:ph idx="1" type="subTitle"/>
          </p:nvPr>
        </p:nvSpPr>
        <p:spPr>
          <a:xfrm>
            <a:off x="4105675" y="3354725"/>
            <a:ext cx="4449000" cy="107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By: Abhijith Neil Abraham, AI Engineer at Aecmaster </a:t>
            </a:r>
            <a:endParaRPr sz="1800"/>
          </a:p>
          <a:p>
            <a:pPr indent="0" lvl="0" marL="0" rtl="0" algn="l">
              <a:spcBef>
                <a:spcPts val="0"/>
              </a:spcBef>
              <a:spcAft>
                <a:spcPts val="0"/>
              </a:spcAft>
              <a:buNone/>
            </a:pPr>
            <a:r>
              <a:rPr lang="en" sz="1800"/>
              <a:t>Event: GDSC WOW at Rajagiri School of Engineering, Kakkanad</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 Learning</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D1D5DB"/>
                </a:solidFill>
                <a:highlight>
                  <a:srgbClr val="444654"/>
                </a:highlight>
                <a:latin typeface="Roboto"/>
                <a:ea typeface="Roboto"/>
                <a:cs typeface="Roboto"/>
                <a:sym typeface="Roboto"/>
              </a:rPr>
              <a:t>Unsupervised learning: The algorithm processes an unlabeled dataset to discover patterns, relationships, or structures within the data itself, without prior knowledge of output labels, often used for tasks such as clustering or dimensionality reduction.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 Learning Tasks</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Clustering: Grouping similar data points together without prior knowledge of classes</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Examples: Customer segmentation, anomaly detection, gene expression analysis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Dimensionality Reduction: Reducing the number of features in a dataset while preserving important information</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Examples: Data visualization, noise reduction, feature extraction</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5"/>
          <p:cNvPicPr preferRelativeResize="0"/>
          <p:nvPr/>
        </p:nvPicPr>
        <p:blipFill>
          <a:blip r:embed="rId3">
            <a:alphaModFix/>
          </a:blip>
          <a:stretch>
            <a:fillRect/>
          </a:stretch>
        </p:blipFill>
        <p:spPr>
          <a:xfrm>
            <a:off x="184150" y="283351"/>
            <a:ext cx="8775691" cy="432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 Learning </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D1D5DB"/>
                </a:solidFill>
                <a:highlight>
                  <a:srgbClr val="444654"/>
                </a:highlight>
                <a:latin typeface="Roboto"/>
                <a:ea typeface="Roboto"/>
                <a:cs typeface="Roboto"/>
                <a:sym typeface="Roboto"/>
              </a:rPr>
              <a:t>Reinforcement learning: The algorithm learns to make decisions by interacting with an environment, receiving feedback in the form of rewards or penalties, and iteratively updating its actions or policies to maximize cumulative rewards over time.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27"/>
          <p:cNvPicPr preferRelativeResize="0"/>
          <p:nvPr/>
        </p:nvPicPr>
        <p:blipFill>
          <a:blip r:embed="rId3">
            <a:alphaModFix/>
          </a:blip>
          <a:stretch>
            <a:fillRect/>
          </a:stretch>
        </p:blipFill>
        <p:spPr>
          <a:xfrm>
            <a:off x="78250" y="393750"/>
            <a:ext cx="8987500" cy="417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28"/>
          <p:cNvPicPr preferRelativeResize="0"/>
          <p:nvPr/>
        </p:nvPicPr>
        <p:blipFill>
          <a:blip r:embed="rId3">
            <a:alphaModFix/>
          </a:blip>
          <a:stretch>
            <a:fillRect/>
          </a:stretch>
        </p:blipFill>
        <p:spPr>
          <a:xfrm>
            <a:off x="0" y="144771"/>
            <a:ext cx="9143999" cy="48539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 Developments and underlying technologies</a:t>
            </a: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Most popular recent developments that the AI community is currently talking about:</a:t>
            </a:r>
            <a:endParaRPr sz="1800"/>
          </a:p>
          <a:p>
            <a:pPr indent="-342900" lvl="0" marL="457200" rtl="0" algn="l">
              <a:spcBef>
                <a:spcPts val="1200"/>
              </a:spcBef>
              <a:spcAft>
                <a:spcPts val="0"/>
              </a:spcAft>
              <a:buSzPts val="1800"/>
              <a:buChar char="●"/>
            </a:pPr>
            <a:r>
              <a:rPr lang="en" sz="1800"/>
              <a:t>LLMs and LLM powered apps like ChatGPT</a:t>
            </a:r>
            <a:endParaRPr sz="1800"/>
          </a:p>
          <a:p>
            <a:pPr indent="-342900" lvl="0" marL="457200" rtl="0" algn="l">
              <a:spcBef>
                <a:spcPts val="0"/>
              </a:spcBef>
              <a:spcAft>
                <a:spcPts val="0"/>
              </a:spcAft>
              <a:buSzPts val="1800"/>
              <a:buChar char="●"/>
            </a:pPr>
            <a:r>
              <a:rPr lang="en" sz="1800"/>
              <a:t>Image generation APIs like Midjourney , Dall-E and  Stable Diffusion.</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Processing (NLP)</a:t>
            </a:r>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Subfield of AI that enables the machines to understand human language</a:t>
            </a:r>
            <a:endParaRPr sz="1800"/>
          </a:p>
          <a:p>
            <a:pPr indent="-342900" lvl="0" marL="457200" rtl="0" algn="l">
              <a:spcBef>
                <a:spcPts val="0"/>
              </a:spcBef>
              <a:spcAft>
                <a:spcPts val="0"/>
              </a:spcAft>
              <a:buSzPts val="1800"/>
              <a:buChar char="●"/>
            </a:pPr>
            <a:r>
              <a:rPr lang="en" sz="1800"/>
              <a:t>Vectorises the natural language input into numerical terms. These vectors are called embeddings.</a:t>
            </a:r>
            <a:endParaRPr sz="1800"/>
          </a:p>
          <a:p>
            <a:pPr indent="-342900" lvl="0" marL="457200" rtl="0" algn="l">
              <a:spcBef>
                <a:spcPts val="0"/>
              </a:spcBef>
              <a:spcAft>
                <a:spcPts val="0"/>
              </a:spcAft>
              <a:buSzPts val="1800"/>
              <a:buChar char="●"/>
            </a:pPr>
            <a:r>
              <a:rPr lang="en" sz="1800"/>
              <a:t>The embeddings are more easier for the machine to understand.</a:t>
            </a:r>
            <a:endParaRPr sz="1800"/>
          </a:p>
          <a:p>
            <a:pPr indent="0" lvl="0" marL="457200" rtl="0" algn="l">
              <a:spcBef>
                <a:spcPts val="1200"/>
              </a:spcBef>
              <a:spcAft>
                <a:spcPts val="12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8" name="Google Shape;24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31"/>
          <p:cNvPicPr preferRelativeResize="0"/>
          <p:nvPr/>
        </p:nvPicPr>
        <p:blipFill>
          <a:blip r:embed="rId3">
            <a:alphaModFix/>
          </a:blip>
          <a:stretch>
            <a:fillRect/>
          </a:stretch>
        </p:blipFill>
        <p:spPr>
          <a:xfrm>
            <a:off x="-187762" y="52075"/>
            <a:ext cx="9519524" cy="5039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1D5DB"/>
                </a:solidFill>
                <a:highlight>
                  <a:srgbClr val="444654"/>
                </a:highlight>
                <a:latin typeface="Roboto"/>
                <a:ea typeface="Roboto"/>
                <a:cs typeface="Roboto"/>
                <a:sym typeface="Roboto"/>
              </a:rPr>
              <a:t>-Brief Overview of AI and ML</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-Introduction to Large Language Models (LLMs)</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-Advances in Computer Vision</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 Promising Applications and Future Trends</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 Q&amp;A</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sz="1800">
              <a:solidFill>
                <a:srgbClr val="D1D5DB"/>
              </a:solidFill>
              <a:highlight>
                <a:srgbClr val="444654"/>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LLMs(Large Language Models)</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D1D5DB"/>
                </a:solidFill>
                <a:highlight>
                  <a:srgbClr val="444654"/>
                </a:highlight>
                <a:latin typeface="Roboto"/>
                <a:ea typeface="Roboto"/>
                <a:cs typeface="Roboto"/>
                <a:sym typeface="Roboto"/>
              </a:rPr>
              <a:t>Large Language Models (LLMs) are advanced artificial intelligence systems designed to understand and generate human language. They are trained on massive amounts of text data from various sources, like websites, books, and articles.  These are the models that power applications like ChatGPT.</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Example : </a:t>
            </a:r>
            <a:r>
              <a:rPr lang="en" sz="1500">
                <a:solidFill>
                  <a:srgbClr val="E8EAED"/>
                </a:solidFill>
                <a:highlight>
                  <a:srgbClr val="202124"/>
                </a:highlight>
                <a:latin typeface="Arial"/>
                <a:ea typeface="Arial"/>
                <a:cs typeface="Arial"/>
                <a:sym typeface="Arial"/>
              </a:rPr>
              <a:t>GPT-3, GPT-4, LaMDA, BLOOM, and LLaMA</a:t>
            </a:r>
            <a:endParaRPr sz="1500">
              <a:solidFill>
                <a:srgbClr val="E8EAED"/>
              </a:solidFill>
              <a:highlight>
                <a:srgbClr val="202124"/>
              </a:highlight>
              <a:latin typeface="Arial"/>
              <a:ea typeface="Arial"/>
              <a:cs typeface="Arial"/>
              <a:sym typeface="Arial"/>
            </a:endParaRPr>
          </a:p>
          <a:p>
            <a:pPr indent="0" lvl="0" marL="0" rtl="0" algn="l">
              <a:spcBef>
                <a:spcPts val="1200"/>
              </a:spcBef>
              <a:spcAft>
                <a:spcPts val="0"/>
              </a:spcAft>
              <a:buNone/>
            </a:pPr>
            <a:r>
              <a:t/>
            </a:r>
            <a:endParaRPr sz="1500">
              <a:solidFill>
                <a:srgbClr val="E8EAED"/>
              </a:solidFill>
              <a:highlight>
                <a:srgbClr val="202124"/>
              </a:highlight>
              <a:latin typeface="Arial"/>
              <a:ea typeface="Arial"/>
              <a:cs typeface="Arial"/>
              <a:sym typeface="Arial"/>
            </a:endParaRPr>
          </a:p>
          <a:p>
            <a:pPr indent="0" lvl="0" marL="0" rtl="0" algn="l">
              <a:spcBef>
                <a:spcPts val="1200"/>
              </a:spcBef>
              <a:spcAft>
                <a:spcPts val="1200"/>
              </a:spcAft>
              <a:buNone/>
            </a:pPr>
            <a:r>
              <a:t/>
            </a:r>
            <a:endParaRPr sz="1500">
              <a:solidFill>
                <a:srgbClr val="E8EAED"/>
              </a:solidFill>
              <a:highlight>
                <a:srgbClr val="202124"/>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 Generative Adversarial Networks)</a:t>
            </a:r>
            <a:endParaRPr/>
          </a:p>
        </p:txBody>
      </p:sp>
      <p:sp>
        <p:nvSpPr>
          <p:cNvPr id="261" name="Google Shape;261;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GANs can generate new data samples that does not pre-exist in the trained data.</a:t>
            </a:r>
            <a:endParaRPr sz="1800"/>
          </a:p>
          <a:p>
            <a:pPr indent="-342900" lvl="0" marL="457200" rtl="0" algn="l">
              <a:spcBef>
                <a:spcPts val="0"/>
              </a:spcBef>
              <a:spcAft>
                <a:spcPts val="0"/>
              </a:spcAft>
              <a:buSzPts val="1800"/>
              <a:buChar char="●"/>
            </a:pPr>
            <a:r>
              <a:rPr lang="en" sz="1800"/>
              <a:t> The generator takes random noise as input, which ensures that the generated samples will have some degree of randomness and variation. This randomness helps create diverse samples that don't exactly match the training data.</a:t>
            </a:r>
            <a:endParaRPr sz="1800"/>
          </a:p>
          <a:p>
            <a:pPr indent="-342900" lvl="0" marL="457200" rtl="0" algn="l">
              <a:spcBef>
                <a:spcPts val="0"/>
              </a:spcBef>
              <a:spcAft>
                <a:spcPts val="0"/>
              </a:spcAft>
              <a:buSzPts val="1800"/>
              <a:buChar char="●"/>
            </a:pPr>
            <a:r>
              <a:rPr lang="en" sz="1800"/>
              <a:t>GANs have been particularly successful in image generation tasks due to their ability to capture and reproduce the underlying structure and patterns in image data.</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Generating images with help of text</a:t>
            </a:r>
            <a:endParaRPr/>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Models like Dall-E help in generating images from prompts.</a:t>
            </a:r>
            <a:endParaRPr sz="1800"/>
          </a:p>
          <a:p>
            <a:pPr indent="-342900" lvl="0" marL="457200" rtl="0" algn="l">
              <a:spcBef>
                <a:spcPts val="0"/>
              </a:spcBef>
              <a:spcAft>
                <a:spcPts val="0"/>
              </a:spcAft>
              <a:buSzPts val="1800"/>
              <a:buChar char="●"/>
            </a:pPr>
            <a:r>
              <a:rPr lang="en" sz="1800"/>
              <a:t>The text and image, both are converted into embeddings and trained.</a:t>
            </a:r>
            <a:endParaRPr sz="1800"/>
          </a:p>
          <a:p>
            <a:pPr indent="0" lvl="0" marL="0" rtl="0" algn="l">
              <a:spcBef>
                <a:spcPts val="1200"/>
              </a:spcBef>
              <a:spcAft>
                <a:spcPts val="12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3" name="Google Shape;27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5"/>
          <p:cNvPicPr preferRelativeResize="0"/>
          <p:nvPr/>
        </p:nvPicPr>
        <p:blipFill>
          <a:blip r:embed="rId3">
            <a:alphaModFix/>
          </a:blip>
          <a:stretch>
            <a:fillRect/>
          </a:stretch>
        </p:blipFill>
        <p:spPr>
          <a:xfrm>
            <a:off x="152400" y="438150"/>
            <a:ext cx="9144001" cy="457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280" name="Google Shape;280;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There are numerous applications for ML across various industries. A few examples:</a:t>
            </a:r>
            <a:endParaRPr sz="1800"/>
          </a:p>
          <a:p>
            <a:pPr indent="0" lvl="0" marL="457200" rtl="0" algn="l">
              <a:spcBef>
                <a:spcPts val="1500"/>
              </a:spcBef>
              <a:spcAft>
                <a:spcPts val="0"/>
              </a:spcAft>
              <a:buNone/>
            </a:pPr>
            <a:r>
              <a:rPr lang="en" sz="1800">
                <a:solidFill>
                  <a:srgbClr val="D1D5DB"/>
                </a:solidFill>
                <a:highlight>
                  <a:srgbClr val="444654"/>
                </a:highlight>
                <a:latin typeface="Roboto"/>
                <a:ea typeface="Roboto"/>
                <a:cs typeface="Roboto"/>
                <a:sym typeface="Roboto"/>
              </a:rPr>
              <a:t>Healthcare</a:t>
            </a:r>
            <a:endParaRPr sz="1800">
              <a:solidFill>
                <a:srgbClr val="D1D5DB"/>
              </a:solidFill>
              <a:highlight>
                <a:srgbClr val="444654"/>
              </a:highlight>
              <a:latin typeface="Roboto"/>
              <a:ea typeface="Roboto"/>
              <a:cs typeface="Roboto"/>
              <a:sym typeface="Roboto"/>
            </a:endParaRPr>
          </a:p>
          <a:p>
            <a:pPr indent="-342900" lvl="1" marL="914400" rtl="0" algn="l">
              <a:spcBef>
                <a:spcPts val="15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Diagnostics: Image classification using Convolutional Neural Networks (CNNs)</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Drug discovery: Unsupervised learning techniques for clustering and dimensionality reduction</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6" name="Google Shape;286;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37"/>
          <p:cNvPicPr preferRelativeResize="0"/>
          <p:nvPr/>
        </p:nvPicPr>
        <p:blipFill>
          <a:blip r:embed="rId3">
            <a:alphaModFix/>
          </a:blip>
          <a:stretch>
            <a:fillRect/>
          </a:stretch>
        </p:blipFill>
        <p:spPr>
          <a:xfrm>
            <a:off x="7260" y="0"/>
            <a:ext cx="9129478"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 (Contd.)</a:t>
            </a:r>
            <a:endParaRPr/>
          </a:p>
        </p:txBody>
      </p:sp>
      <p:sp>
        <p:nvSpPr>
          <p:cNvPr id="293" name="Google Shape;293;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1500"/>
              </a:spcBef>
              <a:spcAft>
                <a:spcPts val="0"/>
              </a:spcAft>
              <a:buNone/>
            </a:pPr>
            <a:r>
              <a:rPr lang="en" sz="1800">
                <a:solidFill>
                  <a:srgbClr val="D1D5DB"/>
                </a:solidFill>
                <a:highlight>
                  <a:srgbClr val="444654"/>
                </a:highlight>
                <a:latin typeface="Roboto"/>
                <a:ea typeface="Roboto"/>
                <a:cs typeface="Roboto"/>
                <a:sym typeface="Roboto"/>
              </a:rPr>
              <a:t>Finance</a:t>
            </a:r>
            <a:endParaRPr sz="1800">
              <a:solidFill>
                <a:srgbClr val="D1D5DB"/>
              </a:solidFill>
              <a:highlight>
                <a:srgbClr val="444654"/>
              </a:highlight>
              <a:latin typeface="Roboto"/>
              <a:ea typeface="Roboto"/>
              <a:cs typeface="Roboto"/>
              <a:sym typeface="Roboto"/>
            </a:endParaRPr>
          </a:p>
          <a:p>
            <a:pPr indent="-342900" lvl="1" marL="914400" rtl="0" algn="l">
              <a:spcBef>
                <a:spcPts val="15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Fraud detection: Anomaly detection using clustering algorithms</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Algorithmic trading: Time series forecasting with Recurrent Neural Networks (RNNs)</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9" name="Google Shape;299;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0" name="Google Shape;300;p39"/>
          <p:cNvPicPr preferRelativeResize="0"/>
          <p:nvPr/>
        </p:nvPicPr>
        <p:blipFill>
          <a:blip r:embed="rId3">
            <a:alphaModFix/>
          </a:blip>
          <a:stretch>
            <a:fillRect/>
          </a:stretch>
        </p:blipFill>
        <p:spPr>
          <a:xfrm>
            <a:off x="0" y="128825"/>
            <a:ext cx="9325676" cy="479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 (Contd)</a:t>
            </a:r>
            <a:endParaRPr/>
          </a:p>
        </p:txBody>
      </p:sp>
      <p:sp>
        <p:nvSpPr>
          <p:cNvPr id="306" name="Google Shape;306;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800">
                <a:solidFill>
                  <a:srgbClr val="D1D5DB"/>
                </a:solidFill>
                <a:highlight>
                  <a:srgbClr val="444654"/>
                </a:highlight>
                <a:latin typeface="Roboto"/>
                <a:ea typeface="Roboto"/>
                <a:cs typeface="Roboto"/>
                <a:sym typeface="Roboto"/>
              </a:rPr>
              <a:t>Marketing and Retail</a:t>
            </a:r>
            <a:endParaRPr sz="1800">
              <a:solidFill>
                <a:srgbClr val="D1D5DB"/>
              </a:solidFill>
              <a:highlight>
                <a:srgbClr val="444654"/>
              </a:highlight>
              <a:latin typeface="Roboto"/>
              <a:ea typeface="Roboto"/>
              <a:cs typeface="Roboto"/>
              <a:sym typeface="Roboto"/>
            </a:endParaRPr>
          </a:p>
          <a:p>
            <a:pPr indent="-342900" lvl="1" marL="914400" rtl="0" algn="l">
              <a:spcBef>
                <a:spcPts val="15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Customer segmentation: Clustering techniques like K-means</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Product recommendation: Collaborative filtering for personalized suggestions</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 (Contd.)</a:t>
            </a:r>
            <a:endParaRPr/>
          </a:p>
        </p:txBody>
      </p:sp>
      <p:sp>
        <p:nvSpPr>
          <p:cNvPr id="312" name="Google Shape;312;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800">
                <a:solidFill>
                  <a:srgbClr val="D1D5DB"/>
                </a:solidFill>
                <a:highlight>
                  <a:srgbClr val="444654"/>
                </a:highlight>
                <a:latin typeface="Roboto"/>
                <a:ea typeface="Roboto"/>
                <a:cs typeface="Roboto"/>
                <a:sym typeface="Roboto"/>
              </a:rPr>
              <a:t>Autonomous Vehicles and Robotics</a:t>
            </a:r>
            <a:endParaRPr sz="1800">
              <a:solidFill>
                <a:srgbClr val="D1D5DB"/>
              </a:solidFill>
              <a:highlight>
                <a:srgbClr val="444654"/>
              </a:highlight>
              <a:latin typeface="Roboto"/>
              <a:ea typeface="Roboto"/>
              <a:cs typeface="Roboto"/>
              <a:sym typeface="Roboto"/>
            </a:endParaRPr>
          </a:p>
          <a:p>
            <a:pPr indent="-342900" lvl="1" marL="914400" rtl="0" algn="l">
              <a:spcBef>
                <a:spcPts val="15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Self-driving cars: Reinforcement learning for decision-making</a:t>
            </a:r>
            <a:endParaRPr sz="1800">
              <a:solidFill>
                <a:srgbClr val="D1D5DB"/>
              </a:solidFill>
              <a:highlight>
                <a:srgbClr val="444654"/>
              </a:highlight>
              <a:latin typeface="Roboto"/>
              <a:ea typeface="Roboto"/>
              <a:cs typeface="Roboto"/>
              <a:sym typeface="Roboto"/>
            </a:endParaRPr>
          </a:p>
          <a:p>
            <a:pPr indent="-342900" lvl="1" marL="9144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Drones: CNNs for object detection and avoidance</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1500"/>
              </a:spcAft>
              <a:buNone/>
            </a:pPr>
            <a:r>
              <a:rPr lang="en"/>
              <a:t>Brief overview of AI, ML and Deep Learning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Artificial Intelligence (AI): Branch of computer science aimed at creating machines that can perform tasks requiring human-like intelligence</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Machine Learning (ML): Subset of AI that focuses on creating algorithms that learn from data</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Deep Learning: Subfield of ML using artificial neural networks to model complex patterns in data</a:t>
            </a:r>
            <a:endParaRPr sz="18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600"/>
              <a:t>THANK YOU!</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neural networks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150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Inspired by the human brain's structure and function</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Composed of interconnected neurons organized in layers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Process and learn patterns in data through weights and activation functions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Deep Learning: Neural networks with multiple hidden layers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Applications: Image recognition, natural language processing, speech recognition, and more</a:t>
            </a:r>
            <a:endParaRPr sz="1800">
              <a:solidFill>
                <a:srgbClr val="D1D5DB"/>
              </a:solidFill>
              <a:highlight>
                <a:srgbClr val="444654"/>
              </a:highlight>
              <a:latin typeface="Roboto"/>
              <a:ea typeface="Roboto"/>
              <a:cs typeface="Roboto"/>
              <a:sym typeface="Roboto"/>
            </a:endParaRPr>
          </a:p>
          <a:p>
            <a:pPr indent="0" lvl="0" marL="0" rtl="0" algn="l">
              <a:spcBef>
                <a:spcPts val="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564594" y="0"/>
            <a:ext cx="832280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a Machine Learning Model</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Data Collection: Gather relevant data for the task</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Preprocessing: Clean, normalize, and transform data</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Feature Engineering: Extract meaningful features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Model Selection: Choose appropriate algorithm</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Model Training: Optimize model parameters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Model Evaluation: Assess performance using metrics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Model Tuning: Fine-tune hyperparameters for optimal results</a:t>
            </a:r>
            <a:endParaRPr sz="1800">
              <a:solidFill>
                <a:srgbClr val="D1D5DB"/>
              </a:solidFill>
              <a:highlight>
                <a:srgbClr val="444654"/>
              </a:highlight>
              <a:latin typeface="Roboto"/>
              <a:ea typeface="Roboto"/>
              <a:cs typeface="Roboto"/>
              <a:sym typeface="Roboto"/>
            </a:endParaRPr>
          </a:p>
          <a:p>
            <a:pPr indent="-342900" lvl="0" marL="457200" rtl="0" algn="l">
              <a:spcBef>
                <a:spcPts val="0"/>
              </a:spcBef>
              <a:spcAft>
                <a:spcPts val="0"/>
              </a:spcAft>
              <a:buClr>
                <a:srgbClr val="D1D5DB"/>
              </a:buClr>
              <a:buSzPts val="1800"/>
              <a:buFont typeface="Roboto"/>
              <a:buAutoNum type="arabicPeriod"/>
            </a:pPr>
            <a:r>
              <a:rPr lang="en" sz="1800">
                <a:solidFill>
                  <a:srgbClr val="D1D5DB"/>
                </a:solidFill>
                <a:highlight>
                  <a:srgbClr val="444654"/>
                </a:highlight>
                <a:latin typeface="Roboto"/>
                <a:ea typeface="Roboto"/>
                <a:cs typeface="Roboto"/>
                <a:sym typeface="Roboto"/>
              </a:rPr>
              <a:t>Deployment: Integrate trained model into applications</a:t>
            </a:r>
            <a:endParaRPr sz="1800">
              <a:solidFill>
                <a:srgbClr val="D1D5DB"/>
              </a:solidFill>
              <a:highlight>
                <a:srgbClr val="444654"/>
              </a:highlight>
              <a:latin typeface="Roboto"/>
              <a:ea typeface="Roboto"/>
              <a:cs typeface="Roboto"/>
              <a:sym typeface="Roboto"/>
            </a:endParaRPr>
          </a:p>
          <a:p>
            <a:pPr indent="0" lvl="0" marL="0" rtl="0" algn="l">
              <a:spcBef>
                <a:spcPts val="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Tasks Solved in Machine Learning</a:t>
            </a:r>
            <a:endParaRPr/>
          </a:p>
        </p:txBody>
      </p:sp>
      <p:sp>
        <p:nvSpPr>
          <p:cNvPr id="172" name="Google Shape;172;p19"/>
          <p:cNvSpPr txBox="1"/>
          <p:nvPr>
            <p:ph idx="1" type="body"/>
          </p:nvPr>
        </p:nvSpPr>
        <p:spPr>
          <a:xfrm>
            <a:off x="1297500" y="1567550"/>
            <a:ext cx="7038900" cy="2911200"/>
          </a:xfrm>
          <a:prstGeom prst="rect">
            <a:avLst/>
          </a:prstGeom>
          <a:solidFill>
            <a:schemeClr val="dk1"/>
          </a:solidFill>
        </p:spPr>
        <p:txBody>
          <a:bodyPr anchorCtr="0" anchor="t" bIns="91425" lIns="91425" spcFirstLastPara="1" rIns="91425" wrap="square" tIns="91425">
            <a:normAutofit/>
          </a:bodyPr>
          <a:lstStyle/>
          <a:p>
            <a:pPr indent="0" lvl="0" marL="457200" rtl="0" algn="l">
              <a:spcBef>
                <a:spcPts val="0"/>
              </a:spcBef>
              <a:spcAft>
                <a:spcPts val="0"/>
              </a:spcAft>
              <a:buNone/>
            </a:pPr>
            <a:r>
              <a:rPr lang="en" sz="1800"/>
              <a:t>The </a:t>
            </a:r>
            <a:r>
              <a:rPr lang="en" sz="1800"/>
              <a:t>common</a:t>
            </a:r>
            <a:r>
              <a:rPr lang="en" sz="1800"/>
              <a:t> tasks solved in </a:t>
            </a:r>
            <a:r>
              <a:rPr lang="en" sz="1800"/>
              <a:t>machine</a:t>
            </a:r>
            <a:r>
              <a:rPr lang="en" sz="1800"/>
              <a:t> learning can be categorized into:</a:t>
            </a:r>
            <a:endParaRPr sz="1800"/>
          </a:p>
          <a:p>
            <a:pPr indent="-342900" lvl="0" marL="457200" rtl="0" algn="l">
              <a:spcBef>
                <a:spcPts val="1200"/>
              </a:spcBef>
              <a:spcAft>
                <a:spcPts val="0"/>
              </a:spcAft>
              <a:buSzPts val="1800"/>
              <a:buChar char="●"/>
            </a:pPr>
            <a:r>
              <a:rPr lang="en" sz="1800"/>
              <a:t>Supervised Learning Tasks</a:t>
            </a:r>
            <a:endParaRPr sz="1800"/>
          </a:p>
          <a:p>
            <a:pPr indent="-342900" lvl="0" marL="457200" rtl="0" algn="l">
              <a:spcBef>
                <a:spcPts val="0"/>
              </a:spcBef>
              <a:spcAft>
                <a:spcPts val="0"/>
              </a:spcAft>
              <a:buSzPts val="1800"/>
              <a:buChar char="●"/>
            </a:pPr>
            <a:r>
              <a:rPr lang="en" sz="1800"/>
              <a:t>Unsupervised Learning Tasks</a:t>
            </a:r>
            <a:endParaRPr sz="1800"/>
          </a:p>
          <a:p>
            <a:pPr indent="-342900" lvl="0" marL="457200" rtl="0" algn="l">
              <a:spcBef>
                <a:spcPts val="0"/>
              </a:spcBef>
              <a:spcAft>
                <a:spcPts val="0"/>
              </a:spcAft>
              <a:buSzPts val="1800"/>
              <a:buChar char="●"/>
            </a:pPr>
            <a:r>
              <a:rPr lang="en" sz="1800"/>
              <a:t>Reinforcement Learning Tasks</a:t>
            </a:r>
            <a:endParaRPr sz="1800"/>
          </a:p>
          <a:p>
            <a:pPr indent="0" lvl="0" marL="457200" rtl="0" algn="l">
              <a:spcBef>
                <a:spcPts val="120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D1D5DB"/>
                </a:solidFill>
                <a:highlight>
                  <a:srgbClr val="444654"/>
                </a:highlight>
                <a:latin typeface="Roboto"/>
                <a:ea typeface="Roboto"/>
                <a:cs typeface="Roboto"/>
                <a:sym typeface="Roboto"/>
              </a:rPr>
              <a:t>Supervised learning: The algorithm is trained on a labeled dataset, where input features and corresponding output labels are provided, with the goal of learning a mapping from inputs to outputs that can be generalized to new, unseen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Tasks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Classification: Categorizing data into discrete classes</a:t>
            </a:r>
            <a:endParaRPr sz="1800">
              <a:solidFill>
                <a:srgbClr val="D1D5DB"/>
              </a:solidFill>
              <a:highlight>
                <a:srgbClr val="444654"/>
              </a:highlight>
              <a:latin typeface="Roboto"/>
              <a:ea typeface="Roboto"/>
              <a:cs typeface="Roboto"/>
              <a:sym typeface="Roboto"/>
            </a:endParaRPr>
          </a:p>
          <a:p>
            <a:pPr indent="0" lvl="0" marL="457200" rtl="0" algn="l">
              <a:spcBef>
                <a:spcPts val="1200"/>
              </a:spcBef>
              <a:spcAft>
                <a:spcPts val="0"/>
              </a:spcAft>
              <a:buNone/>
            </a:pPr>
            <a:r>
              <a:rPr lang="en" sz="1800">
                <a:solidFill>
                  <a:srgbClr val="D1D5DB"/>
                </a:solidFill>
                <a:highlight>
                  <a:srgbClr val="444654"/>
                </a:highlight>
                <a:latin typeface="Roboto"/>
                <a:ea typeface="Roboto"/>
                <a:cs typeface="Roboto"/>
                <a:sym typeface="Roboto"/>
              </a:rPr>
              <a:t>Examples: Email spam detection, image classification</a:t>
            </a:r>
            <a:endParaRPr sz="1800">
              <a:solidFill>
                <a:srgbClr val="D1D5DB"/>
              </a:solidFill>
              <a:highlight>
                <a:srgbClr val="444654"/>
              </a:highlight>
              <a:latin typeface="Roboto"/>
              <a:ea typeface="Roboto"/>
              <a:cs typeface="Roboto"/>
              <a:sym typeface="Roboto"/>
            </a:endParaRPr>
          </a:p>
          <a:p>
            <a:pPr indent="-342900" lvl="0" marL="457200" rtl="0" algn="l">
              <a:spcBef>
                <a:spcPts val="1200"/>
              </a:spcBef>
              <a:spcAft>
                <a:spcPts val="0"/>
              </a:spcAft>
              <a:buClr>
                <a:srgbClr val="D1D5DB"/>
              </a:buClr>
              <a:buSzPts val="1800"/>
              <a:buFont typeface="Roboto"/>
              <a:buChar char="●"/>
            </a:pPr>
            <a:r>
              <a:rPr lang="en" sz="1800">
                <a:solidFill>
                  <a:srgbClr val="D1D5DB"/>
                </a:solidFill>
                <a:highlight>
                  <a:srgbClr val="444654"/>
                </a:highlight>
                <a:latin typeface="Roboto"/>
                <a:ea typeface="Roboto"/>
                <a:cs typeface="Roboto"/>
                <a:sym typeface="Roboto"/>
              </a:rPr>
              <a:t>Regression: Predicting a continuous value based on input features.</a:t>
            </a:r>
            <a:endParaRPr sz="1800">
              <a:solidFill>
                <a:srgbClr val="D1D5DB"/>
              </a:solidFill>
              <a:highlight>
                <a:srgbClr val="444654"/>
              </a:highlight>
              <a:latin typeface="Roboto"/>
              <a:ea typeface="Roboto"/>
              <a:cs typeface="Roboto"/>
              <a:sym typeface="Roboto"/>
            </a:endParaRPr>
          </a:p>
          <a:p>
            <a:pPr indent="457200" lvl="0" marL="0" rtl="0" algn="l">
              <a:spcBef>
                <a:spcPts val="1200"/>
              </a:spcBef>
              <a:spcAft>
                <a:spcPts val="0"/>
              </a:spcAft>
              <a:buNone/>
            </a:pPr>
            <a:r>
              <a:rPr lang="en" sz="1800">
                <a:solidFill>
                  <a:srgbClr val="D1D5DB"/>
                </a:solidFill>
                <a:highlight>
                  <a:srgbClr val="444654"/>
                </a:highlight>
                <a:latin typeface="Roboto"/>
                <a:ea typeface="Roboto"/>
                <a:cs typeface="Roboto"/>
                <a:sym typeface="Roboto"/>
              </a:rPr>
              <a:t>Examples: House price prediction, stock market forecasting, energy consumption estimation</a:t>
            </a:r>
            <a:endParaRPr sz="180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t/>
            </a:r>
            <a:endParaRPr sz="1800">
              <a:solidFill>
                <a:srgbClr val="D1D5DB"/>
              </a:solidFill>
              <a:highlight>
                <a:srgbClr val="444654"/>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