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7C33-46FE-485D-AA5C-17E27B86F904}" type="datetimeFigureOut">
              <a:rPr lang="en-US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453A-9CF5-4D5A-A7D9-39FC1D806A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exams in the school and college are designed to size up how to access these memories l</a:t>
            </a:r>
          </a:p>
          <a:p>
            <a:r>
              <a:rPr lang="en-US" dirty="0"/>
              <a:t>RECALL: like fill in the blanks which is the capital of Greece is Athens</a:t>
            </a:r>
          </a:p>
          <a:p>
            <a:r>
              <a:rPr lang="en-US" dirty="0"/>
              <a:t>Recognition: Identifying old information when presented with it like the </a:t>
            </a:r>
            <a:r>
              <a:rPr lang="en-US" dirty="0" err="1"/>
              <a:t>mcqs</a:t>
            </a:r>
          </a:p>
          <a:p>
            <a:r>
              <a:rPr lang="en-US" dirty="0"/>
              <a:t> Relearning : Reinforcing old info </a:t>
            </a:r>
            <a:r>
              <a:rPr lang="en-US" dirty="0" err="1"/>
              <a:t>ike</a:t>
            </a:r>
            <a:r>
              <a:rPr lang="en-US" dirty="0"/>
              <a:t> studying for final exams</a:t>
            </a:r>
          </a:p>
          <a:p>
            <a:endParaRPr lang="en-US" dirty="0"/>
          </a:p>
          <a:p>
            <a:r>
              <a:rPr lang="en-US" dirty="0"/>
              <a:t>We are being exposed everyday to vast array of potential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Encoded into the brain stored for future uses and then </a:t>
            </a:r>
            <a:r>
              <a:rPr lang="en-US" dirty="0" err="1"/>
              <a:t>retrieived</a:t>
            </a:r>
            <a:r>
              <a:rPr lang="en-US" dirty="0"/>
              <a:t> .</a:t>
            </a:r>
          </a:p>
          <a:p>
            <a:r>
              <a:rPr lang="en-US" dirty="0"/>
              <a:t>Just because we take it for granted doesn’t mean that these process </a:t>
            </a:r>
            <a:r>
              <a:rPr lang="en-US" dirty="0" err="1"/>
              <a:t>isnt</a:t>
            </a:r>
            <a:r>
              <a:rPr lang="en-US" dirty="0"/>
              <a:t> complicated.</a:t>
            </a:r>
          </a:p>
          <a:p>
            <a:r>
              <a:rPr lang="en-US" dirty="0"/>
              <a:t>What we need to remember is an immediate but fleeting sense of memory like who is the president of UN right now</a:t>
            </a:r>
          </a:p>
          <a:p>
            <a:r>
              <a:rPr lang="en-US" dirty="0"/>
              <a:t>If you remember who it is it is because you successfully encoded it to your short term memory</a:t>
            </a:r>
          </a:p>
          <a:p>
            <a:r>
              <a:rPr lang="en-US" dirty="0"/>
              <a:t>This is how you briefly remember something like a password or phone no (like 30 s)</a:t>
            </a:r>
          </a:p>
          <a:p>
            <a:r>
              <a:rPr lang="en-US" dirty="0"/>
              <a:t>At this point memory either decays or gets </a:t>
            </a:r>
            <a:r>
              <a:rPr lang="en-US" dirty="0" err="1"/>
              <a:t>transfrerred</a:t>
            </a:r>
            <a:r>
              <a:rPr lang="en-US" dirty="0"/>
              <a:t> to long term memory</a:t>
            </a:r>
          </a:p>
          <a:p>
            <a:r>
              <a:rPr lang="en-US" dirty="0"/>
              <a:t>Long Term Memory is brains Durable but </a:t>
            </a:r>
            <a:r>
              <a:rPr lang="en-US" dirty="0" err="1"/>
              <a:t>rifdiculously</a:t>
            </a:r>
            <a:r>
              <a:rPr lang="en-US" dirty="0"/>
              <a:t> huge storage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1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EXPLICIT-&gt; When we store information consciously and actively</a:t>
            </a:r>
          </a:p>
          <a:p>
            <a:r>
              <a:rPr lang="en-US" dirty="0"/>
              <a:t>For example, when we study facts and knowledge that we need</a:t>
            </a:r>
          </a:p>
          <a:p>
            <a:r>
              <a:rPr lang="en-US" dirty="0"/>
              <a:t>IMPLICIT-&gt; We are not conscious of all the things that we take in yet our working memory actually transfers stuff we are not aware of into long term memory</a:t>
            </a:r>
          </a:p>
          <a:p>
            <a:r>
              <a:rPr lang="en-US" dirty="0"/>
              <a:t>This is an automatic process like learning not to play with fire</a:t>
            </a:r>
          </a:p>
          <a:p>
            <a:endParaRPr lang="en-US" dirty="0"/>
          </a:p>
          <a:p>
            <a:r>
              <a:rPr lang="en-US" dirty="0"/>
              <a:t>PROCEDURAL MEMORY-&gt;These are long term memory that helps us perform an action like learning </a:t>
            </a:r>
            <a:r>
              <a:rPr lang="en-US" dirty="0" err="1"/>
              <a:t>learning</a:t>
            </a:r>
            <a:r>
              <a:rPr lang="en-US" dirty="0"/>
              <a:t> to walk or bicycle. These are difficult to learn at first but recalls with ease once learned</a:t>
            </a:r>
          </a:p>
          <a:p>
            <a:r>
              <a:rPr lang="en-US" dirty="0"/>
              <a:t>EPISODIC MEMORY-&gt; Specific events of our life like winning an award or losing a loved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Activating associations non consciously is called priming or memoryless memory</a:t>
            </a:r>
          </a:p>
          <a:p>
            <a:r>
              <a:rPr lang="en-US" dirty="0"/>
              <a:t>Memory that we didn’t know we had will awaken old memory -&gt;also priming or memoryless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memories may haunt us or sustain us but either way they define us and without them we are left to wonder alone in the dark.</a:t>
            </a:r>
          </a:p>
          <a:p>
            <a:r>
              <a:rPr lang="en-US" dirty="0"/>
              <a:t>Proactive </a:t>
            </a:r>
            <a:r>
              <a:rPr lang="en-US" dirty="0" err="1"/>
              <a:t>Interfernce:Old</a:t>
            </a:r>
            <a:r>
              <a:rPr lang="en-US" dirty="0"/>
              <a:t> information interfering with the new information</a:t>
            </a:r>
          </a:p>
          <a:p>
            <a:r>
              <a:rPr lang="en-US" dirty="0"/>
              <a:t>Retroactive: New information interfering with old information </a:t>
            </a:r>
            <a:r>
              <a:rPr lang="en-US" dirty="0" err="1"/>
              <a:t>eg</a:t>
            </a:r>
            <a:r>
              <a:rPr lang="en-US" dirty="0"/>
              <a:t>: learning a new language</a:t>
            </a:r>
            <a:endParaRPr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Method-&gt; Remembering by creating association between things</a:t>
            </a:r>
          </a:p>
          <a:p>
            <a:r>
              <a:rPr lang="en-US" dirty="0"/>
              <a:t>Loci Method-&gt;Associating Objects to Familiar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D453A-9CF5-4D5A-A7D9-39FC1D806A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90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271" y="1628775"/>
            <a:ext cx="8824913" cy="1286970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HUMAN MEMORY!!!!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</a:t>
            </a:r>
          </a:p>
          <a:p>
            <a:r>
              <a:rPr lang="en-US" dirty="0" err="1"/>
              <a:t>Abhijith</a:t>
            </a:r>
            <a:r>
              <a:rPr lang="en-US" dirty="0"/>
              <a:t> n raj </a:t>
            </a:r>
          </a:p>
        </p:txBody>
      </p:sp>
      <p:pic>
        <p:nvPicPr>
          <p:cNvPr id="6" name="Picture 6" descr="light emo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2876550"/>
            <a:ext cx="27432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 rot="-1200000">
            <a:off x="505005" y="981075"/>
            <a:ext cx="6054725" cy="34702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Making Sweet Memories</a:t>
            </a:r>
          </a:p>
        </p:txBody>
      </p:sp>
      <p:pic>
        <p:nvPicPr>
          <p:cNvPr id="7" name="Picture 7" descr="smiley-taking-a-b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48150"/>
            <a:ext cx="3945997" cy="2083130"/>
          </a:xfrm>
          <a:prstGeom prst="rect">
            <a:avLst/>
          </a:prstGeom>
        </p:spPr>
      </p:pic>
      <p:sp>
        <p:nvSpPr>
          <p:cNvPr id="9" name="Speech Bubble: Oval 8"/>
          <p:cNvSpPr/>
          <p:nvPr/>
        </p:nvSpPr>
        <p:spPr>
          <a:xfrm>
            <a:off x="7886700" y="1291519"/>
            <a:ext cx="3821113" cy="2856264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28E8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84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that has persisted over time and information that has been stored and in many cases can be recalled</a:t>
            </a:r>
          </a:p>
          <a:p>
            <a:r>
              <a:rPr lang="en-US" dirty="0"/>
              <a:t>Memory is </a:t>
            </a:r>
            <a:r>
              <a:rPr lang="en-US" dirty="0" err="1"/>
              <a:t>acessed</a:t>
            </a:r>
            <a:r>
              <a:rPr lang="en-US" dirty="0"/>
              <a:t> though three ways:</a:t>
            </a:r>
            <a:endParaRPr dirty="0"/>
          </a:p>
          <a:p>
            <a:pPr marL="0" indent="0">
              <a:buNone/>
            </a:pPr>
            <a:r>
              <a:rPr lang="en-US" dirty="0"/>
              <a:t>                        Recall , Recognition and Re learning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But How does this data become a Memory?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 descr="memory_fomation.jpg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557" b="2557"/>
          <a:stretch/>
        </p:blipFill>
        <p:spPr>
          <a:xfrm>
            <a:off x="390525" y="66675"/>
            <a:ext cx="11022013" cy="58848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1493" y="6248400"/>
            <a:ext cx="11224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BUT HOW EXACTLY DOES SHORT TERM MEMORY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6175" y="15621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SHORT TERM MEMORY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69222" y="2000250"/>
            <a:ext cx="635299" cy="10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38725" y="1970926"/>
            <a:ext cx="729362" cy="111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5475" y="31109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IMPLICIT PROCESSES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500" y="31109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EXPLICIT PROCESSES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1136" y="38862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LONG TERM MEMORY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31280" y="4204094"/>
            <a:ext cx="752492" cy="10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6025" y="52006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PROCEDURAL MEMORY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6722" y="52006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EPISODIC </a:t>
            </a:r>
          </a:p>
          <a:p>
            <a:pPr algn="ctr"/>
            <a:r>
              <a:rPr lang="en-US" dirty="0"/>
              <a:t>MEMORY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00550" y="4168816"/>
            <a:ext cx="635299" cy="10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remember?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is like an entangled web of information with interconnected associations that link all sorts of diverse things</a:t>
            </a:r>
          </a:p>
          <a:p>
            <a:pPr>
              <a:buClr>
                <a:srgbClr val="8AD0D6"/>
              </a:buClr>
            </a:pPr>
            <a:r>
              <a:rPr lang="en-US" dirty="0"/>
              <a:t>Retrieval cues –The more , The better</a:t>
            </a:r>
          </a:p>
          <a:p>
            <a:pPr>
              <a:buClr>
                <a:srgbClr val="8AD0D6"/>
              </a:buClr>
            </a:pPr>
            <a:r>
              <a:rPr lang="en-US" dirty="0"/>
              <a:t>Memoryless Memory</a:t>
            </a:r>
          </a:p>
          <a:p>
            <a:pPr>
              <a:buClr>
                <a:srgbClr val="8AD0D6"/>
              </a:buClr>
            </a:pPr>
            <a:r>
              <a:rPr lang="en-US" dirty="0"/>
              <a:t>Context Dependent Memory</a:t>
            </a:r>
          </a:p>
          <a:p>
            <a:pPr>
              <a:buClr>
                <a:srgbClr val="8AD0D6"/>
              </a:buClr>
            </a:pPr>
            <a:r>
              <a:rPr lang="en-US" dirty="0"/>
              <a:t>State Dependent or Mood Congruent Memory</a:t>
            </a:r>
          </a:p>
          <a:p>
            <a:pPr>
              <a:buClr>
                <a:srgbClr val="8AD0D6"/>
              </a:buClr>
            </a:pPr>
            <a:r>
              <a:rPr lang="en-US" dirty="0"/>
              <a:t>Serial Position Effect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6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decides what we remember?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  <a:buFont typeface="Arial" charset="2"/>
              <a:buChar char=""/>
            </a:pPr>
            <a:r>
              <a:rPr lang="en-US" dirty="0"/>
              <a:t>Shallow Processing lets you encode information on the basis of auditory or visual levels, based on the sound structure and appearance of a word.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if you really want to retain it:</a:t>
            </a:r>
          </a:p>
          <a:p>
            <a:pPr>
              <a:buClr>
                <a:srgbClr val="8AD0D6"/>
              </a:buClr>
              <a:buFont typeface="Arial" charset="2"/>
              <a:buChar char=""/>
            </a:pPr>
            <a:r>
              <a:rPr lang="en-US" dirty="0"/>
              <a:t>Deep Processing – it encodes based on the actual meaning of the word</a:t>
            </a:r>
          </a:p>
          <a:p>
            <a:pPr>
              <a:buClr>
                <a:srgbClr val="8AD0D6"/>
              </a:buClr>
              <a:buFont typeface="Arial" charset="2"/>
              <a:buChar char=""/>
            </a:pPr>
            <a:r>
              <a:rPr lang="en-US" dirty="0"/>
              <a:t>To make it really stick connect it to something meaningful to you or related to your own emotional experience.</a:t>
            </a:r>
          </a:p>
          <a:p>
            <a:pPr marL="0" indent="0">
              <a:buNone/>
            </a:pPr>
            <a:r>
              <a:rPr lang="en-US" dirty="0"/>
              <a:t>Factors determining you recall:</a:t>
            </a:r>
          </a:p>
          <a:p>
            <a:pPr>
              <a:buClr>
                <a:srgbClr val="8AD0D6"/>
              </a:buClr>
              <a:buFont typeface="Arial" charset="2"/>
              <a:buChar char=""/>
            </a:pPr>
            <a:r>
              <a:rPr lang="en-US" dirty="0"/>
              <a:t>Time took to learn and how it is relevant to you</a:t>
            </a:r>
          </a:p>
        </p:txBody>
      </p:sp>
    </p:spTree>
    <p:extLst>
      <p:ext uri="{BB962C8B-B14F-4D97-AF65-F5344CB8AC3E}">
        <p14:creationId xmlns:p14="http://schemas.microsoft.com/office/powerpoint/2010/main" val="428416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forget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Failure to encode or store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dirty="0"/>
              <a:t>Storage Decay</a:t>
            </a:r>
          </a:p>
          <a:p>
            <a:pPr>
              <a:buClr>
                <a:srgbClr val="8AD0D6"/>
              </a:buClr>
            </a:pPr>
            <a:r>
              <a:rPr lang="en-US" dirty="0"/>
              <a:t>Retrieval failure(Where </a:t>
            </a:r>
            <a:r>
              <a:rPr lang="en-US" dirty="0" err="1"/>
              <a:t>retreival</a:t>
            </a:r>
            <a:r>
              <a:rPr lang="en-US" dirty="0"/>
              <a:t> cues come in handy)</a:t>
            </a:r>
          </a:p>
          <a:p>
            <a:pPr>
              <a:buClr>
                <a:srgbClr val="8AD0D6"/>
              </a:buClr>
            </a:pPr>
            <a:r>
              <a:rPr lang="en-US" dirty="0"/>
              <a:t>Interference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Proactive Interference and Retroactive Interference</a:t>
            </a:r>
          </a:p>
          <a:p>
            <a:pPr>
              <a:buClr>
                <a:srgbClr val="8AD0D6"/>
              </a:buClr>
            </a:pPr>
            <a:r>
              <a:rPr lang="en-US" dirty="0"/>
              <a:t>Motivated forgetting</a:t>
            </a:r>
          </a:p>
          <a:p>
            <a:pPr>
              <a:buClr>
                <a:srgbClr val="8AD0D6"/>
              </a:buClr>
            </a:pPr>
            <a:r>
              <a:rPr lang="en-US" dirty="0"/>
              <a:t>The Misinformation effect</a:t>
            </a:r>
          </a:p>
        </p:txBody>
      </p:sp>
      <p:pic>
        <p:nvPicPr>
          <p:cNvPr id="6" name="Picture 6" descr="einste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4295775"/>
            <a:ext cx="1800225" cy="2533650"/>
          </a:xfrm>
          <a:prstGeom prst="rect">
            <a:avLst/>
          </a:prstGeom>
        </p:spPr>
      </p:pic>
      <p:sp>
        <p:nvSpPr>
          <p:cNvPr id="4" name="Speech Bubble: Oval 3"/>
          <p:cNvSpPr/>
          <p:nvPr/>
        </p:nvSpPr>
        <p:spPr>
          <a:xfrm>
            <a:off x="8277225" y="1995664"/>
            <a:ext cx="3632109" cy="2297113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WHAT? How Can I Prevent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Memories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Photographic Memory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Eidetic Memory</a:t>
            </a:r>
            <a:endParaRPr dirty="0"/>
          </a:p>
          <a:p>
            <a:pPr>
              <a:buClr>
                <a:srgbClr val="8AD0D6"/>
              </a:buClr>
            </a:pPr>
            <a:r>
              <a:rPr lang="en-US" dirty="0"/>
              <a:t>Conditions such as </a:t>
            </a:r>
            <a:r>
              <a:rPr lang="en-US" dirty="0" err="1"/>
              <a:t>Hyperthymesia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6" name="Picture 6" descr="everyone_h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505075"/>
            <a:ext cx="486286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Link Method</a:t>
            </a:r>
          </a:p>
          <a:p>
            <a:pPr>
              <a:buClr>
                <a:srgbClr val="8AD0D6"/>
              </a:buClr>
            </a:pPr>
            <a:r>
              <a:rPr lang="en-US" dirty="0"/>
              <a:t>Story Method</a:t>
            </a:r>
          </a:p>
          <a:p>
            <a:pPr>
              <a:buClr>
                <a:srgbClr val="8AD0D6"/>
              </a:buClr>
            </a:pPr>
            <a:r>
              <a:rPr lang="en-US" dirty="0"/>
              <a:t>Loci Method</a:t>
            </a:r>
          </a:p>
          <a:p>
            <a:pPr>
              <a:buClr>
                <a:srgbClr val="8AD0D6"/>
              </a:buClr>
            </a:pPr>
            <a:r>
              <a:rPr lang="en-US" dirty="0"/>
              <a:t>The Peg system</a:t>
            </a:r>
          </a:p>
          <a:p>
            <a:pPr>
              <a:buClr>
                <a:srgbClr val="8AD0D6"/>
              </a:buClr>
            </a:pPr>
            <a:r>
              <a:rPr lang="en-US" dirty="0"/>
              <a:t>Mind Map</a:t>
            </a:r>
          </a:p>
          <a:p>
            <a:pPr>
              <a:buClr>
                <a:srgbClr val="8AD0D6"/>
              </a:buClr>
            </a:pPr>
            <a:r>
              <a:rPr lang="en-US" dirty="0"/>
              <a:t>Memory Palace</a:t>
            </a:r>
          </a:p>
        </p:txBody>
      </p:sp>
    </p:spTree>
    <p:extLst>
      <p:ext uri="{BB962C8B-B14F-4D97-AF65-F5344CB8AC3E}">
        <p14:creationId xmlns:p14="http://schemas.microsoft.com/office/powerpoint/2010/main" val="26067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HUMAN MEMORY!!!!</vt:lpstr>
      <vt:lpstr>What is Memory?</vt:lpstr>
      <vt:lpstr>PowerPoint Presentation</vt:lpstr>
      <vt:lpstr>WORKING Memory</vt:lpstr>
      <vt:lpstr>How do we remember? </vt:lpstr>
      <vt:lpstr>Who decides what we remember?</vt:lpstr>
      <vt:lpstr>Why do we forget ?</vt:lpstr>
      <vt:lpstr>Exceptional Memories</vt:lpstr>
      <vt:lpstr>Memory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2012-07-27T01:16:44Z</dcterms:created>
  <dcterms:modified xsi:type="dcterms:W3CDTF">2017-10-10T02:21:16Z</dcterms:modified>
</cp:coreProperties>
</file>