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7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57C8-459F-40E5-8DC8-78CB8166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C5B49-9D5F-4668-9747-A3FE342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CB4C-B89B-451B-AA47-1B1E4735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3ECB-3E19-4969-BBB3-57C7767E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9858-AFDE-4DD7-845E-3320A0AC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200D-F38B-4BC3-866E-6344F60E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C4E0E-0848-41EF-9901-50F93E5C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ED4D-5212-452A-B495-D01E6AE4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8F91-51CE-4E13-8E29-A92854DA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E5E7-B45D-4B4F-9DC3-82F626E2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0E5DE-518C-4F5F-AFDA-7A363C84B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7F6C5-643E-4D3E-AED4-67115E13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0DE4-651B-4DBB-A87C-B64B2547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FA4A-E665-411F-9AC8-B7F3805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023A-3C59-4476-AE26-45BC7FBD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28DD-2BC6-4484-859C-0919541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D136-8929-4AD2-A58A-03C756FA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A025-688A-4053-BD16-19B32F4B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7FDCF-6B11-4505-AECF-3FE0C572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83F1-5E84-46BB-91CC-13327812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65D2-70ED-40E1-B06F-9B1759D6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55C64-131B-47EE-A889-EE09C0881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FC54-43C7-4DF5-8926-3BB8E3CD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3F95-F316-4534-8860-C09F7D92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14CA5-9557-49E5-954F-C56B30A3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F7FF-05D9-43B8-96E1-C36A2B7D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7B053-63E0-44D8-B717-B36C1D62F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91FFB-257C-4F87-8EAC-3C13D6FAE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6255-F6DA-4043-AE9A-E8CA11E4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68B1-F7DB-40C8-A16C-8D6D83D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03F34-73FB-4E64-B269-B84858BB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B0AC-B422-4D51-A7E9-CF2E779C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18B5-9890-4C17-8213-3B689B33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9D892-84B5-4BA0-94C9-7EFAFF2D4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10FEB-C58F-4325-83AC-CA9412C3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1386C-AD9F-4BC5-A917-58D5D85F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4A2C3-2B08-45BA-8A66-349D474E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10DA6-04BD-48DF-BF4C-59147A44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097E-D163-4478-A54D-EDE190AF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0C95-3AED-402B-AFBD-8ECCF869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3A627-3E98-4F83-96E5-4DDCBC60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378DC-1616-4CBD-8076-19AAC99D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A2936-80BB-4772-8A8A-C664E508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FA420-C65F-4BE7-B93C-A5133DFB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8B72B-9FFB-47FB-90E4-F994115E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E9E7E-BE62-4B4F-9030-3AC89C11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AA90-4555-432A-B3FC-05D77CE4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2C96-F43E-4A6E-8CD6-399F2E86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A4B03-5BD2-43C6-A20B-E550717A4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B7811-71EE-4670-814B-3AEA977E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E197A-6C55-4AD5-8BEE-B64A013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A2D84-5CC2-4F90-89D2-326C112C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6306-0AAA-4B41-B522-8B3E86A7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7A808-91AB-4006-BA05-B1195BE74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6CB9-0AC6-422D-AC3F-A97B1C31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8C73-C80E-4682-B44B-D7E0A383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E957-F0CF-4BAE-BD55-8F3FDE8F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BD451-D50F-4602-8450-D4153D6D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04147-6847-4AB4-9EDA-CE4B3C5C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51A7-6BAC-4288-8B1C-5A0C0392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22A0-0F3F-40EB-B02C-75E5B9FCC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5A5B-5829-4A7B-9907-8B8316E2DF4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4C4A-2CC0-4FEC-B3E0-94F8F44C0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6AB1-2BA5-4E96-99FB-1EC861F53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1EBB-112D-46EC-85D2-46C99ED1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iceobjects.com/blog/free-zip-code-and-postal-code-database-with-geocoordinates/" TargetMode="External"/><Relationship Id="rId2" Type="http://schemas.openxmlformats.org/officeDocument/2006/relationships/hyperlink" Target="https://en.wikipedia.org/wiki/List_of_postal_codes_of_Canada:_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4D27-FB82-4B53-9891-766853C5F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Opening an Indian Restaurant in Vancouver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34CEE-686B-452C-B171-9072C6E35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r">
              <a:buFontTx/>
              <a:buChar char="-"/>
            </a:pPr>
            <a:r>
              <a:rPr lang="en-US" dirty="0"/>
              <a:t>Abhijith Ravishankar</a:t>
            </a:r>
          </a:p>
        </p:txBody>
      </p:sp>
    </p:spTree>
    <p:extLst>
      <p:ext uri="{BB962C8B-B14F-4D97-AF65-F5344CB8AC3E}">
        <p14:creationId xmlns:p14="http://schemas.microsoft.com/office/powerpoint/2010/main" val="40469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109C-FE9E-4B0D-AA71-A031DDF2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1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4081-2258-49E7-8A53-17932EB91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2" y="1167490"/>
            <a:ext cx="10515600" cy="568123"/>
          </a:xfrm>
        </p:spPr>
        <p:txBody>
          <a:bodyPr/>
          <a:lstStyle/>
          <a:p>
            <a:r>
              <a:rPr lang="en-US" sz="1600" dirty="0"/>
              <a:t>A data frame was created with the 3 clusters but only including the venue category ‘Indian Restaurant’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18E53-2ADB-4EC0-AE73-B7106011E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74" y="1718434"/>
            <a:ext cx="6564059" cy="1194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FC3C7-6F7C-473C-B004-48CCBC4BF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72" y="3148144"/>
            <a:ext cx="6564060" cy="1437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32C05-2EC9-43B3-B754-E44598EA119D}"/>
              </a:ext>
            </a:extLst>
          </p:cNvPr>
          <p:cNvSpPr txBox="1"/>
          <p:nvPr/>
        </p:nvSpPr>
        <p:spPr>
          <a:xfrm>
            <a:off x="8054875" y="2176939"/>
            <a:ext cx="200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Table 5: Cluster 1 where k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6C5D6-D694-43AB-8A47-A1B4ABD6D154}"/>
              </a:ext>
            </a:extLst>
          </p:cNvPr>
          <p:cNvSpPr txBox="1"/>
          <p:nvPr/>
        </p:nvSpPr>
        <p:spPr>
          <a:xfrm>
            <a:off x="8054875" y="3728248"/>
            <a:ext cx="198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Table6: Cluster 2 where k =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E3DF52-8EB1-4A89-89DB-4FC854E1E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68" y="4821052"/>
            <a:ext cx="6564060" cy="269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3F3BF-077A-44B8-AB77-E4EAB6017064}"/>
              </a:ext>
            </a:extLst>
          </p:cNvPr>
          <p:cNvSpPr txBox="1"/>
          <p:nvPr/>
        </p:nvSpPr>
        <p:spPr>
          <a:xfrm>
            <a:off x="8112885" y="4813379"/>
            <a:ext cx="198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Table7: Cluster 3 where k =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D18668-CDFB-4E50-BBE0-F825966D7119}"/>
              </a:ext>
            </a:extLst>
          </p:cNvPr>
          <p:cNvSpPr txBox="1">
            <a:spLocks/>
          </p:cNvSpPr>
          <p:nvPr/>
        </p:nvSpPr>
        <p:spPr>
          <a:xfrm>
            <a:off x="838200" y="5531704"/>
            <a:ext cx="10515600" cy="56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Some duplicates were found  in Venue and were cleaned accordingly to give out the unique number of Indian restaurants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47B5-A096-4EB2-87E1-89983881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9071-4AEE-4BB0-97D0-1878F656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First  a data frame was created to analyze all the Postal Codes in British Columbia that included ‘Vancouver’ in the Borough</a:t>
            </a:r>
          </a:p>
          <a:p>
            <a:pPr lvl="1"/>
            <a:r>
              <a:rPr lang="en-US" dirty="0"/>
              <a:t>Unique number of Postal Codes came out to be 43</a:t>
            </a:r>
          </a:p>
          <a:p>
            <a:r>
              <a:rPr lang="en-US" dirty="0"/>
              <a:t>248 unique venue categories were to be found via the Foursquare API with a limit of 500 and a radius of 2 km</a:t>
            </a:r>
          </a:p>
          <a:p>
            <a:r>
              <a:rPr lang="en-US" dirty="0"/>
              <a:t>Mean number of Indian Restaurants in each neighborhood</a:t>
            </a:r>
          </a:p>
          <a:p>
            <a:pPr lvl="1"/>
            <a:r>
              <a:rPr lang="en-US" dirty="0"/>
              <a:t>Oakridge, </a:t>
            </a:r>
            <a:r>
              <a:rPr lang="en-US" dirty="0" err="1"/>
              <a:t>Marpole</a:t>
            </a:r>
            <a:r>
              <a:rPr lang="en-US" dirty="0"/>
              <a:t> Sunset had the highest mean number with Grandview-Woodland trailing</a:t>
            </a:r>
          </a:p>
          <a:p>
            <a:pPr lvl="1"/>
            <a:r>
              <a:rPr lang="en-US" dirty="0"/>
              <a:t>UBC, Waterfront, Coal </a:t>
            </a:r>
            <a:r>
              <a:rPr lang="en-US" dirty="0" err="1"/>
              <a:t>Harbour</a:t>
            </a:r>
            <a:r>
              <a:rPr lang="en-US" dirty="0"/>
              <a:t>, Canada Place etc. were some neighborhoods which had no Indian restaurants</a:t>
            </a:r>
          </a:p>
          <a:p>
            <a:r>
              <a:rPr lang="en-US" dirty="0"/>
              <a:t>Via K-means, 3 clusters were used and a map was created</a:t>
            </a:r>
          </a:p>
          <a:p>
            <a:pPr lvl="1"/>
            <a:r>
              <a:rPr lang="en-US" dirty="0"/>
              <a:t>Cluster1 has 16 neighborhoods </a:t>
            </a:r>
          </a:p>
          <a:p>
            <a:pPr lvl="1"/>
            <a:r>
              <a:rPr lang="en-US" dirty="0"/>
              <a:t>Cluster2 has 10 neighborhoods</a:t>
            </a:r>
          </a:p>
          <a:p>
            <a:pPr lvl="1"/>
            <a:r>
              <a:rPr lang="en-US" dirty="0"/>
              <a:t>Cluster3 has 5 neighborhoods</a:t>
            </a:r>
          </a:p>
          <a:p>
            <a:r>
              <a:rPr lang="en-US" dirty="0"/>
              <a:t>Number of unique venue categories</a:t>
            </a:r>
          </a:p>
          <a:p>
            <a:pPr lvl="1"/>
            <a:r>
              <a:rPr lang="en-US" dirty="0"/>
              <a:t>Cluster1 had 180 unique categories</a:t>
            </a:r>
          </a:p>
          <a:p>
            <a:pPr lvl="1"/>
            <a:r>
              <a:rPr lang="en-US" dirty="0"/>
              <a:t>Cluster2 had 152 unique categories</a:t>
            </a:r>
          </a:p>
          <a:p>
            <a:pPr lvl="1"/>
            <a:r>
              <a:rPr lang="en-US" dirty="0"/>
              <a:t>Cluster3 had 127 unique categories</a:t>
            </a:r>
          </a:p>
          <a:p>
            <a:r>
              <a:rPr lang="en-US" dirty="0"/>
              <a:t>Mean of the frequency of occurrence of Indian restaurant in each Cluster</a:t>
            </a:r>
          </a:p>
          <a:p>
            <a:pPr lvl="1"/>
            <a:r>
              <a:rPr lang="en-US" dirty="0"/>
              <a:t>Cluster1 had a mean of 0.0118</a:t>
            </a:r>
          </a:p>
          <a:p>
            <a:pPr lvl="1"/>
            <a:r>
              <a:rPr lang="en-US" dirty="0"/>
              <a:t>Cluster2 had a mean of 0.0329</a:t>
            </a:r>
          </a:p>
          <a:p>
            <a:pPr lvl="1"/>
            <a:r>
              <a:rPr lang="en-US" dirty="0"/>
              <a:t>Cluster3 had no Indian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E66E3-2808-4383-AB43-51C27E68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40" y="3290383"/>
            <a:ext cx="4991797" cy="288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37FF2-58F9-4EEA-944A-BC9AFFB91644}"/>
              </a:ext>
            </a:extLst>
          </p:cNvPr>
          <p:cNvSpPr txBox="1"/>
          <p:nvPr/>
        </p:nvSpPr>
        <p:spPr>
          <a:xfrm>
            <a:off x="7663638" y="6215876"/>
            <a:ext cx="3620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Graph4: Mean number of Indian restaurants per Cluster</a:t>
            </a:r>
          </a:p>
        </p:txBody>
      </p:sp>
    </p:spTree>
    <p:extLst>
      <p:ext uri="{BB962C8B-B14F-4D97-AF65-F5344CB8AC3E}">
        <p14:creationId xmlns:p14="http://schemas.microsoft.com/office/powerpoint/2010/main" val="281518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0170-9F52-40BE-91EC-F65E8A07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Discussions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FEC4-05D5-435A-AA36-5F59FE23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Cluster 1 which occupies 16 different neighborhoods currently has 12 Indian restaurants</a:t>
            </a:r>
          </a:p>
          <a:p>
            <a:r>
              <a:rPr lang="en-US" dirty="0"/>
              <a:t>Cluster 2 which occupies 10 different neighborhoods currently has 16 Indian restaurants</a:t>
            </a:r>
          </a:p>
          <a:p>
            <a:r>
              <a:rPr lang="en-US" dirty="0"/>
              <a:t>Cluster3 which occupies 5 different neighborhoods has no Indian restaurants</a:t>
            </a:r>
          </a:p>
          <a:p>
            <a:r>
              <a:rPr lang="en-US" i="0" dirty="0">
                <a:solidFill>
                  <a:srgbClr val="000000"/>
                </a:solidFill>
                <a:effectLst/>
              </a:rPr>
              <a:t>After analyzing the </a:t>
            </a:r>
            <a:r>
              <a:rPr lang="en-US" dirty="0"/>
              <a:t>Mean of the frequency of occurrence of Indian restaurant in each Cluster and the number of neighborhoods in each cluster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Cluster3 which occupies 5 different neighborhoods and has no Indian restaurants would be an ideal spot to start up an Indian restaurant!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Cluster3, Coal </a:t>
            </a:r>
            <a:r>
              <a:rPr lang="en-US" dirty="0" err="1">
                <a:solidFill>
                  <a:srgbClr val="000000"/>
                </a:solidFill>
              </a:rPr>
              <a:t>Harbour</a:t>
            </a:r>
            <a:r>
              <a:rPr lang="en-US" dirty="0">
                <a:solidFill>
                  <a:srgbClr val="000000"/>
                </a:solidFill>
              </a:rPr>
              <a:t>, UBC, Canada Place neighborhoods and some others would be an optimal location to startup an Indian Restaurant!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5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7D7E-223D-4655-8D65-2290431F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982" y="2766218"/>
            <a:ext cx="658803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End!</a:t>
            </a:r>
            <a:br>
              <a:rPr lang="en-US" dirty="0"/>
            </a:br>
            <a:r>
              <a:rPr lang="en-US" dirty="0"/>
              <a:t>Thank you for reading through!</a:t>
            </a:r>
          </a:p>
        </p:txBody>
      </p:sp>
    </p:spTree>
    <p:extLst>
      <p:ext uri="{BB962C8B-B14F-4D97-AF65-F5344CB8AC3E}">
        <p14:creationId xmlns:p14="http://schemas.microsoft.com/office/powerpoint/2010/main" val="17502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E509-A812-4656-ABB7-EC65303E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482A-22E6-4262-A191-79F1FF31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</a:rPr>
              <a:t>Vancouver, a bustling west coast seaport in British Columbia, is among Canada’s densest, most ethnically diverse cities known for its art and scenery.  With a population of over 2.5 million, there are more than 200 ethnic groups in the country, making up more than 16 per cent of the total population.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Seeing the popularity of Indian food in Vancouver, the objective of the project is to use Foursquare API and clustering to best determine a location in Vancouver suitable to open an Indian restaurant. This will help business owners in deciding a convenient and apt location to open up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3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0FD7-42ED-485A-A6F6-C4D5F423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0227-AFA9-4CCE-9461-1B77BCD9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3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4292E"/>
                </a:solidFill>
                <a:effectLst/>
              </a:rPr>
              <a:t>This project will use Vancouver neighborhood data, Geolocation of Vancouver and Foursquare API to figure out which neighborhood will be an ideal location to open an Indian restaurant.</a:t>
            </a:r>
          </a:p>
          <a:p>
            <a:r>
              <a:rPr lang="en-US" sz="1800" i="0" dirty="0">
                <a:solidFill>
                  <a:srgbClr val="24292E"/>
                </a:solidFill>
                <a:effectLst/>
              </a:rPr>
              <a:t>Data scraping and cleaning up the British Columbia Province Neighborhood Data from Wikipedia - </a:t>
            </a:r>
            <a:r>
              <a:rPr lang="en-US" sz="1800" i="0" dirty="0">
                <a:solidFill>
                  <a:srgbClr val="24292E"/>
                </a:solidFill>
                <a:effectLst/>
                <a:hlinkClick r:id="rId2"/>
              </a:rPr>
              <a:t>https://en.wikipedia.org/wiki/List_of_postal_codes_of_Canada:_V</a:t>
            </a:r>
            <a:endParaRPr lang="en-US" sz="1800" i="0" dirty="0">
              <a:solidFill>
                <a:srgbClr val="24292E"/>
              </a:solidFill>
              <a:effectLst/>
            </a:endParaRPr>
          </a:p>
          <a:p>
            <a:pPr lvl="1"/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The postal codes shown in this site are the ones for British Columbia, these will be narrowed down to only the ones that include ‘Vancouver’ in their Borough</a:t>
            </a:r>
            <a:endParaRPr lang="en-US" sz="1600" i="0" dirty="0">
              <a:solidFill>
                <a:srgbClr val="24292E"/>
              </a:solidFill>
              <a:effectLst/>
            </a:endParaRPr>
          </a:p>
          <a:p>
            <a:r>
              <a:rPr lang="en-US" sz="1800" i="0" dirty="0">
                <a:solidFill>
                  <a:srgbClr val="24292E"/>
                </a:solidFill>
                <a:effectLst/>
              </a:rPr>
              <a:t>Geolocation of Vancouver - Will be determined via the Geocoder Package </a:t>
            </a:r>
            <a:r>
              <a:rPr lang="en-US" sz="1800" i="0" dirty="0">
                <a:solidFill>
                  <a:srgbClr val="24292E"/>
                </a:solidFill>
                <a:effectLst/>
                <a:hlinkClick r:id="rId3"/>
              </a:rPr>
              <a:t>https://www.serviceobjects.com/blog/free-zip-code-and-postal-code-database-with-geocoordinates/</a:t>
            </a:r>
            <a:endParaRPr lang="en-US" sz="1800" i="0" dirty="0">
              <a:solidFill>
                <a:srgbClr val="24292E"/>
              </a:solidFill>
              <a:effectLst/>
            </a:endParaRPr>
          </a:p>
          <a:p>
            <a:pPr lvl="1"/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With the help of Postal Code Database, the above file in CSV will be then transformed into a data frame for further analysis</a:t>
            </a:r>
            <a:endParaRPr lang="en-US" sz="1600" i="0" dirty="0">
              <a:solidFill>
                <a:srgbClr val="24292E"/>
              </a:solidFill>
              <a:effectLst/>
            </a:endParaRPr>
          </a:p>
          <a:p>
            <a:r>
              <a:rPr lang="en-US" sz="1800" i="0" dirty="0">
                <a:solidFill>
                  <a:srgbClr val="24292E"/>
                </a:solidFill>
                <a:effectLst/>
              </a:rPr>
              <a:t>Foursquare API – to show the location of various Indian restaurants and the ones lacking of such </a:t>
            </a:r>
            <a:r>
              <a:rPr lang="en-US" sz="1800" dirty="0">
                <a:solidFill>
                  <a:srgbClr val="24292E"/>
                </a:solidFill>
              </a:rPr>
              <a:t>restaurants </a:t>
            </a:r>
            <a:r>
              <a:rPr lang="en-US" sz="1800" dirty="0">
                <a:solidFill>
                  <a:srgbClr val="24292E"/>
                </a:solidFill>
                <a:hlinkClick r:id="rId4"/>
              </a:rPr>
              <a:t>https://developer.foursquare.com/</a:t>
            </a:r>
            <a:endParaRPr lang="en-US" sz="1800" dirty="0">
              <a:solidFill>
                <a:srgbClr val="24292E"/>
              </a:solidFill>
            </a:endParaRPr>
          </a:p>
          <a:p>
            <a:pPr lvl="1"/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Using this and my API credentials to explore the various venues in and around Vancouver</a:t>
            </a:r>
            <a:endParaRPr lang="en-US" sz="2000" dirty="0">
              <a:solidFill>
                <a:srgbClr val="24292E"/>
              </a:solidFill>
            </a:endParaRPr>
          </a:p>
          <a:p>
            <a:endParaRPr lang="en-US" sz="2400" i="0" dirty="0">
              <a:solidFill>
                <a:srgbClr val="24292E"/>
              </a:solidFill>
              <a:effectLst/>
            </a:endParaRPr>
          </a:p>
          <a:p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6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6D5C-3705-4B5E-9839-B54F289F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E2CD-93CB-46A0-80E9-70CCD5A1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772"/>
            <a:ext cx="10515600" cy="5387622"/>
          </a:xfrm>
        </p:spPr>
        <p:txBody>
          <a:bodyPr>
            <a:noAutofit/>
          </a:bodyPr>
          <a:lstStyle/>
          <a:p>
            <a:r>
              <a:rPr lang="en-US" sz="1600" dirty="0"/>
              <a:t>Using the Wikipedia page for the list of Postal Codes of Canada in British Columbia, and after parsing &amp; web scraping, a data frame was presented with the Postal Code, Borough and Neighborhoods with the condition that the Borough’s included Vancouver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Next the csv file with all the Vancouver Postal codes, latitudes and longitudes was cleaned, sorted and added to the above table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 map of the Vancouver Neighborhoods was created as shown in the next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7E37F-4C52-4617-920C-53EF305A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48" y="1965327"/>
            <a:ext cx="4486901" cy="164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40C6C-4C44-414D-96EF-063B941C4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60" y="4438225"/>
            <a:ext cx="6020640" cy="168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F75E0-90BD-4AB8-8D59-BDF332D65E57}"/>
              </a:ext>
            </a:extLst>
          </p:cNvPr>
          <p:cNvSpPr txBox="1"/>
          <p:nvPr/>
        </p:nvSpPr>
        <p:spPr>
          <a:xfrm>
            <a:off x="8377247" y="2604688"/>
            <a:ext cx="216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Table1: Web scraping Wikipedia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82770-3844-45DF-B001-25EDD8259440}"/>
              </a:ext>
            </a:extLst>
          </p:cNvPr>
          <p:cNvSpPr txBox="1"/>
          <p:nvPr/>
        </p:nvSpPr>
        <p:spPr>
          <a:xfrm>
            <a:off x="8858449" y="4988917"/>
            <a:ext cx="281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Table2: Adding CSV information to Wikipedia scraping</a:t>
            </a:r>
          </a:p>
        </p:txBody>
      </p:sp>
    </p:spTree>
    <p:extLst>
      <p:ext uri="{BB962C8B-B14F-4D97-AF65-F5344CB8AC3E}">
        <p14:creationId xmlns:p14="http://schemas.microsoft.com/office/powerpoint/2010/main" val="169279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92FF26-27A6-41D2-AE1C-74D6232D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62" y="1119917"/>
            <a:ext cx="8556873" cy="511656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B7672DF-0E2A-4412-B6A5-BBF30D6D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08" y="174727"/>
            <a:ext cx="10194783" cy="1213103"/>
          </a:xfrm>
        </p:spPr>
        <p:txBody>
          <a:bodyPr/>
          <a:lstStyle/>
          <a:p>
            <a:pPr algn="ctr"/>
            <a:r>
              <a:rPr lang="en-US" sz="4400" dirty="0">
                <a:latin typeface="+mn-lt"/>
              </a:rPr>
              <a:t>Vancouver Neighborhoods Map</a:t>
            </a:r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61289-471A-4EFB-8A1C-C52FCA46B8D4}"/>
              </a:ext>
            </a:extLst>
          </p:cNvPr>
          <p:cNvSpPr txBox="1"/>
          <p:nvPr/>
        </p:nvSpPr>
        <p:spPr>
          <a:xfrm>
            <a:off x="4629410" y="6236480"/>
            <a:ext cx="293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Map1: Vancouver neighborhoods via Folium</a:t>
            </a:r>
          </a:p>
        </p:txBody>
      </p:sp>
    </p:spTree>
    <p:extLst>
      <p:ext uri="{BB962C8B-B14F-4D97-AF65-F5344CB8AC3E}">
        <p14:creationId xmlns:p14="http://schemas.microsoft.com/office/powerpoint/2010/main" val="163913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53CC-69C4-4986-A171-60ADA107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C8AC-5019-4090-96F6-C579224B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878"/>
            <a:ext cx="10515600" cy="4351338"/>
          </a:xfrm>
        </p:spPr>
        <p:txBody>
          <a:bodyPr/>
          <a:lstStyle/>
          <a:p>
            <a:r>
              <a:rPr lang="en-US" sz="1600" dirty="0"/>
              <a:t>Using Foursquare API, a radius of 2 km around the center of each neighborhood with a limit of 500 venues, and we were able to create a data frame that included what all neighborhood included what venue categories</a:t>
            </a:r>
          </a:p>
          <a:p>
            <a:r>
              <a:rPr lang="en-US" sz="1600" dirty="0"/>
              <a:t>248 unique venue categories were to be found via the Foursquare API and the above constraints. Some examples being; Café, Music Store, Trail, Science Museum,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5F7F3-BB81-4527-9313-B8A58D24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3527538"/>
            <a:ext cx="10050278" cy="1514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3E14F-09F4-454D-930C-9CA581A123D9}"/>
              </a:ext>
            </a:extLst>
          </p:cNvPr>
          <p:cNvSpPr txBox="1"/>
          <p:nvPr/>
        </p:nvSpPr>
        <p:spPr>
          <a:xfrm>
            <a:off x="3441683" y="5042224"/>
            <a:ext cx="530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Table3: showing some of the venues and their category after using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317713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59B2-7634-459A-92AC-3FB22269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735" y="250441"/>
            <a:ext cx="5209265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9612-16CB-4D59-A4C0-8FBF223B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422" cy="4351338"/>
          </a:xfrm>
        </p:spPr>
        <p:txBody>
          <a:bodyPr>
            <a:normAutofit/>
          </a:bodyPr>
          <a:lstStyle/>
          <a:p>
            <a:r>
              <a:rPr lang="en-US" sz="1600" dirty="0"/>
              <a:t>Next using ‘Indian Restaurant’, a data frame was created to include all neighborhood which had an Indian restaurant. The value under ‘Indian restaurant’ is the mean of the frequency of occurrence of such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45FA8-7941-433A-9297-C8AE0489E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40" y="3325771"/>
            <a:ext cx="4258269" cy="1638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8529C-9978-442A-BC5A-E09DCD093442}"/>
              </a:ext>
            </a:extLst>
          </p:cNvPr>
          <p:cNvSpPr txBox="1"/>
          <p:nvPr/>
        </p:nvSpPr>
        <p:spPr>
          <a:xfrm>
            <a:off x="1356408" y="4880735"/>
            <a:ext cx="425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Table4: mean of frequency of Indian restaurant in each neighborhood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A3243-4C67-43F4-9661-7FEBCB7AF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88" y="172117"/>
            <a:ext cx="4373361" cy="6307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6235E-BBEE-4DDA-A728-07394D9D048E}"/>
              </a:ext>
            </a:extLst>
          </p:cNvPr>
          <p:cNvSpPr txBox="1"/>
          <p:nvPr/>
        </p:nvSpPr>
        <p:spPr>
          <a:xfrm>
            <a:off x="7178797" y="6449350"/>
            <a:ext cx="444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Graph1: Mean number of Indian restaurants in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49923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4090-D392-4A02-985D-62E34104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53CD-643F-4B6F-B784-053DE011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We use K-means clustering to group the various neighborhoods for easier observation. But first, we use the elbow method to evaluate the optimal number of clusters that will be then used in K-means</a:t>
            </a:r>
          </a:p>
          <a:p>
            <a:pPr lvl="1"/>
            <a:r>
              <a:rPr lang="en-US" sz="1200" dirty="0"/>
              <a:t>Using the elbow method to find the optimal value of k</a:t>
            </a:r>
          </a:p>
          <a:p>
            <a:pPr lvl="1"/>
            <a:r>
              <a:rPr lang="en-US" sz="1200" dirty="0"/>
              <a:t>And confirming the value of k using </a:t>
            </a:r>
            <a:r>
              <a:rPr lang="en-US" sz="1200" dirty="0" err="1"/>
              <a:t>KneeLocator</a:t>
            </a:r>
            <a:r>
              <a:rPr lang="en-US" sz="1200" dirty="0"/>
              <a:t>.</a:t>
            </a:r>
          </a:p>
          <a:p>
            <a:pPr lvl="1"/>
            <a:r>
              <a:rPr lang="en-US" sz="1200" dirty="0"/>
              <a:t>K came out to be 3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F17BC-8096-457A-B221-54E42D53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74" y="3018148"/>
            <a:ext cx="4601217" cy="288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F4D1B-27FE-43A0-B9A9-5EA2ADB43FD7}"/>
              </a:ext>
            </a:extLst>
          </p:cNvPr>
          <p:cNvSpPr txBox="1"/>
          <p:nvPr/>
        </p:nvSpPr>
        <p:spPr>
          <a:xfrm>
            <a:off x="4555649" y="5763795"/>
            <a:ext cx="3387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Graph2: Number of clusters vs Error sum of squares</a:t>
            </a:r>
          </a:p>
        </p:txBody>
      </p:sp>
    </p:spTree>
    <p:extLst>
      <p:ext uri="{BB962C8B-B14F-4D97-AF65-F5344CB8AC3E}">
        <p14:creationId xmlns:p14="http://schemas.microsoft.com/office/powerpoint/2010/main" val="14312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2832-D02D-4489-883F-822DE483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D3DD-898D-40D4-A687-53B748E4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With 3 clusters, K-means clustering was implemented and a folium map was created showcasing the 3 clusters</a:t>
            </a:r>
          </a:p>
          <a:p>
            <a:pPr lvl="1"/>
            <a:r>
              <a:rPr lang="en-US" sz="1200" dirty="0"/>
              <a:t>Cluster 1 is red</a:t>
            </a:r>
          </a:p>
          <a:p>
            <a:pPr lvl="1"/>
            <a:r>
              <a:rPr lang="en-US" sz="1200" dirty="0"/>
              <a:t>Cluster 2 is purple</a:t>
            </a:r>
          </a:p>
          <a:p>
            <a:pPr lvl="1"/>
            <a:r>
              <a:rPr lang="en-US" sz="1200" dirty="0"/>
              <a:t>Cluster 3 is cyan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DA966-5CD3-484C-94C6-4894D4E03443}"/>
              </a:ext>
            </a:extLst>
          </p:cNvPr>
          <p:cNvSpPr txBox="1"/>
          <p:nvPr/>
        </p:nvSpPr>
        <p:spPr>
          <a:xfrm>
            <a:off x="1952612" y="6225360"/>
            <a:ext cx="280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Map2: Showing the 3 clusters via K-means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159F3-43B9-4C18-A097-1CD6025EDC91}"/>
              </a:ext>
            </a:extLst>
          </p:cNvPr>
          <p:cNvSpPr txBox="1"/>
          <p:nvPr/>
        </p:nvSpPr>
        <p:spPr>
          <a:xfrm>
            <a:off x="7309203" y="6012441"/>
            <a:ext cx="329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Graph3: Number of neighborhoods in each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5A72F-0890-4608-9C7D-ED09608E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99" y="3073568"/>
            <a:ext cx="4115374" cy="2924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4E30-9B45-4EBA-B76A-FAF7A5247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7" y="3228946"/>
            <a:ext cx="541095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8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1044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Opening an Indian Restaurant in Vancouver</vt:lpstr>
      <vt:lpstr>Business Problem</vt:lpstr>
      <vt:lpstr>Data acquisition and cleaning</vt:lpstr>
      <vt:lpstr>Methodology</vt:lpstr>
      <vt:lpstr>Vancouver Neighborhoods Map</vt:lpstr>
      <vt:lpstr>Methodology</vt:lpstr>
      <vt:lpstr>Methodology</vt:lpstr>
      <vt:lpstr>Methodology</vt:lpstr>
      <vt:lpstr>Methodology</vt:lpstr>
      <vt:lpstr>Methodology</vt:lpstr>
      <vt:lpstr>Results</vt:lpstr>
      <vt:lpstr>Discussions and Conclusion</vt:lpstr>
      <vt:lpstr>The End! Thank you for reading through!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an Indian Restaurant in Vancouver</dc:title>
  <dc:creator>Abhijith Ravishankar</dc:creator>
  <cp:lastModifiedBy>Abhijith Ravishankar</cp:lastModifiedBy>
  <cp:revision>21</cp:revision>
  <dcterms:created xsi:type="dcterms:W3CDTF">2021-04-07T18:56:13Z</dcterms:created>
  <dcterms:modified xsi:type="dcterms:W3CDTF">2021-04-08T00:17:36Z</dcterms:modified>
</cp:coreProperties>
</file>