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96" r:id="rId3"/>
    <p:sldId id="285" r:id="rId4"/>
    <p:sldId id="288" r:id="rId5"/>
    <p:sldId id="289" r:id="rId6"/>
    <p:sldId id="279" r:id="rId7"/>
    <p:sldId id="295" r:id="rId8"/>
    <p:sldId id="287" r:id="rId9"/>
    <p:sldId id="293" r:id="rId10"/>
    <p:sldId id="294" r:id="rId11"/>
    <p:sldId id="280" r:id="rId12"/>
    <p:sldId id="283" r:id="rId13"/>
    <p:sldId id="275" r:id="rId14"/>
    <p:sldId id="278" r:id="rId15"/>
    <p:sldId id="263" r:id="rId16"/>
  </p:sldIdLst>
  <p:sldSz cx="4610100" cy="3454400"/>
  <p:notesSz cx="4610100" cy="34544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Aharoni" panose="02010803020104030203" pitchFamily="2" charset="-79"/>
      <p:bold r:id="rId22"/>
    </p:embeddedFont>
    <p:embeddedFont>
      <p:font typeface="Tahoma" panose="020B0604030504040204" pitchFamily="34" charset="0"/>
      <p:regular r:id="rId23"/>
      <p:bold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  <p:embeddedFont>
      <p:font typeface="Papyrus" panose="03070502060502030205" pitchFamily="66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88">
          <p15:clr>
            <a:srgbClr val="A4A3A4"/>
          </p15:clr>
        </p15:guide>
        <p15:guide id="2" pos="145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jith remesh" initials="Ar" lastIdx="2" clrIdx="0">
    <p:extLst>
      <p:ext uri="{19B8F6BF-5375-455C-9EA6-DF929625EA0E}">
        <p15:presenceInfo xmlns:p15="http://schemas.microsoft.com/office/powerpoint/2012/main" userId="c6c4dd09448013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1596" y="120"/>
      </p:cViewPr>
      <p:guideLst>
        <p:guide orient="horz" pos="1088"/>
        <p:guide pos="14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2611438" y="0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441450" y="258762"/>
            <a:ext cx="1727199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349" cy="1554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3281362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611438" y="3281362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06395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349" cy="1554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85509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4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48828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4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33288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4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80711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3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349" cy="1554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06492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400" cy="15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349" cy="1554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31664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4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20913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4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5306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4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55261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4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06086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4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3357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4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85613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60375" y="1641475"/>
            <a:ext cx="36894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58763"/>
            <a:ext cx="1727200" cy="129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5428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 rot="5400000">
            <a:off x="1204431" y="550705"/>
            <a:ext cx="1484912" cy="522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119936" y="65684"/>
            <a:ext cx="1484912" cy="1492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2703" marR="0" lvl="0" indent="-71103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74193" marR="0" lvl="1" indent="-56693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75679" marR="0" lvl="2" indent="-42279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05951" marR="0" lvl="3" indent="-56651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36220" marR="0" lvl="4" indent="-5832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66492" marR="0" lvl="5" indent="-59991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96764" marR="0" lvl="6" indent="-61663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27036" marR="0" lvl="7" indent="-63336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957308" marR="0" lvl="8" indent="-52308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230505" y="138339"/>
            <a:ext cx="4149090" cy="5757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230505" y="806027"/>
            <a:ext cx="4149090" cy="22797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2703" marR="0" lvl="0" indent="-71103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74193" marR="0" lvl="1" indent="-56693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75679" marR="0" lvl="2" indent="-42279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05951" marR="0" lvl="3" indent="-56651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36220" marR="0" lvl="4" indent="-5832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66492" marR="0" lvl="5" indent="-59991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96764" marR="0" lvl="6" indent="-61663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27036" marR="0" lvl="7" indent="-63336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957308" marR="0" lvl="8" indent="-52308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0505" y="138339"/>
            <a:ext cx="4149090" cy="5757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45761" y="1073105"/>
            <a:ext cx="3918585" cy="740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691514" y="1957492"/>
            <a:ext cx="3227070" cy="882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30271" marR="0" lvl="1" indent="-1671" algn="ctr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60543" marR="0" lvl="2" indent="-3343" algn="ctr" rtl="0">
              <a:spcBef>
                <a:spcPts val="24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90814" marR="0" lvl="3" indent="-5013" algn="ctr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21084" marR="0" lvl="4" indent="-6684" algn="ctr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51357" marR="0" lvl="5" indent="-8357" algn="ctr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81629" marR="0" lvl="6" indent="-10029" algn="ctr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11902" marR="0" lvl="7" indent="-11701" algn="ctr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42171" marR="0" lvl="8" indent="-671" algn="ctr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64168" y="2219772"/>
            <a:ext cx="3918585" cy="686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64168" y="1464121"/>
            <a:ext cx="3918585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30271" marR="0" lvl="1" indent="-1671" algn="l" rtl="0">
              <a:spcBef>
                <a:spcPts val="180"/>
              </a:spcBef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60543" marR="0" lvl="2" indent="-3343" algn="l" rtl="0">
              <a:spcBef>
                <a:spcPts val="160"/>
              </a:spcBef>
              <a:buClr>
                <a:srgbClr val="888888"/>
              </a:buClr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90814" marR="0" lvl="3" indent="-5013" algn="l" rtl="0">
              <a:spcBef>
                <a:spcPts val="140"/>
              </a:spcBef>
              <a:buClr>
                <a:srgbClr val="888888"/>
              </a:buClr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21084" marR="0" lvl="4" indent="-6684" algn="l" rtl="0">
              <a:spcBef>
                <a:spcPts val="140"/>
              </a:spcBef>
              <a:buClr>
                <a:srgbClr val="888888"/>
              </a:buClr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51357" marR="0" lvl="5" indent="-8357" algn="l" rtl="0">
              <a:spcBef>
                <a:spcPts val="140"/>
              </a:spcBef>
              <a:buClr>
                <a:srgbClr val="888888"/>
              </a:buClr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81629" marR="0" lvl="6" indent="-10029" algn="l" rtl="0">
              <a:spcBef>
                <a:spcPts val="140"/>
              </a:spcBef>
              <a:buClr>
                <a:srgbClr val="888888"/>
              </a:buClr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11902" marR="0" lvl="7" indent="-11701" algn="l" rtl="0">
              <a:spcBef>
                <a:spcPts val="140"/>
              </a:spcBef>
              <a:buClr>
                <a:srgbClr val="888888"/>
              </a:buClr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42171" marR="0" lvl="8" indent="-671" algn="l" rtl="0">
              <a:spcBef>
                <a:spcPts val="140"/>
              </a:spcBef>
              <a:buClr>
                <a:srgbClr val="888888"/>
              </a:buClr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230505" y="138339"/>
            <a:ext cx="4149090" cy="5757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16056" y="406212"/>
            <a:ext cx="1007658" cy="11482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2703" marR="0" lvl="0" indent="-83803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74193" marR="0" lvl="1" indent="-69393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75679" marR="0" lvl="2" indent="-54979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05951" marR="0" lvl="3" indent="-63001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36220" marR="0" lvl="4" indent="-6467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66492" marR="0" lvl="5" indent="-66341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96764" marR="0" lvl="6" indent="-68013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27036" marR="0" lvl="7" indent="-69686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957308" marR="0" lvl="8" indent="-58658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1200546" y="406212"/>
            <a:ext cx="1007658" cy="11482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2703" marR="0" lvl="0" indent="-83803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74193" marR="0" lvl="1" indent="-69393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75679" marR="0" lvl="2" indent="-54979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05951" marR="0" lvl="3" indent="-63001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36220" marR="0" lvl="4" indent="-6467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66492" marR="0" lvl="5" indent="-66341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96764" marR="0" lvl="6" indent="-68013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27036" marR="0" lvl="7" indent="-69686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957308" marR="0" lvl="8" indent="-58658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230508" y="137538"/>
            <a:ext cx="1516691" cy="585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802421" y="137535"/>
            <a:ext cx="2577174" cy="2948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2703" marR="0" lvl="0" indent="-71103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74193" marR="0" lvl="1" indent="-56693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75679" marR="0" lvl="2" indent="-42279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05951" marR="0" lvl="3" indent="-56651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36220" marR="0" lvl="4" indent="-5832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66492" marR="0" lvl="5" indent="-59991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96764" marR="0" lvl="6" indent="-61663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27036" marR="0" lvl="7" indent="-63336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957308" marR="0" lvl="8" indent="-52308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230508" y="722864"/>
            <a:ext cx="1516691" cy="23629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4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30271" marR="0" lvl="1" indent="-1671" algn="l" rtl="0">
              <a:spcBef>
                <a:spcPts val="120"/>
              </a:spcBef>
              <a:buClr>
                <a:schemeClr val="dk1"/>
              </a:buClr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60543" marR="0" lvl="2" indent="-3343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90814" marR="0" lvl="3" indent="-5013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21084" marR="0" lvl="4" indent="-6684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51357" marR="0" lvl="5" indent="-8357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81629" marR="0" lvl="6" indent="-10029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11902" marR="0" lvl="7" indent="-11701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42171" marR="0" lvl="8" indent="-671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903612" y="2418080"/>
            <a:ext cx="2766060" cy="285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903612" y="308657"/>
            <a:ext cx="2766060" cy="2072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30271" marR="0" lvl="1" indent="-1671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60543" marR="0" lvl="2" indent="-3343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90814" marR="0" lvl="3" indent="-5013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21084" marR="0" lvl="4" indent="-6684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51357" marR="0" lvl="5" indent="-8357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81629" marR="0" lvl="6" indent="-10029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11902" marR="0" lvl="7" indent="-11701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42171" marR="0" lvl="8" indent="-671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03612" y="2703548"/>
            <a:ext cx="2766060" cy="405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4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30271" marR="0" lvl="1" indent="-1671" algn="l" rtl="0">
              <a:spcBef>
                <a:spcPts val="120"/>
              </a:spcBef>
              <a:buClr>
                <a:schemeClr val="dk1"/>
              </a:buClr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60543" marR="0" lvl="2" indent="-3343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90814" marR="0" lvl="3" indent="-5013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21084" marR="0" lvl="4" indent="-6684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51357" marR="0" lvl="5" indent="-8357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81629" marR="0" lvl="6" indent="-10029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11902" marR="0" lvl="7" indent="-11701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42171" marR="0" lvl="8" indent="-671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30505" y="138339"/>
            <a:ext cx="4149090" cy="5757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 rot="5400000">
            <a:off x="1165177" y="-128646"/>
            <a:ext cx="2279744" cy="41490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2703" marR="0" lvl="0" indent="-71103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74193" marR="0" lvl="1" indent="-56693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75679" marR="0" lvl="2" indent="-42279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05951" marR="0" lvl="3" indent="-56651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36220" marR="0" lvl="4" indent="-5832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66492" marR="0" lvl="5" indent="-59991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96764" marR="0" lvl="6" indent="-61663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27036" marR="0" lvl="7" indent="-63336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957308" marR="0" lvl="8" indent="-52308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30505" y="138339"/>
            <a:ext cx="4149090" cy="5757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30505" y="806027"/>
            <a:ext cx="4149090" cy="22797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2703" marR="0" lvl="0" indent="-71103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74193" marR="0" lvl="1" indent="-56693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75679" marR="0" lvl="2" indent="-42279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05951" marR="0" lvl="3" indent="-56651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36220" marR="0" lvl="4" indent="-5832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66492" marR="0" lvl="5" indent="-59991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96764" marR="0" lvl="6" indent="-61663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27036" marR="0" lvl="7" indent="-63336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957308" marR="0" lvl="8" indent="-52308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2305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690" cy="183915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ycustomer.com/service/channels/infographic-how-retailers-can-turn-consumer-confusion-into-omnichannel-activity" TargetMode="External"/><Relationship Id="rId5" Type="http://schemas.openxmlformats.org/officeDocument/2006/relationships/hyperlink" Target="https://www.salesforce.com/blog/2014/04/crm-tips-going-beyond-the-handshake.html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4156" y="2666416"/>
            <a:ext cx="4598036" cy="78658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19"/>
                </a:moveTo>
                <a:lnTo>
                  <a:pt x="119984" y="119919"/>
                </a:lnTo>
                <a:lnTo>
                  <a:pt x="119984" y="0"/>
                </a:lnTo>
                <a:lnTo>
                  <a:pt x="0" y="0"/>
                </a:lnTo>
                <a:lnTo>
                  <a:pt x="0" y="119919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/>
            <a:endParaRPr lang="en-IN" sz="1800" dirty="0">
              <a:solidFill>
                <a:schemeClr val="bg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IN" sz="1800" dirty="0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IN" sz="800" i="1" dirty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9</a:t>
            </a:r>
            <a:r>
              <a:rPr lang="en-IN" sz="800" i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th</a:t>
            </a:r>
            <a:r>
              <a:rPr lang="en-IN" sz="800" i="1" dirty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May 2018 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         Team ATOM</a:t>
            </a:r>
          </a:p>
        </p:txBody>
      </p:sp>
      <p:sp>
        <p:nvSpPr>
          <p:cNvPr id="111" name="Shape 111"/>
          <p:cNvSpPr/>
          <p:nvPr/>
        </p:nvSpPr>
        <p:spPr>
          <a:xfrm>
            <a:off x="72802" y="71015"/>
            <a:ext cx="4320480" cy="5386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1575120" y="3201719"/>
            <a:ext cx="1459865" cy="1839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8" marR="0" lvl="0" indent="-12698" algn="ct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IN" sz="800" b="1" i="1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Activity Tracker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4133850" y="3312834"/>
            <a:ext cx="304800" cy="1401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lang="en-IN" sz="6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3361392" y="2666417"/>
            <a:ext cx="1240800" cy="62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endParaRPr lang="en-IN" sz="1200" i="0" u="none" strike="noStrike" cap="none" dirty="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260433-C25B-4B11-9A66-F5989B4CA07B}"/>
              </a:ext>
            </a:extLst>
          </p:cNvPr>
          <p:cNvSpPr/>
          <p:nvPr/>
        </p:nvSpPr>
        <p:spPr>
          <a:xfrm>
            <a:off x="400050" y="1954774"/>
            <a:ext cx="380999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II- Requirements</a:t>
            </a:r>
            <a:endParaRPr lang="en-US" sz="2000" b="1" u="sng" cap="none" spc="0" dirty="0">
              <a:ln w="0"/>
              <a:solidFill>
                <a:schemeClr val="bg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469532-340B-4319-9D6C-764CE02D6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609709"/>
            <a:ext cx="1949135" cy="134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1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680598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923251" y="3334892"/>
            <a:ext cx="27578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7" marR="0" lvl="0" indent="-12697" algn="ctr" rtl="0">
              <a:lnSpc>
                <a:spcPct val="89375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IN" b="1" dirty="0">
                <a:solidFill>
                  <a:schemeClr val="tx2"/>
                </a:solidFill>
                <a:sym typeface="Calibri"/>
              </a:rPr>
              <a:t>Activity</a:t>
            </a:r>
            <a:r>
              <a:rPr lang="en-IN" sz="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b="1" dirty="0">
                <a:solidFill>
                  <a:schemeClr val="tx2"/>
                </a:solidFill>
                <a:sym typeface="Calibri"/>
              </a:rPr>
              <a:t>Tracker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4294967295"/>
          </p:nvPr>
        </p:nvSpPr>
        <p:spPr>
          <a:xfrm>
            <a:off x="4210051" y="3334892"/>
            <a:ext cx="239712" cy="1195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lang="en-IN" sz="6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4294967295"/>
          </p:nvPr>
        </p:nvSpPr>
        <p:spPr>
          <a:xfrm>
            <a:off x="171451" y="801688"/>
            <a:ext cx="1752599" cy="1916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-IN" sz="1000" dirty="0">
              <a:solidFill>
                <a:schemeClr val="bg2">
                  <a:lumMod val="7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0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prototyping to categorize the requirements and eliminate conflict or ambiguity. </a:t>
            </a:r>
            <a:endParaRPr lang="en-IN" sz="1000" i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0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Preparing pictorial representations for better understandability to the customer.</a:t>
            </a:r>
            <a:endParaRPr lang="en-IN" sz="1000" i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0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Adapted to the changes and suggestions put forward by the customer</a:t>
            </a:r>
            <a:endParaRPr lang="en-IN" sz="1000" i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0" rtl="0">
              <a:spcBef>
                <a:spcPts val="0"/>
              </a:spcBef>
              <a:buNone/>
            </a:pPr>
            <a:endParaRPr lang="en-IN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title" idx="4294967295"/>
          </p:nvPr>
        </p:nvSpPr>
        <p:spPr>
          <a:xfrm>
            <a:off x="4370388" y="801688"/>
            <a:ext cx="239712" cy="2397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-IN" dirty="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endParaRPr lang="en-IN" sz="800" dirty="0">
              <a:solidFill>
                <a:schemeClr val="accent1"/>
              </a:solidFill>
              <a:latin typeface="Trebuchet MS" pitchFamily="34" charset="0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77090" y="51240"/>
            <a:ext cx="2087700" cy="35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156" y="462635"/>
            <a:ext cx="45960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w="9525" cap="flat" cmpd="sng">
            <a:solidFill>
              <a:srgbClr val="007CC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156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2292" y="615431"/>
            <a:ext cx="4168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 ANALYSIS    2/2</a:t>
            </a:r>
            <a:br>
              <a:rPr lang="en-US" sz="1600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u="sng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E9DC24-D0C4-4449-A4ED-AAAF1279E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109" y="1041400"/>
            <a:ext cx="2488142" cy="195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680598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923251" y="3334892"/>
            <a:ext cx="27578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7" marR="0" lvl="0" indent="-12697" algn="ctr" rtl="0">
              <a:lnSpc>
                <a:spcPct val="89375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IN" b="1" dirty="0">
                <a:solidFill>
                  <a:schemeClr val="tx2"/>
                </a:solidFill>
                <a:sym typeface="Calibri"/>
              </a:rPr>
              <a:t>Activity</a:t>
            </a:r>
            <a:r>
              <a:rPr lang="en-IN" sz="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b="1" dirty="0">
                <a:solidFill>
                  <a:schemeClr val="tx2"/>
                </a:solidFill>
                <a:sym typeface="Calibri"/>
              </a:rPr>
              <a:t>Tracker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4294967295"/>
          </p:nvPr>
        </p:nvSpPr>
        <p:spPr>
          <a:xfrm>
            <a:off x="4133851" y="3334893"/>
            <a:ext cx="236537" cy="113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lang="en-IN" sz="6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4294967295"/>
          </p:nvPr>
        </p:nvSpPr>
        <p:spPr>
          <a:xfrm>
            <a:off x="247651" y="1130300"/>
            <a:ext cx="2133600" cy="16953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sz="10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Formulated the time required for each phase of app development.</a:t>
            </a:r>
            <a:endParaRPr lang="en-IN" sz="1000" i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10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pictorial representation of the final product played a key role in categorizing the user story/ diagrams.</a:t>
            </a:r>
            <a:endParaRPr lang="en-IN" sz="1000" i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IN" sz="10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ahead  signal from customer when the explanations were satisfactory and precise</a:t>
            </a:r>
            <a:r>
              <a:rPr lang="en-IN" sz="1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lvl="0" indent="-228600" algn="just" rtl="0">
              <a:spcBef>
                <a:spcPts val="0"/>
              </a:spcBef>
            </a:pPr>
            <a:endParaRPr lang="en-IN" sz="900" dirty="0"/>
          </a:p>
          <a:p>
            <a:pPr marL="228600" lvl="0" indent="0" algn="just" rtl="0">
              <a:spcBef>
                <a:spcPts val="0"/>
              </a:spcBef>
              <a:buNone/>
            </a:pPr>
            <a:endParaRPr lang="en-IN" sz="900" dirty="0"/>
          </a:p>
        </p:txBody>
      </p:sp>
      <p:sp>
        <p:nvSpPr>
          <p:cNvPr id="140" name="Shape 140"/>
          <p:cNvSpPr txBox="1">
            <a:spLocks noGrp="1"/>
          </p:cNvSpPr>
          <p:nvPr>
            <p:ph type="title" idx="4294967295"/>
          </p:nvPr>
        </p:nvSpPr>
        <p:spPr>
          <a:xfrm>
            <a:off x="4370388" y="801688"/>
            <a:ext cx="239712" cy="2397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-IN" dirty="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endParaRPr lang="en-IN" sz="800" dirty="0">
              <a:solidFill>
                <a:schemeClr val="accent1"/>
              </a:solidFill>
              <a:latin typeface="Trebuchet MS" pitchFamily="34" charset="0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77090" y="51240"/>
            <a:ext cx="2087700" cy="35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156" y="462635"/>
            <a:ext cx="45960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w="9525" cap="flat" cmpd="sng">
            <a:solidFill>
              <a:srgbClr val="007CC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156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1043" y="628734"/>
            <a:ext cx="346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 FINALIZATION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800B5-E40B-48D7-8D0F-BBD0F13EF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0" y="971861"/>
            <a:ext cx="2057400" cy="19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4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660101" y="3334891"/>
            <a:ext cx="9500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IN" sz="600" b="0" i="0" u="none" strike="noStrike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                           12</a:t>
            </a:r>
            <a:endParaRPr sz="600" b="0" i="0" u="none" strike="noStrike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923251" y="3334892"/>
            <a:ext cx="27578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4294967295"/>
          </p:nvPr>
        </p:nvSpPr>
        <p:spPr>
          <a:xfrm>
            <a:off x="230505" y="1041401"/>
            <a:ext cx="2379345" cy="16146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0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first meeting with the customer, certain requirements were interpreted in a different way for which clarity was sought in the next meetings. 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1000" i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 algn="just">
              <a:buNone/>
            </a:pPr>
            <a:r>
              <a:rPr lang="en-US" sz="1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0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One among the few cases was the </a:t>
            </a:r>
            <a:r>
              <a:rPr lang="en-US" sz="1000" i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sz="10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 which was planned initially as a mandatory part of the app. However, the customer  suggestion was to make it optional since users hate a login with a pin entry every </a:t>
            </a:r>
            <a:r>
              <a:rPr lang="en-US" sz="1000" i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time.Finally</a:t>
            </a:r>
            <a:r>
              <a:rPr lang="en-US" sz="10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this suggestion was corrected in the requirement notes.</a:t>
            </a:r>
            <a:endParaRPr lang="en-IN" sz="1000" i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title" idx="4294967295"/>
          </p:nvPr>
        </p:nvSpPr>
        <p:spPr>
          <a:xfrm>
            <a:off x="4370388" y="801688"/>
            <a:ext cx="239712" cy="2397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</a:t>
            </a:r>
            <a:endParaRPr lang="en-IN" sz="1600" dirty="0">
              <a:solidFill>
                <a:schemeClr val="accent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77090" y="51240"/>
            <a:ext cx="2087700" cy="35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156" y="462635"/>
            <a:ext cx="45960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w="9525" cap="flat" cmpd="sng">
            <a:solidFill>
              <a:srgbClr val="007CC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156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793" y="750648"/>
            <a:ext cx="3277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 INTERPRETATIONS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115FC-6AA7-44B6-81FA-B4E8D4C75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850" y="1130299"/>
            <a:ext cx="1828800" cy="20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05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3680598" y="3334892"/>
            <a:ext cx="9194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77600" y="633970"/>
            <a:ext cx="4254900" cy="375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IN" sz="1400" b="1" dirty="0">
                <a:latin typeface="Aharoni" pitchFamily="2" charset="-79"/>
                <a:ea typeface="Roboto Mono"/>
                <a:cs typeface="Aharoni" pitchFamily="2" charset="-79"/>
                <a:sym typeface="Roboto Mono"/>
              </a:rPr>
              <a:t>                      </a:t>
            </a:r>
            <a:r>
              <a:rPr lang="en-IN" sz="1400" b="1" u="sng" dirty="0">
                <a:solidFill>
                  <a:schemeClr val="bg2">
                    <a:lumMod val="75000"/>
                  </a:schemeClr>
                </a:solidFill>
                <a:latin typeface="Papyrus" panose="03070502060502030205" pitchFamily="66" charset="0"/>
                <a:ea typeface="Roboto Mono"/>
                <a:cs typeface="Aharoni" pitchFamily="2" charset="-79"/>
                <a:sym typeface="Roboto Mono"/>
              </a:rPr>
              <a:t>KANBAN  BOARD </a:t>
            </a:r>
            <a:endParaRPr lang="en-IN" sz="1400" b="1" i="0" u="sng" strike="noStrike" cap="none" dirty="0">
              <a:solidFill>
                <a:schemeClr val="bg2">
                  <a:lumMod val="75000"/>
                </a:schemeClr>
              </a:solidFill>
              <a:latin typeface="Papyrus" panose="03070502060502030205" pitchFamily="66" charset="0"/>
              <a:ea typeface="Roboto Mono"/>
              <a:cs typeface="Aharoni" pitchFamily="2" charset="-79"/>
              <a:sym typeface="Roboto Mono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205050" y="1128687"/>
            <a:ext cx="4200000" cy="1019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1600" i="0" u="none" strike="noStrike" cap="none" dirty="0">
              <a:solidFill>
                <a:schemeClr val="dk1"/>
              </a:solidFill>
            </a:endParaRPr>
          </a:p>
          <a:p>
            <a:pPr marL="285704" marR="0" lvl="0" indent="-28570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endParaRPr lang="en-IN" sz="1600" i="0" u="none" strike="noStrike" cap="none" dirty="0">
              <a:solidFill>
                <a:schemeClr val="dk1"/>
              </a:solidFill>
            </a:endParaRPr>
          </a:p>
          <a:p>
            <a:pPr marL="285704" marR="0" lvl="0" indent="-285704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6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dt" idx="10"/>
          </p:nvPr>
        </p:nvSpPr>
        <p:spPr>
          <a:xfrm>
            <a:off x="69969" y="3338523"/>
            <a:ext cx="393900" cy="8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8" marR="0" lvl="0" indent="-12698" algn="l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IN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&lt;date&gt;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ftr" idx="11"/>
          </p:nvPr>
        </p:nvSpPr>
        <p:spPr>
          <a:xfrm>
            <a:off x="876290" y="3338523"/>
            <a:ext cx="3264000" cy="9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8" marR="0" lvl="0" indent="-12698" algn="ctr" rtl="0">
              <a:lnSpc>
                <a:spcPct val="89375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IN"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&lt;Project Heading&gt;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4210050" y="3334891"/>
            <a:ext cx="222450" cy="1131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lang="en-IN" sz="6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77090" y="51240"/>
            <a:ext cx="2087700" cy="3590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4156" y="462635"/>
            <a:ext cx="45960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w="9525" cap="flat" cmpd="sng">
            <a:solidFill>
              <a:srgbClr val="007CC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4156" y="3334892"/>
            <a:ext cx="9194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923251" y="3334892"/>
            <a:ext cx="2757898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Activity Tracker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923251" y="1041400"/>
            <a:ext cx="404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27466" y="1041400"/>
            <a:ext cx="404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57450" y="1041400"/>
            <a:ext cx="404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43250" y="1041400"/>
            <a:ext cx="404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29050" y="1041400"/>
            <a:ext cx="404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7650" y="12700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154" y="1024038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9650" y="1061362"/>
            <a:ext cx="723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 do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95854" y="1067256"/>
            <a:ext cx="761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Progress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19450" y="1067712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19350" y="1067712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35547" y="10545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247650" y="1346200"/>
            <a:ext cx="609600" cy="3810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984250" y="1917700"/>
            <a:ext cx="690954" cy="3810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Blog</a:t>
            </a:r>
          </a:p>
        </p:txBody>
      </p:sp>
      <p:sp>
        <p:nvSpPr>
          <p:cNvPr id="28" name="Rectangular Callout 27"/>
          <p:cNvSpPr/>
          <p:nvPr/>
        </p:nvSpPr>
        <p:spPr>
          <a:xfrm>
            <a:off x="961756" y="2590800"/>
            <a:ext cx="731270" cy="3810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1009650" y="1346200"/>
            <a:ext cx="665554" cy="3810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PPT</a:t>
            </a:r>
          </a:p>
        </p:txBody>
      </p:sp>
      <p:sp>
        <p:nvSpPr>
          <p:cNvPr id="32" name="Rectangular Callout 31"/>
          <p:cNvSpPr/>
          <p:nvPr/>
        </p:nvSpPr>
        <p:spPr>
          <a:xfrm>
            <a:off x="1765970" y="1346200"/>
            <a:ext cx="647296" cy="3810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Design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1780132" y="1917700"/>
            <a:ext cx="633134" cy="3810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 2</a:t>
            </a:r>
          </a:p>
        </p:txBody>
      </p:sp>
    </p:spTree>
    <p:extLst>
      <p:ext uri="{BB962C8B-B14F-4D97-AF65-F5344CB8AC3E}">
        <p14:creationId xmlns:p14="http://schemas.microsoft.com/office/powerpoint/2010/main" val="391084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7908" y="19261"/>
            <a:ext cx="4320480" cy="5386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4362450" y="3338523"/>
            <a:ext cx="147954" cy="897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lang="en-IN" sz="6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3219450" y="1346200"/>
            <a:ext cx="1938600" cy="8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1498896"/>
            <a:ext cx="2259688" cy="15237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4D3845-1A03-483A-872E-AAA03C271174}"/>
              </a:ext>
            </a:extLst>
          </p:cNvPr>
          <p:cNvSpPr txBox="1"/>
          <p:nvPr/>
        </p:nvSpPr>
        <p:spPr>
          <a:xfrm>
            <a:off x="-10167" y="573165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References</a:t>
            </a:r>
            <a:r>
              <a:rPr lang="en-IN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3C89D-0C34-406A-A8E1-661E5EBC8456}"/>
              </a:ext>
            </a:extLst>
          </p:cNvPr>
          <p:cNvSpPr txBox="1"/>
          <p:nvPr/>
        </p:nvSpPr>
        <p:spPr>
          <a:xfrm>
            <a:off x="781050" y="119111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81FED-6B40-4538-BD8C-6B6DFFA5A5E8}"/>
              </a:ext>
            </a:extLst>
          </p:cNvPr>
          <p:cNvSpPr txBox="1"/>
          <p:nvPr/>
        </p:nvSpPr>
        <p:spPr>
          <a:xfrm>
            <a:off x="36963" y="905699"/>
            <a:ext cx="436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Trebuchet MS" panose="020B0603020202020204" pitchFamily="34" charset="0"/>
              </a:rPr>
              <a:t>Slide 8 : https://flexibleworksolutions.com/2015/04/07/face-it-face-to-face-is-important/</a:t>
            </a:r>
          </a:p>
          <a:p>
            <a:r>
              <a:rPr lang="fr-FR" sz="600" dirty="0">
                <a:latin typeface="Trebuchet MS" panose="020B0603020202020204" pitchFamily="34" charset="0"/>
              </a:rPr>
              <a:t>Slide 9 : http://www.torontotechnologies.ca/category/requirement-analysis/</a:t>
            </a:r>
          </a:p>
          <a:p>
            <a:r>
              <a:rPr lang="fr-FR" sz="600" dirty="0">
                <a:latin typeface="Trebuchet MS" panose="020B0603020202020204" pitchFamily="34" charset="0"/>
              </a:rPr>
              <a:t>Slide 10 : https://qtsin.com/dass-services.htmlSlide 4 : http://suggestive.com/sound-smart-politics/</a:t>
            </a:r>
          </a:p>
          <a:p>
            <a:r>
              <a:rPr lang="fr-FR" sz="600" dirty="0">
                <a:latin typeface="Trebuchet MS" panose="020B0603020202020204" pitchFamily="34" charset="0"/>
              </a:rPr>
              <a:t>Slide 11 </a:t>
            </a:r>
            <a:r>
              <a:rPr lang="fr-FR" sz="600" dirty="0">
                <a:solidFill>
                  <a:schemeClr val="tx1"/>
                </a:solidFill>
                <a:latin typeface="Trebuchet MS" panose="020B0603020202020204" pitchFamily="34" charset="0"/>
                <a:hlinkClick r:id="rId5"/>
              </a:rPr>
              <a:t>https://www.salesforce.com/blog/2014/04/crm-tips-going-beyond-the-handshake.html</a:t>
            </a:r>
            <a:endParaRPr lang="fr-FR" sz="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fr-FR" sz="600" dirty="0">
                <a:solidFill>
                  <a:schemeClr val="tx1"/>
                </a:solidFill>
                <a:latin typeface="Trebuchet MS" panose="020B0603020202020204" pitchFamily="34" charset="0"/>
              </a:rPr>
              <a:t>Slide 12 : </a:t>
            </a:r>
            <a:r>
              <a:rPr lang="fr-FR" sz="600" dirty="0">
                <a:solidFill>
                  <a:schemeClr val="tx1"/>
                </a:solidFill>
                <a:latin typeface="Trebuchet MS" panose="020B0603020202020204" pitchFamily="34" charset="0"/>
                <a:hlinkClick r:id="rId6"/>
              </a:rPr>
              <a:t>https://www.mycustomer.com/service/channels/infographic-how-retailers-can-turn-consumer-confusion-into-omnichannel-activity</a:t>
            </a:r>
            <a:endParaRPr lang="fr-FR" sz="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Shape 184">
            <a:extLst>
              <a:ext uri="{FF2B5EF4-FFF2-40B4-BE49-F238E27FC236}">
                <a16:creationId xmlns:a16="http://schemas.microsoft.com/office/drawing/2014/main" id="{0185C1A6-3D10-47A6-9ECA-BE2D32978716}"/>
              </a:ext>
            </a:extLst>
          </p:cNvPr>
          <p:cNvSpPr/>
          <p:nvPr/>
        </p:nvSpPr>
        <p:spPr>
          <a:xfrm>
            <a:off x="4156" y="3334892"/>
            <a:ext cx="9194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85">
            <a:extLst>
              <a:ext uri="{FF2B5EF4-FFF2-40B4-BE49-F238E27FC236}">
                <a16:creationId xmlns:a16="http://schemas.microsoft.com/office/drawing/2014/main" id="{0B3C862C-637E-44D4-9BF9-4045DF083A1C}"/>
              </a:ext>
            </a:extLst>
          </p:cNvPr>
          <p:cNvSpPr/>
          <p:nvPr/>
        </p:nvSpPr>
        <p:spPr>
          <a:xfrm>
            <a:off x="923251" y="3334892"/>
            <a:ext cx="2757898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Activity Tracker</a:t>
            </a:r>
          </a:p>
        </p:txBody>
      </p:sp>
      <p:sp>
        <p:nvSpPr>
          <p:cNvPr id="17" name="Shape 176">
            <a:extLst>
              <a:ext uri="{FF2B5EF4-FFF2-40B4-BE49-F238E27FC236}">
                <a16:creationId xmlns:a16="http://schemas.microsoft.com/office/drawing/2014/main" id="{987DD83E-3650-458B-9699-494A8AA631E1}"/>
              </a:ext>
            </a:extLst>
          </p:cNvPr>
          <p:cNvSpPr/>
          <p:nvPr/>
        </p:nvSpPr>
        <p:spPr>
          <a:xfrm>
            <a:off x="3681149" y="3334892"/>
            <a:ext cx="9194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0239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303905" y="3201719"/>
            <a:ext cx="1075800" cy="183900"/>
          </a:xfrm>
          <a:prstGeom prst="rect">
            <a:avLst/>
          </a:prstGeom>
          <a:noFill/>
          <a:ln>
            <a:noFill/>
          </a:ln>
        </p:spPr>
        <p:txBody>
          <a:bodyPr lIns="46050" tIns="23025" rIns="46050" bIns="23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IN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IN" sz="6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4610100" cy="28444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1572" y="2817609"/>
            <a:ext cx="1208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Team ATOM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4156" y="3269082"/>
            <a:ext cx="4598036" cy="18391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19"/>
                </a:moveTo>
                <a:lnTo>
                  <a:pt x="119984" y="119919"/>
                </a:lnTo>
                <a:lnTo>
                  <a:pt x="119984" y="0"/>
                </a:lnTo>
                <a:lnTo>
                  <a:pt x="0" y="0"/>
                </a:lnTo>
                <a:lnTo>
                  <a:pt x="0" y="119919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/>
            <a:endParaRPr lang="en-IN" sz="1800" dirty="0">
              <a:solidFill>
                <a:schemeClr val="bg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IN" sz="1800" dirty="0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IN" sz="800" i="1" dirty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9</a:t>
            </a:r>
            <a:r>
              <a:rPr lang="en-IN" sz="800" i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</a:t>
            </a:r>
            <a:endParaRPr lang="en-IN" sz="1800" dirty="0">
              <a:solidFill>
                <a:schemeClr val="bg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72802" y="71015"/>
            <a:ext cx="4320480" cy="4369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1CF61-E5AC-424F-9121-C19955B1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8150" y="508001"/>
            <a:ext cx="3962399" cy="504348"/>
          </a:xfrm>
        </p:spPr>
        <p:txBody>
          <a:bodyPr/>
          <a:lstStyle/>
          <a:p>
            <a:r>
              <a:rPr lang="en-IN" sz="1600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0B382-63FA-48D7-9AB4-60107C30B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505" y="1012349"/>
            <a:ext cx="4149090" cy="20734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2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Finalization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 Interpretations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Kanban Board</a:t>
            </a:r>
          </a:p>
          <a:p>
            <a:pPr marL="101600" indent="0">
              <a:buNone/>
            </a:pPr>
            <a:endParaRPr lang="en-IN" sz="1200" i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3303904" y="3327400"/>
            <a:ext cx="1089377" cy="12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lang="en-IN" sz="6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1525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680598" y="3330816"/>
            <a:ext cx="929502" cy="1171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923251" y="3330816"/>
            <a:ext cx="2757899" cy="1171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4294967295"/>
          </p:nvPr>
        </p:nvSpPr>
        <p:spPr>
          <a:xfrm>
            <a:off x="4057651" y="3330815"/>
            <a:ext cx="404812" cy="981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lang="en-IN" sz="6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4294967295"/>
          </p:nvPr>
        </p:nvSpPr>
        <p:spPr>
          <a:xfrm>
            <a:off x="-209550" y="1066928"/>
            <a:ext cx="3244535" cy="369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00050" indent="-1714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Case 1- Create new activity to a category</a:t>
            </a:r>
          </a:p>
          <a:p>
            <a:pPr marL="228600" lvl="0" indent="0" rtl="0">
              <a:spcBef>
                <a:spcPts val="0"/>
              </a:spcBef>
              <a:buNone/>
            </a:pPr>
            <a:endParaRPr lang="en-IN" sz="1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title" idx="4294967295"/>
          </p:nvPr>
        </p:nvSpPr>
        <p:spPr>
          <a:xfrm>
            <a:off x="4370388" y="801688"/>
            <a:ext cx="239712" cy="2397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-IN" dirty="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endParaRPr lang="en-IN" sz="800" dirty="0">
              <a:solidFill>
                <a:schemeClr val="accent1"/>
              </a:solidFill>
              <a:latin typeface="Trebuchet MS" pitchFamily="34" charset="0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77090" y="51240"/>
            <a:ext cx="2087700" cy="35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156" y="462635"/>
            <a:ext cx="45960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w="9525" cap="flat" cmpd="sng">
            <a:solidFill>
              <a:srgbClr val="007CC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156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7650" y="666818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 STORIES    1/3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93DAE7-C99F-4892-83F8-7BEC34D03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0" y="1524967"/>
            <a:ext cx="4385373" cy="165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8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680598" y="3334891"/>
            <a:ext cx="929502" cy="1131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923251" y="3334892"/>
            <a:ext cx="27578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7" marR="0" lvl="0" indent="-12697" algn="ctr" rtl="0">
              <a:lnSpc>
                <a:spcPct val="89375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IN" b="1" dirty="0">
                <a:solidFill>
                  <a:schemeClr val="tx2"/>
                </a:solidFill>
                <a:sym typeface="Calibri"/>
              </a:rPr>
              <a:t>Activity</a:t>
            </a:r>
            <a:r>
              <a:rPr lang="en-IN" sz="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b="1" dirty="0">
                <a:solidFill>
                  <a:schemeClr val="tx2"/>
                </a:solidFill>
                <a:sym typeface="Calibri"/>
              </a:rPr>
              <a:t>Tracker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4294967295"/>
          </p:nvPr>
        </p:nvSpPr>
        <p:spPr>
          <a:xfrm>
            <a:off x="4057651" y="3334890"/>
            <a:ext cx="380999" cy="1131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lang="en-IN" sz="6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4294967295"/>
          </p:nvPr>
        </p:nvSpPr>
        <p:spPr>
          <a:xfrm>
            <a:off x="-133350" y="1026527"/>
            <a:ext cx="4503737" cy="400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00050" indent="-1714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Case 2 - Login using </a:t>
            </a:r>
            <a:r>
              <a:rPr lang="en-IN" sz="10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PIN</a:t>
            </a:r>
            <a:endParaRPr lang="en-IN" sz="1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1714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Case 3 - Create/Define a new category</a:t>
            </a:r>
          </a:p>
          <a:p>
            <a:pPr marL="228600" lvl="0" indent="0" rtl="0">
              <a:spcBef>
                <a:spcPts val="0"/>
              </a:spcBef>
              <a:buNone/>
            </a:pPr>
            <a:endParaRPr lang="en-IN" sz="1000" dirty="0"/>
          </a:p>
        </p:txBody>
      </p:sp>
      <p:sp>
        <p:nvSpPr>
          <p:cNvPr id="140" name="Shape 140"/>
          <p:cNvSpPr txBox="1">
            <a:spLocks noGrp="1"/>
          </p:cNvSpPr>
          <p:nvPr>
            <p:ph type="title" idx="4294967295"/>
          </p:nvPr>
        </p:nvSpPr>
        <p:spPr>
          <a:xfrm>
            <a:off x="4370388" y="801688"/>
            <a:ext cx="239712" cy="2397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-IN" dirty="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endParaRPr lang="en-IN" sz="800" dirty="0">
              <a:solidFill>
                <a:schemeClr val="accent1"/>
              </a:solidFill>
              <a:latin typeface="Trebuchet MS" pitchFamily="34" charset="0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77090" y="51240"/>
            <a:ext cx="2087700" cy="35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156" y="462635"/>
            <a:ext cx="45960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w="9525" cap="flat" cmpd="sng">
            <a:solidFill>
              <a:srgbClr val="007CC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156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504" y="661573"/>
            <a:ext cx="280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 STORIES     2/3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A25806-2213-46FE-B5CC-54BB470A3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4" y="1559810"/>
            <a:ext cx="4139883" cy="146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3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680598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923251" y="3334892"/>
            <a:ext cx="27578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4294967295"/>
          </p:nvPr>
        </p:nvSpPr>
        <p:spPr>
          <a:xfrm>
            <a:off x="4210051" y="3341300"/>
            <a:ext cx="252412" cy="113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lang="en-IN" sz="6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4294967295"/>
          </p:nvPr>
        </p:nvSpPr>
        <p:spPr>
          <a:xfrm>
            <a:off x="-133349" y="986650"/>
            <a:ext cx="3657599" cy="2397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00050" indent="-1714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Case 4 – Have a “See Log” button  </a:t>
            </a:r>
          </a:p>
          <a:p>
            <a:pPr marL="400050" indent="-1714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Case 5 – Have an Overview button</a:t>
            </a:r>
          </a:p>
          <a:p>
            <a:pPr marL="228600" lvl="0" indent="0" rtl="0">
              <a:spcBef>
                <a:spcPts val="0"/>
              </a:spcBef>
              <a:buNone/>
            </a:pPr>
            <a:endParaRPr lang="en-IN" sz="900" dirty="0"/>
          </a:p>
        </p:txBody>
      </p:sp>
      <p:sp>
        <p:nvSpPr>
          <p:cNvPr id="140" name="Shape 140"/>
          <p:cNvSpPr txBox="1">
            <a:spLocks noGrp="1"/>
          </p:cNvSpPr>
          <p:nvPr>
            <p:ph type="title" idx="4294967295"/>
          </p:nvPr>
        </p:nvSpPr>
        <p:spPr>
          <a:xfrm>
            <a:off x="4370388" y="801688"/>
            <a:ext cx="239712" cy="2397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-IN" dirty="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endParaRPr lang="en-IN" sz="800" dirty="0">
              <a:solidFill>
                <a:schemeClr val="accent1"/>
              </a:solidFill>
              <a:latin typeface="Trebuchet MS" pitchFamily="34" charset="0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77090" y="51240"/>
            <a:ext cx="2087700" cy="35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156" y="462635"/>
            <a:ext cx="45960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w="9525" cap="flat" cmpd="sng">
            <a:solidFill>
              <a:srgbClr val="007CC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156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90" y="678872"/>
            <a:ext cx="3447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 STORIES    3/3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9792C-4D43-4C57-9B8E-C31B13615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1498603"/>
            <a:ext cx="4291013" cy="175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4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680598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923251" y="3334892"/>
            <a:ext cx="27578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7" marR="0" lvl="0" indent="-12697" algn="ctr" rtl="0">
              <a:lnSpc>
                <a:spcPct val="89375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IN" b="1" dirty="0">
                <a:solidFill>
                  <a:schemeClr val="tx2"/>
                </a:solidFill>
                <a:sym typeface="Calibri"/>
              </a:rPr>
              <a:t>Activity</a:t>
            </a:r>
            <a:r>
              <a:rPr lang="en-IN" sz="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b="1" dirty="0">
                <a:solidFill>
                  <a:schemeClr val="tx2"/>
                </a:solidFill>
                <a:sym typeface="Calibri"/>
              </a:rPr>
              <a:t>Tracker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4294967295"/>
          </p:nvPr>
        </p:nvSpPr>
        <p:spPr>
          <a:xfrm>
            <a:off x="4210051" y="3334891"/>
            <a:ext cx="228599" cy="941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lang="en-IN" sz="6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4294967295"/>
          </p:nvPr>
        </p:nvSpPr>
        <p:spPr>
          <a:xfrm>
            <a:off x="531813" y="1130300"/>
            <a:ext cx="4078287" cy="15525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0" rtl="0">
              <a:spcBef>
                <a:spcPts val="0"/>
              </a:spcBef>
              <a:buNone/>
            </a:pPr>
            <a:endParaRPr lang="en-IN" dirty="0"/>
          </a:p>
          <a:p>
            <a:pPr marL="228600" lvl="0" indent="0" rtl="0">
              <a:spcBef>
                <a:spcPts val="0"/>
              </a:spcBef>
              <a:buNone/>
            </a:pPr>
            <a:endParaRPr lang="en-IN" dirty="0"/>
          </a:p>
        </p:txBody>
      </p:sp>
      <p:sp>
        <p:nvSpPr>
          <p:cNvPr id="140" name="Shape 140"/>
          <p:cNvSpPr txBox="1">
            <a:spLocks noGrp="1"/>
          </p:cNvSpPr>
          <p:nvPr>
            <p:ph type="title" idx="4294967295"/>
          </p:nvPr>
        </p:nvSpPr>
        <p:spPr>
          <a:xfrm>
            <a:off x="4370388" y="801688"/>
            <a:ext cx="239712" cy="2397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-IN" dirty="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endParaRPr lang="en-IN" sz="800" dirty="0">
              <a:solidFill>
                <a:schemeClr val="accent1"/>
              </a:solidFill>
              <a:latin typeface="Trebuchet MS" pitchFamily="34" charset="0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77090" y="51240"/>
            <a:ext cx="2087700" cy="35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156" y="462635"/>
            <a:ext cx="45960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w="9525" cap="flat" cmpd="sng">
            <a:solidFill>
              <a:srgbClr val="007CC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156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90" y="650403"/>
            <a:ext cx="306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   1/2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BCE067-37EF-492B-8108-49DC6D75F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49" y="981480"/>
            <a:ext cx="2988945" cy="233442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1816AB8-5280-4830-9DCE-4DC9EAE6134B}"/>
              </a:ext>
            </a:extLst>
          </p:cNvPr>
          <p:cNvSpPr/>
          <p:nvPr/>
        </p:nvSpPr>
        <p:spPr>
          <a:xfrm>
            <a:off x="77090" y="1507800"/>
            <a:ext cx="1389760" cy="600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activity creation to a category</a:t>
            </a:r>
          </a:p>
        </p:txBody>
      </p:sp>
    </p:spTree>
    <p:extLst>
      <p:ext uri="{BB962C8B-B14F-4D97-AF65-F5344CB8AC3E}">
        <p14:creationId xmlns:p14="http://schemas.microsoft.com/office/powerpoint/2010/main" val="424721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680598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923251" y="3334892"/>
            <a:ext cx="27578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7" marR="0" lvl="0" indent="-12697" algn="ctr" rtl="0">
              <a:lnSpc>
                <a:spcPct val="89375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IN" b="1" dirty="0">
                <a:solidFill>
                  <a:schemeClr val="tx2"/>
                </a:solidFill>
                <a:sym typeface="Calibri"/>
              </a:rPr>
              <a:t>Activity</a:t>
            </a:r>
            <a:r>
              <a:rPr lang="en-IN" sz="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b="1" dirty="0">
                <a:solidFill>
                  <a:schemeClr val="tx2"/>
                </a:solidFill>
                <a:sym typeface="Calibri"/>
              </a:rPr>
              <a:t>Tracker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4294967295"/>
          </p:nvPr>
        </p:nvSpPr>
        <p:spPr>
          <a:xfrm>
            <a:off x="4286251" y="3334892"/>
            <a:ext cx="152399" cy="1195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lang="en-IN" sz="6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4294967295"/>
          </p:nvPr>
        </p:nvSpPr>
        <p:spPr>
          <a:xfrm>
            <a:off x="531813" y="1130300"/>
            <a:ext cx="4078287" cy="15525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-IN" dirty="0"/>
          </a:p>
          <a:p>
            <a:pPr marL="228600" lvl="0" indent="0" rtl="0">
              <a:spcBef>
                <a:spcPts val="0"/>
              </a:spcBef>
              <a:buNone/>
            </a:pPr>
            <a:endParaRPr lang="en-IN" dirty="0"/>
          </a:p>
        </p:txBody>
      </p:sp>
      <p:sp>
        <p:nvSpPr>
          <p:cNvPr id="140" name="Shape 140"/>
          <p:cNvSpPr txBox="1">
            <a:spLocks noGrp="1"/>
          </p:cNvSpPr>
          <p:nvPr>
            <p:ph type="title" idx="4294967295"/>
          </p:nvPr>
        </p:nvSpPr>
        <p:spPr>
          <a:xfrm>
            <a:off x="4370388" y="801688"/>
            <a:ext cx="239712" cy="2397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-IN" dirty="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endParaRPr lang="en-IN" sz="800" dirty="0">
              <a:solidFill>
                <a:schemeClr val="accent1"/>
              </a:solidFill>
              <a:latin typeface="Trebuchet MS" pitchFamily="34" charset="0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77090" y="51240"/>
            <a:ext cx="2087700" cy="35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156" y="462635"/>
            <a:ext cx="45960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w="9525" cap="flat" cmpd="sng">
            <a:solidFill>
              <a:srgbClr val="007CC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156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91" y="650403"/>
            <a:ext cx="3276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   2/2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9A9EC-CA48-4FA6-A810-E2F7AF100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120" y="929185"/>
            <a:ext cx="2896393" cy="234335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072E31A-8100-40AD-BBE1-C140E60579EF}"/>
              </a:ext>
            </a:extLst>
          </p:cNvPr>
          <p:cNvSpPr/>
          <p:nvPr/>
        </p:nvSpPr>
        <p:spPr>
          <a:xfrm>
            <a:off x="230506" y="1574800"/>
            <a:ext cx="134461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“See Log” button</a:t>
            </a:r>
          </a:p>
        </p:txBody>
      </p:sp>
    </p:spTree>
    <p:extLst>
      <p:ext uri="{BB962C8B-B14F-4D97-AF65-F5344CB8AC3E}">
        <p14:creationId xmlns:p14="http://schemas.microsoft.com/office/powerpoint/2010/main" val="382409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680598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923251" y="3334892"/>
            <a:ext cx="27578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7" marR="0" lvl="0" indent="-12697" algn="ctr" rtl="0">
              <a:lnSpc>
                <a:spcPct val="89375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IN" b="1" dirty="0">
                <a:solidFill>
                  <a:schemeClr val="tx2"/>
                </a:solidFill>
                <a:sym typeface="Calibri"/>
              </a:rPr>
              <a:t>Activity</a:t>
            </a:r>
            <a:r>
              <a:rPr lang="en-IN" sz="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b="1" dirty="0">
                <a:solidFill>
                  <a:schemeClr val="tx2"/>
                </a:solidFill>
                <a:sym typeface="Calibri"/>
              </a:rPr>
              <a:t>Tracker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4294967295"/>
          </p:nvPr>
        </p:nvSpPr>
        <p:spPr>
          <a:xfrm>
            <a:off x="4286251" y="3334893"/>
            <a:ext cx="152399" cy="113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lang="en-IN" sz="6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4294967295"/>
          </p:nvPr>
        </p:nvSpPr>
        <p:spPr>
          <a:xfrm>
            <a:off x="171450" y="736600"/>
            <a:ext cx="1993341" cy="19811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</a:pPr>
            <a:endParaRPr lang="en-IN" sz="1000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100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IN" sz="10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face to face discussions with the  customer.                                                             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0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Understood what customer expects and noted  all possible features for decision making.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0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Offered couple of extra innovative features which is unique in all perspectives.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0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Literature survey to study the feasibility of  the requirements.</a:t>
            </a:r>
            <a:endParaRPr lang="en-IN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0" algn="just" rtl="0">
              <a:spcBef>
                <a:spcPts val="0"/>
              </a:spcBef>
              <a:buNone/>
            </a:pPr>
            <a:endParaRPr lang="en-IN" sz="1000" dirty="0"/>
          </a:p>
        </p:txBody>
      </p:sp>
      <p:sp>
        <p:nvSpPr>
          <p:cNvPr id="140" name="Shape 140"/>
          <p:cNvSpPr txBox="1">
            <a:spLocks noGrp="1"/>
          </p:cNvSpPr>
          <p:nvPr>
            <p:ph type="title" idx="4294967295"/>
          </p:nvPr>
        </p:nvSpPr>
        <p:spPr>
          <a:xfrm>
            <a:off x="4370388" y="801688"/>
            <a:ext cx="239712" cy="2397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-IN" dirty="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endParaRPr lang="en-IN" sz="800" dirty="0">
              <a:solidFill>
                <a:schemeClr val="accent1"/>
              </a:solidFill>
              <a:latin typeface="Trebuchet MS" pitchFamily="34" charset="0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77090" y="51240"/>
            <a:ext cx="2087700" cy="35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156" y="462635"/>
            <a:ext cx="45960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w="9525" cap="flat" cmpd="sng">
            <a:solidFill>
              <a:srgbClr val="007CC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156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8108" y="595809"/>
            <a:ext cx="4168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</a:t>
            </a:r>
            <a:br>
              <a:rPr lang="en-US" b="1" u="sng" dirty="0">
                <a:solidFill>
                  <a:srgbClr val="92D050"/>
                </a:solidFill>
                <a:latin typeface="Papyrus" panose="03070502060502030205" pitchFamily="66" charset="0"/>
                <a:cs typeface="Aharoni" pitchFamily="2" charset="-79"/>
              </a:rPr>
            </a:br>
            <a:endParaRPr lang="en-US" u="sng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6EC2A-1712-4132-A85A-A39D57317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50" y="1041400"/>
            <a:ext cx="1981201" cy="167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680598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923251" y="3334892"/>
            <a:ext cx="2757899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697" marR="0" lvl="0" indent="-12697" algn="ctr" rtl="0">
              <a:lnSpc>
                <a:spcPct val="89375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en-IN" b="1" dirty="0">
                <a:solidFill>
                  <a:schemeClr val="tx2"/>
                </a:solidFill>
                <a:sym typeface="Calibri"/>
              </a:rPr>
              <a:t>Activity</a:t>
            </a:r>
            <a:r>
              <a:rPr lang="en-IN" sz="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b="1" dirty="0">
                <a:solidFill>
                  <a:schemeClr val="tx2"/>
                </a:solidFill>
                <a:sym typeface="Calibri"/>
              </a:rPr>
              <a:t>Tracker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4294967295"/>
          </p:nvPr>
        </p:nvSpPr>
        <p:spPr>
          <a:xfrm>
            <a:off x="4210051" y="3334893"/>
            <a:ext cx="160337" cy="113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396" marR="0" lvl="0" indent="-12696" algn="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fld id="{00000000-1234-1234-1234-123412341234}" type="slidenum">
              <a:rPr lang="en-IN" sz="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lang="en-IN" sz="6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4294967295"/>
          </p:nvPr>
        </p:nvSpPr>
        <p:spPr>
          <a:xfrm>
            <a:off x="171450" y="736600"/>
            <a:ext cx="1993341" cy="17368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</a:pPr>
            <a:endParaRPr lang="en-IN" sz="1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000" i="1" dirty="0"/>
              <a:t>  </a:t>
            </a:r>
            <a:r>
              <a:rPr lang="en-US" sz="10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team meetings to list out all the options that can be offered to the customer </a:t>
            </a:r>
            <a:r>
              <a:rPr lang="en-IN" sz="10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10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 </a:t>
            </a:r>
            <a:r>
              <a:rPr lang="en-IN" sz="10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thinking like business analysts.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10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check of the functional(what the system) and non- functional(how good) features.</a:t>
            </a:r>
            <a:endParaRPr lang="en-IN" sz="1000" i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10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Prioritizing requirements to ensure consistency and customer satisfaction.</a:t>
            </a:r>
            <a:endParaRPr lang="en-IN" sz="1000" i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0" algn="just" rtl="0">
              <a:spcBef>
                <a:spcPts val="0"/>
              </a:spcBef>
              <a:buNone/>
            </a:pPr>
            <a:endParaRPr lang="en-IN" sz="1000" dirty="0"/>
          </a:p>
        </p:txBody>
      </p:sp>
      <p:sp>
        <p:nvSpPr>
          <p:cNvPr id="140" name="Shape 140"/>
          <p:cNvSpPr txBox="1">
            <a:spLocks noGrp="1"/>
          </p:cNvSpPr>
          <p:nvPr>
            <p:ph type="title" idx="4294967295"/>
          </p:nvPr>
        </p:nvSpPr>
        <p:spPr>
          <a:xfrm>
            <a:off x="4370388" y="801688"/>
            <a:ext cx="239712" cy="2397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-IN" dirty="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endParaRPr lang="en-IN" sz="800" dirty="0">
              <a:solidFill>
                <a:schemeClr val="accent1"/>
              </a:solidFill>
              <a:latin typeface="Trebuchet MS" pitchFamily="34" charset="0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77090" y="51240"/>
            <a:ext cx="2087700" cy="35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156" y="462635"/>
            <a:ext cx="45960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w="9525" cap="flat" cmpd="sng">
            <a:solidFill>
              <a:srgbClr val="007CC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156" y="3334892"/>
            <a:ext cx="919500" cy="11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2292" y="615431"/>
            <a:ext cx="4083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 ANALYSIS    1/2</a:t>
            </a:r>
            <a:br>
              <a:rPr lang="en-US" sz="1600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u="sng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5B2D76-096A-4FE5-A785-B8649366F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50" y="1041400"/>
            <a:ext cx="2088242" cy="200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5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538</Words>
  <Application>Microsoft Office PowerPoint</Application>
  <PresentationFormat>Custom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Calibri</vt:lpstr>
      <vt:lpstr>Aharoni</vt:lpstr>
      <vt:lpstr>Roboto Mono</vt:lpstr>
      <vt:lpstr>Arial</vt:lpstr>
      <vt:lpstr>Times New Roman</vt:lpstr>
      <vt:lpstr>Wingdings</vt:lpstr>
      <vt:lpstr>Tahoma</vt:lpstr>
      <vt:lpstr>Trebuchet MS</vt:lpstr>
      <vt:lpstr>Papyrus</vt:lpstr>
      <vt:lpstr>Office Theme</vt:lpstr>
      <vt:lpstr>PowerPoint Presentation</vt:lpstr>
      <vt:lpstr>TABLE OF CONTENTS</vt:lpstr>
      <vt:lpstr>      </vt:lpstr>
      <vt:lpstr>      </vt:lpstr>
      <vt:lpstr>      </vt:lpstr>
      <vt:lpstr>      </vt:lpstr>
      <vt:lpstr>      </vt:lpstr>
      <vt:lpstr>      </vt:lpstr>
      <vt:lpstr>      </vt:lpstr>
      <vt:lpstr>      </vt:lpstr>
      <vt:lpstr>      </vt:lpstr>
      <vt:lpstr>      </vt:lpstr>
      <vt:lpstr>                      KANBAN  BOARD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1 Team Presentation 18/04/2017</dc:title>
  <dc:creator>jo</dc:creator>
  <cp:lastModifiedBy>vishnu mohan</cp:lastModifiedBy>
  <cp:revision>78</cp:revision>
  <dcterms:modified xsi:type="dcterms:W3CDTF">2018-05-06T12:05:07Z</dcterms:modified>
</cp:coreProperties>
</file>