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9144000" cy="51435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x+789XsmHrrQaEfLkLkcku1L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47746D-9B03-465C-A358-902CF152B2BC}">
  <a:tblStyle styleId="{2F47746D-9B03-465C-A358-902CF152B2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F44ABA-9D63-46C8-BCD5-280E683C54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d089a1a0_0_4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d089a1a0_0_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d089a1a0_0_5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d089a1a0_0_5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d089a1a0_0_5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d089a1a0_0_5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d089a1a0_0_7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d089a1a0_0_7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d089a1a0_0_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d089a1a0_0_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d089a1a0_0_8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d089a1a0_0_8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d089a1a0_0_9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d089a1a0_0_9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16488b74_0_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16488b74_0_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16488b74_0_1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16488b74_0_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ce6e7d38_0_6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ce6e7d38_0_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116488b74_3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116488b74_3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d089a1a0_0_1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d089a1a0_0_1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d089a1a0_0_12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d089a1a0_0_12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d089a1a0_0_14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d089a1a0_0_14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d089a1a0_0_13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d089a1a0_0_1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d089a1a0_0_1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d089a1a0_0_1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ce6e7d38_0_6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ce6e7d38_0_6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ce6e7d38_0_7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ce6e7d38_0_7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d089a1a0_0_16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d089a1a0_0_1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2d089a1a0_0_2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2d089a1a0_0_2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d089a1a0_0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2d089a1a0_0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d089a1a0_0_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2d089a1a0_0_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d089a1a0_0_4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d089a1a0_0_4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1758527" y="1967429"/>
            <a:ext cx="56269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640270" y="1019934"/>
            <a:ext cx="7863458" cy="266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264D1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758527" y="1967429"/>
            <a:ext cx="56269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758527" y="1967429"/>
            <a:ext cx="56269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758527" y="1967429"/>
            <a:ext cx="56269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40270" y="1019934"/>
            <a:ext cx="7863458" cy="266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264D1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19.jpg"/><Relationship Id="rId5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1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1758527" y="1967429"/>
            <a:ext cx="56269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46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STORAGE SYSTEM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6093460" y="4360031"/>
            <a:ext cx="237045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Abhijith Remesh - 221424  Baizil Mulakkampilly - 221544</a:t>
            </a:r>
            <a:endParaRPr b="0" i="0" sz="1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37450" y="4042600"/>
            <a:ext cx="2466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Guide :</a:t>
            </a:r>
            <a:endParaRPr b="0" i="0" sz="1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Prof. Mrs. Laura Thiele  </a:t>
            </a:r>
            <a:endParaRPr b="0" i="0" sz="1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Prof. Mr. Sascha Bosse</a:t>
            </a:r>
            <a:endParaRPr b="0" i="0" sz="1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Prof. Mr. Pohl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d089a1a0_0_46"/>
          <p:cNvSpPr txBox="1"/>
          <p:nvPr/>
        </p:nvSpPr>
        <p:spPr>
          <a:xfrm>
            <a:off x="524200" y="316550"/>
            <a:ext cx="386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Use Case diagram 2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g52d089a1a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50" y="619975"/>
            <a:ext cx="6582450" cy="4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d089a1a0_0_54"/>
          <p:cNvSpPr txBox="1"/>
          <p:nvPr/>
        </p:nvSpPr>
        <p:spPr>
          <a:xfrm>
            <a:off x="516525" y="102150"/>
            <a:ext cx="3884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Activity diagram 1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g52d089a1a0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574050"/>
            <a:ext cx="8825074" cy="44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d089a1a0_0_50"/>
          <p:cNvSpPr txBox="1"/>
          <p:nvPr/>
        </p:nvSpPr>
        <p:spPr>
          <a:xfrm>
            <a:off x="524200" y="178775"/>
            <a:ext cx="4458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Activity diagram 2.1</a:t>
            </a:r>
            <a:endParaRPr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g52d089a1a0_0_50"/>
          <p:cNvPicPr preferRelativeResize="0"/>
          <p:nvPr/>
        </p:nvPicPr>
        <p:blipFill rotWithShape="1">
          <a:blip r:embed="rId3">
            <a:alphaModFix/>
          </a:blip>
          <a:srcRect b="22569" l="0" r="37154" t="-908"/>
          <a:stretch/>
        </p:blipFill>
        <p:spPr>
          <a:xfrm>
            <a:off x="152400" y="492250"/>
            <a:ext cx="8619099" cy="45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d089a1a0_0_74"/>
          <p:cNvSpPr txBox="1"/>
          <p:nvPr/>
        </p:nvSpPr>
        <p:spPr>
          <a:xfrm>
            <a:off x="462975" y="84200"/>
            <a:ext cx="4359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Activity diagram 2.2</a:t>
            </a:r>
            <a:endParaRPr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g52d089a1a0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5" y="421925"/>
            <a:ext cx="9001125" cy="46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d089a1a0_0_79"/>
          <p:cNvSpPr txBox="1"/>
          <p:nvPr/>
        </p:nvSpPr>
        <p:spPr>
          <a:xfrm>
            <a:off x="524200" y="178775"/>
            <a:ext cx="4320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Activity diagram 2.3</a:t>
            </a:r>
            <a:endParaRPr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" name="Google Shape;127;g52d089a1a0_0_79"/>
          <p:cNvPicPr preferRelativeResize="0"/>
          <p:nvPr/>
        </p:nvPicPr>
        <p:blipFill rotWithShape="1">
          <a:blip r:embed="rId3">
            <a:alphaModFix/>
          </a:blip>
          <a:srcRect b="59494" l="0" r="17634" t="0"/>
          <a:stretch/>
        </p:blipFill>
        <p:spPr>
          <a:xfrm>
            <a:off x="152400" y="528125"/>
            <a:ext cx="8687999" cy="44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d089a1a0_0_85"/>
          <p:cNvSpPr txBox="1"/>
          <p:nvPr/>
        </p:nvSpPr>
        <p:spPr>
          <a:xfrm>
            <a:off x="349525" y="217050"/>
            <a:ext cx="508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mplementation</a:t>
            </a: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MySQL databases 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33" name="Google Shape;133;g52d089a1a0_0_85"/>
          <p:cNvGraphicFramePr/>
          <p:nvPr/>
        </p:nvGraphicFramePr>
        <p:xfrm>
          <a:off x="395447" y="912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{2F47746D-9B03-465C-A358-902CF152B2BC}</a:tableStyleId>
              </a:tblPr>
              <a:tblGrid>
                <a:gridCol w="997825"/>
                <a:gridCol w="1374575"/>
                <a:gridCol w="1778200"/>
                <a:gridCol w="1263025"/>
              </a:tblGrid>
              <a:tr h="3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id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article_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number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rticle_name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nit_weight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875"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731308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Waschenklammer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4g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875"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708763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Tintenpatrone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1.4g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875"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700555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Screws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3g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g52d089a1a0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4" y="2555551"/>
            <a:ext cx="4403049" cy="16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52d089a1a0_0_85"/>
          <p:cNvSpPr/>
          <p:nvPr/>
        </p:nvSpPr>
        <p:spPr>
          <a:xfrm>
            <a:off x="4973123" y="2441323"/>
            <a:ext cx="3819600" cy="87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g52d089a1a0_0_85"/>
          <p:cNvSpPr txBox="1"/>
          <p:nvPr/>
        </p:nvSpPr>
        <p:spPr>
          <a:xfrm>
            <a:off x="5977800" y="1129425"/>
            <a:ext cx="260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Database: distributedstorage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table ‘inventorydb’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g52d089a1a0_0_85"/>
          <p:cNvSpPr txBox="1"/>
          <p:nvPr/>
        </p:nvSpPr>
        <p:spPr>
          <a:xfrm>
            <a:off x="379013" y="4246625"/>
            <a:ext cx="5214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to store the master data of warehouse components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can also add new article details through the dashboard.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d089a1a0_0_97"/>
          <p:cNvSpPr txBox="1"/>
          <p:nvPr/>
        </p:nvSpPr>
        <p:spPr>
          <a:xfrm>
            <a:off x="204125" y="209400"/>
            <a:ext cx="508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- MySQL databases 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43" name="Google Shape;143;g52d089a1a0_0_97"/>
          <p:cNvGraphicFramePr/>
          <p:nvPr/>
        </p:nvGraphicFramePr>
        <p:xfrm>
          <a:off x="256947" y="882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{2F47746D-9B03-465C-A358-902CF152B2BC}</a:tableStyleId>
              </a:tblPr>
              <a:tblGrid>
                <a:gridCol w="1188600"/>
                <a:gridCol w="1194350"/>
                <a:gridCol w="1993025"/>
                <a:gridCol w="1699675"/>
                <a:gridCol w="1821450"/>
                <a:gridCol w="733000"/>
              </a:tblGrid>
              <a:tr h="32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time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scale_id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article_number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nit_weight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obtained_weight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count</a:t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g52d089a1a0_0_97"/>
          <p:cNvPicPr preferRelativeResize="0"/>
          <p:nvPr/>
        </p:nvPicPr>
        <p:blipFill rotWithShape="1">
          <a:blip r:embed="rId3">
            <a:alphaModFix/>
          </a:blip>
          <a:srcRect b="16485" l="3409" r="0" t="0"/>
          <a:stretch/>
        </p:blipFill>
        <p:spPr>
          <a:xfrm>
            <a:off x="375050" y="1727350"/>
            <a:ext cx="3716750" cy="18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52d089a1a0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075" y="1814975"/>
            <a:ext cx="4244125" cy="20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2d089a1a0_0_97"/>
          <p:cNvSpPr txBox="1"/>
          <p:nvPr/>
        </p:nvSpPr>
        <p:spPr>
          <a:xfrm>
            <a:off x="762775" y="3559600"/>
            <a:ext cx="260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Database: inventorylog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table: datalog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g52d089a1a0_0_97"/>
          <p:cNvSpPr txBox="1"/>
          <p:nvPr/>
        </p:nvSpPr>
        <p:spPr>
          <a:xfrm>
            <a:off x="204125" y="4115400"/>
            <a:ext cx="8682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to store the timestamped log information of all the warehouse articles being kept on the weight scale on user demand - transactional data.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can also download, delete the log information on user demand.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16488b74_0_9"/>
          <p:cNvSpPr txBox="1"/>
          <p:nvPr/>
        </p:nvSpPr>
        <p:spPr>
          <a:xfrm>
            <a:off x="250900" y="96500"/>
            <a:ext cx="89292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- Node-RED flow at Raspberry Pi</a:t>
            </a:r>
            <a:endParaRPr/>
          </a:p>
        </p:txBody>
      </p:sp>
      <p:pic>
        <p:nvPicPr>
          <p:cNvPr id="153" name="Google Shape;153;g7116488b7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00" y="736150"/>
            <a:ext cx="8440003" cy="40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16488b74_0_14"/>
          <p:cNvSpPr txBox="1"/>
          <p:nvPr/>
        </p:nvSpPr>
        <p:spPr>
          <a:xfrm>
            <a:off x="250900" y="96500"/>
            <a:ext cx="89292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- Node-RED flow at local machine</a:t>
            </a:r>
            <a:endParaRPr/>
          </a:p>
        </p:txBody>
      </p:sp>
      <p:pic>
        <p:nvPicPr>
          <p:cNvPr id="159" name="Google Shape;159;g7116488b7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0" y="834200"/>
            <a:ext cx="8197165" cy="40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ce6e7d38_0_60"/>
          <p:cNvSpPr txBox="1"/>
          <p:nvPr/>
        </p:nvSpPr>
        <p:spPr>
          <a:xfrm>
            <a:off x="204125" y="209400"/>
            <a:ext cx="508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6bce6e7d38_0_60"/>
          <p:cNvSpPr txBox="1"/>
          <p:nvPr/>
        </p:nvSpPr>
        <p:spPr>
          <a:xfrm>
            <a:off x="356525" y="319600"/>
            <a:ext cx="508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</a:t>
            </a: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Error detection techniques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6bce6e7d38_0_60"/>
          <p:cNvSpPr txBox="1"/>
          <p:nvPr/>
        </p:nvSpPr>
        <p:spPr>
          <a:xfrm>
            <a:off x="356525" y="955400"/>
            <a:ext cx="52149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Method 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Method II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K Nearest Neighbour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Decision Tree classifier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116488b74_3_3"/>
          <p:cNvSpPr txBox="1"/>
          <p:nvPr>
            <p:ph type="title"/>
          </p:nvPr>
        </p:nvSpPr>
        <p:spPr>
          <a:xfrm>
            <a:off x="288950" y="115151"/>
            <a:ext cx="5626800" cy="3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Table of Contents</a:t>
            </a:r>
            <a:endParaRPr sz="18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1" name="Google Shape;51;g7116488b74_3_3"/>
          <p:cNvSpPr txBox="1"/>
          <p:nvPr/>
        </p:nvSpPr>
        <p:spPr>
          <a:xfrm>
            <a:off x="122825" y="459250"/>
            <a:ext cx="82890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components and Software utilities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 level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flow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 1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 2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1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2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 databases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Node-RED flows at the 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Raspberrypi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&amp;local machine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- Article error detection techniques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I &amp; II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KNN &amp; Decision tree classifier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Prospects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 approaches I &amp; II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d089a1a0_0_124"/>
          <p:cNvSpPr txBox="1"/>
          <p:nvPr/>
        </p:nvSpPr>
        <p:spPr>
          <a:xfrm>
            <a:off x="204125" y="209400"/>
            <a:ext cx="508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52d089a1a0_0_124"/>
          <p:cNvSpPr txBox="1"/>
          <p:nvPr/>
        </p:nvSpPr>
        <p:spPr>
          <a:xfrm>
            <a:off x="204125" y="209400"/>
            <a:ext cx="807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- Error detection techniques - Method I &amp; II</a:t>
            </a:r>
            <a:endParaRPr/>
          </a:p>
        </p:txBody>
      </p:sp>
      <p:sp>
        <p:nvSpPr>
          <p:cNvPr id="173" name="Google Shape;173;g52d089a1a0_0_124"/>
          <p:cNvSpPr txBox="1"/>
          <p:nvPr/>
        </p:nvSpPr>
        <p:spPr>
          <a:xfrm>
            <a:off x="204125" y="639650"/>
            <a:ext cx="82446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Method 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checks if the obtained weight detected in real time from the weight scale lies within the permissible set of estimated weight values for that specific article.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Gets the unit weight and computes the permissible range of weight values based on unit weight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If unit weight of a article = x 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Obtained weight values = multiples of x  ± t. ( t is tolerance)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Permissible range = [x ± (t-0), x ± (t-1), x ± (t-2), x ± (t-….t), x ± (t-t), 2x ± 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II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takes into account the obtained weight (ow) in real time from the Raspberry Pi, the number of pieces information (p) and the unit weight (uw) of the selected article.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ow == (p * uw) ± 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Equation does not satisfy, then Article mismatch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Equation satisfies, then Article match.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d089a1a0_0_127"/>
          <p:cNvSpPr txBox="1"/>
          <p:nvPr/>
        </p:nvSpPr>
        <p:spPr>
          <a:xfrm>
            <a:off x="279325" y="126475"/>
            <a:ext cx="807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- Error detection techniques - KNN &amp; Decision tree classifier 1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52d089a1a0_0_127"/>
          <p:cNvSpPr txBox="1"/>
          <p:nvPr/>
        </p:nvSpPr>
        <p:spPr>
          <a:xfrm>
            <a:off x="213450" y="558650"/>
            <a:ext cx="87171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Both the models predicts the article number when an article is placed on the weight scale.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log.csv as the source file used for training.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The features like time, scale_id, unit_weight, count dropped being irrelevant.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The feature ‘obtained_weight’ as the only input to the models.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The feature ‘article_number’ as the class label.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75 percent of this data for training and 25 percent for testing both the models.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Training of the models scheduled weekly ( every 168 hours).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The trained models predicts the article number whenever the obtained weight parameter is passed as the input to the model ie, whenever an article is placed on the weight scale.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0" name="Google Shape;180;g52d089a1a0_0_127"/>
          <p:cNvGraphicFramePr/>
          <p:nvPr/>
        </p:nvGraphicFramePr>
        <p:xfrm>
          <a:off x="639600" y="12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{01F44ABA-9D63-46C8-BCD5-280E683C54F7}</a:tableStyleId>
              </a:tblPr>
              <a:tblGrid>
                <a:gridCol w="1035750"/>
                <a:gridCol w="1107550"/>
                <a:gridCol w="1476200"/>
                <a:gridCol w="1206500"/>
                <a:gridCol w="1620675"/>
                <a:gridCol w="792325"/>
              </a:tblGrid>
              <a:tr h="35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time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scale_id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article_number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unit_weight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obtained_weight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count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52d089a1a0_0_127"/>
          <p:cNvGraphicFramePr/>
          <p:nvPr/>
        </p:nvGraphicFramePr>
        <p:xfrm>
          <a:off x="1684975" y="3191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{01F44ABA-9D63-46C8-BCD5-280E683C54F7}</a:tableStyleId>
              </a:tblPr>
              <a:tblGrid>
                <a:gridCol w="2030225"/>
                <a:gridCol w="2030225"/>
              </a:tblGrid>
              <a:tr h="1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obtained_weight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article_number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d089a1a0_0_149"/>
          <p:cNvSpPr txBox="1"/>
          <p:nvPr/>
        </p:nvSpPr>
        <p:spPr>
          <a:xfrm>
            <a:off x="140025" y="150600"/>
            <a:ext cx="8075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- weight scale reading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g52d089a1a0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425" y="807350"/>
            <a:ext cx="5105223" cy="38156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2d089a1a0_0_149"/>
          <p:cNvSpPr txBox="1"/>
          <p:nvPr/>
        </p:nvSpPr>
        <p:spPr>
          <a:xfrm>
            <a:off x="218300" y="1070200"/>
            <a:ext cx="31113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Article - waschenklammer placed on the weight scale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13 pieces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unit weight: 4g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Article number: 731308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Weight scale showing ‘52.2g’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d089a1a0_0_130"/>
          <p:cNvSpPr txBox="1"/>
          <p:nvPr/>
        </p:nvSpPr>
        <p:spPr>
          <a:xfrm>
            <a:off x="91850" y="329125"/>
            <a:ext cx="807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- Node-RED dashboard at Raspberry Pi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g52d089a1a0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24" y="1306500"/>
            <a:ext cx="3014501" cy="253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d089a1a0_0_139"/>
          <p:cNvSpPr txBox="1"/>
          <p:nvPr/>
        </p:nvSpPr>
        <p:spPr>
          <a:xfrm>
            <a:off x="91850" y="174725"/>
            <a:ext cx="807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- Node-RED dashboard at local machine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g52d089a1a0_0_139"/>
          <p:cNvPicPr preferRelativeResize="0"/>
          <p:nvPr/>
        </p:nvPicPr>
        <p:blipFill rotWithShape="1">
          <a:blip r:embed="rId3">
            <a:alphaModFix/>
          </a:blip>
          <a:srcRect b="0" l="26521" r="10558" t="0"/>
          <a:stretch/>
        </p:blipFill>
        <p:spPr>
          <a:xfrm>
            <a:off x="160700" y="837950"/>
            <a:ext cx="3742800" cy="3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52d089a1a0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402" y="837950"/>
            <a:ext cx="3087955" cy="3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2d089a1a0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250" y="837950"/>
            <a:ext cx="1748750" cy="1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ce6e7d38_0_64"/>
          <p:cNvSpPr txBox="1"/>
          <p:nvPr/>
        </p:nvSpPr>
        <p:spPr>
          <a:xfrm>
            <a:off x="152975" y="84475"/>
            <a:ext cx="7641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Prospects - Scalability approaches I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g6bce6e7d38_0_64"/>
          <p:cNvSpPr txBox="1"/>
          <p:nvPr/>
        </p:nvSpPr>
        <p:spPr>
          <a:xfrm>
            <a:off x="489750" y="660800"/>
            <a:ext cx="79812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 weight scale - 1 raspberry Pi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weight scale + raspberry pi can be identified using scale id.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for each new pi, a new duplicate flow must be deployed at both pi and client end.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for each new flow, the MQTT node must be specified with it’s respective ip address.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Each flow has it’s own dashboard.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 weight scales &gt; n raspberry pi &gt; n flows at pi end &gt; n flows at client end&gt; n client dashboards &gt; 1 distributed storage system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ce6e7d38_0_72"/>
          <p:cNvSpPr txBox="1"/>
          <p:nvPr/>
        </p:nvSpPr>
        <p:spPr>
          <a:xfrm>
            <a:off x="87700" y="455625"/>
            <a:ext cx="8554800" cy="4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weight scale - 1 raspberry Pi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weight scales connected to pi, pi randomly allocates device numbers to it like </a:t>
            </a:r>
            <a:r>
              <a:rPr b="1" lang="en-US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e718436c-005, e718436c-006, e718436c-00X.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identify from which pi, the readings are being received but cannot identify from which connected weight scales, it is being sent.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Since a pi can have four weight scales connected to it, a single pi will have four node red flows for each of the weight scale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flow, the “serial in” node must be specified with corresponding serial port.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all the four flows, the “MQTT” node should be having the same ip address.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single flow at the client end for one pi with four weight scales sending weight readings.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single dashboard at the client end.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every new pi, the third step is to be repeated.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4n weight scales &gt; n raspberry pi &gt; 4 flows at each (1..n)  pi &gt; n  flows at client end &gt; n dashboards &gt; 1 distributed storage system.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 - Since there is  only one  dashboard at the client end for one raspberry pi which is connected to four weight scales, it may lead to synchronisation issues.</a:t>
            </a:r>
            <a:endParaRPr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g6bce6e7d38_0_72"/>
          <p:cNvSpPr txBox="1"/>
          <p:nvPr/>
        </p:nvSpPr>
        <p:spPr>
          <a:xfrm>
            <a:off x="130125" y="61225"/>
            <a:ext cx="6069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Prospects - </a:t>
            </a: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 approaches II</a:t>
            </a:r>
            <a:endParaRPr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d089a1a0_0_160"/>
          <p:cNvSpPr txBox="1"/>
          <p:nvPr/>
        </p:nvSpPr>
        <p:spPr>
          <a:xfrm>
            <a:off x="1805100" y="2028300"/>
            <a:ext cx="51219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Thank you for your attention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d089a1a0_0_28"/>
          <p:cNvSpPr txBox="1"/>
          <p:nvPr/>
        </p:nvSpPr>
        <p:spPr>
          <a:xfrm>
            <a:off x="524200" y="316550"/>
            <a:ext cx="2675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  <a:endParaRPr sz="18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g52d089a1a0_0_28"/>
          <p:cNvSpPr txBox="1"/>
          <p:nvPr/>
        </p:nvSpPr>
        <p:spPr>
          <a:xfrm>
            <a:off x="558650" y="1011350"/>
            <a:ext cx="82134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Manufacturing Companies now tend to automate and digitalize their enterprise and production processes.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Digital integration of production facilities enables to get new information and useful knowledge about their processes in real time.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Development of a software system for the management of inventory levels  which follows a distributed storage architecture to enable high flexibility and scalability to the inventory management system.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Warehouse components to be represented as corresponding software components which can be integrated into the software system.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535650" y="61125"/>
            <a:ext cx="2758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Requirements</a:t>
            </a:r>
            <a:endParaRPr sz="1800"/>
          </a:p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36625" y="479025"/>
            <a:ext cx="8545200" cy="4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Interfacing the scaling device with raspberry pi and parsing the data in specific data formats.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Development of database containing the feature information of warehouse components 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Developing the logic to identify the counts of warehouse components accurately based on weight comparison.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Setting up real time MQTT communication between the Raspberry Pi and the local machine.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Implementing the dashboard to view the inventory levels of each warehouse component.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Developing the user interface facility to add new warehouse component, select a component and delete an existing component.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Development of a database for storing the inventory log information.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Storing the inventory log information  into the database as per user input.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Utility to delete and download the inventory log information  on user input.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0" lang="en-US" sz="1400">
                <a:solidFill>
                  <a:srgbClr val="000000"/>
                </a:solidFill>
              </a:rPr>
              <a:t>Several approaches to identify article weight mismatch.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494125" y="321475"/>
            <a:ext cx="4764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and Software utilities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3697267" y="1022247"/>
            <a:ext cx="1328497" cy="12895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3"/>
          <p:cNvSpPr/>
          <p:nvPr/>
        </p:nvSpPr>
        <p:spPr>
          <a:xfrm>
            <a:off x="612726" y="1068539"/>
            <a:ext cx="2104740" cy="12230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3"/>
          <p:cNvSpPr/>
          <p:nvPr/>
        </p:nvSpPr>
        <p:spPr>
          <a:xfrm>
            <a:off x="6577262" y="934498"/>
            <a:ext cx="1743246" cy="174324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3"/>
          <p:cNvSpPr/>
          <p:nvPr/>
        </p:nvSpPr>
        <p:spPr>
          <a:xfrm>
            <a:off x="1196163" y="2859228"/>
            <a:ext cx="2455730" cy="18148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775" y="3381225"/>
            <a:ext cx="1070250" cy="10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524200" y="316550"/>
            <a:ext cx="39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- High Level (Abstract)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75" y="788450"/>
            <a:ext cx="5145910" cy="40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d089a1a0_0_11"/>
          <p:cNvSpPr txBox="1"/>
          <p:nvPr/>
        </p:nvSpPr>
        <p:spPr>
          <a:xfrm>
            <a:off x="524200" y="316550"/>
            <a:ext cx="3777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- Detail level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g52d089a1a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00" y="773150"/>
            <a:ext cx="6986204" cy="40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d089a1a0_0_17"/>
          <p:cNvSpPr txBox="1"/>
          <p:nvPr/>
        </p:nvSpPr>
        <p:spPr>
          <a:xfrm>
            <a:off x="271625" y="339500"/>
            <a:ext cx="391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- Communication flow</a:t>
            </a:r>
            <a:endParaRPr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g52d089a1a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00" y="661825"/>
            <a:ext cx="6809932" cy="42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d089a1a0_0_42"/>
          <p:cNvSpPr txBox="1"/>
          <p:nvPr/>
        </p:nvSpPr>
        <p:spPr>
          <a:xfrm>
            <a:off x="524200" y="316550"/>
            <a:ext cx="406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- Use Case diagram 1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g52d089a1a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75" y="887525"/>
            <a:ext cx="3754100" cy="33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2019-11-07T08:58:01Z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2019-11-07T00:00:00Z</vt:filetime>
  </property>
</Properties>
</file>