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E099E2-57C3-4322-BC11-279FEB871981}" v="1" dt="2025-06-04T09:42: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8" d="100"/>
          <a:sy n="48" d="100"/>
        </p:scale>
        <p:origin x="67" y="7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hijith Sai Vedantham" userId="af8de6e5f39a966b" providerId="LiveId" clId="{0DE099E2-57C3-4322-BC11-279FEB871981}"/>
    <pc:docChg chg="undo custSel addSld modSld sldOrd">
      <pc:chgData name="Abhijith Sai Vedantham" userId="af8de6e5f39a966b" providerId="LiveId" clId="{0DE099E2-57C3-4322-BC11-279FEB871981}" dt="2025-06-04T09:46:33.868" v="144" actId="20577"/>
      <pc:docMkLst>
        <pc:docMk/>
      </pc:docMkLst>
      <pc:sldChg chg="modSp add mod ord">
        <pc:chgData name="Abhijith Sai Vedantham" userId="af8de6e5f39a966b" providerId="LiveId" clId="{0DE099E2-57C3-4322-BC11-279FEB871981}" dt="2025-06-04T09:38:50.241" v="6"/>
        <pc:sldMkLst>
          <pc:docMk/>
          <pc:sldMk cId="540765618" sldId="268"/>
        </pc:sldMkLst>
        <pc:spChg chg="mod">
          <ac:chgData name="Abhijith Sai Vedantham" userId="af8de6e5f39a966b" providerId="LiveId" clId="{0DE099E2-57C3-4322-BC11-279FEB871981}" dt="2025-06-04T09:38:34.304" v="4"/>
          <ac:spMkLst>
            <pc:docMk/>
            <pc:sldMk cId="540765618" sldId="268"/>
            <ac:spMk id="2" creationId="{8D07A64B-F58F-E597-1E50-17A06EFC531B}"/>
          </ac:spMkLst>
        </pc:spChg>
        <pc:spChg chg="mod">
          <ac:chgData name="Abhijith Sai Vedantham" userId="af8de6e5f39a966b" providerId="LiveId" clId="{0DE099E2-57C3-4322-BC11-279FEB871981}" dt="2025-06-04T09:38:50.241" v="6"/>
          <ac:spMkLst>
            <pc:docMk/>
            <pc:sldMk cId="540765618" sldId="268"/>
            <ac:spMk id="3" creationId="{9BBAF3EF-912D-3CDF-0929-E0F66E2557A8}"/>
          </ac:spMkLst>
        </pc:spChg>
      </pc:sldChg>
      <pc:sldChg chg="modSp new mod">
        <pc:chgData name="Abhijith Sai Vedantham" userId="af8de6e5f39a966b" providerId="LiveId" clId="{0DE099E2-57C3-4322-BC11-279FEB871981}" dt="2025-06-04T09:39:50.730" v="17" actId="6549"/>
        <pc:sldMkLst>
          <pc:docMk/>
          <pc:sldMk cId="1606410442" sldId="269"/>
        </pc:sldMkLst>
        <pc:spChg chg="mod">
          <ac:chgData name="Abhijith Sai Vedantham" userId="af8de6e5f39a966b" providerId="LiveId" clId="{0DE099E2-57C3-4322-BC11-279FEB871981}" dt="2025-06-04T09:39:11.212" v="8"/>
          <ac:spMkLst>
            <pc:docMk/>
            <pc:sldMk cId="1606410442" sldId="269"/>
            <ac:spMk id="2" creationId="{F22F7422-6494-8B43-A779-4C5352209908}"/>
          </ac:spMkLst>
        </pc:spChg>
        <pc:spChg chg="mod">
          <ac:chgData name="Abhijith Sai Vedantham" userId="af8de6e5f39a966b" providerId="LiveId" clId="{0DE099E2-57C3-4322-BC11-279FEB871981}" dt="2025-06-04T09:39:50.730" v="17" actId="6549"/>
          <ac:spMkLst>
            <pc:docMk/>
            <pc:sldMk cId="1606410442" sldId="269"/>
            <ac:spMk id="3" creationId="{C0F6C2BD-0F85-6816-901D-0313C1BB13A4}"/>
          </ac:spMkLst>
        </pc:spChg>
      </pc:sldChg>
      <pc:sldChg chg="modSp add mod">
        <pc:chgData name="Abhijith Sai Vedantham" userId="af8de6e5f39a966b" providerId="LiveId" clId="{0DE099E2-57C3-4322-BC11-279FEB871981}" dt="2025-06-04T09:44:47.008" v="99" actId="20577"/>
        <pc:sldMkLst>
          <pc:docMk/>
          <pc:sldMk cId="1014461810" sldId="270"/>
        </pc:sldMkLst>
        <pc:spChg chg="mod">
          <ac:chgData name="Abhijith Sai Vedantham" userId="af8de6e5f39a966b" providerId="LiveId" clId="{0DE099E2-57C3-4322-BC11-279FEB871981}" dt="2025-06-04T09:40:27.722" v="19"/>
          <ac:spMkLst>
            <pc:docMk/>
            <pc:sldMk cId="1014461810" sldId="270"/>
            <ac:spMk id="2" creationId="{047E3518-AC18-1E8C-946C-5E5BD00D1F45}"/>
          </ac:spMkLst>
        </pc:spChg>
        <pc:spChg chg="mod">
          <ac:chgData name="Abhijith Sai Vedantham" userId="af8de6e5f39a966b" providerId="LiveId" clId="{0DE099E2-57C3-4322-BC11-279FEB871981}" dt="2025-06-04T09:44:47.008" v="99" actId="20577"/>
          <ac:spMkLst>
            <pc:docMk/>
            <pc:sldMk cId="1014461810" sldId="270"/>
            <ac:spMk id="3" creationId="{D655DF9A-698F-6077-E60B-CAC692B69451}"/>
          </ac:spMkLst>
        </pc:spChg>
      </pc:sldChg>
      <pc:sldChg chg="modSp add mod">
        <pc:chgData name="Abhijith Sai Vedantham" userId="af8de6e5f39a966b" providerId="LiveId" clId="{0DE099E2-57C3-4322-BC11-279FEB871981}" dt="2025-06-04T09:44:37.360" v="92" actId="5793"/>
        <pc:sldMkLst>
          <pc:docMk/>
          <pc:sldMk cId="1196701198" sldId="271"/>
        </pc:sldMkLst>
        <pc:spChg chg="mod">
          <ac:chgData name="Abhijith Sai Vedantham" userId="af8de6e5f39a966b" providerId="LiveId" clId="{0DE099E2-57C3-4322-BC11-279FEB871981}" dt="2025-06-04T09:44:37.360" v="92" actId="5793"/>
          <ac:spMkLst>
            <pc:docMk/>
            <pc:sldMk cId="1196701198" sldId="271"/>
            <ac:spMk id="3" creationId="{D655DF9A-698F-6077-E60B-CAC692B69451}"/>
          </ac:spMkLst>
        </pc:spChg>
      </pc:sldChg>
      <pc:sldChg chg="modSp new mod">
        <pc:chgData name="Abhijith Sai Vedantham" userId="af8de6e5f39a966b" providerId="LiveId" clId="{0DE099E2-57C3-4322-BC11-279FEB871981}" dt="2025-06-04T09:46:33.868" v="144" actId="20577"/>
        <pc:sldMkLst>
          <pc:docMk/>
          <pc:sldMk cId="315958919" sldId="272"/>
        </pc:sldMkLst>
        <pc:spChg chg="mod">
          <ac:chgData name="Abhijith Sai Vedantham" userId="af8de6e5f39a966b" providerId="LiveId" clId="{0DE099E2-57C3-4322-BC11-279FEB871981}" dt="2025-06-04T09:45:22.378" v="101"/>
          <ac:spMkLst>
            <pc:docMk/>
            <pc:sldMk cId="315958919" sldId="272"/>
            <ac:spMk id="2" creationId="{270D4498-F827-A730-40F9-C7F33BE9BF42}"/>
          </ac:spMkLst>
        </pc:spChg>
        <pc:spChg chg="mod">
          <ac:chgData name="Abhijith Sai Vedantham" userId="af8de6e5f39a966b" providerId="LiveId" clId="{0DE099E2-57C3-4322-BC11-279FEB871981}" dt="2025-06-04T09:46:33.868" v="144" actId="20577"/>
          <ac:spMkLst>
            <pc:docMk/>
            <pc:sldMk cId="315958919" sldId="272"/>
            <ac:spMk id="3" creationId="{C82D002D-82EE-B82F-0C2C-DBE39168DFB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36CB565-B95B-4B54-AECD-EF02BDD52D3F}"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22497258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CB565-B95B-4B54-AECD-EF02BDD52D3F}"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425682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236CB565-B95B-4B54-AECD-EF02BDD52D3F}"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25120798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236CB565-B95B-4B54-AECD-EF02BDD52D3F}" type="datetimeFigureOut">
              <a:rPr lang="en-IN" smtClean="0"/>
              <a:t>04-06-2025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29813640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CB565-B95B-4B54-AECD-EF02BDD52D3F}"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13419375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CB565-B95B-4B54-AECD-EF02BDD52D3F}"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3225932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36CB565-B95B-4B54-AECD-EF02BDD52D3F}"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3321310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6CB565-B95B-4B54-AECD-EF02BDD52D3F}" type="datetimeFigureOut">
              <a:rPr lang="en-IN" smtClean="0"/>
              <a:t>04-06-2025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39765759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36CB565-B95B-4B54-AECD-EF02BDD52D3F}"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341100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36CB565-B95B-4B54-AECD-EF02BDD52D3F}" type="datetimeFigureOut">
              <a:rPr lang="en-IN" smtClean="0"/>
              <a:t>04-06-2025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2890481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6CB565-B95B-4B54-AECD-EF02BDD52D3F}" type="datetimeFigureOut">
              <a:rPr lang="en-IN" smtClean="0"/>
              <a:t>04-06-2025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776512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6CB565-B95B-4B54-AECD-EF02BDD52D3F}" type="datetimeFigureOut">
              <a:rPr lang="en-IN" smtClean="0"/>
              <a:t>04-06-2025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2024416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36CB565-B95B-4B54-AECD-EF02BDD52D3F}" type="datetimeFigureOut">
              <a:rPr lang="en-IN" smtClean="0"/>
              <a:t>04-06-2025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222062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236CB565-B95B-4B54-AECD-EF02BDD52D3F}" type="datetimeFigureOut">
              <a:rPr lang="en-IN" smtClean="0"/>
              <a:t>04-06-2025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D581E57C-2CB3-4F34-B425-294B7695C45B}" type="slidenum">
              <a:rPr lang="en-IN" smtClean="0"/>
              <a:t>‹#›</a:t>
            </a:fld>
            <a:endParaRPr lang="en-IN"/>
          </a:p>
        </p:txBody>
      </p:sp>
    </p:spTree>
    <p:extLst>
      <p:ext uri="{BB962C8B-B14F-4D97-AF65-F5344CB8AC3E}">
        <p14:creationId xmlns:p14="http://schemas.microsoft.com/office/powerpoint/2010/main" val="16058169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236CB565-B95B-4B54-AECD-EF02BDD52D3F}" type="datetimeFigureOut">
              <a:rPr lang="en-IN" smtClean="0"/>
              <a:t>04-06-2025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81E57C-2CB3-4F34-B425-294B7695C45B}" type="slidenum">
              <a:rPr lang="en-IN" smtClean="0"/>
              <a:t>‹#›</a:t>
            </a:fld>
            <a:endParaRPr lang="en-IN"/>
          </a:p>
        </p:txBody>
      </p:sp>
    </p:spTree>
    <p:extLst>
      <p:ext uri="{BB962C8B-B14F-4D97-AF65-F5344CB8AC3E}">
        <p14:creationId xmlns:p14="http://schemas.microsoft.com/office/powerpoint/2010/main" val="350958225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24CB2A-4056-A490-5DA0-69397F0EF229}"/>
              </a:ext>
            </a:extLst>
          </p:cNvPr>
          <p:cNvSpPr>
            <a:spLocks noGrp="1"/>
          </p:cNvSpPr>
          <p:nvPr>
            <p:ph type="ctrTitle"/>
          </p:nvPr>
        </p:nvSpPr>
        <p:spPr/>
        <p:txBody>
          <a:bodyPr/>
          <a:lstStyle/>
          <a:p>
            <a:r>
              <a:rPr lang="en-US" dirty="0"/>
              <a:t>P</a:t>
            </a:r>
            <a:r>
              <a:rPr lang="en-IN" b="1" i="0" dirty="0" err="1">
                <a:solidFill>
                  <a:srgbClr val="FFFFFF"/>
                </a:solidFill>
                <a:effectLst/>
                <a:latin typeface="Google Sans Text"/>
              </a:rPr>
              <a:t>acket</a:t>
            </a:r>
            <a:r>
              <a:rPr lang="en-IN" b="1" i="0" dirty="0">
                <a:solidFill>
                  <a:srgbClr val="FFFFFF"/>
                </a:solidFill>
                <a:effectLst/>
                <a:latin typeface="Google Sans Text"/>
              </a:rPr>
              <a:t> Data Convergence Protocol (PDCP) specification</a:t>
            </a:r>
            <a:endParaRPr lang="en-IN" dirty="0"/>
          </a:p>
        </p:txBody>
      </p:sp>
      <p:sp>
        <p:nvSpPr>
          <p:cNvPr id="3" name="Subtitle 2">
            <a:extLst>
              <a:ext uri="{FF2B5EF4-FFF2-40B4-BE49-F238E27FC236}">
                <a16:creationId xmlns:a16="http://schemas.microsoft.com/office/drawing/2014/main" id="{B587752B-3B23-3308-AD87-6028FB74A9C9}"/>
              </a:ext>
            </a:extLst>
          </p:cNvPr>
          <p:cNvSpPr>
            <a:spLocks noGrp="1"/>
          </p:cNvSpPr>
          <p:nvPr>
            <p:ph type="subTitle" idx="1"/>
          </p:nvPr>
        </p:nvSpPr>
        <p:spPr/>
        <p:txBody>
          <a:bodyPr>
            <a:normAutofit/>
          </a:bodyPr>
          <a:lstStyle/>
          <a:p>
            <a:r>
              <a:rPr lang="en-US" b="1" i="0" dirty="0">
                <a:solidFill>
                  <a:srgbClr val="FFFFFF"/>
                </a:solidFill>
                <a:effectLst/>
                <a:latin typeface="Google Sans Text"/>
              </a:rPr>
              <a:t>3GPP TS 38.323 version 18.5.0 Release 18</a:t>
            </a:r>
            <a:endParaRPr lang="en-IN" dirty="0"/>
          </a:p>
        </p:txBody>
      </p:sp>
    </p:spTree>
    <p:extLst>
      <p:ext uri="{BB962C8B-B14F-4D97-AF65-F5344CB8AC3E}">
        <p14:creationId xmlns:p14="http://schemas.microsoft.com/office/powerpoint/2010/main" val="1442005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47AD4-4C45-0F66-0AC6-31186F6714BB}"/>
              </a:ext>
            </a:extLst>
          </p:cNvPr>
          <p:cNvSpPr>
            <a:spLocks noGrp="1"/>
          </p:cNvSpPr>
          <p:nvPr>
            <p:ph type="title"/>
          </p:nvPr>
        </p:nvSpPr>
        <p:spPr/>
        <p:txBody>
          <a:bodyPr/>
          <a:lstStyle/>
          <a:p>
            <a:r>
              <a:rPr lang="en-IN" dirty="0"/>
              <a:t>Radio Link Control (RLC)</a:t>
            </a:r>
          </a:p>
        </p:txBody>
      </p:sp>
      <p:sp>
        <p:nvSpPr>
          <p:cNvPr id="3" name="Content Placeholder 2">
            <a:extLst>
              <a:ext uri="{FF2B5EF4-FFF2-40B4-BE49-F238E27FC236}">
                <a16:creationId xmlns:a16="http://schemas.microsoft.com/office/drawing/2014/main" id="{3B7EA77D-FF53-5ADF-47CB-E5E05248EAC5}"/>
              </a:ext>
            </a:extLst>
          </p:cNvPr>
          <p:cNvSpPr>
            <a:spLocks noGrp="1"/>
          </p:cNvSpPr>
          <p:nvPr>
            <p:ph idx="1"/>
          </p:nvPr>
        </p:nvSpPr>
        <p:spPr/>
        <p:txBody>
          <a:bodyPr/>
          <a:lstStyle/>
          <a:p>
            <a:pPr marL="0" indent="0">
              <a:buNone/>
            </a:pPr>
            <a:r>
              <a:rPr lang="en-US" dirty="0"/>
              <a:t>Radio Link Control (RLC) sublayer is specified for the NR radio interface and is configured by upper layers, such as RRC. It sits between upper layers (like PDCP) and lower layers (like MAC). RLC functionality is performed by RLC entities, which can be configured to operate in one of three modes: Transparent Mode (TM), Unacknowledged Mode (UM), or Acknowledged Mode (AM). An RLC entity receives/delivers RLC SDUs from/to upper layers and sends/receives RLC PDUs to/from its peer entity via lower layers.</a:t>
            </a:r>
            <a:endParaRPr lang="en-IN" dirty="0"/>
          </a:p>
        </p:txBody>
      </p:sp>
    </p:spTree>
    <p:extLst>
      <p:ext uri="{BB962C8B-B14F-4D97-AF65-F5344CB8AC3E}">
        <p14:creationId xmlns:p14="http://schemas.microsoft.com/office/powerpoint/2010/main" val="41319688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28F5E-7813-1882-55C0-56AFC71E731C}"/>
              </a:ext>
            </a:extLst>
          </p:cNvPr>
          <p:cNvSpPr>
            <a:spLocks noGrp="1"/>
          </p:cNvSpPr>
          <p:nvPr>
            <p:ph type="title"/>
          </p:nvPr>
        </p:nvSpPr>
        <p:spPr/>
        <p:txBody>
          <a:bodyPr/>
          <a:lstStyle/>
          <a:p>
            <a:r>
              <a:rPr lang="en-US" dirty="0"/>
              <a:t>RLC sublayer supports key functions:</a:t>
            </a:r>
            <a:endParaRPr lang="en-IN" dirty="0"/>
          </a:p>
        </p:txBody>
      </p:sp>
      <p:sp>
        <p:nvSpPr>
          <p:cNvPr id="3" name="Content Placeholder 2">
            <a:extLst>
              <a:ext uri="{FF2B5EF4-FFF2-40B4-BE49-F238E27FC236}">
                <a16:creationId xmlns:a16="http://schemas.microsoft.com/office/drawing/2014/main" id="{136BCA39-7CC2-BE23-E1B8-E37850C0EC18}"/>
              </a:ext>
            </a:extLst>
          </p:cNvPr>
          <p:cNvSpPr>
            <a:spLocks noGrp="1"/>
          </p:cNvSpPr>
          <p:nvPr>
            <p:ph idx="1"/>
          </p:nvPr>
        </p:nvSpPr>
        <p:spPr/>
        <p:txBody>
          <a:bodyPr/>
          <a:lstStyle/>
          <a:p>
            <a:r>
              <a:rPr lang="en-IN" dirty="0"/>
              <a:t>Transfer of upper layer PDUs (RLC SDUs).</a:t>
            </a:r>
          </a:p>
          <a:p>
            <a:r>
              <a:rPr lang="en-IN" dirty="0"/>
              <a:t>Error correction* through ARQ, which is exclusively for AM data transfer.</a:t>
            </a:r>
          </a:p>
          <a:p>
            <a:r>
              <a:rPr lang="en-IN" dirty="0"/>
              <a:t>Segmentation and reassembly of RLC SDUs, used for UM and AM data transfer.</a:t>
            </a:r>
          </a:p>
          <a:p>
            <a:r>
              <a:rPr lang="en-IN" dirty="0"/>
              <a:t>Re-segmentation of RLC SDU segments, performed only in AM.</a:t>
            </a:r>
          </a:p>
          <a:p>
            <a:r>
              <a:rPr lang="en-IN" dirty="0"/>
              <a:t>Duplicate detection, also specific to AM data transfer.</a:t>
            </a:r>
          </a:p>
          <a:p>
            <a:r>
              <a:rPr lang="en-IN" dirty="0"/>
              <a:t>RLC SDU discard, applicable to UM and AM data transfer.</a:t>
            </a:r>
          </a:p>
          <a:p>
            <a:r>
              <a:rPr lang="en-IN" dirty="0"/>
              <a:t>RLC re-establishment.   </a:t>
            </a:r>
          </a:p>
          <a:p>
            <a:r>
              <a:rPr lang="en-IN" dirty="0"/>
              <a:t>Protocol error detection, only for AM data transfer.</a:t>
            </a:r>
          </a:p>
        </p:txBody>
      </p:sp>
    </p:spTree>
    <p:extLst>
      <p:ext uri="{BB962C8B-B14F-4D97-AF65-F5344CB8AC3E}">
        <p14:creationId xmlns:p14="http://schemas.microsoft.com/office/powerpoint/2010/main" val="5758008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3F4CE-B351-F185-FFDA-271AC5E08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AF38FE-E48B-1531-54F8-860EA161E99B}"/>
              </a:ext>
            </a:extLst>
          </p:cNvPr>
          <p:cNvSpPr>
            <a:spLocks noGrp="1"/>
          </p:cNvSpPr>
          <p:nvPr>
            <p:ph type="title"/>
          </p:nvPr>
        </p:nvSpPr>
        <p:spPr/>
        <p:txBody>
          <a:bodyPr/>
          <a:lstStyle/>
          <a:p>
            <a:r>
              <a:rPr lang="en-US" dirty="0"/>
              <a:t>RLC supports services to upper layers:</a:t>
            </a:r>
            <a:endParaRPr lang="en-IN" dirty="0"/>
          </a:p>
        </p:txBody>
      </p:sp>
      <p:sp>
        <p:nvSpPr>
          <p:cNvPr id="3" name="Content Placeholder 2">
            <a:extLst>
              <a:ext uri="{FF2B5EF4-FFF2-40B4-BE49-F238E27FC236}">
                <a16:creationId xmlns:a16="http://schemas.microsoft.com/office/drawing/2014/main" id="{8F8B647A-0D91-0149-90D0-4DEEF8B46C91}"/>
              </a:ext>
            </a:extLst>
          </p:cNvPr>
          <p:cNvSpPr>
            <a:spLocks noGrp="1"/>
          </p:cNvSpPr>
          <p:nvPr>
            <p:ph idx="1"/>
          </p:nvPr>
        </p:nvSpPr>
        <p:spPr/>
        <p:txBody>
          <a:bodyPr/>
          <a:lstStyle/>
          <a:p>
            <a:r>
              <a:rPr lang="en-US" dirty="0"/>
              <a:t>TM data transfer.</a:t>
            </a:r>
          </a:p>
          <a:p>
            <a:r>
              <a:rPr lang="en-US" dirty="0"/>
              <a:t>UM data transfer.</a:t>
            </a:r>
          </a:p>
          <a:p>
            <a:r>
              <a:rPr lang="en-US" dirty="0"/>
              <a:t>AM data transfer, including indication of successful delivery of upper layer PDUs.</a:t>
            </a:r>
          </a:p>
          <a:p>
            <a:endParaRPr lang="en-US" dirty="0"/>
          </a:p>
          <a:p>
            <a:pPr marL="0" indent="0">
              <a:buNone/>
            </a:pPr>
            <a:r>
              <a:rPr lang="en-US" dirty="0"/>
              <a:t>RLC expects services from lower layers, such as data transfer and notification of transmission opportunities, typically from MAC.</a:t>
            </a:r>
          </a:p>
        </p:txBody>
      </p:sp>
    </p:spTree>
    <p:extLst>
      <p:ext uri="{BB962C8B-B14F-4D97-AF65-F5344CB8AC3E}">
        <p14:creationId xmlns:p14="http://schemas.microsoft.com/office/powerpoint/2010/main" val="41800115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ECB39-6393-A99C-8739-02AFC37D0A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07A64B-F58F-E597-1E50-17A06EFC531B}"/>
              </a:ext>
            </a:extLst>
          </p:cNvPr>
          <p:cNvSpPr>
            <a:spLocks noGrp="1"/>
          </p:cNvSpPr>
          <p:nvPr>
            <p:ph type="ctrTitle"/>
          </p:nvPr>
        </p:nvSpPr>
        <p:spPr/>
        <p:txBody>
          <a:bodyPr/>
          <a:lstStyle/>
          <a:p>
            <a:r>
              <a:rPr lang="en-IN" b="1" i="0" dirty="0">
                <a:solidFill>
                  <a:srgbClr val="FFFFFF"/>
                </a:solidFill>
                <a:effectLst/>
                <a:latin typeface="Google Sans Text"/>
              </a:rPr>
              <a:t>Radio Resource Control (RRC); Protocol specification</a:t>
            </a:r>
            <a:endParaRPr lang="en-IN" dirty="0"/>
          </a:p>
        </p:txBody>
      </p:sp>
      <p:sp>
        <p:nvSpPr>
          <p:cNvPr id="3" name="Subtitle 2">
            <a:extLst>
              <a:ext uri="{FF2B5EF4-FFF2-40B4-BE49-F238E27FC236}">
                <a16:creationId xmlns:a16="http://schemas.microsoft.com/office/drawing/2014/main" id="{9BBAF3EF-912D-3CDF-0929-E0F66E2557A8}"/>
              </a:ext>
            </a:extLst>
          </p:cNvPr>
          <p:cNvSpPr>
            <a:spLocks noGrp="1"/>
          </p:cNvSpPr>
          <p:nvPr>
            <p:ph type="subTitle" idx="1"/>
          </p:nvPr>
        </p:nvSpPr>
        <p:spPr/>
        <p:txBody>
          <a:bodyPr>
            <a:normAutofit/>
          </a:bodyPr>
          <a:lstStyle/>
          <a:p>
            <a:r>
              <a:rPr lang="en-US" b="0" i="0" dirty="0">
                <a:solidFill>
                  <a:srgbClr val="FFFFFF"/>
                </a:solidFill>
                <a:effectLst/>
                <a:latin typeface="Google Sans Text"/>
              </a:rPr>
              <a:t>3GPP TS 38.331 version 18.5.1 Release 18</a:t>
            </a:r>
            <a:endParaRPr lang="en-IN" dirty="0"/>
          </a:p>
        </p:txBody>
      </p:sp>
    </p:spTree>
    <p:extLst>
      <p:ext uri="{BB962C8B-B14F-4D97-AF65-F5344CB8AC3E}">
        <p14:creationId xmlns:p14="http://schemas.microsoft.com/office/powerpoint/2010/main" val="540765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7422-6494-8B43-A779-4C5352209908}"/>
              </a:ext>
            </a:extLst>
          </p:cNvPr>
          <p:cNvSpPr>
            <a:spLocks noGrp="1"/>
          </p:cNvSpPr>
          <p:nvPr>
            <p:ph type="title"/>
          </p:nvPr>
        </p:nvSpPr>
        <p:spPr/>
        <p:txBody>
          <a:bodyPr/>
          <a:lstStyle/>
          <a:p>
            <a:r>
              <a:rPr lang="en-IN" dirty="0"/>
              <a:t>Radio Resource Control (RRC)</a:t>
            </a:r>
          </a:p>
        </p:txBody>
      </p:sp>
      <p:sp>
        <p:nvSpPr>
          <p:cNvPr id="3" name="Content Placeholder 2">
            <a:extLst>
              <a:ext uri="{FF2B5EF4-FFF2-40B4-BE49-F238E27FC236}">
                <a16:creationId xmlns:a16="http://schemas.microsoft.com/office/drawing/2014/main" id="{C0F6C2BD-0F85-6816-901D-0313C1BB13A4}"/>
              </a:ext>
            </a:extLst>
          </p:cNvPr>
          <p:cNvSpPr>
            <a:spLocks noGrp="1"/>
          </p:cNvSpPr>
          <p:nvPr>
            <p:ph idx="1"/>
          </p:nvPr>
        </p:nvSpPr>
        <p:spPr/>
        <p:txBody>
          <a:bodyPr/>
          <a:lstStyle/>
          <a:p>
            <a:r>
              <a:rPr lang="en-US" dirty="0"/>
              <a:t>Radio Resource Control (RRC) protocol specification defines the functionality of the RRC sublayer in 5G NR.</a:t>
            </a:r>
          </a:p>
          <a:p>
            <a:r>
              <a:rPr lang="en-US" dirty="0"/>
              <a:t>RRC operates in the control plane of the Access Stratum (AS).</a:t>
            </a:r>
            <a:endParaRPr lang="en-IN" dirty="0"/>
          </a:p>
        </p:txBody>
      </p:sp>
    </p:spTree>
    <p:extLst>
      <p:ext uri="{BB962C8B-B14F-4D97-AF65-F5344CB8AC3E}">
        <p14:creationId xmlns:p14="http://schemas.microsoft.com/office/powerpoint/2010/main" val="16064104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F76CD-565B-B930-CB78-652DB23FAE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E3518-AC18-1E8C-946C-5E5BD00D1F45}"/>
              </a:ext>
            </a:extLst>
          </p:cNvPr>
          <p:cNvSpPr>
            <a:spLocks noGrp="1"/>
          </p:cNvSpPr>
          <p:nvPr>
            <p:ph type="title"/>
          </p:nvPr>
        </p:nvSpPr>
        <p:spPr/>
        <p:txBody>
          <a:bodyPr/>
          <a:lstStyle/>
          <a:p>
            <a:r>
              <a:rPr lang="en-US" dirty="0"/>
              <a:t>Key functions of the RRC layer include</a:t>
            </a:r>
            <a:endParaRPr lang="en-IN" dirty="0"/>
          </a:p>
        </p:txBody>
      </p:sp>
      <p:sp>
        <p:nvSpPr>
          <p:cNvPr id="3" name="Content Placeholder 2">
            <a:extLst>
              <a:ext uri="{FF2B5EF4-FFF2-40B4-BE49-F238E27FC236}">
                <a16:creationId xmlns:a16="http://schemas.microsoft.com/office/drawing/2014/main" id="{D655DF9A-698F-6077-E60B-CAC692B69451}"/>
              </a:ext>
            </a:extLst>
          </p:cNvPr>
          <p:cNvSpPr>
            <a:spLocks noGrp="1"/>
          </p:cNvSpPr>
          <p:nvPr>
            <p:ph idx="1"/>
          </p:nvPr>
        </p:nvSpPr>
        <p:spPr/>
        <p:txBody>
          <a:bodyPr>
            <a:normAutofit/>
          </a:bodyPr>
          <a:lstStyle/>
          <a:p>
            <a:r>
              <a:rPr lang="en-US" dirty="0"/>
              <a:t>Broadcast of system information (e.g., cell (re-)selection parameters, common channel configuration, ETWS/CMAS notifications, positioning assistance data).</a:t>
            </a:r>
          </a:p>
          <a:p>
            <a:r>
              <a:rPr lang="en-US" dirty="0"/>
              <a:t>RRC connection control, which involves procedures for establishment, modification, suspension, resumption, and release of the RRC connection.</a:t>
            </a:r>
          </a:p>
          <a:p>
            <a:r>
              <a:rPr lang="en-US" dirty="0"/>
              <a:t>AS security activation, configuring integrity protection and ciphering for SRBs and DRBs.</a:t>
            </a:r>
          </a:p>
          <a:p>
            <a:r>
              <a:rPr lang="en-US" dirty="0"/>
              <a:t>Radio Bearer configuration, managing the establishment, modification, suspension, resumption, and release of SRBs, DRBs, and MRBs.</a:t>
            </a:r>
          </a:p>
          <a:p>
            <a:r>
              <a:rPr lang="en-US" dirty="0"/>
              <a:t>RRC connection mobility*, handling intra-frequency and inter-frequency handover, and path switch.</a:t>
            </a:r>
          </a:p>
        </p:txBody>
      </p:sp>
    </p:spTree>
    <p:extLst>
      <p:ext uri="{BB962C8B-B14F-4D97-AF65-F5344CB8AC3E}">
        <p14:creationId xmlns:p14="http://schemas.microsoft.com/office/powerpoint/2010/main" val="10144618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BF76CD-565B-B930-CB78-652DB23FAE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E3518-AC18-1E8C-946C-5E5BD00D1F45}"/>
              </a:ext>
            </a:extLst>
          </p:cNvPr>
          <p:cNvSpPr>
            <a:spLocks noGrp="1"/>
          </p:cNvSpPr>
          <p:nvPr>
            <p:ph type="title"/>
          </p:nvPr>
        </p:nvSpPr>
        <p:spPr/>
        <p:txBody>
          <a:bodyPr/>
          <a:lstStyle/>
          <a:p>
            <a:r>
              <a:rPr lang="en-US" dirty="0"/>
              <a:t>Key functions of the RRC layer include</a:t>
            </a:r>
            <a:endParaRPr lang="en-IN" dirty="0"/>
          </a:p>
        </p:txBody>
      </p:sp>
      <p:sp>
        <p:nvSpPr>
          <p:cNvPr id="3" name="Content Placeholder 2">
            <a:extLst>
              <a:ext uri="{FF2B5EF4-FFF2-40B4-BE49-F238E27FC236}">
                <a16:creationId xmlns:a16="http://schemas.microsoft.com/office/drawing/2014/main" id="{D655DF9A-698F-6077-E60B-CAC692B69451}"/>
              </a:ext>
            </a:extLst>
          </p:cNvPr>
          <p:cNvSpPr>
            <a:spLocks noGrp="1"/>
          </p:cNvSpPr>
          <p:nvPr>
            <p:ph idx="1"/>
          </p:nvPr>
        </p:nvSpPr>
        <p:spPr/>
        <p:txBody>
          <a:bodyPr>
            <a:normAutofit/>
          </a:bodyPr>
          <a:lstStyle/>
          <a:p>
            <a:r>
              <a:rPr lang="en-US" dirty="0"/>
              <a:t>Measurement configuration and reporting (setting up measurement objects, reporting configurations, and measurement gaps).</a:t>
            </a:r>
          </a:p>
          <a:p>
            <a:r>
              <a:rPr lang="en-US" dirty="0"/>
              <a:t>Recovery from radio link failure.</a:t>
            </a:r>
          </a:p>
          <a:p>
            <a:r>
              <a:rPr lang="en-US" dirty="0"/>
              <a:t>Inter-RAT mobility.</a:t>
            </a:r>
          </a:p>
          <a:p>
            <a:r>
              <a:rPr lang="en-US" dirty="0"/>
              <a:t>Configuration for IAB-nodes, L2 U2N/U2U relay, and NCR-nodes.</a:t>
            </a:r>
            <a:endParaRPr lang="en-IN" dirty="0"/>
          </a:p>
        </p:txBody>
      </p:sp>
    </p:spTree>
    <p:extLst>
      <p:ext uri="{BB962C8B-B14F-4D97-AF65-F5344CB8AC3E}">
        <p14:creationId xmlns:p14="http://schemas.microsoft.com/office/powerpoint/2010/main" val="1196701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D4498-F827-A730-40F9-C7F33BE9BF42}"/>
              </a:ext>
            </a:extLst>
          </p:cNvPr>
          <p:cNvSpPr>
            <a:spLocks noGrp="1"/>
          </p:cNvSpPr>
          <p:nvPr>
            <p:ph type="title"/>
          </p:nvPr>
        </p:nvSpPr>
        <p:spPr/>
        <p:txBody>
          <a:bodyPr/>
          <a:lstStyle/>
          <a:p>
            <a:r>
              <a:rPr lang="en-US" dirty="0"/>
              <a:t>RRC provides services to upper layers</a:t>
            </a:r>
            <a:endParaRPr lang="en-IN" dirty="0"/>
          </a:p>
        </p:txBody>
      </p:sp>
      <p:sp>
        <p:nvSpPr>
          <p:cNvPr id="3" name="Content Placeholder 2">
            <a:extLst>
              <a:ext uri="{FF2B5EF4-FFF2-40B4-BE49-F238E27FC236}">
                <a16:creationId xmlns:a16="http://schemas.microsoft.com/office/drawing/2014/main" id="{C82D002D-82EE-B82F-0C2C-DBE39168DFB0}"/>
              </a:ext>
            </a:extLst>
          </p:cNvPr>
          <p:cNvSpPr>
            <a:spLocks noGrp="1"/>
          </p:cNvSpPr>
          <p:nvPr>
            <p:ph idx="1"/>
          </p:nvPr>
        </p:nvSpPr>
        <p:spPr/>
        <p:txBody>
          <a:bodyPr/>
          <a:lstStyle/>
          <a:p>
            <a:r>
              <a:rPr lang="en-US" dirty="0"/>
              <a:t>Broadcast of common control information.</a:t>
            </a:r>
          </a:p>
          <a:p>
            <a:r>
              <a:rPr lang="en-US" dirty="0"/>
              <a:t>Notification of UEs (e.g., paging for RRC\_IDLE/INACTIVE UEs).</a:t>
            </a:r>
          </a:p>
          <a:p>
            <a:r>
              <a:rPr lang="en-US" dirty="0"/>
              <a:t>Transfer of dedicated signaling.</a:t>
            </a:r>
          </a:p>
          <a:p>
            <a:r>
              <a:rPr lang="en-US" dirty="0"/>
              <a:t>Broadcast of positioning assistance data.</a:t>
            </a:r>
          </a:p>
          <a:p>
            <a:r>
              <a:rPr lang="en-US" dirty="0"/>
              <a:t>Transfer of application layer measurement configuration and reporting</a:t>
            </a:r>
          </a:p>
          <a:p>
            <a:endParaRPr lang="en-US" dirty="0"/>
          </a:p>
          <a:p>
            <a:pPr marL="0" indent="0">
              <a:buNone/>
            </a:pPr>
            <a:r>
              <a:rPr lang="en-US" dirty="0"/>
              <a:t>RRC expects services from lower layers, primarily *integrity protection, ciphering, and loss-less in-sequence data delivery without duplication..</a:t>
            </a:r>
            <a:endParaRPr lang="en-IN" dirty="0"/>
          </a:p>
        </p:txBody>
      </p:sp>
    </p:spTree>
    <p:extLst>
      <p:ext uri="{BB962C8B-B14F-4D97-AF65-F5344CB8AC3E}">
        <p14:creationId xmlns:p14="http://schemas.microsoft.com/office/powerpoint/2010/main" val="31595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6181A-0362-2208-B086-CD56F67A1F16}"/>
              </a:ext>
            </a:extLst>
          </p:cNvPr>
          <p:cNvSpPr>
            <a:spLocks noGrp="1"/>
          </p:cNvSpPr>
          <p:nvPr>
            <p:ph type="title"/>
          </p:nvPr>
        </p:nvSpPr>
        <p:spPr/>
        <p:txBody>
          <a:bodyPr/>
          <a:lstStyle/>
          <a:p>
            <a:r>
              <a:rPr lang="en-IN" dirty="0"/>
              <a:t>Packet Data Convergence Protocol (PDCP)</a:t>
            </a:r>
          </a:p>
        </p:txBody>
      </p:sp>
      <p:sp>
        <p:nvSpPr>
          <p:cNvPr id="3" name="Content Placeholder 2">
            <a:extLst>
              <a:ext uri="{FF2B5EF4-FFF2-40B4-BE49-F238E27FC236}">
                <a16:creationId xmlns:a16="http://schemas.microsoft.com/office/drawing/2014/main" id="{61EAE757-EE37-0A9E-1A78-E1E872039CD4}"/>
              </a:ext>
            </a:extLst>
          </p:cNvPr>
          <p:cNvSpPr>
            <a:spLocks noGrp="1"/>
          </p:cNvSpPr>
          <p:nvPr>
            <p:ph idx="1"/>
          </p:nvPr>
        </p:nvSpPr>
        <p:spPr/>
        <p:txBody>
          <a:bodyPr/>
          <a:lstStyle/>
          <a:p>
            <a:r>
              <a:rPr lang="en-US" dirty="0"/>
              <a:t>It is configured by upper layers, such as RRC. </a:t>
            </a:r>
          </a:p>
          <a:p>
            <a:r>
              <a:rPr lang="en-US" dirty="0"/>
              <a:t>The PDCP sublayer is used for Radio Bearers (RBs) mapped on DCCH, DTCH, MTCH, SCCH, and STCH logical channels. </a:t>
            </a:r>
          </a:p>
          <a:p>
            <a:r>
              <a:rPr lang="en-US" dirty="0"/>
              <a:t>Generally, each RB is associated with one PDCP entity.</a:t>
            </a:r>
            <a:endParaRPr lang="en-IN" dirty="0"/>
          </a:p>
        </p:txBody>
      </p:sp>
    </p:spTree>
    <p:extLst>
      <p:ext uri="{BB962C8B-B14F-4D97-AF65-F5344CB8AC3E}">
        <p14:creationId xmlns:p14="http://schemas.microsoft.com/office/powerpoint/2010/main" val="3703446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DB2649-1261-1359-F028-81E7E45604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37B8C4-3A21-40E1-72FF-E5A06A0D35FA}"/>
              </a:ext>
            </a:extLst>
          </p:cNvPr>
          <p:cNvSpPr>
            <a:spLocks noGrp="1"/>
          </p:cNvSpPr>
          <p:nvPr>
            <p:ph type="title"/>
          </p:nvPr>
        </p:nvSpPr>
        <p:spPr/>
        <p:txBody>
          <a:bodyPr/>
          <a:lstStyle/>
          <a:p>
            <a:r>
              <a:rPr lang="en-US" dirty="0"/>
              <a:t> Key functions supported by PDCP</a:t>
            </a:r>
            <a:endParaRPr lang="en-IN" dirty="0"/>
          </a:p>
        </p:txBody>
      </p:sp>
      <p:sp>
        <p:nvSpPr>
          <p:cNvPr id="3" name="Content Placeholder 2">
            <a:extLst>
              <a:ext uri="{FF2B5EF4-FFF2-40B4-BE49-F238E27FC236}">
                <a16:creationId xmlns:a16="http://schemas.microsoft.com/office/drawing/2014/main" id="{FAB659EC-AA62-F90C-855E-FA6EA75BF31E}"/>
              </a:ext>
            </a:extLst>
          </p:cNvPr>
          <p:cNvSpPr>
            <a:spLocks noGrp="1"/>
          </p:cNvSpPr>
          <p:nvPr>
            <p:ph idx="1"/>
          </p:nvPr>
        </p:nvSpPr>
        <p:spPr/>
        <p:txBody>
          <a:bodyPr/>
          <a:lstStyle/>
          <a:p>
            <a:r>
              <a:rPr lang="en-US" dirty="0"/>
              <a:t>Transfer of data, for both user plane and control plane.</a:t>
            </a:r>
          </a:p>
          <a:p>
            <a:r>
              <a:rPr lang="en-US" dirty="0"/>
              <a:t> Maintenance of PDCP Sequence Numbers (SNs).</a:t>
            </a:r>
          </a:p>
          <a:p>
            <a:r>
              <a:rPr lang="en-IN" dirty="0"/>
              <a:t>Header compression and decompression, supporting protocols like ROHC, EHC, and UDC.</a:t>
            </a:r>
          </a:p>
          <a:p>
            <a:r>
              <a:rPr lang="en-IN" dirty="0"/>
              <a:t>Ciphering and deciphering for data security.</a:t>
            </a:r>
          </a:p>
          <a:p>
            <a:r>
              <a:rPr lang="en-IN" dirty="0"/>
              <a:t>Integrity protection and integrity verification.</a:t>
            </a:r>
          </a:p>
          <a:p>
            <a:r>
              <a:rPr lang="en-IN" dirty="0"/>
              <a:t>Timer-based SDU discard.</a:t>
            </a:r>
          </a:p>
          <a:p>
            <a:r>
              <a:rPr lang="en-IN" dirty="0"/>
              <a:t>Reordering and in-order delivery of data packets.</a:t>
            </a:r>
          </a:p>
          <a:p>
            <a:r>
              <a:rPr lang="en-IN" dirty="0"/>
              <a:t>Duplicate discarding.</a:t>
            </a:r>
          </a:p>
        </p:txBody>
      </p:sp>
    </p:spTree>
    <p:extLst>
      <p:ext uri="{BB962C8B-B14F-4D97-AF65-F5344CB8AC3E}">
        <p14:creationId xmlns:p14="http://schemas.microsoft.com/office/powerpoint/2010/main" val="3656436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52B27-4C33-05A3-52CE-8F53DAEBD3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E5C316-5CF2-4B1A-7B99-E1247B0804E8}"/>
              </a:ext>
            </a:extLst>
          </p:cNvPr>
          <p:cNvSpPr>
            <a:spLocks noGrp="1"/>
          </p:cNvSpPr>
          <p:nvPr>
            <p:ph type="title"/>
          </p:nvPr>
        </p:nvSpPr>
        <p:spPr/>
        <p:txBody>
          <a:bodyPr/>
          <a:lstStyle/>
          <a:p>
            <a:r>
              <a:rPr lang="en-US" dirty="0"/>
              <a:t> Key services supported by PDCP to RRC or SDAP</a:t>
            </a:r>
            <a:endParaRPr lang="en-IN" dirty="0"/>
          </a:p>
        </p:txBody>
      </p:sp>
      <p:sp>
        <p:nvSpPr>
          <p:cNvPr id="3" name="Content Placeholder 2">
            <a:extLst>
              <a:ext uri="{FF2B5EF4-FFF2-40B4-BE49-F238E27FC236}">
                <a16:creationId xmlns:a16="http://schemas.microsoft.com/office/drawing/2014/main" id="{E0696165-9C64-567E-F19A-613867B8839C}"/>
              </a:ext>
            </a:extLst>
          </p:cNvPr>
          <p:cNvSpPr>
            <a:spLocks noGrp="1"/>
          </p:cNvSpPr>
          <p:nvPr>
            <p:ph idx="1"/>
          </p:nvPr>
        </p:nvSpPr>
        <p:spPr/>
        <p:txBody>
          <a:bodyPr/>
          <a:lstStyle/>
          <a:p>
            <a:r>
              <a:rPr lang="en-US" dirty="0"/>
              <a:t>Transfer of user plane data.</a:t>
            </a:r>
          </a:p>
          <a:p>
            <a:r>
              <a:rPr lang="en-US" dirty="0"/>
              <a:t>Transfer of control plane data.</a:t>
            </a:r>
          </a:p>
          <a:p>
            <a:r>
              <a:rPr lang="en-US" dirty="0"/>
              <a:t>Header compression.</a:t>
            </a:r>
          </a:p>
          <a:p>
            <a:r>
              <a:rPr lang="en-US" dirty="0"/>
              <a:t>Uplink data compression.</a:t>
            </a:r>
          </a:p>
          <a:p>
            <a:r>
              <a:rPr lang="en-US" dirty="0"/>
              <a:t>Ciphering.</a:t>
            </a:r>
          </a:p>
          <a:p>
            <a:r>
              <a:rPr lang="en-US" dirty="0"/>
              <a:t>Integrity protection.</a:t>
            </a:r>
            <a:endParaRPr lang="en-IN" dirty="0"/>
          </a:p>
        </p:txBody>
      </p:sp>
    </p:spTree>
    <p:extLst>
      <p:ext uri="{BB962C8B-B14F-4D97-AF65-F5344CB8AC3E}">
        <p14:creationId xmlns:p14="http://schemas.microsoft.com/office/powerpoint/2010/main" val="59445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D167B-AF90-1299-261A-8907FF0FE5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C140DE-1AE9-73FD-17C7-DA28D92EDB1D}"/>
              </a:ext>
            </a:extLst>
          </p:cNvPr>
          <p:cNvSpPr>
            <a:spLocks noGrp="1"/>
          </p:cNvSpPr>
          <p:nvPr>
            <p:ph type="ctrTitle"/>
          </p:nvPr>
        </p:nvSpPr>
        <p:spPr/>
        <p:txBody>
          <a:bodyPr/>
          <a:lstStyle/>
          <a:p>
            <a:r>
              <a:rPr lang="en-IN" b="1" i="0" dirty="0">
                <a:solidFill>
                  <a:srgbClr val="FFFFFF"/>
                </a:solidFill>
                <a:effectLst/>
                <a:latin typeface="Google Sans Text"/>
              </a:rPr>
              <a:t>Medium Access Control (MAC) protocol specification</a:t>
            </a:r>
            <a:endParaRPr lang="en-IN" dirty="0"/>
          </a:p>
        </p:txBody>
      </p:sp>
      <p:sp>
        <p:nvSpPr>
          <p:cNvPr id="3" name="Subtitle 2">
            <a:extLst>
              <a:ext uri="{FF2B5EF4-FFF2-40B4-BE49-F238E27FC236}">
                <a16:creationId xmlns:a16="http://schemas.microsoft.com/office/drawing/2014/main" id="{A0FB96CB-3201-EE57-5746-4EB9296F6305}"/>
              </a:ext>
            </a:extLst>
          </p:cNvPr>
          <p:cNvSpPr>
            <a:spLocks noGrp="1"/>
          </p:cNvSpPr>
          <p:nvPr>
            <p:ph type="subTitle" idx="1"/>
          </p:nvPr>
        </p:nvSpPr>
        <p:spPr/>
        <p:txBody>
          <a:bodyPr>
            <a:normAutofit/>
          </a:bodyPr>
          <a:lstStyle/>
          <a:p>
            <a:r>
              <a:rPr lang="en-US" b="1" i="0" dirty="0">
                <a:solidFill>
                  <a:srgbClr val="FFFFFF"/>
                </a:solidFill>
                <a:effectLst/>
                <a:latin typeface="Google Sans Text"/>
              </a:rPr>
              <a:t>3GPP TS 38.321 version 18.5.0 Release 18</a:t>
            </a:r>
            <a:endParaRPr lang="en-IN" dirty="0"/>
          </a:p>
        </p:txBody>
      </p:sp>
    </p:spTree>
    <p:extLst>
      <p:ext uri="{BB962C8B-B14F-4D97-AF65-F5344CB8AC3E}">
        <p14:creationId xmlns:p14="http://schemas.microsoft.com/office/powerpoint/2010/main" val="14168257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FC14-5BB1-6022-D112-441B1D887E76}"/>
              </a:ext>
            </a:extLst>
          </p:cNvPr>
          <p:cNvSpPr>
            <a:spLocks noGrp="1"/>
          </p:cNvSpPr>
          <p:nvPr>
            <p:ph type="title"/>
          </p:nvPr>
        </p:nvSpPr>
        <p:spPr/>
        <p:txBody>
          <a:bodyPr/>
          <a:lstStyle/>
          <a:p>
            <a:r>
              <a:rPr lang="en-IN" b="1" i="0" dirty="0">
                <a:solidFill>
                  <a:srgbClr val="FFFFFF"/>
                </a:solidFill>
                <a:effectLst/>
                <a:latin typeface="Google Sans Text"/>
              </a:rPr>
              <a:t>Medium Access Control (MAC) protocol specification</a:t>
            </a:r>
            <a:endParaRPr lang="en-IN" dirty="0"/>
          </a:p>
        </p:txBody>
      </p:sp>
      <p:sp>
        <p:nvSpPr>
          <p:cNvPr id="3" name="Content Placeholder 2">
            <a:extLst>
              <a:ext uri="{FF2B5EF4-FFF2-40B4-BE49-F238E27FC236}">
                <a16:creationId xmlns:a16="http://schemas.microsoft.com/office/drawing/2014/main" id="{47D1D43F-46C8-FA7D-9E5F-868D3338B575}"/>
              </a:ext>
            </a:extLst>
          </p:cNvPr>
          <p:cNvSpPr>
            <a:spLocks noGrp="1"/>
          </p:cNvSpPr>
          <p:nvPr>
            <p:ph idx="1"/>
          </p:nvPr>
        </p:nvSpPr>
        <p:spPr/>
        <p:txBody>
          <a:bodyPr/>
          <a:lstStyle/>
          <a:p>
            <a:pPr marL="0" indent="0">
              <a:buNone/>
            </a:pPr>
            <a:r>
              <a:rPr lang="en-US" dirty="0"/>
              <a:t>The NR Medium Access Control (MAC) protocol specification describes the functionality of the MAC sublayer. The MAC entity is configured by RRC and handles various transport channels, including Broadcast Channel (BCH), Downlink Shared Channel(s) (DL-SCH), Paging Channel (PCH), Uplink Shared Channel(s) (UL-SCH), Random Access Channel(s) (RACH), </a:t>
            </a:r>
            <a:r>
              <a:rPr lang="en-US" dirty="0" err="1"/>
              <a:t>Sidelink</a:t>
            </a:r>
            <a:r>
              <a:rPr lang="en-US" dirty="0"/>
              <a:t> Broadcast Channel (SL-BCH), and </a:t>
            </a:r>
            <a:r>
              <a:rPr lang="en-US" dirty="0" err="1"/>
              <a:t>Sidelink</a:t>
            </a:r>
            <a:r>
              <a:rPr lang="en-US" dirty="0"/>
              <a:t> Shared Channel (SL-SCH). Multiple MAC entities can be configured, for example, when Secondary Cell Group (SCG) or Dual Active Protocol Stack (DAPS) handover is used. The MAC entity is responsible for mapping logical channels onto transport channels.</a:t>
            </a:r>
            <a:endParaRPr lang="en-IN" dirty="0"/>
          </a:p>
        </p:txBody>
      </p:sp>
    </p:spTree>
    <p:extLst>
      <p:ext uri="{BB962C8B-B14F-4D97-AF65-F5344CB8AC3E}">
        <p14:creationId xmlns:p14="http://schemas.microsoft.com/office/powerpoint/2010/main" val="2692214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EA604-144D-D1A3-7E7C-59B782E95140}"/>
              </a:ext>
            </a:extLst>
          </p:cNvPr>
          <p:cNvSpPr>
            <a:spLocks noGrp="1"/>
          </p:cNvSpPr>
          <p:nvPr>
            <p:ph type="title"/>
          </p:nvPr>
        </p:nvSpPr>
        <p:spPr/>
        <p:txBody>
          <a:bodyPr/>
          <a:lstStyle/>
          <a:p>
            <a:r>
              <a:rPr lang="en-US" dirty="0"/>
              <a:t>Functions provided by MAC </a:t>
            </a:r>
            <a:endParaRPr lang="en-IN" dirty="0"/>
          </a:p>
        </p:txBody>
      </p:sp>
      <p:sp>
        <p:nvSpPr>
          <p:cNvPr id="3" name="Content Placeholder 2">
            <a:extLst>
              <a:ext uri="{FF2B5EF4-FFF2-40B4-BE49-F238E27FC236}">
                <a16:creationId xmlns:a16="http://schemas.microsoft.com/office/drawing/2014/main" id="{7FA0CE5C-9977-FA7D-2B20-6A28891BBB0C}"/>
              </a:ext>
            </a:extLst>
          </p:cNvPr>
          <p:cNvSpPr>
            <a:spLocks noGrp="1"/>
          </p:cNvSpPr>
          <p:nvPr>
            <p:ph idx="1"/>
          </p:nvPr>
        </p:nvSpPr>
        <p:spPr/>
        <p:txBody>
          <a:bodyPr/>
          <a:lstStyle/>
          <a:p>
            <a:r>
              <a:rPr lang="en-US" dirty="0"/>
              <a:t> Mapping between logical channels and transport channels.</a:t>
            </a:r>
          </a:p>
          <a:p>
            <a:r>
              <a:rPr lang="en-US" dirty="0"/>
              <a:t>Multiplexing and demultiplexing of MAC SDUs onto and from transport blocks.</a:t>
            </a:r>
          </a:p>
          <a:p>
            <a:r>
              <a:rPr lang="en-US" dirty="0"/>
              <a:t>Error correction through HARQ (Hybrid Automatic Repeat </a:t>
            </a:r>
            <a:r>
              <a:rPr lang="en-US" dirty="0" err="1"/>
              <a:t>reQuest</a:t>
            </a:r>
            <a:r>
              <a:rPr lang="en-US" dirty="0"/>
              <a:t>).</a:t>
            </a:r>
          </a:p>
          <a:p>
            <a:r>
              <a:rPr lang="en-US" dirty="0"/>
              <a:t>Logical channel prioritization.</a:t>
            </a:r>
          </a:p>
          <a:p>
            <a:r>
              <a:rPr lang="en-US" dirty="0"/>
              <a:t>Scheduling information reporting.</a:t>
            </a:r>
          </a:p>
          <a:p>
            <a:r>
              <a:rPr lang="en-US" dirty="0"/>
              <a:t>Priority handling between overlapping resources of one UE.</a:t>
            </a:r>
          </a:p>
          <a:p>
            <a:r>
              <a:rPr lang="en-US" dirty="0"/>
              <a:t>Radio resource selection.</a:t>
            </a:r>
            <a:endParaRPr lang="en-IN" dirty="0"/>
          </a:p>
        </p:txBody>
      </p:sp>
    </p:spTree>
    <p:extLst>
      <p:ext uri="{BB962C8B-B14F-4D97-AF65-F5344CB8AC3E}">
        <p14:creationId xmlns:p14="http://schemas.microsoft.com/office/powerpoint/2010/main" val="2712944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F3CB13-5987-BAAA-C521-05EA6E7B5B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49AD88-BCEB-B1F3-8485-20541924F49A}"/>
              </a:ext>
            </a:extLst>
          </p:cNvPr>
          <p:cNvSpPr>
            <a:spLocks noGrp="1"/>
          </p:cNvSpPr>
          <p:nvPr>
            <p:ph type="title"/>
          </p:nvPr>
        </p:nvSpPr>
        <p:spPr/>
        <p:txBody>
          <a:bodyPr/>
          <a:lstStyle/>
          <a:p>
            <a:r>
              <a:rPr lang="en-US" dirty="0"/>
              <a:t>Services Provided by MAC to Upper Layers </a:t>
            </a:r>
            <a:endParaRPr lang="en-IN" dirty="0"/>
          </a:p>
        </p:txBody>
      </p:sp>
      <p:sp>
        <p:nvSpPr>
          <p:cNvPr id="3" name="Content Placeholder 2">
            <a:extLst>
              <a:ext uri="{FF2B5EF4-FFF2-40B4-BE49-F238E27FC236}">
                <a16:creationId xmlns:a16="http://schemas.microsoft.com/office/drawing/2014/main" id="{F4EB208C-9D5C-0F5C-A3C3-D781406433A6}"/>
              </a:ext>
            </a:extLst>
          </p:cNvPr>
          <p:cNvSpPr>
            <a:spLocks noGrp="1"/>
          </p:cNvSpPr>
          <p:nvPr>
            <p:ph idx="1"/>
          </p:nvPr>
        </p:nvSpPr>
        <p:spPr/>
        <p:txBody>
          <a:bodyPr/>
          <a:lstStyle/>
          <a:p>
            <a:r>
              <a:rPr lang="en-US" dirty="0"/>
              <a:t>Data transfer</a:t>
            </a:r>
          </a:p>
          <a:p>
            <a:r>
              <a:rPr lang="en-US" dirty="0"/>
              <a:t>Radio resource allocation</a:t>
            </a:r>
            <a:endParaRPr lang="en-IN" dirty="0"/>
          </a:p>
        </p:txBody>
      </p:sp>
    </p:spTree>
    <p:extLst>
      <p:ext uri="{BB962C8B-B14F-4D97-AF65-F5344CB8AC3E}">
        <p14:creationId xmlns:p14="http://schemas.microsoft.com/office/powerpoint/2010/main" val="39865011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E173EA-BE69-3081-0328-41419E13A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E7FA0D-CCA5-E821-7321-18203D321872}"/>
              </a:ext>
            </a:extLst>
          </p:cNvPr>
          <p:cNvSpPr>
            <a:spLocks noGrp="1"/>
          </p:cNvSpPr>
          <p:nvPr>
            <p:ph type="ctrTitle"/>
          </p:nvPr>
        </p:nvSpPr>
        <p:spPr/>
        <p:txBody>
          <a:bodyPr/>
          <a:lstStyle/>
          <a:p>
            <a:r>
              <a:rPr lang="en-IN" b="1" i="0" dirty="0">
                <a:solidFill>
                  <a:srgbClr val="FFFFFF"/>
                </a:solidFill>
                <a:effectLst/>
                <a:latin typeface="Google Sans Text"/>
              </a:rPr>
              <a:t>Radio Link Control (RLC) protocol specification </a:t>
            </a:r>
            <a:endParaRPr lang="en-IN" dirty="0"/>
          </a:p>
        </p:txBody>
      </p:sp>
      <p:sp>
        <p:nvSpPr>
          <p:cNvPr id="3" name="Subtitle 2">
            <a:extLst>
              <a:ext uri="{FF2B5EF4-FFF2-40B4-BE49-F238E27FC236}">
                <a16:creationId xmlns:a16="http://schemas.microsoft.com/office/drawing/2014/main" id="{1245746F-CB0F-4524-72A5-0E2E4823F44C}"/>
              </a:ext>
            </a:extLst>
          </p:cNvPr>
          <p:cNvSpPr>
            <a:spLocks noGrp="1"/>
          </p:cNvSpPr>
          <p:nvPr>
            <p:ph type="subTitle" idx="1"/>
          </p:nvPr>
        </p:nvSpPr>
        <p:spPr/>
        <p:txBody>
          <a:bodyPr>
            <a:normAutofit/>
          </a:bodyPr>
          <a:lstStyle/>
          <a:p>
            <a:r>
              <a:rPr lang="en-US" b="1" i="0" dirty="0">
                <a:solidFill>
                  <a:srgbClr val="FFFFFF"/>
                </a:solidFill>
                <a:effectLst/>
                <a:latin typeface="Google Sans Text"/>
              </a:rPr>
              <a:t>3GPP TS 38.322 version 18.2.0 Release 18</a:t>
            </a:r>
            <a:endParaRPr lang="en-IN" dirty="0"/>
          </a:p>
        </p:txBody>
      </p:sp>
    </p:spTree>
    <p:extLst>
      <p:ext uri="{BB962C8B-B14F-4D97-AF65-F5344CB8AC3E}">
        <p14:creationId xmlns:p14="http://schemas.microsoft.com/office/powerpoint/2010/main" val="17538428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Red">
      <a:dk1>
        <a:sysClr val="windowText" lastClr="000000"/>
      </a:dk1>
      <a:lt1>
        <a:sysClr val="window" lastClr="FFFFFF"/>
      </a:lt1>
      <a:dk2>
        <a:srgbClr val="323232"/>
      </a:dk2>
      <a:lt2>
        <a:srgbClr val="E5C243"/>
      </a:lt2>
      <a:accent1>
        <a:srgbClr val="A5300F"/>
      </a:accent1>
      <a:accent2>
        <a:srgbClr val="D55816"/>
      </a:accent2>
      <a:accent3>
        <a:srgbClr val="E19825"/>
      </a:accent3>
      <a:accent4>
        <a:srgbClr val="B19C7D"/>
      </a:accent4>
      <a:accent5>
        <a:srgbClr val="7F5F52"/>
      </a:accent5>
      <a:accent6>
        <a:srgbClr val="B27D49"/>
      </a:accent6>
      <a:hlink>
        <a:srgbClr val="6B9F25"/>
      </a:hlink>
      <a:folHlink>
        <a:srgbClr val="B26B0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Quotable</Template>
  <TotalTime>106</TotalTime>
  <Words>937</Words>
  <Application>Microsoft Office PowerPoint</Application>
  <PresentationFormat>Widescreen</PresentationFormat>
  <Paragraphs>80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Google Sans Text</vt:lpstr>
      <vt:lpstr>Times New Roman</vt:lpstr>
      <vt:lpstr>Wingdings 2</vt:lpstr>
      <vt:lpstr>Quotable</vt:lpstr>
      <vt:lpstr>Packet Data Convergence Protocol (PDCP) specification</vt:lpstr>
      <vt:lpstr>Packet Data Convergence Protocol (PDCP)</vt:lpstr>
      <vt:lpstr> Key functions supported by PDCP</vt:lpstr>
      <vt:lpstr> Key services supported by PDCP to RRC or SDAP</vt:lpstr>
      <vt:lpstr>Medium Access Control (MAC) protocol specification</vt:lpstr>
      <vt:lpstr>Medium Access Control (MAC) protocol specification</vt:lpstr>
      <vt:lpstr>Functions provided by MAC </vt:lpstr>
      <vt:lpstr>Services Provided by MAC to Upper Layers </vt:lpstr>
      <vt:lpstr>Radio Link Control (RLC) protocol specification </vt:lpstr>
      <vt:lpstr>Radio Link Control (RLC)</vt:lpstr>
      <vt:lpstr>RLC sublayer supports key functions:</vt:lpstr>
      <vt:lpstr>RLC supports services to upper layers:</vt:lpstr>
      <vt:lpstr>Radio Resource Control (RRC); Protocol specification</vt:lpstr>
      <vt:lpstr>Radio Resource Control (RRC)</vt:lpstr>
      <vt:lpstr>Key functions of the RRC layer include</vt:lpstr>
      <vt:lpstr>Key functions of the RRC layer include</vt:lpstr>
      <vt:lpstr>RRC provides services to upper layers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Abhijith Sai Vedantham</dc:creator>
  <cp:lastModifiedBy>Abhijith Sai Vedantham</cp:lastModifiedBy>
  <cp:revision>1</cp:revision>
  <dcterms:created xsi:type="dcterms:W3CDTF">2025-06-04T08:00:20Z</dcterms:created>
  <dcterms:modified xsi:type="dcterms:W3CDTF">2025-06-04T09:46:38Z</dcterms:modified>
</cp:coreProperties>
</file>