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70" r:id="rId11"/>
    <p:sldId id="271" r:id="rId12"/>
    <p:sldId id="272" r:id="rId13"/>
    <p:sldId id="265" r:id="rId14"/>
    <p:sldId id="268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9FDDE-866F-458A-8ECC-5F880DB407B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0F80-17DC-4087-9AD1-40A4D64DE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588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370F80-17DC-4087-9AD1-40A4D64DE7B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93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35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7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4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6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88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4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7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4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9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16D1C-A338-4986-9DDF-362BD445B2F5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3F129C-D6A5-4581-8F46-DCA6779D209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3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F089-B7A0-6EB5-8FA7-9380B1CF5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-148388"/>
            <a:ext cx="8676222" cy="3200400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Core Network: Service-Based Architecture (SBA)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4B7E2-0ABC-C232-DBFD-E2660EE44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Function Mapping &amp; Interface Design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Presented by: Abhijith Sai Vedantham</a:t>
            </a:r>
          </a:p>
        </p:txBody>
      </p:sp>
    </p:spTree>
    <p:extLst>
      <p:ext uri="{BB962C8B-B14F-4D97-AF65-F5344CB8AC3E}">
        <p14:creationId xmlns:p14="http://schemas.microsoft.com/office/powerpoint/2010/main" val="3009590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6EED-D39D-4202-BB41-846B38E7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Interfaces Using HTTP/2 and JSON in 5G Core: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FDA3-F884-854D-0A6A-CF90EC35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5G Core Service-Based Interfaces (SBIs) use:</a:t>
            </a:r>
          </a:p>
          <a:p>
            <a:pPr marL="0" indent="0">
              <a:buNone/>
            </a:pPr>
            <a:r>
              <a:rPr lang="en-IN" dirty="0"/>
              <a:t>           	HTTP/2 protocol for efficient transport</a:t>
            </a:r>
          </a:p>
          <a:p>
            <a:pPr marL="0" indent="0">
              <a:buNone/>
            </a:pPr>
            <a:r>
              <a:rPr lang="en-IN" dirty="0"/>
              <a:t>	JSON format for data payload</a:t>
            </a:r>
          </a:p>
          <a:p>
            <a:pPr marL="0" indent="0">
              <a:buNone/>
            </a:pPr>
            <a:r>
              <a:rPr lang="en-IN" dirty="0"/>
              <a:t>	RESTful API structure based on OpenAPI specs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50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D2C7C-5BEE-A108-8649-243EEABA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70BC-46CE-6309-C94F-612EFBFF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Interfaces Using HTTP/2 and JSON in 5G Core: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AD99-3B7B-1C76-E0D7-DCCFC5D6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Key Interfaces Using HTTP/2 + JSON: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Nnrf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For NF discovery via NRF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Namf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UE access, registration, and mobility via AMF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Nsmf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Session and PDU control between AMF and SMF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Npcf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Policy exchange between SMF/AMF and PCF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Nudm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Access user profile data from UDM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Nausf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Perform authentication via AUS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92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51505-07DD-F7D8-AF7A-0C6DC9ED4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ECD-E158-16E8-C687-735E6278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Interfaces Using HTTP/2 and JSON in 5G Core: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7A13-135E-C231-8FB1-2ED2DA18A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Key Interfaces Using HTTP/2 + JSON: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latin typeface="Arial" panose="020B0604020202020204" pitchFamily="34" charset="0"/>
              </a:rPr>
              <a:t>Nnssf: </a:t>
            </a:r>
            <a:r>
              <a:rPr lang="en-US" altLang="en-US" dirty="0">
                <a:latin typeface="Arial" panose="020B0604020202020204" pitchFamily="34" charset="0"/>
              </a:rPr>
              <a:t>Slice selection queries to NSSF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>
                <a:latin typeface="Arial" panose="020B0604020202020204" pitchFamily="34" charset="0"/>
              </a:rPr>
              <a:t>Nnef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API interaction between AF and NEF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err="1">
                <a:latin typeface="Arial" panose="020B0604020202020204" pitchFamily="34" charset="0"/>
              </a:rPr>
              <a:t>Nsmsf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SMS delivery using SMSF (if REST-based)</a:t>
            </a:r>
            <a:endParaRPr lang="en-US" b="1" u="sng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D68A53-1EF1-D4E3-672A-B92C1BD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4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8752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74B8-25B0-E2AF-3F27-AEBFF4683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FUNCTIONS of Core NFs: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B016-B697-CE1D-2AED-F48285B7C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AMF: Like a traffic controller managing device entry and movement</a:t>
            </a:r>
          </a:p>
          <a:p>
            <a:r>
              <a:rPr lang="en-US" dirty="0"/>
              <a:t>SMF: Session supervisor assigning IPs and managing data flows</a:t>
            </a:r>
          </a:p>
          <a:p>
            <a:r>
              <a:rPr lang="en-US" dirty="0"/>
              <a:t>UPF: The data router sending user traffic to the internet or apps</a:t>
            </a:r>
          </a:p>
          <a:p>
            <a:r>
              <a:rPr lang="en-US" dirty="0"/>
              <a:t>PCF: The policy manager defining speed limits and priorities</a:t>
            </a:r>
          </a:p>
        </p:txBody>
      </p:sp>
    </p:spTree>
    <p:extLst>
      <p:ext uri="{BB962C8B-B14F-4D97-AF65-F5344CB8AC3E}">
        <p14:creationId xmlns:p14="http://schemas.microsoft.com/office/powerpoint/2010/main" val="122321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FB721-FD84-8054-7397-41430F5F7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293F-6651-9538-CE32-4AE78555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FUNCTIONS of Core NFs: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BD7E-C11E-9850-0A1F-D0D9F9AEA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NRF: The “yellow pages” for network functions to find each other</a:t>
            </a:r>
          </a:p>
          <a:p>
            <a:r>
              <a:rPr lang="en-US" dirty="0"/>
              <a:t>NSSF: The lane selector deciding the best network slice for each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49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38587-B2FA-DFAA-B406-AB87BEB67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824C-BF6A-A519-A902-D1CB9E4E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UERANSIM and Open5GS Setup</a:t>
            </a:r>
            <a:r>
              <a:rPr lang="en-US" b="1" u="sng" dirty="0"/>
              <a:t>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236C-AEC2-3A4E-8E67-8AB828378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Setup:</a:t>
            </a:r>
          </a:p>
          <a:p>
            <a:endParaRPr lang="en-US" dirty="0"/>
          </a:p>
          <a:p>
            <a:r>
              <a:rPr lang="en-US" dirty="0"/>
              <a:t>UERANSIM simulates UE and </a:t>
            </a:r>
            <a:r>
              <a:rPr lang="en-US" dirty="0" err="1"/>
              <a:t>gNB</a:t>
            </a:r>
            <a:r>
              <a:rPr lang="en-US" dirty="0"/>
              <a:t> (for testing without hardware)</a:t>
            </a:r>
          </a:p>
          <a:p>
            <a:r>
              <a:rPr lang="en-US" dirty="0"/>
              <a:t>Open5GS is a free 5G core software that includes AMF, SMF, UPF, etc.</a:t>
            </a:r>
          </a:p>
          <a:p>
            <a:r>
              <a:rPr lang="en-US" dirty="0"/>
              <a:t>Used together to build and test full 5G core and RAN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7950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BEA64-BD28-15A8-144F-BB34CDF4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88E9C-FFAF-5804-7E28-A5FD6D13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UERANSIM and Open5GS Setup</a:t>
            </a:r>
            <a:r>
              <a:rPr lang="en-US" b="1" u="sng" dirty="0"/>
              <a:t>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15EA-F581-60CA-6008-81172EA73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err="1"/>
              <a:t>Requirments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r>
              <a:rPr lang="en-US" dirty="0"/>
              <a:t>Linux system with MongoDB for NF database.</a:t>
            </a:r>
          </a:p>
          <a:p>
            <a:r>
              <a:rPr lang="en-US" dirty="0"/>
              <a:t>Configuration of PLMN, NSSAI, </a:t>
            </a:r>
            <a:r>
              <a:rPr lang="en-US" dirty="0" err="1"/>
              <a:t>gNB</a:t>
            </a:r>
            <a:r>
              <a:rPr lang="en-US" dirty="0"/>
              <a:t> ID in both UERANSIM and Open5GS.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0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F4ECD2-8610-6559-961C-690E6DA41C6B}"/>
              </a:ext>
            </a:extLst>
          </p:cNvPr>
          <p:cNvSpPr/>
          <p:nvPr/>
        </p:nvSpPr>
        <p:spPr>
          <a:xfrm>
            <a:off x="1074656" y="735286"/>
            <a:ext cx="914400" cy="39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err="1"/>
              <a:t>gNB</a:t>
            </a:r>
            <a:endParaRPr lang="en-IN" sz="1200" dirty="0"/>
          </a:p>
          <a:p>
            <a:pPr algn="ctr"/>
            <a:r>
              <a:rPr lang="en-IN" sz="1200" dirty="0"/>
              <a:t>(5G NR)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46C9F-093C-47EF-9DC4-8B5BA9728109}"/>
              </a:ext>
            </a:extLst>
          </p:cNvPr>
          <p:cNvSpPr/>
          <p:nvPr/>
        </p:nvSpPr>
        <p:spPr>
          <a:xfrm>
            <a:off x="772998" y="2818613"/>
            <a:ext cx="914400" cy="3794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6A4024-BA9E-8612-E683-0E7DBA03C8C6}"/>
              </a:ext>
            </a:extLst>
          </p:cNvPr>
          <p:cNvSpPr/>
          <p:nvPr/>
        </p:nvSpPr>
        <p:spPr>
          <a:xfrm>
            <a:off x="461913" y="4127754"/>
            <a:ext cx="1225485" cy="461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DN</a:t>
            </a:r>
          </a:p>
          <a:p>
            <a:pPr algn="ctr"/>
            <a:r>
              <a:rPr lang="en-IN" sz="1200" dirty="0"/>
              <a:t>(Data Network)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0D974-5D47-B0AC-A278-8F32FDB225D9}"/>
              </a:ext>
            </a:extLst>
          </p:cNvPr>
          <p:cNvSpPr/>
          <p:nvPr/>
        </p:nvSpPr>
        <p:spPr>
          <a:xfrm>
            <a:off x="1687398" y="1599016"/>
            <a:ext cx="1659119" cy="58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AMF</a:t>
            </a:r>
          </a:p>
          <a:p>
            <a:pPr algn="ctr"/>
            <a:r>
              <a:rPr lang="en-IN" sz="1200" dirty="0"/>
              <a:t>(</a:t>
            </a:r>
            <a:r>
              <a:rPr lang="en-US" sz="1200" dirty="0"/>
              <a:t>Access and Mobility Management Function)</a:t>
            </a:r>
            <a:endParaRPr lang="en-IN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CA8F9-D838-12C6-E614-A8361CCB9DF2}"/>
              </a:ext>
            </a:extLst>
          </p:cNvPr>
          <p:cNvSpPr/>
          <p:nvPr/>
        </p:nvSpPr>
        <p:spPr>
          <a:xfrm>
            <a:off x="3610852" y="1594301"/>
            <a:ext cx="1630839" cy="631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SMF</a:t>
            </a:r>
          </a:p>
          <a:p>
            <a:pPr algn="ctr"/>
            <a:r>
              <a:rPr lang="en-IN" sz="1200" dirty="0"/>
              <a:t>Session Management Function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176FF-7C64-DA9E-CC1C-4875F1A032C9}"/>
              </a:ext>
            </a:extLst>
          </p:cNvPr>
          <p:cNvSpPr/>
          <p:nvPr/>
        </p:nvSpPr>
        <p:spPr>
          <a:xfrm>
            <a:off x="5506026" y="1594301"/>
            <a:ext cx="1630840" cy="631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PCF</a:t>
            </a:r>
          </a:p>
          <a:p>
            <a:pPr algn="ctr"/>
            <a:r>
              <a:rPr lang="en-IN" sz="1200" dirty="0"/>
              <a:t>Policy Control 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CEAAF-FB0B-3134-9DBF-AD898E354C48}"/>
              </a:ext>
            </a:extLst>
          </p:cNvPr>
          <p:cNvSpPr/>
          <p:nvPr/>
        </p:nvSpPr>
        <p:spPr>
          <a:xfrm>
            <a:off x="9196619" y="1622578"/>
            <a:ext cx="1432875" cy="575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NRF</a:t>
            </a:r>
          </a:p>
          <a:p>
            <a:pPr algn="ctr"/>
            <a:r>
              <a:rPr lang="en-IN" sz="1200" dirty="0"/>
              <a:t>Network Repository Function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6F49EE-3D52-67FF-7C44-186260A50EA6}"/>
              </a:ext>
            </a:extLst>
          </p:cNvPr>
          <p:cNvSpPr/>
          <p:nvPr/>
        </p:nvSpPr>
        <p:spPr>
          <a:xfrm>
            <a:off x="7483299" y="1594298"/>
            <a:ext cx="1366887" cy="631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NEF</a:t>
            </a:r>
          </a:p>
          <a:p>
            <a:pPr algn="ctr"/>
            <a:r>
              <a:rPr lang="en-IN" sz="1200" dirty="0"/>
              <a:t>Network Exposure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4B44E0-D738-0B9D-5437-07EA1C55998A}"/>
              </a:ext>
            </a:extLst>
          </p:cNvPr>
          <p:cNvSpPr/>
          <p:nvPr/>
        </p:nvSpPr>
        <p:spPr>
          <a:xfrm>
            <a:off x="2121033" y="3727114"/>
            <a:ext cx="1225484" cy="631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200" dirty="0"/>
          </a:p>
          <a:p>
            <a:pPr algn="ctr"/>
            <a:r>
              <a:rPr lang="en-IN" sz="1200" dirty="0"/>
              <a:t>UDM</a:t>
            </a:r>
          </a:p>
          <a:p>
            <a:pPr algn="ctr"/>
            <a:r>
              <a:rPr lang="en-IN" sz="1200" dirty="0"/>
              <a:t>Unified Data Management</a:t>
            </a:r>
          </a:p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0A10A0-3C1D-DEB9-A8DD-833D155F224A}"/>
              </a:ext>
            </a:extLst>
          </p:cNvPr>
          <p:cNvSpPr/>
          <p:nvPr/>
        </p:nvSpPr>
        <p:spPr>
          <a:xfrm>
            <a:off x="3816288" y="3727114"/>
            <a:ext cx="1263192" cy="641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AUSF</a:t>
            </a:r>
          </a:p>
          <a:p>
            <a:pPr algn="ctr"/>
            <a:r>
              <a:rPr lang="en-IN" sz="1200" dirty="0"/>
              <a:t>Authentication Server 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F431DE-48E4-8469-0FFA-6CA06989357E}"/>
              </a:ext>
            </a:extLst>
          </p:cNvPr>
          <p:cNvSpPr/>
          <p:nvPr/>
        </p:nvSpPr>
        <p:spPr>
          <a:xfrm>
            <a:off x="5666282" y="3727114"/>
            <a:ext cx="1310327" cy="575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UDR</a:t>
            </a:r>
          </a:p>
          <a:p>
            <a:pPr algn="ctr"/>
            <a:r>
              <a:rPr lang="en-IN" sz="1200" dirty="0"/>
              <a:t>Unified Data Repository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85D10-0049-F7A6-8A9E-0BA41190315A}"/>
              </a:ext>
            </a:extLst>
          </p:cNvPr>
          <p:cNvSpPr/>
          <p:nvPr/>
        </p:nvSpPr>
        <p:spPr>
          <a:xfrm>
            <a:off x="7668705" y="3670553"/>
            <a:ext cx="1432876" cy="6315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NSSF</a:t>
            </a:r>
          </a:p>
          <a:p>
            <a:pPr algn="ctr"/>
            <a:r>
              <a:rPr lang="en-IN" sz="1200" dirty="0"/>
              <a:t>Network Slice Selection Function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F6D38D-DF66-D733-070B-F9FF59EBA25E}"/>
              </a:ext>
            </a:extLst>
          </p:cNvPr>
          <p:cNvSpPr/>
          <p:nvPr/>
        </p:nvSpPr>
        <p:spPr>
          <a:xfrm>
            <a:off x="9524212" y="3659958"/>
            <a:ext cx="1093510" cy="5326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SMSF</a:t>
            </a:r>
          </a:p>
          <a:p>
            <a:pPr algn="ctr"/>
            <a:r>
              <a:rPr lang="en-IN" sz="1200" dirty="0"/>
              <a:t>SMS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881AE-2D9A-938E-BF1F-5F93637A5379}"/>
              </a:ext>
            </a:extLst>
          </p:cNvPr>
          <p:cNvSpPr/>
          <p:nvPr/>
        </p:nvSpPr>
        <p:spPr>
          <a:xfrm>
            <a:off x="10867533" y="2818613"/>
            <a:ext cx="914400" cy="405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AF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560974-12C1-1D66-EC79-22ED97F85CCE}"/>
              </a:ext>
            </a:extLst>
          </p:cNvPr>
          <p:cNvSpPr/>
          <p:nvPr/>
        </p:nvSpPr>
        <p:spPr>
          <a:xfrm>
            <a:off x="10961801" y="4292722"/>
            <a:ext cx="914401" cy="461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External</a:t>
            </a:r>
          </a:p>
          <a:p>
            <a:pPr algn="ctr"/>
            <a:r>
              <a:rPr lang="en-IN" sz="1200" dirty="0"/>
              <a:t>Application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AF88E3E-77C3-EFEE-B133-FB001C067195}"/>
              </a:ext>
            </a:extLst>
          </p:cNvPr>
          <p:cNvSpPr/>
          <p:nvPr/>
        </p:nvSpPr>
        <p:spPr>
          <a:xfrm>
            <a:off x="-2" y="617450"/>
            <a:ext cx="659877" cy="6315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7B1B0E-41C6-9526-936F-626136E20385}"/>
              </a:ext>
            </a:extLst>
          </p:cNvPr>
          <p:cNvSpPr/>
          <p:nvPr/>
        </p:nvSpPr>
        <p:spPr>
          <a:xfrm>
            <a:off x="2560160" y="2818614"/>
            <a:ext cx="8069334" cy="3794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Service-Based Interface (SBI) Bus</a:t>
            </a:r>
          </a:p>
          <a:p>
            <a:pPr algn="ctr"/>
            <a:r>
              <a:rPr lang="en-IN" sz="1200" dirty="0"/>
              <a:t>HTTP/2 = REST - JSON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998D91-C264-976B-065C-0BD4753064AB}"/>
              </a:ext>
            </a:extLst>
          </p:cNvPr>
          <p:cNvCxnSpPr>
            <a:cxnSpLocks/>
          </p:cNvCxnSpPr>
          <p:nvPr/>
        </p:nvCxnSpPr>
        <p:spPr>
          <a:xfrm>
            <a:off x="659876" y="933249"/>
            <a:ext cx="4147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364ED8A-D404-7A8C-0583-03EAEBF9AF28}"/>
              </a:ext>
            </a:extLst>
          </p:cNvPr>
          <p:cNvSpPr/>
          <p:nvPr/>
        </p:nvSpPr>
        <p:spPr>
          <a:xfrm>
            <a:off x="895546" y="1131216"/>
            <a:ext cx="403411" cy="1687398"/>
          </a:xfrm>
          <a:custGeom>
            <a:avLst/>
            <a:gdLst>
              <a:gd name="connsiteX0" fmla="*/ 386499 w 403411"/>
              <a:gd name="connsiteY0" fmla="*/ 0 h 1687398"/>
              <a:gd name="connsiteX1" fmla="*/ 358219 w 403411"/>
              <a:gd name="connsiteY1" fmla="*/ 801279 h 1687398"/>
              <a:gd name="connsiteX2" fmla="*/ 0 w 403411"/>
              <a:gd name="connsiteY2" fmla="*/ 1687398 h 168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1" h="1687398">
                <a:moveTo>
                  <a:pt x="386499" y="0"/>
                </a:moveTo>
                <a:cubicBezTo>
                  <a:pt x="404567" y="260023"/>
                  <a:pt x="422635" y="520046"/>
                  <a:pt x="358219" y="801279"/>
                </a:cubicBezTo>
                <a:cubicBezTo>
                  <a:pt x="293803" y="1082512"/>
                  <a:pt x="146901" y="1384955"/>
                  <a:pt x="0" y="168739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85B32E5-5267-B80A-3571-706278B864EC}"/>
              </a:ext>
            </a:extLst>
          </p:cNvPr>
          <p:cNvSpPr/>
          <p:nvPr/>
        </p:nvSpPr>
        <p:spPr>
          <a:xfrm>
            <a:off x="1206631" y="1772847"/>
            <a:ext cx="2413262" cy="1045767"/>
          </a:xfrm>
          <a:custGeom>
            <a:avLst/>
            <a:gdLst>
              <a:gd name="connsiteX0" fmla="*/ 0 w 2413262"/>
              <a:gd name="connsiteY0" fmla="*/ 1045767 h 1045767"/>
              <a:gd name="connsiteX1" fmla="*/ 1027522 w 2413262"/>
              <a:gd name="connsiteY1" fmla="*/ 121941 h 1045767"/>
              <a:gd name="connsiteX2" fmla="*/ 2413262 w 2413262"/>
              <a:gd name="connsiteY2" fmla="*/ 37099 h 1045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3262" h="1045767">
                <a:moveTo>
                  <a:pt x="0" y="1045767"/>
                </a:moveTo>
                <a:cubicBezTo>
                  <a:pt x="312656" y="667909"/>
                  <a:pt x="625312" y="290052"/>
                  <a:pt x="1027522" y="121941"/>
                </a:cubicBezTo>
                <a:cubicBezTo>
                  <a:pt x="1429732" y="-46170"/>
                  <a:pt x="1921497" y="-4536"/>
                  <a:pt x="2413262" y="370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14E84B0-46A4-3EEA-78B9-16F86CE0C682}"/>
              </a:ext>
            </a:extLst>
          </p:cNvPr>
          <p:cNvSpPr/>
          <p:nvPr/>
        </p:nvSpPr>
        <p:spPr>
          <a:xfrm>
            <a:off x="1282045" y="1121790"/>
            <a:ext cx="509048" cy="490194"/>
          </a:xfrm>
          <a:custGeom>
            <a:avLst/>
            <a:gdLst>
              <a:gd name="connsiteX0" fmla="*/ 0 w 509048"/>
              <a:gd name="connsiteY0" fmla="*/ 0 h 490194"/>
              <a:gd name="connsiteX1" fmla="*/ 179110 w 509048"/>
              <a:gd name="connsiteY1" fmla="*/ 226243 h 490194"/>
              <a:gd name="connsiteX2" fmla="*/ 179110 w 509048"/>
              <a:gd name="connsiteY2" fmla="*/ 226243 h 490194"/>
              <a:gd name="connsiteX3" fmla="*/ 509048 w 509048"/>
              <a:gd name="connsiteY3" fmla="*/ 490194 h 49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048" h="490194">
                <a:moveTo>
                  <a:pt x="0" y="0"/>
                </a:moveTo>
                <a:lnTo>
                  <a:pt x="179110" y="226243"/>
                </a:lnTo>
                <a:lnTo>
                  <a:pt x="179110" y="226243"/>
                </a:lnTo>
                <a:lnTo>
                  <a:pt x="509048" y="4901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A4795A0-B57E-6EFA-62A1-D213419CDCF1}"/>
              </a:ext>
            </a:extLst>
          </p:cNvPr>
          <p:cNvSpPr/>
          <p:nvPr/>
        </p:nvSpPr>
        <p:spPr>
          <a:xfrm>
            <a:off x="763571" y="3186260"/>
            <a:ext cx="527966" cy="933253"/>
          </a:xfrm>
          <a:custGeom>
            <a:avLst/>
            <a:gdLst>
              <a:gd name="connsiteX0" fmla="*/ 28281 w 527966"/>
              <a:gd name="connsiteY0" fmla="*/ 0 h 933253"/>
              <a:gd name="connsiteX1" fmla="*/ 527901 w 527966"/>
              <a:gd name="connsiteY1" fmla="*/ 282804 h 933253"/>
              <a:gd name="connsiteX2" fmla="*/ 0 w 527966"/>
              <a:gd name="connsiteY2" fmla="*/ 933253 h 933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966" h="933253">
                <a:moveTo>
                  <a:pt x="28281" y="0"/>
                </a:moveTo>
                <a:cubicBezTo>
                  <a:pt x="280447" y="63631"/>
                  <a:pt x="532614" y="127262"/>
                  <a:pt x="527901" y="282804"/>
                </a:cubicBezTo>
                <a:cubicBezTo>
                  <a:pt x="523188" y="438346"/>
                  <a:pt x="261594" y="685799"/>
                  <a:pt x="0" y="93325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3AE214-6A6E-B831-8406-9663994864BE}"/>
              </a:ext>
            </a:extLst>
          </p:cNvPr>
          <p:cNvSpPr txBox="1"/>
          <p:nvPr/>
        </p:nvSpPr>
        <p:spPr>
          <a:xfrm>
            <a:off x="714747" y="670393"/>
            <a:ext cx="3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C7BF6A-9BD6-2BD2-D658-863E8B16C3A1}"/>
              </a:ext>
            </a:extLst>
          </p:cNvPr>
          <p:cNvSpPr txBox="1"/>
          <p:nvPr/>
        </p:nvSpPr>
        <p:spPr>
          <a:xfrm>
            <a:off x="1025331" y="3321745"/>
            <a:ext cx="3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EE851A-0014-2379-7135-4F1C12E4C7A8}"/>
              </a:ext>
            </a:extLst>
          </p:cNvPr>
          <p:cNvSpPr txBox="1"/>
          <p:nvPr/>
        </p:nvSpPr>
        <p:spPr>
          <a:xfrm>
            <a:off x="1504156" y="1196105"/>
            <a:ext cx="3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2C57BB-ACE1-8F1D-55C9-F441DC513E70}"/>
              </a:ext>
            </a:extLst>
          </p:cNvPr>
          <p:cNvSpPr txBox="1"/>
          <p:nvPr/>
        </p:nvSpPr>
        <p:spPr>
          <a:xfrm>
            <a:off x="915951" y="1523822"/>
            <a:ext cx="3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B75931-7C2C-0536-8868-5F69406CD372}"/>
              </a:ext>
            </a:extLst>
          </p:cNvPr>
          <p:cNvSpPr txBox="1"/>
          <p:nvPr/>
        </p:nvSpPr>
        <p:spPr>
          <a:xfrm>
            <a:off x="1298957" y="2157230"/>
            <a:ext cx="3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N4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3015987-71E0-8BC3-CCDA-C4F072D78E8A}"/>
              </a:ext>
            </a:extLst>
          </p:cNvPr>
          <p:cNvSpPr/>
          <p:nvPr/>
        </p:nvSpPr>
        <p:spPr>
          <a:xfrm>
            <a:off x="11180190" y="3223967"/>
            <a:ext cx="575141" cy="1074656"/>
          </a:xfrm>
          <a:custGeom>
            <a:avLst/>
            <a:gdLst>
              <a:gd name="connsiteX0" fmla="*/ 37707 w 575141"/>
              <a:gd name="connsiteY0" fmla="*/ 0 h 1074656"/>
              <a:gd name="connsiteX1" fmla="*/ 575035 w 575141"/>
              <a:gd name="connsiteY1" fmla="*/ 707010 h 1074656"/>
              <a:gd name="connsiteX2" fmla="*/ 0 w 575141"/>
              <a:gd name="connsiteY2" fmla="*/ 1074656 h 107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5141" h="1074656">
                <a:moveTo>
                  <a:pt x="37707" y="0"/>
                </a:moveTo>
                <a:cubicBezTo>
                  <a:pt x="309513" y="263950"/>
                  <a:pt x="581319" y="527901"/>
                  <a:pt x="575035" y="707010"/>
                </a:cubicBezTo>
                <a:cubicBezTo>
                  <a:pt x="568751" y="886119"/>
                  <a:pt x="284375" y="980387"/>
                  <a:pt x="0" y="10746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E024CD7-71C6-184B-485A-AAF44C2238B0}"/>
              </a:ext>
            </a:extLst>
          </p:cNvPr>
          <p:cNvSpPr/>
          <p:nvPr/>
        </p:nvSpPr>
        <p:spPr>
          <a:xfrm>
            <a:off x="2856322" y="577855"/>
            <a:ext cx="3332375" cy="64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err="1"/>
              <a:t>Refererence</a:t>
            </a:r>
            <a:r>
              <a:rPr lang="en-IN" sz="1200" b="1" dirty="0"/>
              <a:t> Point Architecture</a:t>
            </a:r>
          </a:p>
          <a:p>
            <a:pPr algn="ctr"/>
            <a:r>
              <a:rPr lang="en-IN" sz="1200" dirty="0"/>
              <a:t>Outside the bus: N1,N2,N3,N4,N6</a:t>
            </a:r>
          </a:p>
          <a:p>
            <a:pPr algn="ctr"/>
            <a:r>
              <a:rPr lang="en-IN" sz="1200" dirty="0"/>
              <a:t>Inside the bus: </a:t>
            </a:r>
            <a:r>
              <a:rPr lang="en-IN" sz="1200" dirty="0" err="1"/>
              <a:t>Npcf</a:t>
            </a:r>
            <a:r>
              <a:rPr lang="en-IN" sz="1200" dirty="0"/>
              <a:t>, </a:t>
            </a:r>
            <a:r>
              <a:rPr lang="en-IN" sz="1200" dirty="0" err="1"/>
              <a:t>Namf</a:t>
            </a:r>
            <a:r>
              <a:rPr lang="en-IN" sz="1200" dirty="0"/>
              <a:t>, </a:t>
            </a:r>
            <a:r>
              <a:rPr lang="en-IN" sz="1200" dirty="0" err="1"/>
              <a:t>Nnrf</a:t>
            </a:r>
            <a:r>
              <a:rPr lang="en-IN" sz="1200" dirty="0"/>
              <a:t> etc. service-based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7931DA-307F-A10D-F577-E9E2EAB8FBA4}"/>
              </a:ext>
            </a:extLst>
          </p:cNvPr>
          <p:cNvSpPr/>
          <p:nvPr/>
        </p:nvSpPr>
        <p:spPr>
          <a:xfrm>
            <a:off x="7550871" y="557934"/>
            <a:ext cx="2846895" cy="725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/>
              <a:t>Network Slicing Support</a:t>
            </a:r>
          </a:p>
          <a:p>
            <a:pPr algn="ctr"/>
            <a:r>
              <a:rPr lang="en-IN" dirty="0"/>
              <a:t>.</a:t>
            </a:r>
            <a:r>
              <a:rPr lang="en-IN" sz="1200" dirty="0"/>
              <a:t>NSSF manages slice selection</a:t>
            </a:r>
          </a:p>
          <a:p>
            <a:pPr algn="ctr"/>
            <a:r>
              <a:rPr lang="en-IN" sz="1200" dirty="0"/>
              <a:t>.Multiple instances of NFs can be deployed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F5BFFE-A117-E779-3071-AAE21E4AFDD3}"/>
              </a:ext>
            </a:extLst>
          </p:cNvPr>
          <p:cNvCxnSpPr>
            <a:cxnSpLocks/>
          </p:cNvCxnSpPr>
          <p:nvPr/>
        </p:nvCxnSpPr>
        <p:spPr>
          <a:xfrm>
            <a:off x="2856322" y="2197613"/>
            <a:ext cx="0" cy="618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B4194B-466D-102E-724C-6A57BE16BD1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26271" y="2225897"/>
            <a:ext cx="1" cy="589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30A238-4B46-D02C-6A62-04DE1E5A61B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321445" y="2225897"/>
            <a:ext cx="1" cy="589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D9950C-25C2-8E42-A73A-F2169E30F2A7}"/>
              </a:ext>
            </a:extLst>
          </p:cNvPr>
          <p:cNvCxnSpPr>
            <a:cxnSpLocks/>
          </p:cNvCxnSpPr>
          <p:nvPr/>
        </p:nvCxnSpPr>
        <p:spPr>
          <a:xfrm>
            <a:off x="8003357" y="2225894"/>
            <a:ext cx="0" cy="589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867551-3A43-F00C-122F-00B435F62E4D}"/>
              </a:ext>
            </a:extLst>
          </p:cNvPr>
          <p:cNvCxnSpPr>
            <a:cxnSpLocks/>
          </p:cNvCxnSpPr>
          <p:nvPr/>
        </p:nvCxnSpPr>
        <p:spPr>
          <a:xfrm>
            <a:off x="9643621" y="2197613"/>
            <a:ext cx="0" cy="618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F28F92-7DC7-39A5-F119-6931D4D3D0B8}"/>
              </a:ext>
            </a:extLst>
          </p:cNvPr>
          <p:cNvCxnSpPr>
            <a:cxnSpLocks/>
          </p:cNvCxnSpPr>
          <p:nvPr/>
        </p:nvCxnSpPr>
        <p:spPr>
          <a:xfrm>
            <a:off x="1685456" y="2894029"/>
            <a:ext cx="8747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D21C824-8E5B-5A22-778A-F08E99746094}"/>
              </a:ext>
            </a:extLst>
          </p:cNvPr>
          <p:cNvCxnSpPr>
            <a:cxnSpLocks/>
          </p:cNvCxnSpPr>
          <p:nvPr/>
        </p:nvCxnSpPr>
        <p:spPr>
          <a:xfrm>
            <a:off x="2856322" y="3198042"/>
            <a:ext cx="0" cy="529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938EEE-1CF0-5CC4-FDEC-9512598DB9C8}"/>
              </a:ext>
            </a:extLst>
          </p:cNvPr>
          <p:cNvCxnSpPr>
            <a:cxnSpLocks/>
          </p:cNvCxnSpPr>
          <p:nvPr/>
        </p:nvCxnSpPr>
        <p:spPr>
          <a:xfrm>
            <a:off x="4421108" y="3198042"/>
            <a:ext cx="16665" cy="529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C7351E7-FC5D-01A1-19A8-08BB5B035A3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321445" y="3186260"/>
            <a:ext cx="1" cy="540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3B0B6F4-B9B3-F5F3-5191-76D8B897B85D}"/>
              </a:ext>
            </a:extLst>
          </p:cNvPr>
          <p:cNvCxnSpPr>
            <a:cxnSpLocks/>
          </p:cNvCxnSpPr>
          <p:nvPr/>
        </p:nvCxnSpPr>
        <p:spPr>
          <a:xfrm>
            <a:off x="8003357" y="3198042"/>
            <a:ext cx="0" cy="472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6BC21FA-CE97-EA2A-2505-9FD8994FA2B3}"/>
              </a:ext>
            </a:extLst>
          </p:cNvPr>
          <p:cNvCxnSpPr>
            <a:cxnSpLocks/>
          </p:cNvCxnSpPr>
          <p:nvPr/>
        </p:nvCxnSpPr>
        <p:spPr>
          <a:xfrm>
            <a:off x="9643621" y="3186260"/>
            <a:ext cx="0" cy="473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1E082E-3BEA-C9BD-2F96-9980C64E5214}"/>
              </a:ext>
            </a:extLst>
          </p:cNvPr>
          <p:cNvCxnSpPr>
            <a:cxnSpLocks/>
          </p:cNvCxnSpPr>
          <p:nvPr/>
        </p:nvCxnSpPr>
        <p:spPr>
          <a:xfrm>
            <a:off x="10616150" y="3021289"/>
            <a:ext cx="238039" cy="12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36">
            <a:extLst>
              <a:ext uri="{FF2B5EF4-FFF2-40B4-BE49-F238E27FC236}">
                <a16:creationId xmlns:a16="http://schemas.microsoft.com/office/drawing/2014/main" id="{6D54767E-FC1E-CEC8-CE80-A9D079CCE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297848"/>
            <a:ext cx="9603275" cy="685856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5G Core Network: Service-Based Architecture (SBA)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31159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1F78-08DC-BDC9-9A8E-AFCAD6746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5G Core SBA: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B888-5C39-5A1E-4EC9-6ED352EF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5G Core uses a modern, flexible Service-Based Architecture (SBA).</a:t>
            </a:r>
          </a:p>
          <a:p>
            <a:r>
              <a:rPr lang="en-IN" dirty="0"/>
              <a:t>Network Functions (NFs) behave as independent services.</a:t>
            </a:r>
          </a:p>
          <a:p>
            <a:r>
              <a:rPr lang="en-IN" dirty="0"/>
              <a:t>Communication occurs over HTTP/2 protocols with RESTful APIs.</a:t>
            </a:r>
          </a:p>
          <a:p>
            <a:r>
              <a:rPr lang="en-IN" dirty="0"/>
              <a:t>Designed for cloud-native, scalable, and modular deployments.</a:t>
            </a:r>
          </a:p>
          <a:p>
            <a:r>
              <a:rPr lang="en-IN" dirty="0"/>
              <a:t>Enables dynamic function updates and service discovery.</a:t>
            </a:r>
          </a:p>
        </p:txBody>
      </p:sp>
    </p:spTree>
    <p:extLst>
      <p:ext uri="{BB962C8B-B14F-4D97-AF65-F5344CB8AC3E}">
        <p14:creationId xmlns:p14="http://schemas.microsoft.com/office/powerpoint/2010/main" val="93563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AFE2-9B61-249D-2536-F9100BCE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Key Network Functions in 5G Core: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2E3E-47B7-AB34-D576-BA6C45B1C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900" dirty="0"/>
              <a:t> </a:t>
            </a:r>
            <a:r>
              <a:rPr lang="en-IN" sz="1900" b="1" dirty="0"/>
              <a:t>Key Network Functions in 5G Core AMF </a:t>
            </a:r>
            <a:r>
              <a:rPr lang="en-IN" sz="1900" dirty="0"/>
              <a:t>(Access and Mobility Management Function):Handles device registration, connection management, mobility (handover)</a:t>
            </a:r>
          </a:p>
          <a:p>
            <a:r>
              <a:rPr lang="en-IN" sz="1900" b="1" dirty="0"/>
              <a:t>SMF</a:t>
            </a:r>
            <a:r>
              <a:rPr lang="en-IN" sz="1900" dirty="0"/>
              <a:t> (Session Management Function):Manages PDU sessions, IP allocation, and session control policies</a:t>
            </a:r>
          </a:p>
          <a:p>
            <a:r>
              <a:rPr lang="en-IN" sz="1900" b="1" dirty="0"/>
              <a:t>UPF</a:t>
            </a:r>
            <a:r>
              <a:rPr lang="en-IN" sz="1900" dirty="0"/>
              <a:t> (User Plane Function):Routes and forwards user data packets between UE and data networks</a:t>
            </a:r>
          </a:p>
          <a:p>
            <a:r>
              <a:rPr lang="en-IN" sz="1900" b="1" dirty="0"/>
              <a:t>PCF </a:t>
            </a:r>
            <a:r>
              <a:rPr lang="en-IN" sz="1900" dirty="0"/>
              <a:t>(Policy Control Function):Defines QoS and enforces network policies for sessions</a:t>
            </a:r>
          </a:p>
        </p:txBody>
      </p:sp>
    </p:spTree>
    <p:extLst>
      <p:ext uri="{BB962C8B-B14F-4D97-AF65-F5344CB8AC3E}">
        <p14:creationId xmlns:p14="http://schemas.microsoft.com/office/powerpoint/2010/main" val="343720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3B54-57F1-0BF7-B9EF-1D0B3E9C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Key Network Functions in 5G Core: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B123-A654-61AC-1FDE-BD638D0E7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900" b="1" dirty="0"/>
              <a:t>AUSF</a:t>
            </a:r>
            <a:r>
              <a:rPr lang="en-IN" sz="1900" dirty="0"/>
              <a:t> (Authentication Server Function):Authenticates user credentials during connection setup</a:t>
            </a:r>
          </a:p>
          <a:p>
            <a:r>
              <a:rPr lang="en-IN" sz="1900" b="1" dirty="0"/>
              <a:t>NRF </a:t>
            </a:r>
            <a:r>
              <a:rPr lang="en-IN" sz="1900" dirty="0"/>
              <a:t>(Network Repository Function):Maintains an NF directory for discovery and registration</a:t>
            </a:r>
          </a:p>
          <a:p>
            <a:r>
              <a:rPr lang="en-IN" sz="1900" b="1" dirty="0"/>
              <a:t>NSSF</a:t>
            </a:r>
            <a:r>
              <a:rPr lang="en-IN" sz="1900" dirty="0"/>
              <a:t> (Network Slice Selection Function):Determines and allocates appropriate network slices for users</a:t>
            </a:r>
          </a:p>
          <a:p>
            <a:r>
              <a:rPr lang="en-IN" sz="1900" b="1" dirty="0"/>
              <a:t>NEF</a:t>
            </a:r>
            <a:r>
              <a:rPr lang="en-IN" sz="1900" dirty="0"/>
              <a:t> (Network Exposure Function):Provides API interfaces to third-party and application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178369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0DD1D-DEB5-DC7F-5F56-C9853A15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39F3-46B8-6B1F-D3AC-F26348C7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Key Network Functions in 5G Core: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F3D8-CFBE-4053-F74E-D8FE48D8F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900" b="1" dirty="0"/>
              <a:t>SMSF</a:t>
            </a:r>
            <a:r>
              <a:rPr lang="en-IN" sz="1900" dirty="0"/>
              <a:t> (SMS Function):Manages SMS delivery over the 5G core</a:t>
            </a:r>
          </a:p>
          <a:p>
            <a:r>
              <a:rPr lang="en-IN" sz="1900" b="1" dirty="0"/>
              <a:t>UDR</a:t>
            </a:r>
            <a:r>
              <a:rPr lang="en-IN" sz="1900" dirty="0"/>
              <a:t> (Unified Data Repository):Central database shared by multiple functions like UDM and PCF</a:t>
            </a:r>
          </a:p>
          <a:p>
            <a:r>
              <a:rPr lang="en-IN" sz="1900" b="1" dirty="0"/>
              <a:t>UDM</a:t>
            </a:r>
            <a:r>
              <a:rPr lang="en-IN" sz="1900" dirty="0"/>
              <a:t> (Unified Data Management):Stores user profiles, subscription info, authentication credentials</a:t>
            </a:r>
          </a:p>
          <a:p>
            <a:r>
              <a:rPr lang="en-IN" sz="1900" b="1" dirty="0"/>
              <a:t>AF</a:t>
            </a:r>
            <a:r>
              <a:rPr lang="en-IN" sz="1900" dirty="0"/>
              <a:t> (Application Function):Application logic that interacts with 5G core via NEF </a:t>
            </a:r>
          </a:p>
          <a:p>
            <a:endParaRPr lang="en-IN" sz="1900" dirty="0"/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771302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E99-E841-09EA-E330-73C9FC44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Service-Based Interfaces (SBIs) Explained: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B1AD-34A7-CC1E-D0D0-EB45063C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SBIs enable NFs to communicate with each other via standardized APIs.</a:t>
            </a:r>
          </a:p>
          <a:p>
            <a:r>
              <a:rPr lang="en-IN" dirty="0"/>
              <a:t>Uses RESTful API calls over HTTP/2 protocol with JSON data exchange.</a:t>
            </a:r>
          </a:p>
          <a:p>
            <a:r>
              <a:rPr lang="en-IN" dirty="0"/>
              <a:t>Important SBI examples include:</a:t>
            </a:r>
          </a:p>
        </p:txBody>
      </p:sp>
    </p:spTree>
    <p:extLst>
      <p:ext uri="{BB962C8B-B14F-4D97-AF65-F5344CB8AC3E}">
        <p14:creationId xmlns:p14="http://schemas.microsoft.com/office/powerpoint/2010/main" val="203438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839F4-A4D7-5485-3CB1-CBE7ACFA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5676-5727-718A-2B34-4AC04521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Service-Based Interfaces (SBIs) Explained: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C2E67-1404-24A3-6965-30AA6649E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100" dirty="0"/>
          </a:p>
          <a:p>
            <a:r>
              <a:rPr lang="en-IN" sz="2100" b="1" dirty="0" err="1"/>
              <a:t>Nnrf</a:t>
            </a:r>
            <a:r>
              <a:rPr lang="en-IN" sz="2100" b="1" dirty="0"/>
              <a:t>:</a:t>
            </a:r>
            <a:r>
              <a:rPr lang="en-IN" sz="2100" dirty="0"/>
              <a:t> NF discovery and registration with NRF</a:t>
            </a:r>
          </a:p>
          <a:p>
            <a:r>
              <a:rPr lang="en-IN" sz="2100" b="1" dirty="0" err="1"/>
              <a:t>Namf</a:t>
            </a:r>
            <a:r>
              <a:rPr lang="en-IN" sz="2100" b="1" dirty="0"/>
              <a:t>: </a:t>
            </a:r>
            <a:r>
              <a:rPr lang="en-IN" sz="2100" dirty="0"/>
              <a:t>UE registration and mobility messaging between UE and AMF </a:t>
            </a:r>
          </a:p>
          <a:p>
            <a:r>
              <a:rPr lang="en-IN" sz="2100" b="1" dirty="0" err="1"/>
              <a:t>Nsmf</a:t>
            </a:r>
            <a:r>
              <a:rPr lang="en-IN" sz="2100" b="1" dirty="0"/>
              <a:t>: </a:t>
            </a:r>
            <a:r>
              <a:rPr lang="en-IN" sz="2100" dirty="0"/>
              <a:t>Session control messaging between AMF and SMF </a:t>
            </a:r>
          </a:p>
          <a:p>
            <a:r>
              <a:rPr lang="en-IN" sz="2100" b="1" dirty="0" err="1"/>
              <a:t>Npcf</a:t>
            </a:r>
            <a:r>
              <a:rPr lang="en-IN" sz="2100" b="1" dirty="0"/>
              <a:t>: </a:t>
            </a:r>
            <a:r>
              <a:rPr lang="en-IN" sz="2100" dirty="0"/>
              <a:t>Policy control communication between SMF/AMF and PCF</a:t>
            </a:r>
          </a:p>
          <a:p>
            <a:r>
              <a:rPr lang="en-IN" sz="2100" b="1" dirty="0" err="1"/>
              <a:t>Nudm</a:t>
            </a:r>
            <a:r>
              <a:rPr lang="en-IN" sz="2100" b="1" dirty="0"/>
              <a:t>: </a:t>
            </a:r>
            <a:r>
              <a:rPr lang="en-IN" sz="2100" dirty="0"/>
              <a:t>Access subscriber data via UDM</a:t>
            </a:r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0239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1689-7182-0C31-03D8-31DA2F17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0369-86C4-81DE-582E-DA79EC29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Service-Based Interfaces (SBIs) Explained: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30A4-BCAC-7D59-14A3-4349D71A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100" dirty="0"/>
          </a:p>
          <a:p>
            <a:r>
              <a:rPr lang="en-IN" sz="2100" b="1" dirty="0" err="1"/>
              <a:t>Nausf</a:t>
            </a:r>
            <a:r>
              <a:rPr lang="en-IN" sz="2100" b="1" dirty="0"/>
              <a:t>: </a:t>
            </a:r>
            <a:r>
              <a:rPr lang="en-IN" sz="2100" dirty="0"/>
              <a:t>User authentication processes via AUSF </a:t>
            </a:r>
          </a:p>
          <a:p>
            <a:r>
              <a:rPr lang="en-IN" sz="2100" b="1" dirty="0" err="1"/>
              <a:t>Nnssf</a:t>
            </a:r>
            <a:r>
              <a:rPr lang="en-IN" sz="2100" b="1" dirty="0"/>
              <a:t>: </a:t>
            </a:r>
            <a:r>
              <a:rPr lang="en-IN" sz="2100" dirty="0"/>
              <a:t>Requests for network slice selection from NSSF</a:t>
            </a:r>
          </a:p>
          <a:p>
            <a:r>
              <a:rPr lang="en-IN" sz="2100" b="1" dirty="0" err="1"/>
              <a:t>Nnef</a:t>
            </a:r>
            <a:r>
              <a:rPr lang="en-IN" sz="2100" b="1" dirty="0"/>
              <a:t>: </a:t>
            </a:r>
            <a:r>
              <a:rPr lang="en-IN" sz="2100" dirty="0"/>
              <a:t>Communication channel for AF to interact with NEF</a:t>
            </a:r>
          </a:p>
          <a:p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993499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93</TotalTime>
  <Words>870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Rockwell</vt:lpstr>
      <vt:lpstr>Times New Roman</vt:lpstr>
      <vt:lpstr>Gallery</vt:lpstr>
      <vt:lpstr>5G Core Network: Service-Based Architecture (SBA)</vt:lpstr>
      <vt:lpstr>Fig: 5G Core Network: Service-Based Architecture (SBA)</vt:lpstr>
      <vt:lpstr> Introduction to 5G Core SBA:</vt:lpstr>
      <vt:lpstr>Key Network Functions in 5G Core:</vt:lpstr>
      <vt:lpstr>Key Network Functions in 5G Core:</vt:lpstr>
      <vt:lpstr>Key Network Functions in 5G Core:</vt:lpstr>
      <vt:lpstr>Service-Based Interfaces (SBIs) Explained:</vt:lpstr>
      <vt:lpstr>Service-Based Interfaces (SBIs) Explained:</vt:lpstr>
      <vt:lpstr>Service-Based Interfaces (SBIs) Explained:</vt:lpstr>
      <vt:lpstr>Interfaces Using HTTP/2 and JSON in 5G Core:</vt:lpstr>
      <vt:lpstr>Interfaces Using HTTP/2 and JSON in 5G Core:</vt:lpstr>
      <vt:lpstr>Interfaces Using HTTP/2 and JSON in 5G Core:</vt:lpstr>
      <vt:lpstr>FUNCTIONS of Core NFs:</vt:lpstr>
      <vt:lpstr>FUNCTIONS of Core NFs:</vt:lpstr>
      <vt:lpstr>UERANSIM and Open5GS Setup:</vt:lpstr>
      <vt:lpstr>UERANSIM and Open5GS Setup: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 Aella</dc:creator>
  <cp:lastModifiedBy>Abhijith Sai Vedantham</cp:lastModifiedBy>
  <cp:revision>5</cp:revision>
  <dcterms:created xsi:type="dcterms:W3CDTF">2025-06-03T09:57:07Z</dcterms:created>
  <dcterms:modified xsi:type="dcterms:W3CDTF">2025-06-03T12:08:18Z</dcterms:modified>
</cp:coreProperties>
</file>