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50"/>
  </p:notesMasterIdLst>
  <p:sldIdLst>
    <p:sldId id="256" r:id="rId2"/>
    <p:sldId id="257" r:id="rId3"/>
    <p:sldId id="269" r:id="rId4"/>
    <p:sldId id="258" r:id="rId5"/>
    <p:sldId id="259" r:id="rId6"/>
    <p:sldId id="260" r:id="rId7"/>
    <p:sldId id="268" r:id="rId8"/>
    <p:sldId id="261" r:id="rId9"/>
    <p:sldId id="263" r:id="rId10"/>
    <p:sldId id="270" r:id="rId11"/>
    <p:sldId id="264" r:id="rId12"/>
    <p:sldId id="265" r:id="rId13"/>
    <p:sldId id="266" r:id="rId14"/>
    <p:sldId id="267" r:id="rId15"/>
    <p:sldId id="272" r:id="rId16"/>
    <p:sldId id="271" r:id="rId17"/>
    <p:sldId id="273" r:id="rId18"/>
    <p:sldId id="274" r:id="rId19"/>
    <p:sldId id="275" r:id="rId20"/>
    <p:sldId id="276" r:id="rId21"/>
    <p:sldId id="301" r:id="rId22"/>
    <p:sldId id="299" r:id="rId23"/>
    <p:sldId id="300" r:id="rId24"/>
    <p:sldId id="277" r:id="rId25"/>
    <p:sldId id="282" r:id="rId26"/>
    <p:sldId id="292" r:id="rId27"/>
    <p:sldId id="302" r:id="rId28"/>
    <p:sldId id="293" r:id="rId29"/>
    <p:sldId id="281" r:id="rId30"/>
    <p:sldId id="283" r:id="rId31"/>
    <p:sldId id="294" r:id="rId32"/>
    <p:sldId id="303" r:id="rId33"/>
    <p:sldId id="295" r:id="rId34"/>
    <p:sldId id="280" r:id="rId35"/>
    <p:sldId id="284" r:id="rId36"/>
    <p:sldId id="296" r:id="rId37"/>
    <p:sldId id="304" r:id="rId38"/>
    <p:sldId id="297" r:id="rId39"/>
    <p:sldId id="279" r:id="rId40"/>
    <p:sldId id="288" r:id="rId41"/>
    <p:sldId id="298" r:id="rId42"/>
    <p:sldId id="306" r:id="rId43"/>
    <p:sldId id="305" r:id="rId44"/>
    <p:sldId id="287" r:id="rId45"/>
    <p:sldId id="289" r:id="rId46"/>
    <p:sldId id="286" r:id="rId47"/>
    <p:sldId id="307" r:id="rId48"/>
    <p:sldId id="28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B77D6-3616-4F48-B573-DA7FF6DC3EBE}" v="21" dt="2025-06-06T09:55:59.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ith Sai Vedantham" userId="af8de6e5f39a966b" providerId="LiveId" clId="{13AB77D6-3616-4F48-B573-DA7FF6DC3EBE}"/>
    <pc:docChg chg="undo custSel delSld modSld">
      <pc:chgData name="Abhijith Sai Vedantham" userId="af8de6e5f39a966b" providerId="LiveId" clId="{13AB77D6-3616-4F48-B573-DA7FF6DC3EBE}" dt="2025-06-06T09:55:59.980" v="215" actId="14100"/>
      <pc:docMkLst>
        <pc:docMk/>
      </pc:docMkLst>
      <pc:sldChg chg="addSp delSp modSp mod">
        <pc:chgData name="Abhijith Sai Vedantham" userId="af8de6e5f39a966b" providerId="LiveId" clId="{13AB77D6-3616-4F48-B573-DA7FF6DC3EBE}" dt="2025-06-06T09:43:24.587" v="172" actId="14100"/>
        <pc:sldMkLst>
          <pc:docMk/>
          <pc:sldMk cId="2375162058" sldId="261"/>
        </pc:sldMkLst>
        <pc:spChg chg="del">
          <ac:chgData name="Abhijith Sai Vedantham" userId="af8de6e5f39a966b" providerId="LiveId" clId="{13AB77D6-3616-4F48-B573-DA7FF6DC3EBE}" dt="2025-06-06T09:43:12.011" v="167"/>
          <ac:spMkLst>
            <pc:docMk/>
            <pc:sldMk cId="2375162058" sldId="261"/>
            <ac:spMk id="4" creationId="{2DE75C1E-DD07-AAD4-24CF-D984C3CDE41B}"/>
          </ac:spMkLst>
        </pc:spChg>
        <pc:picChg chg="add mod">
          <ac:chgData name="Abhijith Sai Vedantham" userId="af8de6e5f39a966b" providerId="LiveId" clId="{13AB77D6-3616-4F48-B573-DA7FF6DC3EBE}" dt="2025-06-06T09:43:24.587" v="172" actId="14100"/>
          <ac:picMkLst>
            <pc:docMk/>
            <pc:sldMk cId="2375162058" sldId="261"/>
            <ac:picMk id="10" creationId="{CE63F517-5F45-FAD1-38EE-EE8DF789E159}"/>
          </ac:picMkLst>
        </pc:picChg>
      </pc:sldChg>
      <pc:sldChg chg="del">
        <pc:chgData name="Abhijith Sai Vedantham" userId="af8de6e5f39a966b" providerId="LiveId" clId="{13AB77D6-3616-4F48-B573-DA7FF6DC3EBE}" dt="2025-06-06T09:43:29.523" v="173" actId="2696"/>
        <pc:sldMkLst>
          <pc:docMk/>
          <pc:sldMk cId="2544205997" sldId="262"/>
        </pc:sldMkLst>
      </pc:sldChg>
      <pc:sldChg chg="addSp modSp mod">
        <pc:chgData name="Abhijith Sai Vedantham" userId="af8de6e5f39a966b" providerId="LiveId" clId="{13AB77D6-3616-4F48-B573-DA7FF6DC3EBE}" dt="2025-06-06T09:46:27.835" v="178" actId="1076"/>
        <pc:sldMkLst>
          <pc:docMk/>
          <pc:sldMk cId="2476024391" sldId="275"/>
        </pc:sldMkLst>
        <pc:graphicFrameChg chg="add mod">
          <ac:chgData name="Abhijith Sai Vedantham" userId="af8de6e5f39a966b" providerId="LiveId" clId="{13AB77D6-3616-4F48-B573-DA7FF6DC3EBE}" dt="2025-06-06T09:46:27.835" v="178" actId="1076"/>
          <ac:graphicFrameMkLst>
            <pc:docMk/>
            <pc:sldMk cId="2476024391" sldId="275"/>
            <ac:graphicFrameMk id="4" creationId="{12DD3287-3746-D5BB-FFAB-A75B0BA6F19B}"/>
          </ac:graphicFrameMkLst>
        </pc:graphicFrameChg>
      </pc:sldChg>
      <pc:sldChg chg="addSp delSp modSp mod">
        <pc:chgData name="Abhijith Sai Vedantham" userId="af8de6e5f39a966b" providerId="LiveId" clId="{13AB77D6-3616-4F48-B573-DA7FF6DC3EBE}" dt="2025-06-06T09:42:38.225" v="166" actId="14100"/>
        <pc:sldMkLst>
          <pc:docMk/>
          <pc:sldMk cId="1918826570" sldId="286"/>
        </pc:sldMkLst>
        <pc:spChg chg="mod">
          <ac:chgData name="Abhijith Sai Vedantham" userId="af8de6e5f39a966b" providerId="LiveId" clId="{13AB77D6-3616-4F48-B573-DA7FF6DC3EBE}" dt="2025-06-06T09:41:20.019" v="163" actId="20577"/>
          <ac:spMkLst>
            <pc:docMk/>
            <pc:sldMk cId="1918826570" sldId="286"/>
            <ac:spMk id="2" creationId="{608E6C1E-793E-E064-64BC-59D817839543}"/>
          </ac:spMkLst>
        </pc:spChg>
        <pc:spChg chg="del">
          <ac:chgData name="Abhijith Sai Vedantham" userId="af8de6e5f39a966b" providerId="LiveId" clId="{13AB77D6-3616-4F48-B573-DA7FF6DC3EBE}" dt="2025-06-06T09:42:19.007" v="164" actId="22"/>
          <ac:spMkLst>
            <pc:docMk/>
            <pc:sldMk cId="1918826570" sldId="286"/>
            <ac:spMk id="3" creationId="{8D88334E-9813-1546-8381-8EA793481320}"/>
          </ac:spMkLst>
        </pc:spChg>
        <pc:picChg chg="add mod ord">
          <ac:chgData name="Abhijith Sai Vedantham" userId="af8de6e5f39a966b" providerId="LiveId" clId="{13AB77D6-3616-4F48-B573-DA7FF6DC3EBE}" dt="2025-06-06T09:42:38.225" v="166" actId="14100"/>
          <ac:picMkLst>
            <pc:docMk/>
            <pc:sldMk cId="1918826570" sldId="286"/>
            <ac:picMk id="5" creationId="{4F6AE011-035E-48CC-49DC-5A16D501CCC8}"/>
          </ac:picMkLst>
        </pc:picChg>
      </pc:sldChg>
      <pc:sldChg chg="addSp delSp modSp mod">
        <pc:chgData name="Abhijith Sai Vedantham" userId="af8de6e5f39a966b" providerId="LiveId" clId="{13AB77D6-3616-4F48-B573-DA7FF6DC3EBE}" dt="2025-06-06T09:37:07.679" v="66" actId="22"/>
        <pc:sldMkLst>
          <pc:docMk/>
          <pc:sldMk cId="1531287387" sldId="292"/>
        </pc:sldMkLst>
        <pc:spChg chg="mod">
          <ac:chgData name="Abhijith Sai Vedantham" userId="af8de6e5f39a966b" providerId="LiveId" clId="{13AB77D6-3616-4F48-B573-DA7FF6DC3EBE}" dt="2025-06-06T09:31:47.855" v="65" actId="20577"/>
          <ac:spMkLst>
            <pc:docMk/>
            <pc:sldMk cId="1531287387" sldId="292"/>
            <ac:spMk id="2" creationId="{B6C8C0F3-9EAE-AC2B-179C-339E724D5253}"/>
          </ac:spMkLst>
        </pc:spChg>
        <pc:spChg chg="del">
          <ac:chgData name="Abhijith Sai Vedantham" userId="af8de6e5f39a966b" providerId="LiveId" clId="{13AB77D6-3616-4F48-B573-DA7FF6DC3EBE}" dt="2025-06-06T09:37:07.679" v="66" actId="22"/>
          <ac:spMkLst>
            <pc:docMk/>
            <pc:sldMk cId="1531287387" sldId="292"/>
            <ac:spMk id="3" creationId="{E3ACBAB6-6117-3FE2-C9C1-D631972DD613}"/>
          </ac:spMkLst>
        </pc:spChg>
        <pc:picChg chg="add mod ord">
          <ac:chgData name="Abhijith Sai Vedantham" userId="af8de6e5f39a966b" providerId="LiveId" clId="{13AB77D6-3616-4F48-B573-DA7FF6DC3EBE}" dt="2025-06-06T09:37:07.679" v="66" actId="22"/>
          <ac:picMkLst>
            <pc:docMk/>
            <pc:sldMk cId="1531287387" sldId="292"/>
            <ac:picMk id="5" creationId="{01F70C25-9F73-363D-44F8-A4DC505FAC94}"/>
          </ac:picMkLst>
        </pc:picChg>
      </pc:sldChg>
      <pc:sldChg chg="addSp delSp modSp mod">
        <pc:chgData name="Abhijith Sai Vedantham" userId="af8de6e5f39a966b" providerId="LiveId" clId="{13AB77D6-3616-4F48-B573-DA7FF6DC3EBE}" dt="2025-06-06T09:38:43.813" v="80" actId="22"/>
        <pc:sldMkLst>
          <pc:docMk/>
          <pc:sldMk cId="426681229" sldId="294"/>
        </pc:sldMkLst>
        <pc:spChg chg="mod">
          <ac:chgData name="Abhijith Sai Vedantham" userId="af8de6e5f39a966b" providerId="LiveId" clId="{13AB77D6-3616-4F48-B573-DA7FF6DC3EBE}" dt="2025-06-06T09:38:41.097" v="79" actId="20577"/>
          <ac:spMkLst>
            <pc:docMk/>
            <pc:sldMk cId="426681229" sldId="294"/>
            <ac:spMk id="2" creationId="{C8DBE2A2-5124-6159-387C-627AC6C9ABE4}"/>
          </ac:spMkLst>
        </pc:spChg>
        <pc:spChg chg="del">
          <ac:chgData name="Abhijith Sai Vedantham" userId="af8de6e5f39a966b" providerId="LiveId" clId="{13AB77D6-3616-4F48-B573-DA7FF6DC3EBE}" dt="2025-06-06T09:38:43.813" v="80" actId="22"/>
          <ac:spMkLst>
            <pc:docMk/>
            <pc:sldMk cId="426681229" sldId="294"/>
            <ac:spMk id="3" creationId="{A3DA3067-A810-BEBE-8BD4-7A2122D5B817}"/>
          </ac:spMkLst>
        </pc:spChg>
        <pc:picChg chg="add mod ord">
          <ac:chgData name="Abhijith Sai Vedantham" userId="af8de6e5f39a966b" providerId="LiveId" clId="{13AB77D6-3616-4F48-B573-DA7FF6DC3EBE}" dt="2025-06-06T09:38:43.813" v="80" actId="22"/>
          <ac:picMkLst>
            <pc:docMk/>
            <pc:sldMk cId="426681229" sldId="294"/>
            <ac:picMk id="5" creationId="{973B2ABA-B453-A71C-E149-68EE4E97E435}"/>
          </ac:picMkLst>
        </pc:picChg>
      </pc:sldChg>
      <pc:sldChg chg="addSp delSp modSp mod">
        <pc:chgData name="Abhijith Sai Vedantham" userId="af8de6e5f39a966b" providerId="LiveId" clId="{13AB77D6-3616-4F48-B573-DA7FF6DC3EBE}" dt="2025-06-06T09:39:39.724" v="94" actId="20577"/>
        <pc:sldMkLst>
          <pc:docMk/>
          <pc:sldMk cId="2518172873" sldId="296"/>
        </pc:sldMkLst>
        <pc:spChg chg="mod">
          <ac:chgData name="Abhijith Sai Vedantham" userId="af8de6e5f39a966b" providerId="LiveId" clId="{13AB77D6-3616-4F48-B573-DA7FF6DC3EBE}" dt="2025-06-06T09:39:39.724" v="94" actId="20577"/>
          <ac:spMkLst>
            <pc:docMk/>
            <pc:sldMk cId="2518172873" sldId="296"/>
            <ac:spMk id="2" creationId="{E03AC5AB-D294-82E7-7CC8-2395B66651BE}"/>
          </ac:spMkLst>
        </pc:spChg>
        <pc:spChg chg="del">
          <ac:chgData name="Abhijith Sai Vedantham" userId="af8de6e5f39a966b" providerId="LiveId" clId="{13AB77D6-3616-4F48-B573-DA7FF6DC3EBE}" dt="2025-06-06T09:39:32.834" v="81" actId="22"/>
          <ac:spMkLst>
            <pc:docMk/>
            <pc:sldMk cId="2518172873" sldId="296"/>
            <ac:spMk id="3" creationId="{69D4576E-39D2-878B-0A2F-1960EA5D3938}"/>
          </ac:spMkLst>
        </pc:spChg>
        <pc:picChg chg="add mod ord">
          <ac:chgData name="Abhijith Sai Vedantham" userId="af8de6e5f39a966b" providerId="LiveId" clId="{13AB77D6-3616-4F48-B573-DA7FF6DC3EBE}" dt="2025-06-06T09:39:32.834" v="81" actId="22"/>
          <ac:picMkLst>
            <pc:docMk/>
            <pc:sldMk cId="2518172873" sldId="296"/>
            <ac:picMk id="5" creationId="{0CF81C1A-C056-4797-D276-A7942AFD97EF}"/>
          </ac:picMkLst>
        </pc:picChg>
      </pc:sldChg>
      <pc:sldChg chg="addSp delSp modSp mod">
        <pc:chgData name="Abhijith Sai Vedantham" userId="af8de6e5f39a966b" providerId="LiveId" clId="{13AB77D6-3616-4F48-B573-DA7FF6DC3EBE}" dt="2025-06-06T09:40:53.006" v="110" actId="22"/>
        <pc:sldMkLst>
          <pc:docMk/>
          <pc:sldMk cId="3453307491" sldId="298"/>
        </pc:sldMkLst>
        <pc:spChg chg="mod">
          <ac:chgData name="Abhijith Sai Vedantham" userId="af8de6e5f39a966b" providerId="LiveId" clId="{13AB77D6-3616-4F48-B573-DA7FF6DC3EBE}" dt="2025-06-06T09:39:58.034" v="109" actId="20577"/>
          <ac:spMkLst>
            <pc:docMk/>
            <pc:sldMk cId="3453307491" sldId="298"/>
            <ac:spMk id="2" creationId="{B8861F2F-9D80-999E-8244-C0EB294FC7F1}"/>
          </ac:spMkLst>
        </pc:spChg>
        <pc:spChg chg="del">
          <ac:chgData name="Abhijith Sai Vedantham" userId="af8de6e5f39a966b" providerId="LiveId" clId="{13AB77D6-3616-4F48-B573-DA7FF6DC3EBE}" dt="2025-06-06T09:40:53.006" v="110" actId="22"/>
          <ac:spMkLst>
            <pc:docMk/>
            <pc:sldMk cId="3453307491" sldId="298"/>
            <ac:spMk id="3" creationId="{EBE9886B-2E50-4337-9992-4A189AA4D184}"/>
          </ac:spMkLst>
        </pc:spChg>
        <pc:picChg chg="add mod ord">
          <ac:chgData name="Abhijith Sai Vedantham" userId="af8de6e5f39a966b" providerId="LiveId" clId="{13AB77D6-3616-4F48-B573-DA7FF6DC3EBE}" dt="2025-06-06T09:40:53.006" v="110" actId="22"/>
          <ac:picMkLst>
            <pc:docMk/>
            <pc:sldMk cId="3453307491" sldId="298"/>
            <ac:picMk id="5" creationId="{BA5B7657-02B9-E9D3-DB8B-26FBD5264860}"/>
          </ac:picMkLst>
        </pc:picChg>
      </pc:sldChg>
      <pc:sldChg chg="addSp modSp mod">
        <pc:chgData name="Abhijith Sai Vedantham" userId="af8de6e5f39a966b" providerId="LiveId" clId="{13AB77D6-3616-4F48-B573-DA7FF6DC3EBE}" dt="2025-06-06T09:48:10.042" v="188" actId="1076"/>
        <pc:sldMkLst>
          <pc:docMk/>
          <pc:sldMk cId="1894600527" sldId="299"/>
        </pc:sldMkLst>
        <pc:spChg chg="mod">
          <ac:chgData name="Abhijith Sai Vedantham" userId="af8de6e5f39a966b" providerId="LiveId" clId="{13AB77D6-3616-4F48-B573-DA7FF6DC3EBE}" dt="2025-06-06T09:47:36.686" v="182" actId="1076"/>
          <ac:spMkLst>
            <pc:docMk/>
            <pc:sldMk cId="1894600527" sldId="299"/>
            <ac:spMk id="2" creationId="{F3DB3110-7154-3F70-0FE8-4072D6CF294A}"/>
          </ac:spMkLst>
        </pc:spChg>
        <pc:graphicFrameChg chg="add mod">
          <ac:chgData name="Abhijith Sai Vedantham" userId="af8de6e5f39a966b" providerId="LiveId" clId="{13AB77D6-3616-4F48-B573-DA7FF6DC3EBE}" dt="2025-06-06T09:48:10.042" v="188" actId="1076"/>
          <ac:graphicFrameMkLst>
            <pc:docMk/>
            <pc:sldMk cId="1894600527" sldId="299"/>
            <ac:graphicFrameMk id="6" creationId="{8270606C-066C-7FE8-B090-DEEC34D00550}"/>
          </ac:graphicFrameMkLst>
        </pc:graphicFrameChg>
      </pc:sldChg>
      <pc:sldChg chg="addSp delSp modSp mod">
        <pc:chgData name="Abhijith Sai Vedantham" userId="af8de6e5f39a966b" providerId="LiveId" clId="{13AB77D6-3616-4F48-B573-DA7FF6DC3EBE}" dt="2025-06-06T09:31:29.269" v="46" actId="1076"/>
        <pc:sldMkLst>
          <pc:docMk/>
          <pc:sldMk cId="4091685179" sldId="301"/>
        </pc:sldMkLst>
        <pc:spChg chg="mod">
          <ac:chgData name="Abhijith Sai Vedantham" userId="af8de6e5f39a966b" providerId="LiveId" clId="{13AB77D6-3616-4F48-B573-DA7FF6DC3EBE}" dt="2025-06-06T09:31:20.583" v="44" actId="20577"/>
          <ac:spMkLst>
            <pc:docMk/>
            <pc:sldMk cId="4091685179" sldId="301"/>
            <ac:spMk id="2" creationId="{40C7891A-2EC7-489F-7C3F-EF12929BBA27}"/>
          </ac:spMkLst>
        </pc:spChg>
        <pc:spChg chg="del">
          <ac:chgData name="Abhijith Sai Vedantham" userId="af8de6e5f39a966b" providerId="LiveId" clId="{13AB77D6-3616-4F48-B573-DA7FF6DC3EBE}" dt="2025-06-06T09:31:22.821" v="45" actId="22"/>
          <ac:spMkLst>
            <pc:docMk/>
            <pc:sldMk cId="4091685179" sldId="301"/>
            <ac:spMk id="3" creationId="{B48D4967-90C6-DDDA-5758-9C8AD9389D97}"/>
          </ac:spMkLst>
        </pc:spChg>
        <pc:picChg chg="add mod ord">
          <ac:chgData name="Abhijith Sai Vedantham" userId="af8de6e5f39a966b" providerId="LiveId" clId="{13AB77D6-3616-4F48-B573-DA7FF6DC3EBE}" dt="2025-06-06T09:31:29.269" v="46" actId="1076"/>
          <ac:picMkLst>
            <pc:docMk/>
            <pc:sldMk cId="4091685179" sldId="301"/>
            <ac:picMk id="5" creationId="{F46A40B0-0C1A-0D12-9CC0-861BA6008600}"/>
          </ac:picMkLst>
        </pc:picChg>
      </pc:sldChg>
      <pc:sldChg chg="addSp modSp mod">
        <pc:chgData name="Abhijith Sai Vedantham" userId="af8de6e5f39a966b" providerId="LiveId" clId="{13AB77D6-3616-4F48-B573-DA7FF6DC3EBE}" dt="2025-06-06T09:52:35.644" v="193" actId="1076"/>
        <pc:sldMkLst>
          <pc:docMk/>
          <pc:sldMk cId="3060658303" sldId="302"/>
        </pc:sldMkLst>
        <pc:graphicFrameChg chg="add mod">
          <ac:chgData name="Abhijith Sai Vedantham" userId="af8de6e5f39a966b" providerId="LiveId" clId="{13AB77D6-3616-4F48-B573-DA7FF6DC3EBE}" dt="2025-06-06T09:52:35.644" v="193" actId="1076"/>
          <ac:graphicFrameMkLst>
            <pc:docMk/>
            <pc:sldMk cId="3060658303" sldId="302"/>
            <ac:graphicFrameMk id="6" creationId="{B8F76F27-B868-3455-8EF3-65ECA77DF9A2}"/>
          </ac:graphicFrameMkLst>
        </pc:graphicFrameChg>
      </pc:sldChg>
      <pc:sldChg chg="addSp modSp mod">
        <pc:chgData name="Abhijith Sai Vedantham" userId="af8de6e5f39a966b" providerId="LiveId" clId="{13AB77D6-3616-4F48-B573-DA7FF6DC3EBE}" dt="2025-06-06T09:53:14.824" v="197" actId="1076"/>
        <pc:sldMkLst>
          <pc:docMk/>
          <pc:sldMk cId="3191169152" sldId="303"/>
        </pc:sldMkLst>
        <pc:graphicFrameChg chg="add mod">
          <ac:chgData name="Abhijith Sai Vedantham" userId="af8de6e5f39a966b" providerId="LiveId" clId="{13AB77D6-3616-4F48-B573-DA7FF6DC3EBE}" dt="2025-06-06T09:53:14.824" v="197" actId="1076"/>
          <ac:graphicFrameMkLst>
            <pc:docMk/>
            <pc:sldMk cId="3191169152" sldId="303"/>
            <ac:graphicFrameMk id="6" creationId="{656ECB5F-F445-9FDF-AA48-78C7CF1B247B}"/>
          </ac:graphicFrameMkLst>
        </pc:graphicFrameChg>
      </pc:sldChg>
      <pc:sldChg chg="addSp modSp mod">
        <pc:chgData name="Abhijith Sai Vedantham" userId="af8de6e5f39a966b" providerId="LiveId" clId="{13AB77D6-3616-4F48-B573-DA7FF6DC3EBE}" dt="2025-06-06T09:54:23.001" v="204" actId="1076"/>
        <pc:sldMkLst>
          <pc:docMk/>
          <pc:sldMk cId="2110139322" sldId="304"/>
        </pc:sldMkLst>
        <pc:graphicFrameChg chg="add mod">
          <ac:chgData name="Abhijith Sai Vedantham" userId="af8de6e5f39a966b" providerId="LiveId" clId="{13AB77D6-3616-4F48-B573-DA7FF6DC3EBE}" dt="2025-06-06T09:53:44.364" v="198"/>
          <ac:graphicFrameMkLst>
            <pc:docMk/>
            <pc:sldMk cId="2110139322" sldId="304"/>
            <ac:graphicFrameMk id="6" creationId="{CEA87429-32F7-0B4F-1730-9C06AC3967B1}"/>
          </ac:graphicFrameMkLst>
        </pc:graphicFrameChg>
        <pc:graphicFrameChg chg="add mod">
          <ac:chgData name="Abhijith Sai Vedantham" userId="af8de6e5f39a966b" providerId="LiveId" clId="{13AB77D6-3616-4F48-B573-DA7FF6DC3EBE}" dt="2025-06-06T09:54:23.001" v="204" actId="1076"/>
          <ac:graphicFrameMkLst>
            <pc:docMk/>
            <pc:sldMk cId="2110139322" sldId="304"/>
            <ac:graphicFrameMk id="7" creationId="{7B6F5B84-749E-1FDC-AD33-9A2A3B54C772}"/>
          </ac:graphicFrameMkLst>
        </pc:graphicFrameChg>
      </pc:sldChg>
      <pc:sldChg chg="addSp modSp mod">
        <pc:chgData name="Abhijith Sai Vedantham" userId="af8de6e5f39a966b" providerId="LiveId" clId="{13AB77D6-3616-4F48-B573-DA7FF6DC3EBE}" dt="2025-06-06T09:55:03.551" v="210" actId="1076"/>
        <pc:sldMkLst>
          <pc:docMk/>
          <pc:sldMk cId="979493051" sldId="306"/>
        </pc:sldMkLst>
        <pc:graphicFrameChg chg="add mod">
          <ac:chgData name="Abhijith Sai Vedantham" userId="af8de6e5f39a966b" providerId="LiveId" clId="{13AB77D6-3616-4F48-B573-DA7FF6DC3EBE}" dt="2025-06-06T09:55:03.551" v="210" actId="1076"/>
          <ac:graphicFrameMkLst>
            <pc:docMk/>
            <pc:sldMk cId="979493051" sldId="306"/>
            <ac:graphicFrameMk id="6" creationId="{DBFBC271-6C1B-37E0-EF83-437CE1FBC9C8}"/>
          </ac:graphicFrameMkLst>
        </pc:graphicFrameChg>
      </pc:sldChg>
      <pc:sldChg chg="addSp modSp mod">
        <pc:chgData name="Abhijith Sai Vedantham" userId="af8de6e5f39a966b" providerId="LiveId" clId="{13AB77D6-3616-4F48-B573-DA7FF6DC3EBE}" dt="2025-06-06T09:55:59.980" v="215" actId="14100"/>
        <pc:sldMkLst>
          <pc:docMk/>
          <pc:sldMk cId="3360065157" sldId="307"/>
        </pc:sldMkLst>
        <pc:graphicFrameChg chg="add mod">
          <ac:chgData name="Abhijith Sai Vedantham" userId="af8de6e5f39a966b" providerId="LiveId" clId="{13AB77D6-3616-4F48-B573-DA7FF6DC3EBE}" dt="2025-06-06T09:55:59.980" v="215" actId="14100"/>
          <ac:graphicFrameMkLst>
            <pc:docMk/>
            <pc:sldMk cId="3360065157" sldId="307"/>
            <ac:graphicFrameMk id="6" creationId="{8BDCD854-5352-B1FF-15B2-E4FDE4B4661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A12D2-4311-4AFF-B544-E5D3E810F6B3}" type="datetimeFigureOut">
              <a:rPr lang="en-IN" smtClean="0"/>
              <a:t>06-06-2025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048B5-C17B-4814-8496-FCF6DD6D6ADC}" type="slidenum">
              <a:rPr lang="en-IN" smtClean="0"/>
              <a:t>‹#›</a:t>
            </a:fld>
            <a:endParaRPr lang="en-IN"/>
          </a:p>
        </p:txBody>
      </p:sp>
    </p:spTree>
    <p:extLst>
      <p:ext uri="{BB962C8B-B14F-4D97-AF65-F5344CB8AC3E}">
        <p14:creationId xmlns:p14="http://schemas.microsoft.com/office/powerpoint/2010/main" val="13698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B048B5-C17B-4814-8496-FCF6DD6D6ADC}" type="slidenum">
              <a:rPr lang="en-IN" smtClean="0"/>
              <a:t>48</a:t>
            </a:fld>
            <a:endParaRPr lang="en-IN"/>
          </a:p>
        </p:txBody>
      </p:sp>
    </p:spTree>
    <p:extLst>
      <p:ext uri="{BB962C8B-B14F-4D97-AF65-F5344CB8AC3E}">
        <p14:creationId xmlns:p14="http://schemas.microsoft.com/office/powerpoint/2010/main" val="3235835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66D242B4-180A-4ABC-8761-E3657EFE1740}" type="datetimeFigureOut">
              <a:rPr lang="en-IN" smtClean="0"/>
              <a:t>06-06-2025</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7274628-7DC6-4A00-ADE5-8A5254C5B17C}" type="slidenum">
              <a:rPr lang="en-IN" smtClean="0"/>
              <a:t>‹#›</a:t>
            </a:fld>
            <a:endParaRPr lang="en-IN"/>
          </a:p>
        </p:txBody>
      </p:sp>
    </p:spTree>
    <p:extLst>
      <p:ext uri="{BB962C8B-B14F-4D97-AF65-F5344CB8AC3E}">
        <p14:creationId xmlns:p14="http://schemas.microsoft.com/office/powerpoint/2010/main" val="177527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D242B4-180A-4ABC-8761-E3657EFE1740}"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169806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D242B4-180A-4ABC-8761-E3657EFE174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966595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D242B4-180A-4ABC-8761-E3657EFE174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1506937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242B4-180A-4ABC-8761-E3657EFE174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2006731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D242B4-180A-4ABC-8761-E3657EFE1740}" type="datetimeFigureOut">
              <a:rPr lang="en-IN" smtClean="0"/>
              <a:t>06-06-2025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3823383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D242B4-180A-4ABC-8761-E3657EFE1740}" type="datetimeFigureOut">
              <a:rPr lang="en-IN" smtClean="0"/>
              <a:t>06-06-2025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438511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242B4-180A-4ABC-8761-E3657EFE174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1178293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242B4-180A-4ABC-8761-E3657EFE174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287191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242B4-180A-4ABC-8761-E3657EFE174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304856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242B4-180A-4ABC-8761-E3657EFE1740}"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346556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242B4-180A-4ABC-8761-E3657EFE1740}"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191634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D242B4-180A-4ABC-8761-E3657EFE1740}" type="datetimeFigureOut">
              <a:rPr lang="en-IN" smtClean="0"/>
              <a:t>06-06-2025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159507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D242B4-180A-4ABC-8761-E3657EFE1740}" type="datetimeFigureOut">
              <a:rPr lang="en-IN" smtClean="0"/>
              <a:t>06-06-2025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318642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242B4-180A-4ABC-8761-E3657EFE1740}" type="datetimeFigureOut">
              <a:rPr lang="en-IN" smtClean="0"/>
              <a:t>06-06-2025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74645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D242B4-180A-4ABC-8761-E3657EFE1740}"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335019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D242B4-180A-4ABC-8761-E3657EFE1740}"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7274628-7DC6-4A00-ADE5-8A5254C5B17C}" type="slidenum">
              <a:rPr lang="en-IN" smtClean="0"/>
              <a:t>‹#›</a:t>
            </a:fld>
            <a:endParaRPr lang="en-IN"/>
          </a:p>
        </p:txBody>
      </p:sp>
    </p:spTree>
    <p:extLst>
      <p:ext uri="{BB962C8B-B14F-4D97-AF65-F5344CB8AC3E}">
        <p14:creationId xmlns:p14="http://schemas.microsoft.com/office/powerpoint/2010/main" val="392763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66D242B4-180A-4ABC-8761-E3657EFE1740}" type="datetimeFigureOut">
              <a:rPr lang="en-IN" smtClean="0"/>
              <a:t>06-06-2025</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7274628-7DC6-4A00-ADE5-8A5254C5B17C}" type="slidenum">
              <a:rPr lang="en-IN" smtClean="0"/>
              <a:t>‹#›</a:t>
            </a:fld>
            <a:endParaRPr lang="en-IN"/>
          </a:p>
        </p:txBody>
      </p:sp>
    </p:spTree>
    <p:extLst>
      <p:ext uri="{BB962C8B-B14F-4D97-AF65-F5344CB8AC3E}">
        <p14:creationId xmlns:p14="http://schemas.microsoft.com/office/powerpoint/2010/main" val="138820282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4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4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62CD-2491-25BA-F889-BA670BFE5AE8}"/>
              </a:ext>
            </a:extLst>
          </p:cNvPr>
          <p:cNvSpPr>
            <a:spLocks noGrp="1"/>
          </p:cNvSpPr>
          <p:nvPr>
            <p:ph type="ctrTitle"/>
          </p:nvPr>
        </p:nvSpPr>
        <p:spPr/>
        <p:txBody>
          <a:bodyPr/>
          <a:lstStyle/>
          <a:p>
            <a:r>
              <a:rPr lang="en-US" b="1" dirty="0"/>
              <a:t>5G NR PDCP</a:t>
            </a:r>
            <a:endParaRPr lang="en-IN" b="1" dirty="0"/>
          </a:p>
        </p:txBody>
      </p:sp>
      <p:sp>
        <p:nvSpPr>
          <p:cNvPr id="3" name="Subtitle 2">
            <a:extLst>
              <a:ext uri="{FF2B5EF4-FFF2-40B4-BE49-F238E27FC236}">
                <a16:creationId xmlns:a16="http://schemas.microsoft.com/office/drawing/2014/main" id="{384BC712-B338-A7D9-03D7-6C8FB33A249C}"/>
              </a:ext>
            </a:extLst>
          </p:cNvPr>
          <p:cNvSpPr>
            <a:spLocks noGrp="1"/>
          </p:cNvSpPr>
          <p:nvPr>
            <p:ph type="subTitle" idx="1"/>
          </p:nvPr>
        </p:nvSpPr>
        <p:spPr/>
        <p:txBody>
          <a:bodyPr/>
          <a:lstStyle/>
          <a:p>
            <a:r>
              <a:rPr lang="en-US" dirty="0"/>
              <a:t>Integrity Testing</a:t>
            </a:r>
            <a:endParaRPr lang="en-IN" dirty="0"/>
          </a:p>
        </p:txBody>
      </p:sp>
    </p:spTree>
    <p:extLst>
      <p:ext uri="{BB962C8B-B14F-4D97-AF65-F5344CB8AC3E}">
        <p14:creationId xmlns:p14="http://schemas.microsoft.com/office/powerpoint/2010/main" val="281488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9D613-271A-6C8F-D6F9-654DECAA3F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0CD674-8619-D660-29EF-7DAF5954A136}"/>
              </a:ext>
            </a:extLst>
          </p:cNvPr>
          <p:cNvSpPr>
            <a:spLocks noGrp="1"/>
          </p:cNvSpPr>
          <p:nvPr>
            <p:ph type="ctrTitle"/>
          </p:nvPr>
        </p:nvSpPr>
        <p:spPr/>
        <p:txBody>
          <a:bodyPr/>
          <a:lstStyle/>
          <a:p>
            <a:r>
              <a:rPr lang="en-IN" b="1" dirty="0">
                <a:solidFill>
                  <a:srgbClr val="C00000"/>
                </a:solidFill>
              </a:rPr>
              <a:t>3GPP Specification References</a:t>
            </a:r>
            <a:endParaRPr lang="en-IN" b="1" dirty="0"/>
          </a:p>
        </p:txBody>
      </p:sp>
      <p:sp>
        <p:nvSpPr>
          <p:cNvPr id="3" name="Subtitle 2">
            <a:extLst>
              <a:ext uri="{FF2B5EF4-FFF2-40B4-BE49-F238E27FC236}">
                <a16:creationId xmlns:a16="http://schemas.microsoft.com/office/drawing/2014/main" id="{6881D605-F6F4-F76C-F132-65AD0BC0BB7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2670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E0E4-070D-D943-0832-A0B236A576D8}"/>
              </a:ext>
            </a:extLst>
          </p:cNvPr>
          <p:cNvSpPr>
            <a:spLocks noGrp="1"/>
          </p:cNvSpPr>
          <p:nvPr>
            <p:ph type="title"/>
          </p:nvPr>
        </p:nvSpPr>
        <p:spPr/>
        <p:txBody>
          <a:bodyPr/>
          <a:lstStyle/>
          <a:p>
            <a:r>
              <a:rPr lang="en-IN" b="1" dirty="0">
                <a:solidFill>
                  <a:srgbClr val="C00000"/>
                </a:solidFill>
              </a:rPr>
              <a:t>3GPP Specification References</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87FA3806-F631-4ECC-2DB3-9EB8EE87802B}"/>
              </a:ext>
            </a:extLst>
          </p:cNvPr>
          <p:cNvSpPr>
            <a:spLocks noGrp="1"/>
          </p:cNvSpPr>
          <p:nvPr>
            <p:ph idx="1"/>
          </p:nvPr>
        </p:nvSpPr>
        <p:spPr/>
        <p:txBody>
          <a:bodyPr>
            <a:normAutofit lnSpcReduction="10000"/>
          </a:bodyPr>
          <a:lstStyle/>
          <a:p>
            <a:r>
              <a:rPr lang="en-US" b="1" dirty="0"/>
              <a:t>Key 3GPP Specifications Related to PDCP:</a:t>
            </a:r>
            <a:endParaRPr lang="en-US" dirty="0"/>
          </a:p>
          <a:p>
            <a:r>
              <a:rPr lang="en-US" b="1" dirty="0"/>
              <a:t>TS 38.323</a:t>
            </a:r>
            <a:r>
              <a:rPr lang="en-US" dirty="0"/>
              <a:t> – Defines the protocol specification for the PDCP layer in 5G NR.</a:t>
            </a:r>
          </a:p>
          <a:p>
            <a:r>
              <a:rPr lang="en-US" b="1" dirty="0"/>
              <a:t>TS 33.501</a:t>
            </a:r>
            <a:r>
              <a:rPr lang="en-US" dirty="0"/>
              <a:t> – Describes the overall 5G security architecture and associated procedures, including PDCP security aspects.</a:t>
            </a:r>
          </a:p>
          <a:p>
            <a:r>
              <a:rPr lang="en-US" b="1" dirty="0"/>
              <a:t>TS 38.331</a:t>
            </a:r>
            <a:r>
              <a:rPr lang="en-US" dirty="0"/>
              <a:t> – Details the Radio Resource Control (RRC) protocol, including integrity protection mechanisms involving PDCP.</a:t>
            </a:r>
          </a:p>
          <a:p>
            <a:r>
              <a:rPr lang="en-US" b="1" dirty="0"/>
              <a:t>TS 38.413</a:t>
            </a:r>
            <a:r>
              <a:rPr lang="en-US" dirty="0"/>
              <a:t> – Specifies the NGAP protocol, covering signaling security across the NG interface (NG-C).</a:t>
            </a:r>
          </a:p>
          <a:p>
            <a:r>
              <a:rPr lang="en-US" b="1" dirty="0"/>
              <a:t>TS 38.321</a:t>
            </a:r>
            <a:r>
              <a:rPr lang="en-US" dirty="0"/>
              <a:t> – Provides details about the RLC layer, which interacts directly with PDCP and is essential for PDCP testing and integration.</a:t>
            </a:r>
          </a:p>
          <a:p>
            <a:endParaRPr lang="en-IN" dirty="0"/>
          </a:p>
        </p:txBody>
      </p:sp>
    </p:spTree>
    <p:extLst>
      <p:ext uri="{BB962C8B-B14F-4D97-AF65-F5344CB8AC3E}">
        <p14:creationId xmlns:p14="http://schemas.microsoft.com/office/powerpoint/2010/main" val="3905872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F57F-9787-E473-1163-5AB591F3B91F}"/>
              </a:ext>
            </a:extLst>
          </p:cNvPr>
          <p:cNvSpPr>
            <a:spLocks noGrp="1"/>
          </p:cNvSpPr>
          <p:nvPr>
            <p:ph type="title"/>
          </p:nvPr>
        </p:nvSpPr>
        <p:spPr/>
        <p:txBody>
          <a:bodyPr/>
          <a:lstStyle/>
          <a:p>
            <a:r>
              <a:rPr lang="en-IN" b="1" dirty="0">
                <a:solidFill>
                  <a:srgbClr val="C00000"/>
                </a:solidFill>
              </a:rPr>
              <a:t>PDCP Integrity Protection</a:t>
            </a:r>
            <a:br>
              <a:rPr lang="en-IN" b="1" dirty="0">
                <a:solidFill>
                  <a:srgbClr val="C00000"/>
                </a:solidFill>
              </a:rPr>
            </a:br>
            <a:endParaRPr lang="en-IN" dirty="0"/>
          </a:p>
        </p:txBody>
      </p:sp>
      <p:pic>
        <p:nvPicPr>
          <p:cNvPr id="5" name="Content Placeholder 4">
            <a:extLst>
              <a:ext uri="{FF2B5EF4-FFF2-40B4-BE49-F238E27FC236}">
                <a16:creationId xmlns:a16="http://schemas.microsoft.com/office/drawing/2014/main" id="{19736ECE-2952-8DFB-1065-DE1E65C1057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87180" y="2347858"/>
            <a:ext cx="5165636" cy="4200423"/>
          </a:xfrm>
        </p:spPr>
      </p:pic>
      <p:pic>
        <p:nvPicPr>
          <p:cNvPr id="7" name="Graphic 6">
            <a:extLst>
              <a:ext uri="{FF2B5EF4-FFF2-40B4-BE49-F238E27FC236}">
                <a16:creationId xmlns:a16="http://schemas.microsoft.com/office/drawing/2014/main" id="{CA10119C-6D02-BEB5-B212-FDD554C3F1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9186" y="2347857"/>
            <a:ext cx="5165636" cy="4200423"/>
          </a:xfrm>
          <a:prstGeom prst="rect">
            <a:avLst/>
          </a:prstGeom>
        </p:spPr>
      </p:pic>
    </p:spTree>
    <p:extLst>
      <p:ext uri="{BB962C8B-B14F-4D97-AF65-F5344CB8AC3E}">
        <p14:creationId xmlns:p14="http://schemas.microsoft.com/office/powerpoint/2010/main" val="20022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1480-510F-A328-DD95-A45317BAAD25}"/>
              </a:ext>
            </a:extLst>
          </p:cNvPr>
          <p:cNvSpPr>
            <a:spLocks noGrp="1"/>
          </p:cNvSpPr>
          <p:nvPr>
            <p:ph type="title"/>
          </p:nvPr>
        </p:nvSpPr>
        <p:spPr/>
        <p:txBody>
          <a:bodyPr/>
          <a:lstStyle/>
          <a:p>
            <a:r>
              <a:rPr lang="en-IN" b="1" dirty="0">
                <a:solidFill>
                  <a:srgbClr val="C00000"/>
                </a:solidFill>
              </a:rPr>
              <a:t>Test Setup and Prerequisites</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523CC594-620C-DB6D-4BE3-6515A43A4183}"/>
              </a:ext>
            </a:extLst>
          </p:cNvPr>
          <p:cNvSpPr>
            <a:spLocks noGrp="1"/>
          </p:cNvSpPr>
          <p:nvPr>
            <p:ph idx="1"/>
          </p:nvPr>
        </p:nvSpPr>
        <p:spPr/>
        <p:txBody>
          <a:bodyPr>
            <a:normAutofit/>
          </a:bodyPr>
          <a:lstStyle/>
          <a:p>
            <a:pPr marL="0" indent="0">
              <a:buNone/>
            </a:pPr>
            <a:r>
              <a:rPr lang="en-IN" b="1" dirty="0">
                <a:solidFill>
                  <a:srgbClr val="C00000"/>
                </a:solidFill>
              </a:rPr>
              <a:t>PDCP Integrity Protection</a:t>
            </a:r>
          </a:p>
          <a:p>
            <a:r>
              <a:rPr lang="en-IN" b="1" dirty="0"/>
              <a:t>Test Setup:</a:t>
            </a:r>
            <a:br>
              <a:rPr lang="en-IN" dirty="0"/>
            </a:br>
            <a:r>
              <a:rPr lang="en-IN" dirty="0"/>
              <a:t>A complete environment including UE, </a:t>
            </a:r>
            <a:r>
              <a:rPr lang="en-IN" dirty="0" err="1"/>
              <a:t>gNodeB</a:t>
            </a:r>
            <a:r>
              <a:rPr lang="en-IN" dirty="0"/>
              <a:t>, and Core Network. This can be emulated using commercial tools (e.g., Keysight, Anritsu) or open-source platforms (e.g., Open5GS with UERANSIM).</a:t>
            </a:r>
          </a:p>
          <a:p>
            <a:r>
              <a:rPr lang="en-IN" b="1" dirty="0"/>
              <a:t>Required Tools:</a:t>
            </a:r>
            <a:br>
              <a:rPr lang="en-IN" dirty="0"/>
            </a:br>
            <a:r>
              <a:rPr lang="en-IN" dirty="0"/>
              <a:t>Includes both software and hardware components for validation.</a:t>
            </a:r>
          </a:p>
          <a:p>
            <a:r>
              <a:rPr lang="en-IN" b="1" dirty="0"/>
              <a:t>Wireshark with NR Protocol Support:</a:t>
            </a:r>
            <a:br>
              <a:rPr lang="en-IN" dirty="0"/>
            </a:br>
            <a:r>
              <a:rPr lang="en-IN" dirty="0"/>
              <a:t>Used for analysing PDCP integrity-protected messages with proper NR dissector support.</a:t>
            </a:r>
          </a:p>
          <a:p>
            <a:endParaRPr lang="en-IN" dirty="0"/>
          </a:p>
        </p:txBody>
      </p:sp>
    </p:spTree>
    <p:extLst>
      <p:ext uri="{BB962C8B-B14F-4D97-AF65-F5344CB8AC3E}">
        <p14:creationId xmlns:p14="http://schemas.microsoft.com/office/powerpoint/2010/main" val="1658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1480-510F-A328-DD95-A45317BAAD25}"/>
              </a:ext>
            </a:extLst>
          </p:cNvPr>
          <p:cNvSpPr>
            <a:spLocks noGrp="1"/>
          </p:cNvSpPr>
          <p:nvPr>
            <p:ph type="title"/>
          </p:nvPr>
        </p:nvSpPr>
        <p:spPr/>
        <p:txBody>
          <a:bodyPr/>
          <a:lstStyle/>
          <a:p>
            <a:r>
              <a:rPr lang="en-IN" b="1" dirty="0">
                <a:solidFill>
                  <a:srgbClr val="C00000"/>
                </a:solidFill>
              </a:rPr>
              <a:t>Test Setup and Prerequisites</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523CC594-620C-DB6D-4BE3-6515A43A4183}"/>
              </a:ext>
            </a:extLst>
          </p:cNvPr>
          <p:cNvSpPr>
            <a:spLocks noGrp="1"/>
          </p:cNvSpPr>
          <p:nvPr>
            <p:ph idx="1"/>
          </p:nvPr>
        </p:nvSpPr>
        <p:spPr/>
        <p:txBody>
          <a:bodyPr>
            <a:normAutofit/>
          </a:bodyPr>
          <a:lstStyle/>
          <a:p>
            <a:endParaRPr lang="en-IN" dirty="0"/>
          </a:p>
          <a:p>
            <a:r>
              <a:rPr lang="en-IN" b="1" dirty="0"/>
              <a:t>Test Suites and Simulators:</a:t>
            </a:r>
            <a:br>
              <a:rPr lang="en-IN" dirty="0"/>
            </a:br>
            <a:r>
              <a:rPr lang="en-IN" dirty="0"/>
              <a:t>Employ TTCN-3 based scripts or compliance test platforms like GCF/PTCRB suites.</a:t>
            </a:r>
          </a:p>
          <a:p>
            <a:r>
              <a:rPr lang="en-IN" b="1" dirty="0"/>
              <a:t>Key Tracing:</a:t>
            </a:r>
            <a:br>
              <a:rPr lang="en-IN" dirty="0"/>
            </a:br>
            <a:r>
              <a:rPr lang="en-IN" dirty="0"/>
              <a:t>Key derivation function (KDF) and integrity keys are essential for </a:t>
            </a:r>
            <a:r>
              <a:rPr lang="en-IN" dirty="0" err="1"/>
              <a:t>analyzing</a:t>
            </a:r>
            <a:r>
              <a:rPr lang="en-IN" dirty="0"/>
              <a:t> message protection and replay prevention.</a:t>
            </a:r>
          </a:p>
          <a:p>
            <a:pPr marL="0" indent="0">
              <a:buNone/>
            </a:pPr>
            <a:endParaRPr lang="en-IN" b="1" dirty="0">
              <a:solidFill>
                <a:srgbClr val="C00000"/>
              </a:solidFill>
            </a:endParaRPr>
          </a:p>
        </p:txBody>
      </p:sp>
    </p:spTree>
    <p:extLst>
      <p:ext uri="{BB962C8B-B14F-4D97-AF65-F5344CB8AC3E}">
        <p14:creationId xmlns:p14="http://schemas.microsoft.com/office/powerpoint/2010/main" val="65970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C3E94-BDC0-CF5B-68EE-D335C744F7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93B8C5-941D-4B17-9DEA-0E3E4CE65ECA}"/>
              </a:ext>
            </a:extLst>
          </p:cNvPr>
          <p:cNvSpPr>
            <a:spLocks noGrp="1"/>
          </p:cNvSpPr>
          <p:nvPr>
            <p:ph type="ctrTitle"/>
          </p:nvPr>
        </p:nvSpPr>
        <p:spPr/>
        <p:txBody>
          <a:bodyPr/>
          <a:lstStyle/>
          <a:p>
            <a:r>
              <a:rPr lang="en-IN" b="1" dirty="0">
                <a:solidFill>
                  <a:srgbClr val="C00000"/>
                </a:solidFill>
              </a:rPr>
              <a:t>PDCP Integrity Testing Scenarios</a:t>
            </a:r>
            <a:endParaRPr lang="en-IN" b="1" dirty="0"/>
          </a:p>
        </p:txBody>
      </p:sp>
      <p:sp>
        <p:nvSpPr>
          <p:cNvPr id="3" name="Subtitle 2">
            <a:extLst>
              <a:ext uri="{FF2B5EF4-FFF2-40B4-BE49-F238E27FC236}">
                <a16:creationId xmlns:a16="http://schemas.microsoft.com/office/drawing/2014/main" id="{8D390A4A-E0CA-181B-EE74-615C268E736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597844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1B4C-85DF-5AF2-5C86-E6513C21A147}"/>
              </a:ext>
            </a:extLst>
          </p:cNvPr>
          <p:cNvSpPr>
            <a:spLocks noGrp="1"/>
          </p:cNvSpPr>
          <p:nvPr>
            <p:ph type="title"/>
          </p:nvPr>
        </p:nvSpPr>
        <p:spPr/>
        <p:txBody>
          <a:bodyPr/>
          <a:lstStyle/>
          <a:p>
            <a:br>
              <a:rPr lang="en-US" b="1" dirty="0">
                <a:solidFill>
                  <a:srgbClr val="C00000"/>
                </a:solidFill>
              </a:rPr>
            </a:br>
            <a:r>
              <a:rPr lang="en-US" b="1" dirty="0">
                <a:solidFill>
                  <a:srgbClr val="C00000"/>
                </a:solidFill>
              </a:rPr>
              <a:t>Test Setup Prerequisite</a:t>
            </a:r>
            <a:br>
              <a:rPr lang="en-US" b="1" dirty="0">
                <a:solidFill>
                  <a:srgbClr val="C00000"/>
                </a:solidFill>
              </a:rPr>
            </a:br>
            <a:endParaRPr lang="en-IN" dirty="0"/>
          </a:p>
        </p:txBody>
      </p:sp>
      <p:sp>
        <p:nvSpPr>
          <p:cNvPr id="3" name="Content Placeholder 2">
            <a:extLst>
              <a:ext uri="{FF2B5EF4-FFF2-40B4-BE49-F238E27FC236}">
                <a16:creationId xmlns:a16="http://schemas.microsoft.com/office/drawing/2014/main" id="{95138BC4-AEB5-138B-89C8-1FC9A34A72B8}"/>
              </a:ext>
            </a:extLst>
          </p:cNvPr>
          <p:cNvSpPr>
            <a:spLocks noGrp="1"/>
          </p:cNvSpPr>
          <p:nvPr>
            <p:ph idx="1"/>
          </p:nvPr>
        </p:nvSpPr>
        <p:spPr/>
        <p:txBody>
          <a:bodyPr>
            <a:normAutofit fontScale="92500" lnSpcReduction="20000"/>
          </a:bodyPr>
          <a:lstStyle/>
          <a:p>
            <a:pPr marL="0" indent="0">
              <a:buNone/>
            </a:pPr>
            <a:r>
              <a:rPr lang="en-IN" b="1" dirty="0"/>
              <a:t>Test Environment &amp; Setup:</a:t>
            </a:r>
            <a:endParaRPr lang="en-IN" dirty="0"/>
          </a:p>
          <a:p>
            <a:r>
              <a:rPr lang="en-IN" dirty="0"/>
              <a:t>Use a 5G/NR testbed or simulator (e.g., Ns3.42, Open5GS + UERANSIM)</a:t>
            </a:r>
          </a:p>
          <a:p>
            <a:r>
              <a:rPr lang="en-IN" dirty="0"/>
              <a:t>Components: UE, </a:t>
            </a:r>
            <a:r>
              <a:rPr lang="en-IN" dirty="0" err="1"/>
              <a:t>gNodeB</a:t>
            </a:r>
            <a:r>
              <a:rPr lang="en-IN" dirty="0"/>
              <a:t>, Core (can be physical or simulated)</a:t>
            </a:r>
          </a:p>
          <a:p>
            <a:pPr marL="0" indent="0">
              <a:buNone/>
            </a:pPr>
            <a:r>
              <a:rPr lang="en-IN" b="1" dirty="0"/>
              <a:t>Security Configuration:</a:t>
            </a:r>
            <a:endParaRPr lang="en-IN" dirty="0"/>
          </a:p>
          <a:p>
            <a:r>
              <a:rPr lang="en-IN" dirty="0"/>
              <a:t>Configure integrity protection (algorithms, keys, COUNT, SN lengths)</a:t>
            </a:r>
          </a:p>
          <a:p>
            <a:r>
              <a:rPr lang="en-IN" dirty="0"/>
              <a:t>Typically done via RRC </a:t>
            </a:r>
            <a:r>
              <a:rPr lang="en-IN" dirty="0" err="1"/>
              <a:t>signaling</a:t>
            </a:r>
            <a:r>
              <a:rPr lang="en-IN" dirty="0"/>
              <a:t> on both UE and </a:t>
            </a:r>
            <a:r>
              <a:rPr lang="en-IN" dirty="0" err="1"/>
              <a:t>gNB</a:t>
            </a:r>
            <a:r>
              <a:rPr lang="en-IN" dirty="0"/>
              <a:t> sides</a:t>
            </a:r>
          </a:p>
          <a:p>
            <a:pPr marL="0" indent="0">
              <a:buNone/>
            </a:pPr>
            <a:r>
              <a:rPr lang="en-IN" b="1" dirty="0"/>
              <a:t>Traffic Generation:</a:t>
            </a:r>
            <a:endParaRPr lang="en-IN" dirty="0"/>
          </a:p>
          <a:p>
            <a:pPr marL="0" indent="0">
              <a:buNone/>
            </a:pPr>
            <a:r>
              <a:rPr lang="en-IN" dirty="0"/>
              <a:t>Generate specific traffic types:</a:t>
            </a:r>
          </a:p>
          <a:p>
            <a:pPr lvl="1"/>
            <a:r>
              <a:rPr lang="en-IN" dirty="0"/>
              <a:t>RRC messages (on SRBs)</a:t>
            </a:r>
          </a:p>
          <a:p>
            <a:pPr lvl="1"/>
            <a:r>
              <a:rPr lang="en-IN" dirty="0"/>
              <a:t>User plane data (on DRBs)</a:t>
            </a:r>
          </a:p>
          <a:p>
            <a:endParaRPr lang="en-IN" dirty="0"/>
          </a:p>
        </p:txBody>
      </p:sp>
    </p:spTree>
    <p:extLst>
      <p:ext uri="{BB962C8B-B14F-4D97-AF65-F5344CB8AC3E}">
        <p14:creationId xmlns:p14="http://schemas.microsoft.com/office/powerpoint/2010/main" val="1868594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04A81-5B47-08E8-E4FA-E0C66EB6FD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D8A6FF-D055-5410-CCF4-62C922B2C3D3}"/>
              </a:ext>
            </a:extLst>
          </p:cNvPr>
          <p:cNvSpPr>
            <a:spLocks noGrp="1"/>
          </p:cNvSpPr>
          <p:nvPr>
            <p:ph type="title"/>
          </p:nvPr>
        </p:nvSpPr>
        <p:spPr/>
        <p:txBody>
          <a:bodyPr/>
          <a:lstStyle/>
          <a:p>
            <a:br>
              <a:rPr lang="en-US" b="1" dirty="0">
                <a:solidFill>
                  <a:srgbClr val="C00000"/>
                </a:solidFill>
              </a:rPr>
            </a:br>
            <a:r>
              <a:rPr lang="en-US" b="1" dirty="0">
                <a:solidFill>
                  <a:srgbClr val="C00000"/>
                </a:solidFill>
              </a:rPr>
              <a:t>Test Setup Prerequisite</a:t>
            </a:r>
            <a:br>
              <a:rPr lang="en-US" b="1" dirty="0">
                <a:solidFill>
                  <a:srgbClr val="C00000"/>
                </a:solidFill>
              </a:rPr>
            </a:br>
            <a:endParaRPr lang="en-IN" dirty="0"/>
          </a:p>
        </p:txBody>
      </p:sp>
      <p:sp>
        <p:nvSpPr>
          <p:cNvPr id="3" name="Content Placeholder 2">
            <a:extLst>
              <a:ext uri="{FF2B5EF4-FFF2-40B4-BE49-F238E27FC236}">
                <a16:creationId xmlns:a16="http://schemas.microsoft.com/office/drawing/2014/main" id="{02A3BC67-A1B8-9DC9-B197-1D9D57FC2F97}"/>
              </a:ext>
            </a:extLst>
          </p:cNvPr>
          <p:cNvSpPr>
            <a:spLocks noGrp="1"/>
          </p:cNvSpPr>
          <p:nvPr>
            <p:ph idx="1"/>
          </p:nvPr>
        </p:nvSpPr>
        <p:spPr/>
        <p:txBody>
          <a:bodyPr>
            <a:normAutofit/>
          </a:bodyPr>
          <a:lstStyle/>
          <a:p>
            <a:pPr marL="0" indent="0">
              <a:buNone/>
            </a:pPr>
            <a:r>
              <a:rPr lang="en-IN" b="1" dirty="0"/>
              <a:t>Logging &amp; Monitoring Tools:</a:t>
            </a:r>
          </a:p>
          <a:p>
            <a:pPr marL="0" indent="0">
              <a:buNone/>
            </a:pPr>
            <a:r>
              <a:rPr lang="en-IN" dirty="0"/>
              <a:t>Capture and </a:t>
            </a:r>
            <a:r>
              <a:rPr lang="en-IN" dirty="0" err="1"/>
              <a:t>analyze</a:t>
            </a:r>
            <a:r>
              <a:rPr lang="en-IN" dirty="0"/>
              <a:t>:</a:t>
            </a:r>
          </a:p>
          <a:p>
            <a:pPr lvl="1"/>
            <a:r>
              <a:rPr lang="en-IN" dirty="0"/>
              <a:t>PDCP PDUs (headers, data, MAC-I)</a:t>
            </a:r>
          </a:p>
          <a:p>
            <a:pPr lvl="1"/>
            <a:r>
              <a:rPr lang="en-IN" dirty="0"/>
              <a:t>RRC </a:t>
            </a:r>
            <a:r>
              <a:rPr lang="en-IN" dirty="0" err="1"/>
              <a:t>signaling</a:t>
            </a:r>
            <a:r>
              <a:rPr lang="en-IN" dirty="0"/>
              <a:t> logs</a:t>
            </a:r>
          </a:p>
          <a:p>
            <a:pPr lvl="1"/>
            <a:r>
              <a:rPr lang="en-IN" dirty="0"/>
              <a:t>PDCP internal state variables</a:t>
            </a:r>
            <a:br>
              <a:rPr lang="en-IN" dirty="0"/>
            </a:br>
            <a:r>
              <a:rPr lang="en-IN" i="1" dirty="0"/>
              <a:t>(e.g., TX_NEXT, RX_NEXT, RX_DELIV, RX_REORD)</a:t>
            </a:r>
            <a:endParaRPr lang="en-IN" dirty="0"/>
          </a:p>
          <a:p>
            <a:pPr lvl="1"/>
            <a:r>
              <a:rPr lang="en-IN" dirty="0"/>
              <a:t>Integrity failure indications from PDCP to upper layers</a:t>
            </a:r>
          </a:p>
        </p:txBody>
      </p:sp>
    </p:spTree>
    <p:extLst>
      <p:ext uri="{BB962C8B-B14F-4D97-AF65-F5344CB8AC3E}">
        <p14:creationId xmlns:p14="http://schemas.microsoft.com/office/powerpoint/2010/main" val="380797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B93A-FEF6-6E19-5375-7AF889131FCF}"/>
              </a:ext>
            </a:extLst>
          </p:cNvPr>
          <p:cNvSpPr>
            <a:spLocks noGrp="1"/>
          </p:cNvSpPr>
          <p:nvPr>
            <p:ph type="title"/>
          </p:nvPr>
        </p:nvSpPr>
        <p:spPr/>
        <p:txBody>
          <a:bodyPr/>
          <a:lstStyle/>
          <a:p>
            <a:br>
              <a:rPr lang="en-IN" b="1" dirty="0">
                <a:solidFill>
                  <a:srgbClr val="C00000"/>
                </a:solidFill>
              </a:rPr>
            </a:br>
            <a:r>
              <a:rPr lang="en-IN" b="1" dirty="0">
                <a:solidFill>
                  <a:srgbClr val="C00000"/>
                </a:solidFill>
              </a:rPr>
              <a:t>Test Scenario</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23924674-8DC8-5DB9-E7AE-F92D4B184D6F}"/>
              </a:ext>
            </a:extLst>
          </p:cNvPr>
          <p:cNvSpPr>
            <a:spLocks noGrp="1"/>
          </p:cNvSpPr>
          <p:nvPr>
            <p:ph idx="1"/>
          </p:nvPr>
        </p:nvSpPr>
        <p:spPr/>
        <p:txBody>
          <a:bodyPr/>
          <a:lstStyle/>
          <a:p>
            <a:endParaRPr lang="en-US" altLang="en-US" b="1" dirty="0">
              <a:solidFill>
                <a:schemeClr val="tx1"/>
              </a:solidFill>
              <a:latin typeface="Arial" panose="020B0604020202020204" pitchFamily="34" charset="0"/>
            </a:endParaRPr>
          </a:p>
          <a:p>
            <a:r>
              <a:rPr lang="en-US" altLang="en-US" b="1" dirty="0">
                <a:solidFill>
                  <a:schemeClr val="tx1"/>
                </a:solidFill>
                <a:latin typeface="Arial" panose="020B0604020202020204" pitchFamily="34" charset="0"/>
              </a:rPr>
              <a:t>Test Case 1</a:t>
            </a:r>
            <a:r>
              <a:rPr lang="en-US" altLang="en-US" dirty="0">
                <a:solidFill>
                  <a:schemeClr val="tx1"/>
                </a:solidFill>
                <a:latin typeface="Arial" panose="020B0604020202020204" pitchFamily="34" charset="0"/>
              </a:rPr>
              <a:t>: Valid MAC-I verification (expected pass)</a:t>
            </a:r>
          </a:p>
          <a:p>
            <a:r>
              <a:rPr lang="en-US" altLang="en-US" b="1" dirty="0">
                <a:solidFill>
                  <a:schemeClr val="tx1"/>
                </a:solidFill>
                <a:latin typeface="Arial" panose="020B0604020202020204" pitchFamily="34" charset="0"/>
              </a:rPr>
              <a:t>Test Case 2</a:t>
            </a:r>
            <a:r>
              <a:rPr lang="en-US" altLang="en-US" dirty="0">
                <a:solidFill>
                  <a:schemeClr val="tx1"/>
                </a:solidFill>
                <a:latin typeface="Arial" panose="020B0604020202020204" pitchFamily="34" charset="0"/>
              </a:rPr>
              <a:t>: Tampered MAC-I field (expected fail)</a:t>
            </a:r>
          </a:p>
          <a:p>
            <a:r>
              <a:rPr lang="en-US" altLang="en-US" b="1" dirty="0">
                <a:solidFill>
                  <a:schemeClr val="tx1"/>
                </a:solidFill>
                <a:latin typeface="Arial" panose="020B0604020202020204" pitchFamily="34" charset="0"/>
              </a:rPr>
              <a:t>Test Case 3</a:t>
            </a:r>
            <a:r>
              <a:rPr lang="en-US" altLang="en-US" dirty="0">
                <a:solidFill>
                  <a:schemeClr val="tx1"/>
                </a:solidFill>
                <a:latin typeface="Arial" panose="020B0604020202020204" pitchFamily="34" charset="0"/>
              </a:rPr>
              <a:t>: Replay of PDCP PDU (duplicate detection)</a:t>
            </a:r>
          </a:p>
          <a:p>
            <a:r>
              <a:rPr lang="en-US" altLang="en-US" b="1" dirty="0">
                <a:solidFill>
                  <a:schemeClr val="tx1"/>
                </a:solidFill>
                <a:latin typeface="Arial" panose="020B0604020202020204" pitchFamily="34" charset="0"/>
              </a:rPr>
              <a:t>Test Case 4</a:t>
            </a:r>
            <a:r>
              <a:rPr lang="en-US" altLang="en-US" dirty="0">
                <a:solidFill>
                  <a:schemeClr val="tx1"/>
                </a:solidFill>
                <a:latin typeface="Arial" panose="020B0604020202020204" pitchFamily="34" charset="0"/>
              </a:rPr>
              <a:t>: Boundary tests with COUNT values</a:t>
            </a:r>
          </a:p>
          <a:p>
            <a:r>
              <a:rPr lang="en-US" altLang="en-US" b="1" dirty="0">
                <a:solidFill>
                  <a:schemeClr val="tx1"/>
                </a:solidFill>
                <a:latin typeface="Arial" panose="020B0604020202020204" pitchFamily="34" charset="0"/>
              </a:rPr>
              <a:t>Test Case 5</a:t>
            </a:r>
            <a:r>
              <a:rPr lang="en-US" altLang="en-US" dirty="0">
                <a:solidFill>
                  <a:schemeClr val="tx1"/>
                </a:solidFill>
                <a:latin typeface="Arial" panose="020B0604020202020204" pitchFamily="34" charset="0"/>
              </a:rPr>
              <a:t>: Control plane message integrity under poor SINR</a:t>
            </a:r>
          </a:p>
          <a:p>
            <a:r>
              <a:rPr lang="en-US" altLang="en-US" b="1" dirty="0">
                <a:solidFill>
                  <a:schemeClr val="tx1"/>
                </a:solidFill>
                <a:latin typeface="Arial" panose="020B0604020202020204" pitchFamily="34" charset="0"/>
              </a:rPr>
              <a:t>Test Case 6</a:t>
            </a:r>
            <a:r>
              <a:rPr lang="en-US" altLang="en-US" dirty="0">
                <a:solidFill>
                  <a:schemeClr val="tx1"/>
                </a:solidFill>
                <a:latin typeface="Arial" panose="020B0604020202020204" pitchFamily="34" charset="0"/>
              </a:rPr>
              <a:t>: End-to-end secure RRC Connection Setup flow</a:t>
            </a:r>
          </a:p>
          <a:p>
            <a:endParaRPr lang="en-US" dirty="0"/>
          </a:p>
        </p:txBody>
      </p:sp>
    </p:spTree>
    <p:extLst>
      <p:ext uri="{BB962C8B-B14F-4D97-AF65-F5344CB8AC3E}">
        <p14:creationId xmlns:p14="http://schemas.microsoft.com/office/powerpoint/2010/main" val="3416430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6300-6D13-266E-BD14-3B40BBCDD989}"/>
              </a:ext>
            </a:extLst>
          </p:cNvPr>
          <p:cNvSpPr>
            <a:spLocks noGrp="1"/>
          </p:cNvSpPr>
          <p:nvPr>
            <p:ph type="title"/>
          </p:nvPr>
        </p:nvSpPr>
        <p:spPr/>
        <p:txBody>
          <a:bodyPr/>
          <a:lstStyle/>
          <a:p>
            <a:r>
              <a:rPr lang="en-US" b="1" dirty="0"/>
              <a:t>Test scenario and Procedures</a:t>
            </a:r>
            <a:endParaRPr lang="en-IN" b="1" dirty="0"/>
          </a:p>
        </p:txBody>
      </p:sp>
      <p:sp>
        <p:nvSpPr>
          <p:cNvPr id="3" name="Content Placeholder 2">
            <a:extLst>
              <a:ext uri="{FF2B5EF4-FFF2-40B4-BE49-F238E27FC236}">
                <a16:creationId xmlns:a16="http://schemas.microsoft.com/office/drawing/2014/main" id="{D8DE6B60-2212-D3CF-647D-F54830A0F8BB}"/>
              </a:ext>
            </a:extLst>
          </p:cNvPr>
          <p:cNvSpPr>
            <a:spLocks noGrp="1"/>
          </p:cNvSpPr>
          <p:nvPr>
            <p:ph idx="1"/>
          </p:nvPr>
        </p:nvSpPr>
        <p:spPr/>
        <p:txBody>
          <a:bodyPr>
            <a:normAutofit lnSpcReduction="10000"/>
          </a:bodyPr>
          <a:lstStyle/>
          <a:p>
            <a:pPr marL="0" indent="0">
              <a:buNone/>
            </a:pPr>
            <a:r>
              <a:rPr lang="en-US" b="1" dirty="0"/>
              <a:t>Test Case 1: Valid MAC-I verification (expected pass)</a:t>
            </a:r>
            <a:endParaRPr lang="en-US" dirty="0"/>
          </a:p>
          <a:p>
            <a:pPr marL="0" indent="0">
              <a:buNone/>
            </a:pPr>
            <a:r>
              <a:rPr lang="en-US" b="1" dirty="0"/>
              <a:t>Objective:</a:t>
            </a:r>
            <a:r>
              <a:rPr lang="en-US" dirty="0"/>
              <a:t> To verify that the UE correctly calculates and validates a legitimate MAC-I for an integrity-protected PDCP PDU.</a:t>
            </a:r>
          </a:p>
          <a:p>
            <a:pPr marL="0" indent="0">
              <a:buNone/>
            </a:pPr>
            <a:r>
              <a:rPr lang="en-US" b="1" dirty="0"/>
              <a:t>Procedure:</a:t>
            </a:r>
            <a:endParaRPr lang="en-US" dirty="0"/>
          </a:p>
          <a:p>
            <a:pPr lvl="1"/>
            <a:r>
              <a:rPr lang="en-US" b="1" dirty="0" err="1"/>
              <a:t>gNB</a:t>
            </a:r>
            <a:r>
              <a:rPr lang="en-US" b="1" dirty="0"/>
              <a:t> Action:</a:t>
            </a:r>
            <a:r>
              <a:rPr lang="en-US" dirty="0"/>
              <a:t> The </a:t>
            </a:r>
            <a:r>
              <a:rPr lang="en-US" dirty="0" err="1"/>
              <a:t>gNB</a:t>
            </a:r>
            <a:r>
              <a:rPr lang="en-US" dirty="0"/>
              <a:t> simulator constructs a valid RRC message (e.g., an </a:t>
            </a:r>
            <a:r>
              <a:rPr lang="en-US" dirty="0" err="1"/>
              <a:t>RRCReconfiguration</a:t>
            </a:r>
            <a:r>
              <a:rPr lang="en-US" dirty="0"/>
              <a:t> message).</a:t>
            </a:r>
          </a:p>
          <a:p>
            <a:pPr lvl="1"/>
            <a:r>
              <a:rPr lang="en-US" dirty="0"/>
              <a:t>The simulator's PDCP layer calculates the correct MAC-I for this message using the shared integrity key (</a:t>
            </a:r>
            <a:r>
              <a:rPr lang="en-US" dirty="0" err="1"/>
              <a:t>K_RRCint</a:t>
            </a:r>
            <a:r>
              <a:rPr lang="en-US" dirty="0"/>
              <a:t>), the current COUNT value, the bearer ID (SRB1), and the direction (downlink).</a:t>
            </a:r>
          </a:p>
          <a:p>
            <a:pPr lvl="1"/>
            <a:r>
              <a:rPr lang="en-US" dirty="0"/>
              <a:t>The </a:t>
            </a:r>
            <a:r>
              <a:rPr lang="en-US" dirty="0" err="1"/>
              <a:t>gNB</a:t>
            </a:r>
            <a:r>
              <a:rPr lang="en-US" dirty="0"/>
              <a:t> simulator transmits the PDCP Data PDU (containing the RRC message and the valid MAC-I) to the UE.</a:t>
            </a:r>
          </a:p>
        </p:txBody>
      </p:sp>
    </p:spTree>
    <p:extLst>
      <p:ext uri="{BB962C8B-B14F-4D97-AF65-F5344CB8AC3E}">
        <p14:creationId xmlns:p14="http://schemas.microsoft.com/office/powerpoint/2010/main" val="2476024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4D80-E33E-B107-FE94-180EB9FD15D6}"/>
              </a:ext>
            </a:extLst>
          </p:cNvPr>
          <p:cNvSpPr>
            <a:spLocks noGrp="1"/>
          </p:cNvSpPr>
          <p:nvPr>
            <p:ph type="title"/>
          </p:nvPr>
        </p:nvSpPr>
        <p:spPr/>
        <p:txBody>
          <a:bodyPr/>
          <a:lstStyle/>
          <a:p>
            <a:r>
              <a:rPr lang="en-IN" b="1" dirty="0">
                <a:solidFill>
                  <a:srgbClr val="C00000"/>
                </a:solidFill>
              </a:rPr>
              <a:t>Contents </a:t>
            </a:r>
            <a:br>
              <a:rPr lang="en-IN" b="1" dirty="0">
                <a:solidFill>
                  <a:srgbClr val="C00000"/>
                </a:solidFill>
              </a:rPr>
            </a:br>
            <a:endParaRPr lang="en-IN" dirty="0"/>
          </a:p>
        </p:txBody>
      </p:sp>
      <p:sp>
        <p:nvSpPr>
          <p:cNvPr id="3" name="Content Placeholder 2">
            <a:extLst>
              <a:ext uri="{FF2B5EF4-FFF2-40B4-BE49-F238E27FC236}">
                <a16:creationId xmlns:a16="http://schemas.microsoft.com/office/drawing/2014/main" id="{6F09B5EB-0782-0B38-486B-DD93F4B182DA}"/>
              </a:ext>
            </a:extLst>
          </p:cNvPr>
          <p:cNvSpPr>
            <a:spLocks noGrp="1"/>
          </p:cNvSpPr>
          <p:nvPr>
            <p:ph idx="1"/>
          </p:nvPr>
        </p:nvSpPr>
        <p:spPr/>
        <p:txBody>
          <a:bodyPr>
            <a:normAutofit fontScale="25000" lnSpcReduction="20000"/>
          </a:bodyPr>
          <a:lstStyle/>
          <a:p>
            <a:pPr marL="342900" indent="-342900">
              <a:lnSpc>
                <a:spcPct val="200000"/>
              </a:lnSpc>
              <a:buAutoNum type="arabicPeriod"/>
            </a:pPr>
            <a:r>
              <a:rPr lang="en-US" sz="5600" dirty="0">
                <a:solidFill>
                  <a:srgbClr val="C00000"/>
                </a:solidFill>
              </a:rPr>
              <a:t>Introduction to PDCP in 5G NR</a:t>
            </a:r>
          </a:p>
          <a:p>
            <a:pPr marL="342900" indent="-342900">
              <a:lnSpc>
                <a:spcPct val="200000"/>
              </a:lnSpc>
              <a:buAutoNum type="arabicPeriod"/>
            </a:pPr>
            <a:r>
              <a:rPr lang="en-IN" sz="5600" dirty="0">
                <a:solidFill>
                  <a:srgbClr val="C00000"/>
                </a:solidFill>
              </a:rPr>
              <a:t>PDCP Integrity Protection</a:t>
            </a:r>
          </a:p>
          <a:p>
            <a:pPr marL="342900" indent="-342900">
              <a:lnSpc>
                <a:spcPct val="200000"/>
              </a:lnSpc>
              <a:buAutoNum type="arabicPeriod"/>
            </a:pPr>
            <a:r>
              <a:rPr lang="en-IN" sz="5600" dirty="0">
                <a:solidFill>
                  <a:srgbClr val="C00000"/>
                </a:solidFill>
              </a:rPr>
              <a:t>3GPP Specification References</a:t>
            </a:r>
          </a:p>
          <a:p>
            <a:pPr marL="342900" indent="-342900">
              <a:lnSpc>
                <a:spcPct val="200000"/>
              </a:lnSpc>
              <a:buAutoNum type="arabicPeriod"/>
            </a:pPr>
            <a:r>
              <a:rPr lang="en-IN" sz="5600" dirty="0">
                <a:solidFill>
                  <a:srgbClr val="C00000"/>
                </a:solidFill>
              </a:rPr>
              <a:t>Integrity Protection Workflow</a:t>
            </a:r>
          </a:p>
          <a:p>
            <a:pPr marL="342900" indent="-342900">
              <a:lnSpc>
                <a:spcPct val="200000"/>
              </a:lnSpc>
              <a:buAutoNum type="arabicPeriod"/>
            </a:pPr>
            <a:r>
              <a:rPr lang="en-IN" sz="5600" dirty="0">
                <a:solidFill>
                  <a:srgbClr val="C00000"/>
                </a:solidFill>
              </a:rPr>
              <a:t>Test Setup and Prerequisites</a:t>
            </a:r>
          </a:p>
          <a:p>
            <a:pPr marL="342900" indent="-342900">
              <a:lnSpc>
                <a:spcPct val="200000"/>
              </a:lnSpc>
              <a:buAutoNum type="arabicPeriod"/>
            </a:pPr>
            <a:r>
              <a:rPr lang="en-IN" sz="5600" dirty="0">
                <a:solidFill>
                  <a:srgbClr val="C00000"/>
                </a:solidFill>
              </a:rPr>
              <a:t>PDCP Integrity Testing Scenarios</a:t>
            </a:r>
          </a:p>
          <a:p>
            <a:pPr marL="342900" indent="-342900">
              <a:lnSpc>
                <a:spcPct val="200000"/>
              </a:lnSpc>
              <a:buFontTx/>
              <a:buAutoNum type="arabicPeriod"/>
            </a:pPr>
            <a:r>
              <a:rPr lang="en-IN" sz="5600" dirty="0">
                <a:solidFill>
                  <a:srgbClr val="C00000"/>
                </a:solidFill>
              </a:rPr>
              <a:t>Test Procedure</a:t>
            </a:r>
          </a:p>
          <a:p>
            <a:endParaRPr lang="en-IN" dirty="0"/>
          </a:p>
        </p:txBody>
      </p:sp>
    </p:spTree>
    <p:extLst>
      <p:ext uri="{BB962C8B-B14F-4D97-AF65-F5344CB8AC3E}">
        <p14:creationId xmlns:p14="http://schemas.microsoft.com/office/powerpoint/2010/main" val="1205350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6300-6D13-266E-BD14-3B40BBCDD989}"/>
              </a:ext>
            </a:extLst>
          </p:cNvPr>
          <p:cNvSpPr>
            <a:spLocks noGrp="1"/>
          </p:cNvSpPr>
          <p:nvPr>
            <p:ph type="title"/>
          </p:nvPr>
        </p:nvSpPr>
        <p:spPr/>
        <p:txBody>
          <a:bodyPr/>
          <a:lstStyle/>
          <a:p>
            <a:r>
              <a:rPr lang="en-US" b="1" dirty="0"/>
              <a:t>Test scenario and Procedures</a:t>
            </a:r>
            <a:endParaRPr lang="en-IN" b="1" dirty="0"/>
          </a:p>
        </p:txBody>
      </p:sp>
      <p:sp>
        <p:nvSpPr>
          <p:cNvPr id="3" name="Content Placeholder 2">
            <a:extLst>
              <a:ext uri="{FF2B5EF4-FFF2-40B4-BE49-F238E27FC236}">
                <a16:creationId xmlns:a16="http://schemas.microsoft.com/office/drawing/2014/main" id="{D8DE6B60-2212-D3CF-647D-F54830A0F8BB}"/>
              </a:ext>
            </a:extLst>
          </p:cNvPr>
          <p:cNvSpPr>
            <a:spLocks noGrp="1"/>
          </p:cNvSpPr>
          <p:nvPr>
            <p:ph idx="1"/>
          </p:nvPr>
        </p:nvSpPr>
        <p:spPr/>
        <p:txBody>
          <a:bodyPr>
            <a:normAutofit/>
          </a:bodyPr>
          <a:lstStyle/>
          <a:p>
            <a:pPr lvl="1"/>
            <a:r>
              <a:rPr lang="en-US" b="1" dirty="0"/>
              <a:t>UE Action (DUT):</a:t>
            </a:r>
            <a:r>
              <a:rPr lang="en-US" dirty="0"/>
              <a:t> The UE receives the PDU. Its PDCP layer separates the message from the MAC-I.</a:t>
            </a:r>
          </a:p>
          <a:p>
            <a:pPr lvl="1"/>
            <a:r>
              <a:rPr lang="en-US" dirty="0"/>
              <a:t>The UE's PDCP layer independently calculates the X-MAC using its own key and state variables.</a:t>
            </a:r>
          </a:p>
          <a:p>
            <a:pPr marL="0" indent="0">
              <a:buNone/>
            </a:pPr>
            <a:r>
              <a:rPr lang="en-US" b="1" dirty="0"/>
              <a:t>Verification:</a:t>
            </a:r>
            <a:endParaRPr lang="en-US" dirty="0"/>
          </a:p>
          <a:p>
            <a:pPr lvl="1"/>
            <a:r>
              <a:rPr lang="en-US" b="1" dirty="0"/>
              <a:t>Pass Condition:</a:t>
            </a:r>
            <a:r>
              <a:rPr lang="en-US" dirty="0"/>
              <a:t> The UE's calculated X-MAC must perfectly match the received MAC-I. The RRC message is successfully processed, and the UE sends an appropriate response (e.g., </a:t>
            </a:r>
            <a:r>
              <a:rPr lang="en-US" dirty="0" err="1"/>
              <a:t>RRCReconfigurationComplete</a:t>
            </a:r>
            <a:r>
              <a:rPr lang="en-US" dirty="0"/>
              <a:t>).</a:t>
            </a:r>
          </a:p>
          <a:p>
            <a:pPr lvl="1"/>
            <a:r>
              <a:rPr lang="en-US" b="1" dirty="0"/>
              <a:t>Logs to Check:</a:t>
            </a:r>
            <a:r>
              <a:rPr lang="en-US" dirty="0"/>
              <a:t> The protocol analyzer should show the downlink RRC message and the subsequent successful uplink response. No integrity failure indications should be logged by the UE.</a:t>
            </a:r>
          </a:p>
          <a:p>
            <a:endParaRPr lang="en-US" dirty="0"/>
          </a:p>
        </p:txBody>
      </p:sp>
    </p:spTree>
    <p:extLst>
      <p:ext uri="{BB962C8B-B14F-4D97-AF65-F5344CB8AC3E}">
        <p14:creationId xmlns:p14="http://schemas.microsoft.com/office/powerpoint/2010/main" val="3354542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891A-2EC7-489F-7C3F-EF12929BBA27}"/>
              </a:ext>
            </a:extLst>
          </p:cNvPr>
          <p:cNvSpPr>
            <a:spLocks noGrp="1"/>
          </p:cNvSpPr>
          <p:nvPr>
            <p:ph type="title"/>
          </p:nvPr>
        </p:nvSpPr>
        <p:spPr/>
        <p:txBody>
          <a:bodyPr/>
          <a:lstStyle/>
          <a:p>
            <a:r>
              <a:rPr lang="en-US" b="1" dirty="0"/>
              <a:t>TEST CASE 1:</a:t>
            </a:r>
            <a:endParaRPr lang="en-IN" b="1" dirty="0"/>
          </a:p>
        </p:txBody>
      </p:sp>
      <p:pic>
        <p:nvPicPr>
          <p:cNvPr id="5" name="Content Placeholder 4">
            <a:extLst>
              <a:ext uri="{FF2B5EF4-FFF2-40B4-BE49-F238E27FC236}">
                <a16:creationId xmlns:a16="http://schemas.microsoft.com/office/drawing/2014/main" id="{F46A40B0-0C1A-0D12-9CC0-861BA6008600}"/>
              </a:ext>
            </a:extLst>
          </p:cNvPr>
          <p:cNvPicPr>
            <a:picLocks noGrp="1" noChangeAspect="1"/>
          </p:cNvPicPr>
          <p:nvPr>
            <p:ph idx="1"/>
          </p:nvPr>
        </p:nvPicPr>
        <p:blipFill>
          <a:blip r:embed="rId2"/>
          <a:stretch>
            <a:fillRect/>
          </a:stretch>
        </p:blipFill>
        <p:spPr>
          <a:xfrm>
            <a:off x="2619235" y="2779964"/>
            <a:ext cx="6953530" cy="3416300"/>
          </a:xfrm>
        </p:spPr>
      </p:pic>
    </p:spTree>
    <p:extLst>
      <p:ext uri="{BB962C8B-B14F-4D97-AF65-F5344CB8AC3E}">
        <p14:creationId xmlns:p14="http://schemas.microsoft.com/office/powerpoint/2010/main" val="4091685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3110-7154-3F70-0FE8-4072D6CF294A}"/>
              </a:ext>
            </a:extLst>
          </p:cNvPr>
          <p:cNvSpPr>
            <a:spLocks noGrp="1"/>
          </p:cNvSpPr>
          <p:nvPr>
            <p:ph type="title"/>
          </p:nvPr>
        </p:nvSpPr>
        <p:spPr/>
        <p:txBody>
          <a:bodyPr/>
          <a:lstStyle/>
          <a:p>
            <a:r>
              <a:rPr lang="en-US" sz="4000" b="1" dirty="0"/>
              <a:t>TEST CASE 1: CODE</a:t>
            </a:r>
            <a:endParaRPr lang="en-IN" sz="4000" b="1" dirty="0"/>
          </a:p>
        </p:txBody>
      </p:sp>
      <p:pic>
        <p:nvPicPr>
          <p:cNvPr id="5" name="Content Placeholder 4" descr="A screenshot of a computer program&#10;&#10;AI-generated content may be incorrect.">
            <a:extLst>
              <a:ext uri="{FF2B5EF4-FFF2-40B4-BE49-F238E27FC236}">
                <a16:creationId xmlns:a16="http://schemas.microsoft.com/office/drawing/2014/main" id="{D485D59E-EBB1-D662-6826-14EE25B51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603499"/>
            <a:ext cx="8761413" cy="3989805"/>
          </a:xfrm>
        </p:spPr>
      </p:pic>
      <p:graphicFrame>
        <p:nvGraphicFramePr>
          <p:cNvPr id="6" name="Object 5">
            <a:extLst>
              <a:ext uri="{FF2B5EF4-FFF2-40B4-BE49-F238E27FC236}">
                <a16:creationId xmlns:a16="http://schemas.microsoft.com/office/drawing/2014/main" id="{8270606C-066C-7FE8-B090-DEEC34D00550}"/>
              </a:ext>
            </a:extLst>
          </p:cNvPr>
          <p:cNvGraphicFramePr>
            <a:graphicFrameLocks noChangeAspect="1"/>
          </p:cNvGraphicFramePr>
          <p:nvPr>
            <p:extLst>
              <p:ext uri="{D42A27DB-BD31-4B8C-83A1-F6EECF244321}">
                <p14:modId xmlns:p14="http://schemas.microsoft.com/office/powerpoint/2010/main" val="4057795575"/>
              </p:ext>
            </p:extLst>
          </p:nvPr>
        </p:nvGraphicFramePr>
        <p:xfrm>
          <a:off x="6096000" y="973668"/>
          <a:ext cx="1170039" cy="1013628"/>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92685" progId="Package">
                  <p:embed/>
                </p:oleObj>
              </mc:Choice>
              <mc:Fallback>
                <p:oleObj name="Packager Shell Object" showAsIcon="1" r:id="rId3" imgW="914400" imgH="792685" progId="Package">
                  <p:embed/>
                  <p:pic>
                    <p:nvPicPr>
                      <p:cNvPr id="6" name="Object 5">
                        <a:extLst>
                          <a:ext uri="{FF2B5EF4-FFF2-40B4-BE49-F238E27FC236}">
                            <a16:creationId xmlns:a16="http://schemas.microsoft.com/office/drawing/2014/main" id="{8270606C-066C-7FE8-B090-DEEC34D00550}"/>
                          </a:ext>
                        </a:extLst>
                      </p:cNvPr>
                      <p:cNvPicPr/>
                      <p:nvPr/>
                    </p:nvPicPr>
                    <p:blipFill>
                      <a:blip r:embed="rId4"/>
                      <a:stretch>
                        <a:fillRect/>
                      </a:stretch>
                    </p:blipFill>
                    <p:spPr>
                      <a:xfrm>
                        <a:off x="6096000" y="973668"/>
                        <a:ext cx="1170039" cy="1013628"/>
                      </a:xfrm>
                      <a:prstGeom prst="rect">
                        <a:avLst/>
                      </a:prstGeom>
                    </p:spPr>
                  </p:pic>
                </p:oleObj>
              </mc:Fallback>
            </mc:AlternateContent>
          </a:graphicData>
        </a:graphic>
      </p:graphicFrame>
    </p:spTree>
    <p:extLst>
      <p:ext uri="{BB962C8B-B14F-4D97-AF65-F5344CB8AC3E}">
        <p14:creationId xmlns:p14="http://schemas.microsoft.com/office/powerpoint/2010/main" val="189460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D2C3A-5E81-1094-299E-C85217DB1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3CCB8B-0218-B681-CBCB-8EE2EC394D3C}"/>
              </a:ext>
            </a:extLst>
          </p:cNvPr>
          <p:cNvSpPr>
            <a:spLocks noGrp="1"/>
          </p:cNvSpPr>
          <p:nvPr>
            <p:ph type="title"/>
          </p:nvPr>
        </p:nvSpPr>
        <p:spPr/>
        <p:txBody>
          <a:bodyPr/>
          <a:lstStyle/>
          <a:p>
            <a:r>
              <a:rPr lang="en-US" b="1" dirty="0"/>
              <a:t>TEST CASE 1: OUTPUT</a:t>
            </a:r>
            <a:endParaRPr lang="en-IN" b="1" dirty="0"/>
          </a:p>
        </p:txBody>
      </p:sp>
      <p:pic>
        <p:nvPicPr>
          <p:cNvPr id="5" name="Content Placeholder 4" descr="A computer screen with white text&#10;&#10;AI-generated content may be incorrect.">
            <a:extLst>
              <a:ext uri="{FF2B5EF4-FFF2-40B4-BE49-F238E27FC236}">
                <a16:creationId xmlns:a16="http://schemas.microsoft.com/office/drawing/2014/main" id="{A707BB8D-85EE-CD49-25C7-A96DC7621D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492603"/>
            <a:ext cx="8756614" cy="3635481"/>
          </a:xfrm>
        </p:spPr>
      </p:pic>
    </p:spTree>
    <p:extLst>
      <p:ext uri="{BB962C8B-B14F-4D97-AF65-F5344CB8AC3E}">
        <p14:creationId xmlns:p14="http://schemas.microsoft.com/office/powerpoint/2010/main" val="3032780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F7C5-8F72-2E7C-B39D-AD1490FFE76D}"/>
              </a:ext>
            </a:extLst>
          </p:cNvPr>
          <p:cNvSpPr>
            <a:spLocks noGrp="1"/>
          </p:cNvSpPr>
          <p:nvPr>
            <p:ph type="title"/>
          </p:nvPr>
        </p:nvSpPr>
        <p:spPr/>
        <p:txBody>
          <a:bodyPr/>
          <a:lstStyle/>
          <a:p>
            <a:br>
              <a:rPr lang="en-IN" b="1" dirty="0"/>
            </a:br>
            <a:br>
              <a:rPr lang="en-IN" b="1" dirty="0"/>
            </a:br>
            <a:r>
              <a:rPr lang="en-IN" b="1" dirty="0"/>
              <a:t>Test Scenarios and Procedures</a:t>
            </a:r>
            <a:br>
              <a:rPr lang="en-IN" dirty="0"/>
            </a:br>
            <a:br>
              <a:rPr lang="en-IN" dirty="0"/>
            </a:br>
            <a:endParaRPr lang="en-IN" dirty="0"/>
          </a:p>
        </p:txBody>
      </p:sp>
      <p:sp>
        <p:nvSpPr>
          <p:cNvPr id="3" name="Content Placeholder 2">
            <a:extLst>
              <a:ext uri="{FF2B5EF4-FFF2-40B4-BE49-F238E27FC236}">
                <a16:creationId xmlns:a16="http://schemas.microsoft.com/office/drawing/2014/main" id="{308BAE37-CEA9-FA7B-6DBF-AA8ABD7CCBFC}"/>
              </a:ext>
            </a:extLst>
          </p:cNvPr>
          <p:cNvSpPr>
            <a:spLocks noGrp="1"/>
          </p:cNvSpPr>
          <p:nvPr>
            <p:ph idx="1"/>
          </p:nvPr>
        </p:nvSpPr>
        <p:spPr/>
        <p:txBody>
          <a:bodyPr>
            <a:normAutofit/>
          </a:bodyPr>
          <a:lstStyle/>
          <a:p>
            <a:pPr marL="0" indent="0">
              <a:buNone/>
            </a:pPr>
            <a:r>
              <a:rPr lang="en-US" b="1" dirty="0"/>
              <a:t>Test Case 2: Tampered MAC-I field (expected fail)</a:t>
            </a:r>
            <a:endParaRPr lang="en-US" dirty="0"/>
          </a:p>
          <a:p>
            <a:pPr marL="0" indent="0">
              <a:buNone/>
            </a:pPr>
            <a:r>
              <a:rPr lang="en-US" b="1" dirty="0"/>
              <a:t>Objective:</a:t>
            </a:r>
            <a:r>
              <a:rPr lang="en-US" dirty="0"/>
              <a:t> To verify that the UE detects a manipulated MAC-I and discards the PDU as per the specification.</a:t>
            </a:r>
          </a:p>
          <a:p>
            <a:pPr marL="0" indent="0">
              <a:buNone/>
            </a:pPr>
            <a:r>
              <a:rPr lang="en-US" b="1" dirty="0"/>
              <a:t>Procedure:</a:t>
            </a:r>
            <a:endParaRPr lang="en-US" dirty="0"/>
          </a:p>
          <a:p>
            <a:pPr lvl="1"/>
            <a:r>
              <a:rPr lang="en-US" b="1" dirty="0" err="1"/>
              <a:t>gNB</a:t>
            </a:r>
            <a:r>
              <a:rPr lang="en-US" b="1" dirty="0"/>
              <a:t> Action:</a:t>
            </a:r>
            <a:r>
              <a:rPr lang="en-US" dirty="0"/>
              <a:t> Follow steps 1 &amp; 2 from Test Case 1 to generate a valid RRC message and its correct MAC-I.</a:t>
            </a:r>
          </a:p>
          <a:p>
            <a:pPr lvl="1"/>
            <a:r>
              <a:rPr lang="en-US" b="1" dirty="0"/>
              <a:t>Manipulation:</a:t>
            </a:r>
            <a:r>
              <a:rPr lang="en-US" dirty="0"/>
              <a:t> Before transmission, the </a:t>
            </a:r>
            <a:r>
              <a:rPr lang="en-US" dirty="0" err="1"/>
              <a:t>gNB</a:t>
            </a:r>
            <a:r>
              <a:rPr lang="en-US" dirty="0"/>
              <a:t> simulator intentionally corrupts the MAC-I field (e.g., flips one or more bits).</a:t>
            </a:r>
          </a:p>
        </p:txBody>
      </p:sp>
    </p:spTree>
    <p:extLst>
      <p:ext uri="{BB962C8B-B14F-4D97-AF65-F5344CB8AC3E}">
        <p14:creationId xmlns:p14="http://schemas.microsoft.com/office/powerpoint/2010/main" val="20282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F7C5-8F72-2E7C-B39D-AD1490FFE76D}"/>
              </a:ext>
            </a:extLst>
          </p:cNvPr>
          <p:cNvSpPr>
            <a:spLocks noGrp="1"/>
          </p:cNvSpPr>
          <p:nvPr>
            <p:ph type="title"/>
          </p:nvPr>
        </p:nvSpPr>
        <p:spPr/>
        <p:txBody>
          <a:bodyPr/>
          <a:lstStyle/>
          <a:p>
            <a:br>
              <a:rPr lang="en-IN" b="1" dirty="0"/>
            </a:br>
            <a:br>
              <a:rPr lang="en-IN" b="1" dirty="0"/>
            </a:br>
            <a:r>
              <a:rPr lang="en-IN" b="1" dirty="0"/>
              <a:t>Test Scenarios and Procedures</a:t>
            </a:r>
            <a:br>
              <a:rPr lang="en-IN" dirty="0"/>
            </a:br>
            <a:br>
              <a:rPr lang="en-IN" dirty="0"/>
            </a:br>
            <a:endParaRPr lang="en-IN" dirty="0"/>
          </a:p>
        </p:txBody>
      </p:sp>
      <p:sp>
        <p:nvSpPr>
          <p:cNvPr id="3" name="Content Placeholder 2">
            <a:extLst>
              <a:ext uri="{FF2B5EF4-FFF2-40B4-BE49-F238E27FC236}">
                <a16:creationId xmlns:a16="http://schemas.microsoft.com/office/drawing/2014/main" id="{308BAE37-CEA9-FA7B-6DBF-AA8ABD7CCBFC}"/>
              </a:ext>
            </a:extLst>
          </p:cNvPr>
          <p:cNvSpPr>
            <a:spLocks noGrp="1"/>
          </p:cNvSpPr>
          <p:nvPr>
            <p:ph idx="1"/>
          </p:nvPr>
        </p:nvSpPr>
        <p:spPr/>
        <p:txBody>
          <a:bodyPr>
            <a:normAutofit/>
          </a:bodyPr>
          <a:lstStyle/>
          <a:p>
            <a:pPr lvl="1"/>
            <a:r>
              <a:rPr lang="en-US" dirty="0"/>
              <a:t>The </a:t>
            </a:r>
            <a:r>
              <a:rPr lang="en-US" dirty="0" err="1"/>
              <a:t>gNB</a:t>
            </a:r>
            <a:r>
              <a:rPr lang="en-US" dirty="0"/>
              <a:t> simulator transmits the PDCP PDU with the </a:t>
            </a:r>
            <a:r>
              <a:rPr lang="en-US" i="1" dirty="0"/>
              <a:t>tampered</a:t>
            </a:r>
            <a:r>
              <a:rPr lang="en-US" dirty="0"/>
              <a:t> MAC-I to the UE.</a:t>
            </a:r>
          </a:p>
          <a:p>
            <a:pPr lvl="1"/>
            <a:r>
              <a:rPr lang="en-US" b="1" dirty="0"/>
              <a:t>UE Action (DUT):</a:t>
            </a:r>
            <a:r>
              <a:rPr lang="en-US" dirty="0"/>
              <a:t> The UE receives the PDU and calculates its own X-MAC.</a:t>
            </a:r>
          </a:p>
          <a:p>
            <a:pPr marL="0" indent="0">
              <a:buNone/>
            </a:pPr>
            <a:r>
              <a:rPr lang="en-US" b="1" dirty="0"/>
              <a:t>Verification:</a:t>
            </a:r>
            <a:endParaRPr lang="en-US" dirty="0"/>
          </a:p>
          <a:p>
            <a:pPr lvl="1"/>
            <a:r>
              <a:rPr lang="en-US" b="1" dirty="0"/>
              <a:t>Pass Condition:</a:t>
            </a:r>
            <a:r>
              <a:rPr lang="en-US" dirty="0"/>
              <a:t> The UE's calculated X-MAC will </a:t>
            </a:r>
            <a:r>
              <a:rPr lang="en-US" b="1" dirty="0"/>
              <a:t>not</a:t>
            </a:r>
            <a:r>
              <a:rPr lang="en-US" dirty="0"/>
              <a:t> match the tampered MAC-I. The UE's PDCP layer </a:t>
            </a:r>
            <a:r>
              <a:rPr lang="en-US" b="1" dirty="0"/>
              <a:t>must discard the entire PDU</a:t>
            </a:r>
            <a:r>
              <a:rPr lang="en-US" dirty="0"/>
              <a:t>. The RRC message should be ignored. The UE must not act on the contents of the message or send a response related to it.</a:t>
            </a:r>
          </a:p>
          <a:p>
            <a:pPr lvl="1"/>
            <a:r>
              <a:rPr lang="en-US" b="1" dirty="0"/>
              <a:t>Logs to Check:</a:t>
            </a:r>
            <a:r>
              <a:rPr lang="en-US" dirty="0"/>
              <a:t> The UE's internal logs should explicitly show an "Integrity Verification Failure" for that PDCP PDU. The protocol analyzer will show the downlink message, but there will be no corresponding uplink response from the UE.</a:t>
            </a:r>
          </a:p>
          <a:p>
            <a:endParaRPr lang="en-IN" dirty="0"/>
          </a:p>
        </p:txBody>
      </p:sp>
    </p:spTree>
    <p:extLst>
      <p:ext uri="{BB962C8B-B14F-4D97-AF65-F5344CB8AC3E}">
        <p14:creationId xmlns:p14="http://schemas.microsoft.com/office/powerpoint/2010/main" val="308252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C0F3-9EAE-AC2B-179C-339E724D5253}"/>
              </a:ext>
            </a:extLst>
          </p:cNvPr>
          <p:cNvSpPr>
            <a:spLocks noGrp="1"/>
          </p:cNvSpPr>
          <p:nvPr>
            <p:ph type="title"/>
          </p:nvPr>
        </p:nvSpPr>
        <p:spPr/>
        <p:txBody>
          <a:bodyPr/>
          <a:lstStyle/>
          <a:p>
            <a:r>
              <a:rPr lang="en-US" b="1" dirty="0"/>
              <a:t>TEST CASE 2:</a:t>
            </a:r>
            <a:endParaRPr lang="en-IN" b="1" dirty="0"/>
          </a:p>
        </p:txBody>
      </p:sp>
      <p:pic>
        <p:nvPicPr>
          <p:cNvPr id="5" name="Content Placeholder 4">
            <a:extLst>
              <a:ext uri="{FF2B5EF4-FFF2-40B4-BE49-F238E27FC236}">
                <a16:creationId xmlns:a16="http://schemas.microsoft.com/office/drawing/2014/main" id="{01F70C25-9F73-363D-44F8-A4DC505FAC94}"/>
              </a:ext>
            </a:extLst>
          </p:cNvPr>
          <p:cNvPicPr>
            <a:picLocks noGrp="1" noChangeAspect="1"/>
          </p:cNvPicPr>
          <p:nvPr>
            <p:ph idx="1"/>
          </p:nvPr>
        </p:nvPicPr>
        <p:blipFill>
          <a:blip r:embed="rId2"/>
          <a:stretch>
            <a:fillRect/>
          </a:stretch>
        </p:blipFill>
        <p:spPr>
          <a:xfrm>
            <a:off x="2133772" y="2603500"/>
            <a:ext cx="6805269" cy="3416300"/>
          </a:xfrm>
        </p:spPr>
      </p:pic>
    </p:spTree>
    <p:extLst>
      <p:ext uri="{BB962C8B-B14F-4D97-AF65-F5344CB8AC3E}">
        <p14:creationId xmlns:p14="http://schemas.microsoft.com/office/powerpoint/2010/main" val="1531287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B444-FDDB-ED75-9893-39E1A1ADE82A}"/>
              </a:ext>
            </a:extLst>
          </p:cNvPr>
          <p:cNvSpPr>
            <a:spLocks noGrp="1"/>
          </p:cNvSpPr>
          <p:nvPr>
            <p:ph type="title"/>
          </p:nvPr>
        </p:nvSpPr>
        <p:spPr/>
        <p:txBody>
          <a:bodyPr/>
          <a:lstStyle/>
          <a:p>
            <a:r>
              <a:rPr lang="en-US" b="1" dirty="0"/>
              <a:t>TEST CASE 2: CODE</a:t>
            </a:r>
            <a:endParaRPr lang="en-IN" b="1" dirty="0"/>
          </a:p>
        </p:txBody>
      </p:sp>
      <p:pic>
        <p:nvPicPr>
          <p:cNvPr id="5" name="Content Placeholder 4" descr="A screenshot of a computer program&#10;&#10;AI-generated content may be incorrect.">
            <a:extLst>
              <a:ext uri="{FF2B5EF4-FFF2-40B4-BE49-F238E27FC236}">
                <a16:creationId xmlns:a16="http://schemas.microsoft.com/office/drawing/2014/main" id="{7918A6A2-5199-B688-DAE9-71725D4C38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2" y="2443078"/>
            <a:ext cx="8761412" cy="4118143"/>
          </a:xfrm>
        </p:spPr>
      </p:pic>
      <p:graphicFrame>
        <p:nvGraphicFramePr>
          <p:cNvPr id="6" name="Object 5">
            <a:extLst>
              <a:ext uri="{FF2B5EF4-FFF2-40B4-BE49-F238E27FC236}">
                <a16:creationId xmlns:a16="http://schemas.microsoft.com/office/drawing/2014/main" id="{B8F76F27-B868-3455-8EF3-65ECA77DF9A2}"/>
              </a:ext>
            </a:extLst>
          </p:cNvPr>
          <p:cNvGraphicFramePr>
            <a:graphicFrameLocks noChangeAspect="1"/>
          </p:cNvGraphicFramePr>
          <p:nvPr>
            <p:extLst>
              <p:ext uri="{D42A27DB-BD31-4B8C-83A1-F6EECF244321}">
                <p14:modId xmlns:p14="http://schemas.microsoft.com/office/powerpoint/2010/main" val="337573738"/>
              </p:ext>
            </p:extLst>
          </p:nvPr>
        </p:nvGraphicFramePr>
        <p:xfrm>
          <a:off x="5687961" y="1049867"/>
          <a:ext cx="1168146" cy="1011988"/>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92685" progId="Package">
                  <p:embed/>
                </p:oleObj>
              </mc:Choice>
              <mc:Fallback>
                <p:oleObj name="Packager Shell Object" showAsIcon="1" r:id="rId3" imgW="914400" imgH="792685" progId="Package">
                  <p:embed/>
                  <p:pic>
                    <p:nvPicPr>
                      <p:cNvPr id="6" name="Object 5">
                        <a:extLst>
                          <a:ext uri="{FF2B5EF4-FFF2-40B4-BE49-F238E27FC236}">
                            <a16:creationId xmlns:a16="http://schemas.microsoft.com/office/drawing/2014/main" id="{B8F76F27-B868-3455-8EF3-65ECA77DF9A2}"/>
                          </a:ext>
                        </a:extLst>
                      </p:cNvPr>
                      <p:cNvPicPr/>
                      <p:nvPr/>
                    </p:nvPicPr>
                    <p:blipFill>
                      <a:blip r:embed="rId4"/>
                      <a:stretch>
                        <a:fillRect/>
                      </a:stretch>
                    </p:blipFill>
                    <p:spPr>
                      <a:xfrm>
                        <a:off x="5687961" y="1049867"/>
                        <a:ext cx="1168146" cy="1011988"/>
                      </a:xfrm>
                      <a:prstGeom prst="rect">
                        <a:avLst/>
                      </a:prstGeom>
                    </p:spPr>
                  </p:pic>
                </p:oleObj>
              </mc:Fallback>
            </mc:AlternateContent>
          </a:graphicData>
        </a:graphic>
      </p:graphicFrame>
    </p:spTree>
    <p:extLst>
      <p:ext uri="{BB962C8B-B14F-4D97-AF65-F5344CB8AC3E}">
        <p14:creationId xmlns:p14="http://schemas.microsoft.com/office/powerpoint/2010/main" val="3060658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1B03-E88B-D09C-D8FF-4BA9525351FD}"/>
              </a:ext>
            </a:extLst>
          </p:cNvPr>
          <p:cNvSpPr>
            <a:spLocks noGrp="1"/>
          </p:cNvSpPr>
          <p:nvPr>
            <p:ph type="title"/>
          </p:nvPr>
        </p:nvSpPr>
        <p:spPr/>
        <p:txBody>
          <a:bodyPr/>
          <a:lstStyle/>
          <a:p>
            <a:r>
              <a:rPr lang="en-US" b="1" dirty="0"/>
              <a:t>TEST CASE 2: OUTPUT</a:t>
            </a:r>
            <a:endParaRPr lang="en-IN" b="1" dirty="0"/>
          </a:p>
        </p:txBody>
      </p:sp>
      <p:pic>
        <p:nvPicPr>
          <p:cNvPr id="5" name="Content Placeholder 4" descr="A computer screen with white text&#10;&#10;AI-generated content may be incorrect.">
            <a:extLst>
              <a:ext uri="{FF2B5EF4-FFF2-40B4-BE49-F238E27FC236}">
                <a16:creationId xmlns:a16="http://schemas.microsoft.com/office/drawing/2014/main" id="{601C6BE0-C0A9-B474-0D0A-E1E8F20D03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456976"/>
            <a:ext cx="8761413" cy="3708715"/>
          </a:xfrm>
        </p:spPr>
      </p:pic>
    </p:spTree>
    <p:extLst>
      <p:ext uri="{BB962C8B-B14F-4D97-AF65-F5344CB8AC3E}">
        <p14:creationId xmlns:p14="http://schemas.microsoft.com/office/powerpoint/2010/main" val="853321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E9701-1623-5178-33F3-82B16327E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4C338-BCAA-F60C-4BF4-CCECCFA1C486}"/>
              </a:ext>
            </a:extLst>
          </p:cNvPr>
          <p:cNvSpPr>
            <a:spLocks noGrp="1"/>
          </p:cNvSpPr>
          <p:nvPr>
            <p:ph type="title"/>
          </p:nvPr>
        </p:nvSpPr>
        <p:spPr/>
        <p:txBody>
          <a:bodyPr/>
          <a:lstStyle/>
          <a:p>
            <a:br>
              <a:rPr lang="en-IN" b="1" dirty="0"/>
            </a:br>
            <a:br>
              <a:rPr lang="en-IN" b="1" dirty="0"/>
            </a:br>
            <a:r>
              <a:rPr lang="en-IN" b="1" dirty="0"/>
              <a:t>Test Scenarios and Procedures</a:t>
            </a:r>
            <a:br>
              <a:rPr lang="en-IN" dirty="0"/>
            </a:br>
            <a:br>
              <a:rPr lang="en-IN" dirty="0"/>
            </a:br>
            <a:endParaRPr lang="en-IN" dirty="0"/>
          </a:p>
        </p:txBody>
      </p:sp>
      <p:sp>
        <p:nvSpPr>
          <p:cNvPr id="3" name="Content Placeholder 2">
            <a:extLst>
              <a:ext uri="{FF2B5EF4-FFF2-40B4-BE49-F238E27FC236}">
                <a16:creationId xmlns:a16="http://schemas.microsoft.com/office/drawing/2014/main" id="{41BA3927-A786-D769-379A-282BAA29DD5D}"/>
              </a:ext>
            </a:extLst>
          </p:cNvPr>
          <p:cNvSpPr>
            <a:spLocks noGrp="1"/>
          </p:cNvSpPr>
          <p:nvPr>
            <p:ph idx="1"/>
          </p:nvPr>
        </p:nvSpPr>
        <p:spPr/>
        <p:txBody>
          <a:bodyPr>
            <a:normAutofit/>
          </a:bodyPr>
          <a:lstStyle/>
          <a:p>
            <a:pPr marL="0" indent="0">
              <a:buNone/>
            </a:pPr>
            <a:r>
              <a:rPr lang="en-US" b="1" dirty="0"/>
              <a:t>Test Case 3: Replay of PDCP PDU (duplicate detection)</a:t>
            </a:r>
            <a:endParaRPr lang="en-US" dirty="0"/>
          </a:p>
          <a:p>
            <a:pPr marL="0" indent="0">
              <a:buNone/>
            </a:pPr>
            <a:r>
              <a:rPr lang="en-US" b="1" dirty="0"/>
              <a:t>Objective:</a:t>
            </a:r>
            <a:r>
              <a:rPr lang="en-US" dirty="0"/>
              <a:t> To ensure the UE's PDCP layer, using the COUNT state, detects and discards a replayed PDU to prevent replay attacks.</a:t>
            </a:r>
          </a:p>
          <a:p>
            <a:pPr marL="0" indent="0">
              <a:buNone/>
            </a:pPr>
            <a:r>
              <a:rPr lang="en-US" b="1" dirty="0"/>
              <a:t>Procedure:</a:t>
            </a:r>
            <a:endParaRPr lang="en-US" dirty="0"/>
          </a:p>
          <a:p>
            <a:pPr lvl="1"/>
            <a:r>
              <a:rPr lang="en-US" b="1" dirty="0" err="1"/>
              <a:t>gNB</a:t>
            </a:r>
            <a:r>
              <a:rPr lang="en-US" b="1" dirty="0"/>
              <a:t> Action:</a:t>
            </a:r>
            <a:r>
              <a:rPr lang="en-US" dirty="0"/>
              <a:t> Transmit a valid, integrity-protected PDCP PDU with COUNT = N.</a:t>
            </a:r>
          </a:p>
          <a:p>
            <a:pPr lvl="1"/>
            <a:r>
              <a:rPr lang="en-US" b="1" dirty="0"/>
              <a:t>UE Action:</a:t>
            </a:r>
            <a:r>
              <a:rPr lang="en-US" dirty="0"/>
              <a:t> The UE receives and successfully verifies the PDU. Its RX_DELIV window advances past N.</a:t>
            </a:r>
          </a:p>
        </p:txBody>
      </p:sp>
    </p:spTree>
    <p:extLst>
      <p:ext uri="{BB962C8B-B14F-4D97-AF65-F5344CB8AC3E}">
        <p14:creationId xmlns:p14="http://schemas.microsoft.com/office/powerpoint/2010/main" val="1206910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EFE03-BA34-6197-14C6-D907C4B64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3411A-3F7D-2143-EFC4-812388EF8228}"/>
              </a:ext>
            </a:extLst>
          </p:cNvPr>
          <p:cNvSpPr>
            <a:spLocks noGrp="1"/>
          </p:cNvSpPr>
          <p:nvPr>
            <p:ph type="ctrTitle"/>
          </p:nvPr>
        </p:nvSpPr>
        <p:spPr/>
        <p:txBody>
          <a:bodyPr/>
          <a:lstStyle/>
          <a:p>
            <a:r>
              <a:rPr lang="en-US" b="1" dirty="0">
                <a:solidFill>
                  <a:srgbClr val="C00000"/>
                </a:solidFill>
              </a:rPr>
              <a:t>Introduction to PDCP in 5G NR</a:t>
            </a:r>
            <a:endParaRPr lang="en-IN" b="1" dirty="0"/>
          </a:p>
        </p:txBody>
      </p:sp>
      <p:sp>
        <p:nvSpPr>
          <p:cNvPr id="3" name="Subtitle 2">
            <a:extLst>
              <a:ext uri="{FF2B5EF4-FFF2-40B4-BE49-F238E27FC236}">
                <a16:creationId xmlns:a16="http://schemas.microsoft.com/office/drawing/2014/main" id="{D2853253-465D-E6E2-3EDE-6CE8037D98E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91984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E9701-1623-5178-33F3-82B16327E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4C338-BCAA-F60C-4BF4-CCECCFA1C486}"/>
              </a:ext>
            </a:extLst>
          </p:cNvPr>
          <p:cNvSpPr>
            <a:spLocks noGrp="1"/>
          </p:cNvSpPr>
          <p:nvPr>
            <p:ph type="title"/>
          </p:nvPr>
        </p:nvSpPr>
        <p:spPr/>
        <p:txBody>
          <a:bodyPr/>
          <a:lstStyle/>
          <a:p>
            <a:br>
              <a:rPr lang="en-IN" b="1" dirty="0"/>
            </a:br>
            <a:br>
              <a:rPr lang="en-IN" b="1" dirty="0"/>
            </a:br>
            <a:r>
              <a:rPr lang="en-IN" b="1" dirty="0"/>
              <a:t>Test Scenarios and Procedures</a:t>
            </a:r>
            <a:br>
              <a:rPr lang="en-IN" dirty="0"/>
            </a:br>
            <a:br>
              <a:rPr lang="en-IN" dirty="0"/>
            </a:br>
            <a:endParaRPr lang="en-IN" dirty="0"/>
          </a:p>
        </p:txBody>
      </p:sp>
      <p:sp>
        <p:nvSpPr>
          <p:cNvPr id="3" name="Content Placeholder 2">
            <a:extLst>
              <a:ext uri="{FF2B5EF4-FFF2-40B4-BE49-F238E27FC236}">
                <a16:creationId xmlns:a16="http://schemas.microsoft.com/office/drawing/2014/main" id="{41BA3927-A786-D769-379A-282BAA29DD5D}"/>
              </a:ext>
            </a:extLst>
          </p:cNvPr>
          <p:cNvSpPr>
            <a:spLocks noGrp="1"/>
          </p:cNvSpPr>
          <p:nvPr>
            <p:ph idx="1"/>
          </p:nvPr>
        </p:nvSpPr>
        <p:spPr/>
        <p:txBody>
          <a:bodyPr>
            <a:normAutofit/>
          </a:bodyPr>
          <a:lstStyle/>
          <a:p>
            <a:pPr lvl="1"/>
            <a:r>
              <a:rPr lang="en-US" b="1" dirty="0" err="1"/>
              <a:t>gNB</a:t>
            </a:r>
            <a:r>
              <a:rPr lang="en-US" b="1" dirty="0"/>
              <a:t> Replay Action:</a:t>
            </a:r>
            <a:r>
              <a:rPr lang="en-US" dirty="0"/>
              <a:t> The </a:t>
            </a:r>
            <a:r>
              <a:rPr lang="en-US" dirty="0" err="1"/>
              <a:t>gNB</a:t>
            </a:r>
            <a:r>
              <a:rPr lang="en-US" dirty="0"/>
              <a:t> simulator immediately re-transmits the </a:t>
            </a:r>
            <a:r>
              <a:rPr lang="en-US" b="1" dirty="0"/>
              <a:t>exact same</a:t>
            </a:r>
            <a:r>
              <a:rPr lang="en-US" dirty="0"/>
              <a:t> PDCP PDU (with COUNT = N).</a:t>
            </a:r>
          </a:p>
          <a:p>
            <a:pPr marL="0" indent="0">
              <a:buNone/>
            </a:pPr>
            <a:r>
              <a:rPr lang="en-US" b="1" dirty="0"/>
              <a:t>Verification:</a:t>
            </a:r>
            <a:endParaRPr lang="en-US" dirty="0"/>
          </a:p>
          <a:p>
            <a:pPr lvl="1"/>
            <a:r>
              <a:rPr lang="en-US" b="1" dirty="0"/>
              <a:t>Pass Condition:</a:t>
            </a:r>
            <a:r>
              <a:rPr lang="en-US" dirty="0"/>
              <a:t> The UE's PDCP layer receives the second PDU with COUNT = N. It recognizes that this COUNT value is within its reception window but has already been successfully processed. The PDU </a:t>
            </a:r>
            <a:r>
              <a:rPr lang="en-US" b="1" dirty="0"/>
              <a:t>must be detected as a duplicate and discarded silently</a:t>
            </a:r>
            <a:r>
              <a:rPr lang="en-US" dirty="0"/>
              <a:t>.</a:t>
            </a:r>
          </a:p>
          <a:p>
            <a:pPr lvl="1"/>
            <a:r>
              <a:rPr lang="en-US" b="1" dirty="0"/>
              <a:t>Logs to Check:</a:t>
            </a:r>
            <a:r>
              <a:rPr lang="en-US" dirty="0"/>
              <a:t> The protocol analyzer will show two identical downlink PDUs. The UE logs should show the first PDU being processed and the second being discarded as a duplicate. There should only be one response to the first PDU.</a:t>
            </a:r>
          </a:p>
          <a:p>
            <a:endParaRPr lang="en-IN" dirty="0"/>
          </a:p>
        </p:txBody>
      </p:sp>
    </p:spTree>
    <p:extLst>
      <p:ext uri="{BB962C8B-B14F-4D97-AF65-F5344CB8AC3E}">
        <p14:creationId xmlns:p14="http://schemas.microsoft.com/office/powerpoint/2010/main" val="557108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BE2A2-5124-6159-387C-627AC6C9ABE4}"/>
              </a:ext>
            </a:extLst>
          </p:cNvPr>
          <p:cNvSpPr>
            <a:spLocks noGrp="1"/>
          </p:cNvSpPr>
          <p:nvPr>
            <p:ph type="title"/>
          </p:nvPr>
        </p:nvSpPr>
        <p:spPr/>
        <p:txBody>
          <a:bodyPr/>
          <a:lstStyle/>
          <a:p>
            <a:r>
              <a:rPr lang="en-US" b="1" dirty="0"/>
              <a:t>TEST CASE 3:</a:t>
            </a:r>
            <a:endParaRPr lang="en-IN" b="1" dirty="0"/>
          </a:p>
        </p:txBody>
      </p:sp>
      <p:pic>
        <p:nvPicPr>
          <p:cNvPr id="5" name="Content Placeholder 4">
            <a:extLst>
              <a:ext uri="{FF2B5EF4-FFF2-40B4-BE49-F238E27FC236}">
                <a16:creationId xmlns:a16="http://schemas.microsoft.com/office/drawing/2014/main" id="{973B2ABA-B453-A71C-E149-68EE4E97E435}"/>
              </a:ext>
            </a:extLst>
          </p:cNvPr>
          <p:cNvPicPr>
            <a:picLocks noGrp="1" noChangeAspect="1"/>
          </p:cNvPicPr>
          <p:nvPr>
            <p:ph idx="1"/>
          </p:nvPr>
        </p:nvPicPr>
        <p:blipFill>
          <a:blip r:embed="rId2"/>
          <a:stretch>
            <a:fillRect/>
          </a:stretch>
        </p:blipFill>
        <p:spPr>
          <a:xfrm>
            <a:off x="2424209" y="2603500"/>
            <a:ext cx="6224395" cy="3416300"/>
          </a:xfrm>
        </p:spPr>
      </p:pic>
    </p:spTree>
    <p:extLst>
      <p:ext uri="{BB962C8B-B14F-4D97-AF65-F5344CB8AC3E}">
        <p14:creationId xmlns:p14="http://schemas.microsoft.com/office/powerpoint/2010/main" val="426681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3B4B-FA9C-DDFE-FFF8-824093091039}"/>
              </a:ext>
            </a:extLst>
          </p:cNvPr>
          <p:cNvSpPr>
            <a:spLocks noGrp="1"/>
          </p:cNvSpPr>
          <p:nvPr>
            <p:ph type="title"/>
          </p:nvPr>
        </p:nvSpPr>
        <p:spPr/>
        <p:txBody>
          <a:bodyPr/>
          <a:lstStyle/>
          <a:p>
            <a:r>
              <a:rPr lang="en-US" b="1" dirty="0"/>
              <a:t>TEST CASE 3: CODE</a:t>
            </a:r>
            <a:endParaRPr lang="en-IN" b="1" dirty="0"/>
          </a:p>
        </p:txBody>
      </p:sp>
      <p:pic>
        <p:nvPicPr>
          <p:cNvPr id="5" name="Content Placeholder 4" descr="A screenshot of a computer program&#10;&#10;AI-generated content may be incorrect.">
            <a:extLst>
              <a:ext uri="{FF2B5EF4-FFF2-40B4-BE49-F238E27FC236}">
                <a16:creationId xmlns:a16="http://schemas.microsoft.com/office/drawing/2014/main" id="{56DFF0FB-1693-A7AF-9813-F8E7862A8F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468032"/>
            <a:ext cx="8761412" cy="4237568"/>
          </a:xfrm>
        </p:spPr>
      </p:pic>
      <p:graphicFrame>
        <p:nvGraphicFramePr>
          <p:cNvPr id="6" name="Object 5">
            <a:extLst>
              <a:ext uri="{FF2B5EF4-FFF2-40B4-BE49-F238E27FC236}">
                <a16:creationId xmlns:a16="http://schemas.microsoft.com/office/drawing/2014/main" id="{656ECB5F-F445-9FDF-AA48-78C7CF1B247B}"/>
              </a:ext>
            </a:extLst>
          </p:cNvPr>
          <p:cNvGraphicFramePr>
            <a:graphicFrameLocks noChangeAspect="1"/>
          </p:cNvGraphicFramePr>
          <p:nvPr>
            <p:extLst>
              <p:ext uri="{D42A27DB-BD31-4B8C-83A1-F6EECF244321}">
                <p14:modId xmlns:p14="http://schemas.microsoft.com/office/powerpoint/2010/main" val="3157579567"/>
              </p:ext>
            </p:extLst>
          </p:nvPr>
        </p:nvGraphicFramePr>
        <p:xfrm>
          <a:off x="5928851" y="973668"/>
          <a:ext cx="1179871" cy="1022146"/>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92685" progId="Package">
                  <p:embed/>
                </p:oleObj>
              </mc:Choice>
              <mc:Fallback>
                <p:oleObj name="Packager Shell Object" showAsIcon="1" r:id="rId3" imgW="914400" imgH="792685" progId="Package">
                  <p:embed/>
                  <p:pic>
                    <p:nvPicPr>
                      <p:cNvPr id="6" name="Object 5">
                        <a:extLst>
                          <a:ext uri="{FF2B5EF4-FFF2-40B4-BE49-F238E27FC236}">
                            <a16:creationId xmlns:a16="http://schemas.microsoft.com/office/drawing/2014/main" id="{656ECB5F-F445-9FDF-AA48-78C7CF1B247B}"/>
                          </a:ext>
                        </a:extLst>
                      </p:cNvPr>
                      <p:cNvPicPr/>
                      <p:nvPr/>
                    </p:nvPicPr>
                    <p:blipFill>
                      <a:blip r:embed="rId4"/>
                      <a:stretch>
                        <a:fillRect/>
                      </a:stretch>
                    </p:blipFill>
                    <p:spPr>
                      <a:xfrm>
                        <a:off x="5928851" y="973668"/>
                        <a:ext cx="1179871" cy="1022146"/>
                      </a:xfrm>
                      <a:prstGeom prst="rect">
                        <a:avLst/>
                      </a:prstGeom>
                    </p:spPr>
                  </p:pic>
                </p:oleObj>
              </mc:Fallback>
            </mc:AlternateContent>
          </a:graphicData>
        </a:graphic>
      </p:graphicFrame>
    </p:spTree>
    <p:extLst>
      <p:ext uri="{BB962C8B-B14F-4D97-AF65-F5344CB8AC3E}">
        <p14:creationId xmlns:p14="http://schemas.microsoft.com/office/powerpoint/2010/main" val="3191169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7FFF-EA0E-1E48-3F44-BA0FD2077446}"/>
              </a:ext>
            </a:extLst>
          </p:cNvPr>
          <p:cNvSpPr>
            <a:spLocks noGrp="1"/>
          </p:cNvSpPr>
          <p:nvPr>
            <p:ph type="title"/>
          </p:nvPr>
        </p:nvSpPr>
        <p:spPr/>
        <p:txBody>
          <a:bodyPr/>
          <a:lstStyle/>
          <a:p>
            <a:r>
              <a:rPr lang="en-US" b="1" dirty="0"/>
              <a:t>TEST CASE 3: OUTPUT</a:t>
            </a:r>
            <a:endParaRPr lang="en-IN" b="1" dirty="0"/>
          </a:p>
        </p:txBody>
      </p:sp>
      <p:pic>
        <p:nvPicPr>
          <p:cNvPr id="5" name="Content Placeholder 4" descr="A computer screen shot of a black screen&#10;&#10;AI-generated content may be incorrect.">
            <a:extLst>
              <a:ext uri="{FF2B5EF4-FFF2-40B4-BE49-F238E27FC236}">
                <a16:creationId xmlns:a16="http://schemas.microsoft.com/office/drawing/2014/main" id="{0E5F4FB1-9AB8-B77B-D97B-A27D3B7E67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417929"/>
            <a:ext cx="7908836" cy="4136230"/>
          </a:xfrm>
        </p:spPr>
      </p:pic>
    </p:spTree>
    <p:extLst>
      <p:ext uri="{BB962C8B-B14F-4D97-AF65-F5344CB8AC3E}">
        <p14:creationId xmlns:p14="http://schemas.microsoft.com/office/powerpoint/2010/main" val="4213096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A81A0-CC46-49D4-6273-A77EE3C5F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52F07-84F1-8808-2195-3C4C4A83DFA4}"/>
              </a:ext>
            </a:extLst>
          </p:cNvPr>
          <p:cNvSpPr>
            <a:spLocks noGrp="1"/>
          </p:cNvSpPr>
          <p:nvPr>
            <p:ph type="title"/>
          </p:nvPr>
        </p:nvSpPr>
        <p:spPr/>
        <p:txBody>
          <a:bodyPr/>
          <a:lstStyle/>
          <a:p>
            <a:br>
              <a:rPr lang="en-IN" b="1" dirty="0"/>
            </a:br>
            <a:br>
              <a:rPr lang="en-IN" b="1" dirty="0"/>
            </a:br>
            <a:r>
              <a:rPr lang="en-IN" b="1" dirty="0"/>
              <a:t>Test Scenarios and Procedures</a:t>
            </a:r>
            <a:br>
              <a:rPr lang="en-IN" dirty="0"/>
            </a:br>
            <a:br>
              <a:rPr lang="en-IN" dirty="0"/>
            </a:br>
            <a:endParaRPr lang="en-IN" dirty="0"/>
          </a:p>
        </p:txBody>
      </p:sp>
      <p:sp>
        <p:nvSpPr>
          <p:cNvPr id="3" name="Content Placeholder 2">
            <a:extLst>
              <a:ext uri="{FF2B5EF4-FFF2-40B4-BE49-F238E27FC236}">
                <a16:creationId xmlns:a16="http://schemas.microsoft.com/office/drawing/2014/main" id="{5161952E-ED35-7E5C-F42E-721F0DAB9B26}"/>
              </a:ext>
            </a:extLst>
          </p:cNvPr>
          <p:cNvSpPr>
            <a:spLocks noGrp="1"/>
          </p:cNvSpPr>
          <p:nvPr>
            <p:ph idx="1"/>
          </p:nvPr>
        </p:nvSpPr>
        <p:spPr/>
        <p:txBody>
          <a:bodyPr>
            <a:normAutofit/>
          </a:bodyPr>
          <a:lstStyle/>
          <a:p>
            <a:pPr marL="0" indent="0">
              <a:buNone/>
            </a:pPr>
            <a:r>
              <a:rPr lang="en-US" b="1" dirty="0"/>
              <a:t>Test Case 4: Boundary tests with COUNT values</a:t>
            </a:r>
            <a:endParaRPr lang="en-US" dirty="0"/>
          </a:p>
          <a:p>
            <a:pPr marL="0" indent="0">
              <a:buNone/>
            </a:pPr>
            <a:r>
              <a:rPr lang="en-US" b="1" dirty="0"/>
              <a:t>Objective:</a:t>
            </a:r>
            <a:r>
              <a:rPr lang="en-US" dirty="0"/>
              <a:t> To test the robustness of the COUNT handling at the wrap-around boundary of the PDCP Sequence Number (SN).</a:t>
            </a:r>
          </a:p>
          <a:p>
            <a:pPr marL="0" indent="0">
              <a:buNone/>
            </a:pPr>
            <a:r>
              <a:rPr lang="en-US" b="1" dirty="0"/>
              <a:t>Procedure:</a:t>
            </a:r>
            <a:endParaRPr lang="en-US" dirty="0"/>
          </a:p>
          <a:p>
            <a:pPr lvl="1"/>
            <a:r>
              <a:rPr lang="en-US" b="1" dirty="0"/>
              <a:t>Setup:</a:t>
            </a:r>
            <a:r>
              <a:rPr lang="en-US" dirty="0"/>
              <a:t> Force the UE and </a:t>
            </a:r>
            <a:r>
              <a:rPr lang="en-US" dirty="0" err="1"/>
              <a:t>gNB</a:t>
            </a:r>
            <a:r>
              <a:rPr lang="en-US" dirty="0"/>
              <a:t> PDCP entities to a state where the COUNT is very close to an SN wrap-around point (e.g., for a 12-bit SN, set the SN to 4094).</a:t>
            </a:r>
          </a:p>
          <a:p>
            <a:pPr lvl="1"/>
            <a:r>
              <a:rPr lang="en-US" b="1" dirty="0" err="1"/>
              <a:t>gNB</a:t>
            </a:r>
            <a:r>
              <a:rPr lang="en-US" b="1" dirty="0"/>
              <a:t> Action:</a:t>
            </a:r>
            <a:r>
              <a:rPr lang="en-US" dirty="0"/>
              <a:t> Transmit a series of valid PDUs with COUNT values that cross the boundary (e.g., SNs: 4094, 4095, 0, 1). The HFN (Hyper Frame Number) part of the COUNT must increment correctly when the SN wraps from 4095 to 0.</a:t>
            </a:r>
          </a:p>
        </p:txBody>
      </p:sp>
    </p:spTree>
    <p:extLst>
      <p:ext uri="{BB962C8B-B14F-4D97-AF65-F5344CB8AC3E}">
        <p14:creationId xmlns:p14="http://schemas.microsoft.com/office/powerpoint/2010/main" val="1132494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A81A0-CC46-49D4-6273-A77EE3C5FD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52F07-84F1-8808-2195-3C4C4A83DFA4}"/>
              </a:ext>
            </a:extLst>
          </p:cNvPr>
          <p:cNvSpPr>
            <a:spLocks noGrp="1"/>
          </p:cNvSpPr>
          <p:nvPr>
            <p:ph type="title"/>
          </p:nvPr>
        </p:nvSpPr>
        <p:spPr/>
        <p:txBody>
          <a:bodyPr/>
          <a:lstStyle/>
          <a:p>
            <a:br>
              <a:rPr lang="en-IN" b="1" dirty="0"/>
            </a:br>
            <a:br>
              <a:rPr lang="en-IN" b="1" dirty="0"/>
            </a:br>
            <a:r>
              <a:rPr lang="en-IN" b="1" dirty="0"/>
              <a:t>Test Scenarios and Procedures</a:t>
            </a:r>
            <a:br>
              <a:rPr lang="en-IN" dirty="0"/>
            </a:br>
            <a:br>
              <a:rPr lang="en-IN" dirty="0"/>
            </a:br>
            <a:endParaRPr lang="en-IN" dirty="0"/>
          </a:p>
        </p:txBody>
      </p:sp>
      <p:sp>
        <p:nvSpPr>
          <p:cNvPr id="3" name="Content Placeholder 2">
            <a:extLst>
              <a:ext uri="{FF2B5EF4-FFF2-40B4-BE49-F238E27FC236}">
                <a16:creationId xmlns:a16="http://schemas.microsoft.com/office/drawing/2014/main" id="{5161952E-ED35-7E5C-F42E-721F0DAB9B26}"/>
              </a:ext>
            </a:extLst>
          </p:cNvPr>
          <p:cNvSpPr>
            <a:spLocks noGrp="1"/>
          </p:cNvSpPr>
          <p:nvPr>
            <p:ph idx="1"/>
          </p:nvPr>
        </p:nvSpPr>
        <p:spPr/>
        <p:txBody>
          <a:bodyPr>
            <a:normAutofit/>
          </a:bodyPr>
          <a:lstStyle/>
          <a:p>
            <a:pPr lvl="1"/>
            <a:r>
              <a:rPr lang="en-US" dirty="0"/>
              <a:t>The UE's PDCP layer must calculate the X-MAC for each PDU using the correctly derived COUNT value (including the new HFN).</a:t>
            </a:r>
          </a:p>
          <a:p>
            <a:pPr marL="0" indent="0">
              <a:buNone/>
            </a:pPr>
            <a:r>
              <a:rPr lang="en-US" b="1" dirty="0"/>
              <a:t>Verification:</a:t>
            </a:r>
            <a:endParaRPr lang="en-US" dirty="0"/>
          </a:p>
          <a:p>
            <a:pPr lvl="1"/>
            <a:r>
              <a:rPr lang="en-US" b="1" dirty="0"/>
              <a:t>Pass Condition:</a:t>
            </a:r>
            <a:r>
              <a:rPr lang="en-US" dirty="0"/>
              <a:t> The UE must successfully verify the integrity of all PDUs, including those immediately after the SN wrap-around. This confirms the HFN calculation is correct.</a:t>
            </a:r>
          </a:p>
          <a:p>
            <a:pPr lvl="1"/>
            <a:r>
              <a:rPr lang="en-US" b="1" dirty="0"/>
              <a:t>Logs to Check:</a:t>
            </a:r>
            <a:r>
              <a:rPr lang="en-US" dirty="0"/>
              <a:t> The protocol traces should show successful verification and processing of all messages across the SN boundary.</a:t>
            </a:r>
          </a:p>
          <a:p>
            <a:endParaRPr lang="en-IN" dirty="0"/>
          </a:p>
        </p:txBody>
      </p:sp>
    </p:spTree>
    <p:extLst>
      <p:ext uri="{BB962C8B-B14F-4D97-AF65-F5344CB8AC3E}">
        <p14:creationId xmlns:p14="http://schemas.microsoft.com/office/powerpoint/2010/main" val="3791609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C5AB-D294-82E7-7CC8-2395B66651BE}"/>
              </a:ext>
            </a:extLst>
          </p:cNvPr>
          <p:cNvSpPr>
            <a:spLocks noGrp="1"/>
          </p:cNvSpPr>
          <p:nvPr>
            <p:ph type="title"/>
          </p:nvPr>
        </p:nvSpPr>
        <p:spPr/>
        <p:txBody>
          <a:bodyPr/>
          <a:lstStyle/>
          <a:p>
            <a:r>
              <a:rPr lang="en-US" b="1" dirty="0"/>
              <a:t>TEST CASE 4:</a:t>
            </a:r>
            <a:endParaRPr lang="en-IN" b="1" dirty="0"/>
          </a:p>
        </p:txBody>
      </p:sp>
      <p:pic>
        <p:nvPicPr>
          <p:cNvPr id="5" name="Content Placeholder 4">
            <a:extLst>
              <a:ext uri="{FF2B5EF4-FFF2-40B4-BE49-F238E27FC236}">
                <a16:creationId xmlns:a16="http://schemas.microsoft.com/office/drawing/2014/main" id="{0CF81C1A-C056-4797-D276-A7942AFD97EF}"/>
              </a:ext>
            </a:extLst>
          </p:cNvPr>
          <p:cNvPicPr>
            <a:picLocks noGrp="1" noChangeAspect="1"/>
          </p:cNvPicPr>
          <p:nvPr>
            <p:ph idx="1"/>
          </p:nvPr>
        </p:nvPicPr>
        <p:blipFill>
          <a:blip r:embed="rId2"/>
          <a:stretch>
            <a:fillRect/>
          </a:stretch>
        </p:blipFill>
        <p:spPr>
          <a:xfrm>
            <a:off x="2120106" y="2603500"/>
            <a:ext cx="6832600" cy="3416300"/>
          </a:xfrm>
        </p:spPr>
      </p:pic>
    </p:spTree>
    <p:extLst>
      <p:ext uri="{BB962C8B-B14F-4D97-AF65-F5344CB8AC3E}">
        <p14:creationId xmlns:p14="http://schemas.microsoft.com/office/powerpoint/2010/main" val="25181728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DD4F1-3B45-52EC-0DAC-E2ADB3ED0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E3BD8-5F4C-E3A2-5E93-B67100807F57}"/>
              </a:ext>
            </a:extLst>
          </p:cNvPr>
          <p:cNvSpPr>
            <a:spLocks noGrp="1"/>
          </p:cNvSpPr>
          <p:nvPr>
            <p:ph type="title"/>
          </p:nvPr>
        </p:nvSpPr>
        <p:spPr/>
        <p:txBody>
          <a:bodyPr/>
          <a:lstStyle/>
          <a:p>
            <a:r>
              <a:rPr lang="en-US" b="1" dirty="0"/>
              <a:t>TEST CASE 4: CODE</a:t>
            </a:r>
            <a:endParaRPr lang="en-IN" b="1" dirty="0"/>
          </a:p>
        </p:txBody>
      </p:sp>
      <p:pic>
        <p:nvPicPr>
          <p:cNvPr id="5" name="Content Placeholder 4" descr="A screenshot of a computer program&#10;&#10;AI-generated content may be incorrect.">
            <a:extLst>
              <a:ext uri="{FF2B5EF4-FFF2-40B4-BE49-F238E27FC236}">
                <a16:creationId xmlns:a16="http://schemas.microsoft.com/office/drawing/2014/main" id="{D72F8F56-4880-0586-88F6-63A4CBC0FB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7326" y="2603500"/>
            <a:ext cx="8649040" cy="4037932"/>
          </a:xfrm>
        </p:spPr>
      </p:pic>
      <p:graphicFrame>
        <p:nvGraphicFramePr>
          <p:cNvPr id="7" name="Object 6">
            <a:extLst>
              <a:ext uri="{FF2B5EF4-FFF2-40B4-BE49-F238E27FC236}">
                <a16:creationId xmlns:a16="http://schemas.microsoft.com/office/drawing/2014/main" id="{7B6F5B84-749E-1FDC-AD33-9A2A3B54C772}"/>
              </a:ext>
            </a:extLst>
          </p:cNvPr>
          <p:cNvGraphicFramePr>
            <a:graphicFrameLocks noChangeAspect="1"/>
          </p:cNvGraphicFramePr>
          <p:nvPr>
            <p:extLst>
              <p:ext uri="{D42A27DB-BD31-4B8C-83A1-F6EECF244321}">
                <p14:modId xmlns:p14="http://schemas.microsoft.com/office/powerpoint/2010/main" val="525644405"/>
              </p:ext>
            </p:extLst>
          </p:nvPr>
        </p:nvGraphicFramePr>
        <p:xfrm>
          <a:off x="5805947" y="1107804"/>
          <a:ext cx="1322440" cy="1145656"/>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92685" progId="Package">
                  <p:embed/>
                </p:oleObj>
              </mc:Choice>
              <mc:Fallback>
                <p:oleObj name="Packager Shell Object" showAsIcon="1" r:id="rId3" imgW="914400" imgH="792685" progId="Package">
                  <p:embed/>
                  <p:pic>
                    <p:nvPicPr>
                      <p:cNvPr id="7" name="Object 6">
                        <a:extLst>
                          <a:ext uri="{FF2B5EF4-FFF2-40B4-BE49-F238E27FC236}">
                            <a16:creationId xmlns:a16="http://schemas.microsoft.com/office/drawing/2014/main" id="{7B6F5B84-749E-1FDC-AD33-9A2A3B54C772}"/>
                          </a:ext>
                        </a:extLst>
                      </p:cNvPr>
                      <p:cNvPicPr/>
                      <p:nvPr/>
                    </p:nvPicPr>
                    <p:blipFill>
                      <a:blip r:embed="rId4"/>
                      <a:stretch>
                        <a:fillRect/>
                      </a:stretch>
                    </p:blipFill>
                    <p:spPr>
                      <a:xfrm>
                        <a:off x="5805947" y="1107804"/>
                        <a:ext cx="1322440" cy="1145656"/>
                      </a:xfrm>
                      <a:prstGeom prst="rect">
                        <a:avLst/>
                      </a:prstGeom>
                    </p:spPr>
                  </p:pic>
                </p:oleObj>
              </mc:Fallback>
            </mc:AlternateContent>
          </a:graphicData>
        </a:graphic>
      </p:graphicFrame>
    </p:spTree>
    <p:extLst>
      <p:ext uri="{BB962C8B-B14F-4D97-AF65-F5344CB8AC3E}">
        <p14:creationId xmlns:p14="http://schemas.microsoft.com/office/powerpoint/2010/main" val="2110139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FC0F-698C-5B78-86FB-4C9D58FB2113}"/>
              </a:ext>
            </a:extLst>
          </p:cNvPr>
          <p:cNvSpPr>
            <a:spLocks noGrp="1"/>
          </p:cNvSpPr>
          <p:nvPr>
            <p:ph type="title"/>
          </p:nvPr>
        </p:nvSpPr>
        <p:spPr/>
        <p:txBody>
          <a:bodyPr/>
          <a:lstStyle/>
          <a:p>
            <a:r>
              <a:rPr lang="en-US" b="1" dirty="0"/>
              <a:t>TEST CASE 4: OUTPUT</a:t>
            </a:r>
            <a:endParaRPr lang="en-IN" b="1" dirty="0"/>
          </a:p>
        </p:txBody>
      </p:sp>
      <p:pic>
        <p:nvPicPr>
          <p:cNvPr id="5" name="Content Placeholder 4" descr="A computer screen shot of a black screen&#10;&#10;AI-generated content may be incorrect.">
            <a:extLst>
              <a:ext uri="{FF2B5EF4-FFF2-40B4-BE49-F238E27FC236}">
                <a16:creationId xmlns:a16="http://schemas.microsoft.com/office/drawing/2014/main" id="{B0875A93-46A9-29CC-98A5-2D9A1DC7B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2" y="2424116"/>
            <a:ext cx="7845115" cy="3960641"/>
          </a:xfrm>
        </p:spPr>
      </p:pic>
    </p:spTree>
    <p:extLst>
      <p:ext uri="{BB962C8B-B14F-4D97-AF65-F5344CB8AC3E}">
        <p14:creationId xmlns:p14="http://schemas.microsoft.com/office/powerpoint/2010/main" val="1601476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BFC5E-1E20-FBEA-C5CB-A1DB5472C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DA26B-1409-03B7-D774-58209E3B0182}"/>
              </a:ext>
            </a:extLst>
          </p:cNvPr>
          <p:cNvSpPr>
            <a:spLocks noGrp="1"/>
          </p:cNvSpPr>
          <p:nvPr>
            <p:ph type="title"/>
          </p:nvPr>
        </p:nvSpPr>
        <p:spPr/>
        <p:txBody>
          <a:bodyPr/>
          <a:lstStyle/>
          <a:p>
            <a:br>
              <a:rPr lang="en-IN" b="1" dirty="0"/>
            </a:br>
            <a:br>
              <a:rPr lang="en-IN" b="1" dirty="0"/>
            </a:br>
            <a:r>
              <a:rPr lang="en-IN" b="1" dirty="0"/>
              <a:t>Test Scenarios and Procedures</a:t>
            </a:r>
            <a:br>
              <a:rPr lang="en-IN" dirty="0"/>
            </a:br>
            <a:br>
              <a:rPr lang="en-IN" dirty="0"/>
            </a:br>
            <a:endParaRPr lang="en-IN" dirty="0"/>
          </a:p>
        </p:txBody>
      </p:sp>
      <p:sp>
        <p:nvSpPr>
          <p:cNvPr id="3" name="Content Placeholder 2">
            <a:extLst>
              <a:ext uri="{FF2B5EF4-FFF2-40B4-BE49-F238E27FC236}">
                <a16:creationId xmlns:a16="http://schemas.microsoft.com/office/drawing/2014/main" id="{58DFB9AC-4061-0437-F992-AD0CE1E4371A}"/>
              </a:ext>
            </a:extLst>
          </p:cNvPr>
          <p:cNvSpPr>
            <a:spLocks noGrp="1"/>
          </p:cNvSpPr>
          <p:nvPr>
            <p:ph idx="1"/>
          </p:nvPr>
        </p:nvSpPr>
        <p:spPr/>
        <p:txBody>
          <a:bodyPr>
            <a:normAutofit/>
          </a:bodyPr>
          <a:lstStyle/>
          <a:p>
            <a:pPr marL="0" indent="0">
              <a:buNone/>
            </a:pPr>
            <a:r>
              <a:rPr lang="en-US" b="1" dirty="0"/>
              <a:t>Test Case 5: Control plane message integrity under poor SINR</a:t>
            </a:r>
            <a:endParaRPr lang="en-US" dirty="0"/>
          </a:p>
          <a:p>
            <a:pPr marL="0" indent="0">
              <a:buNone/>
            </a:pPr>
            <a:r>
              <a:rPr lang="en-US" b="1" dirty="0"/>
              <a:t>Objective:</a:t>
            </a:r>
            <a:r>
              <a:rPr lang="en-US" dirty="0"/>
              <a:t> To verify that integrity protection is robust even when the physical layer is stressed and bit errors are likely.</a:t>
            </a:r>
          </a:p>
          <a:p>
            <a:pPr marL="0" indent="0">
              <a:buNone/>
            </a:pPr>
            <a:r>
              <a:rPr lang="en-US" b="1" dirty="0"/>
              <a:t>Procedure:</a:t>
            </a:r>
            <a:endParaRPr lang="en-US" dirty="0"/>
          </a:p>
          <a:p>
            <a:pPr lvl="1"/>
            <a:r>
              <a:rPr lang="en-US" b="1" dirty="0" err="1"/>
              <a:t>gNB</a:t>
            </a:r>
            <a:r>
              <a:rPr lang="en-US" b="1" dirty="0"/>
              <a:t> Action:</a:t>
            </a:r>
            <a:r>
              <a:rPr lang="en-US" dirty="0"/>
              <a:t> Use the network simulator to degrade the radio link quality, setting a low SINR (Signal-to-Interference-plus-Noise Ratio) for the downlink channel.</a:t>
            </a:r>
          </a:p>
          <a:p>
            <a:pPr lvl="1"/>
            <a:r>
              <a:rPr lang="en-US" dirty="0"/>
              <a:t>Transmit a valid, integrity-protected PDCP PDU. Due to poor SINR, it's possible the PDU arrives at the UE with bit errors.</a:t>
            </a:r>
          </a:p>
        </p:txBody>
      </p:sp>
    </p:spTree>
    <p:extLst>
      <p:ext uri="{BB962C8B-B14F-4D97-AF65-F5344CB8AC3E}">
        <p14:creationId xmlns:p14="http://schemas.microsoft.com/office/powerpoint/2010/main" val="236549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841B-F987-74D2-34FF-46E294254471}"/>
              </a:ext>
            </a:extLst>
          </p:cNvPr>
          <p:cNvSpPr>
            <a:spLocks noGrp="1"/>
          </p:cNvSpPr>
          <p:nvPr>
            <p:ph type="title"/>
          </p:nvPr>
        </p:nvSpPr>
        <p:spPr/>
        <p:txBody>
          <a:bodyPr/>
          <a:lstStyle/>
          <a:p>
            <a:r>
              <a:rPr lang="en-US" b="1" dirty="0">
                <a:solidFill>
                  <a:srgbClr val="C00000"/>
                </a:solidFill>
              </a:rPr>
              <a:t>Introduction to PDCP in 5G NR</a:t>
            </a:r>
          </a:p>
        </p:txBody>
      </p:sp>
      <p:sp>
        <p:nvSpPr>
          <p:cNvPr id="3" name="Content Placeholder 2">
            <a:extLst>
              <a:ext uri="{FF2B5EF4-FFF2-40B4-BE49-F238E27FC236}">
                <a16:creationId xmlns:a16="http://schemas.microsoft.com/office/drawing/2014/main" id="{4C1AC479-CE36-4FF4-5330-5B6A2B573831}"/>
              </a:ext>
            </a:extLst>
          </p:cNvPr>
          <p:cNvSpPr>
            <a:spLocks noGrp="1"/>
          </p:cNvSpPr>
          <p:nvPr>
            <p:ph idx="1"/>
          </p:nvPr>
        </p:nvSpPr>
        <p:spPr/>
        <p:txBody>
          <a:bodyPr>
            <a:normAutofit fontScale="92500" lnSpcReduction="20000"/>
          </a:bodyPr>
          <a:lstStyle/>
          <a:p>
            <a:r>
              <a:rPr lang="en-IN" sz="2400" b="1" dirty="0"/>
              <a:t>PDCP Overview (Packet Data Convergence Protocol)</a:t>
            </a:r>
            <a:br>
              <a:rPr lang="en-IN" sz="2400" dirty="0"/>
            </a:br>
            <a:r>
              <a:rPr lang="en-IN" sz="2400" dirty="0"/>
              <a:t>Positioned in the NR stack between RLC and SDAP/Application layer</a:t>
            </a:r>
          </a:p>
          <a:p>
            <a:r>
              <a:rPr lang="en-IN" sz="2400" b="1" dirty="0"/>
              <a:t>Primary PDCP responsibilities:</a:t>
            </a:r>
            <a:endParaRPr lang="en-IN" sz="2400" dirty="0"/>
          </a:p>
          <a:p>
            <a:r>
              <a:rPr lang="en-IN" sz="2400" dirty="0"/>
              <a:t>ROHC-based header compression</a:t>
            </a:r>
          </a:p>
          <a:p>
            <a:r>
              <a:rPr lang="en-IN" sz="2400" dirty="0"/>
              <a:t>Data encryption</a:t>
            </a:r>
          </a:p>
          <a:p>
            <a:r>
              <a:rPr lang="en-IN" sz="2400" dirty="0"/>
              <a:t>Data integrity verification</a:t>
            </a:r>
          </a:p>
          <a:p>
            <a:r>
              <a:rPr lang="en-IN" sz="2400" dirty="0"/>
              <a:t>Detecting and discarding duplicates</a:t>
            </a:r>
          </a:p>
          <a:p>
            <a:r>
              <a:rPr lang="en-IN" sz="2400" dirty="0"/>
              <a:t>Delivering packets in order</a:t>
            </a:r>
          </a:p>
        </p:txBody>
      </p:sp>
    </p:spTree>
    <p:extLst>
      <p:ext uri="{BB962C8B-B14F-4D97-AF65-F5344CB8AC3E}">
        <p14:creationId xmlns:p14="http://schemas.microsoft.com/office/powerpoint/2010/main" val="3556932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BFC5E-1E20-FBEA-C5CB-A1DB5472C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DA26B-1409-03B7-D774-58209E3B0182}"/>
              </a:ext>
            </a:extLst>
          </p:cNvPr>
          <p:cNvSpPr>
            <a:spLocks noGrp="1"/>
          </p:cNvSpPr>
          <p:nvPr>
            <p:ph type="title"/>
          </p:nvPr>
        </p:nvSpPr>
        <p:spPr/>
        <p:txBody>
          <a:bodyPr/>
          <a:lstStyle/>
          <a:p>
            <a:br>
              <a:rPr lang="en-IN" b="1" dirty="0"/>
            </a:br>
            <a:br>
              <a:rPr lang="en-IN" b="1" dirty="0"/>
            </a:br>
            <a:r>
              <a:rPr lang="en-IN" b="1" dirty="0"/>
              <a:t>Test Scenarios and Procedures</a:t>
            </a:r>
            <a:br>
              <a:rPr lang="en-IN" dirty="0"/>
            </a:br>
            <a:br>
              <a:rPr lang="en-IN" dirty="0"/>
            </a:br>
            <a:endParaRPr lang="en-IN" dirty="0"/>
          </a:p>
        </p:txBody>
      </p:sp>
      <p:sp>
        <p:nvSpPr>
          <p:cNvPr id="3" name="Content Placeholder 2">
            <a:extLst>
              <a:ext uri="{FF2B5EF4-FFF2-40B4-BE49-F238E27FC236}">
                <a16:creationId xmlns:a16="http://schemas.microsoft.com/office/drawing/2014/main" id="{58DFB9AC-4061-0437-F992-AD0CE1E4371A}"/>
              </a:ext>
            </a:extLst>
          </p:cNvPr>
          <p:cNvSpPr>
            <a:spLocks noGrp="1"/>
          </p:cNvSpPr>
          <p:nvPr>
            <p:ph idx="1"/>
          </p:nvPr>
        </p:nvSpPr>
        <p:spPr/>
        <p:txBody>
          <a:bodyPr>
            <a:normAutofit/>
          </a:bodyPr>
          <a:lstStyle/>
          <a:p>
            <a:pPr marL="0" indent="0">
              <a:buNone/>
            </a:pPr>
            <a:r>
              <a:rPr lang="en-US" b="1" dirty="0"/>
              <a:t>Verification:</a:t>
            </a:r>
            <a:endParaRPr lang="en-US" dirty="0"/>
          </a:p>
          <a:p>
            <a:pPr lvl="1"/>
            <a:r>
              <a:rPr lang="en-US" b="1" dirty="0"/>
              <a:t>Pass Condition (Case A - PDU Corrupted):</a:t>
            </a:r>
            <a:r>
              <a:rPr lang="en-US" dirty="0"/>
              <a:t> If any bit in the message or MAC-I is flipped due to radio errors, the integrity check </a:t>
            </a:r>
            <a:r>
              <a:rPr lang="en-US" b="1" dirty="0"/>
              <a:t>must fail</a:t>
            </a:r>
            <a:r>
              <a:rPr lang="en-US" dirty="0"/>
              <a:t>. The UE must discard the PDU. This demonstrates that random corruption is correctly caught.</a:t>
            </a:r>
          </a:p>
          <a:p>
            <a:pPr lvl="1"/>
            <a:r>
              <a:rPr lang="en-US" b="1" dirty="0"/>
              <a:t>Pass Condition (Case B - PDU Not Corrupted):</a:t>
            </a:r>
            <a:r>
              <a:rPr lang="en-US" dirty="0"/>
              <a:t> If the PDU is successfully received without bit errors (thanks to FEC/HARQ), the integrity check </a:t>
            </a:r>
            <a:r>
              <a:rPr lang="en-US" b="1" dirty="0"/>
              <a:t>must pass</a:t>
            </a:r>
            <a:r>
              <a:rPr lang="en-US" dirty="0"/>
              <a:t>.</a:t>
            </a:r>
          </a:p>
          <a:p>
            <a:pPr lvl="1"/>
            <a:r>
              <a:rPr lang="en-US" b="1" dirty="0"/>
              <a:t>Logs to Check:</a:t>
            </a:r>
            <a:r>
              <a:rPr lang="en-US" dirty="0"/>
              <a:t> Run the test multiple times. Expect to see a mix of successful verifications and integrity failures due to the noisy channel. This validates that the mechanism is sensitive to any form of corruption.</a:t>
            </a:r>
          </a:p>
          <a:p>
            <a:endParaRPr lang="en-IN" dirty="0"/>
          </a:p>
        </p:txBody>
      </p:sp>
    </p:spTree>
    <p:extLst>
      <p:ext uri="{BB962C8B-B14F-4D97-AF65-F5344CB8AC3E}">
        <p14:creationId xmlns:p14="http://schemas.microsoft.com/office/powerpoint/2010/main" val="2453721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1F2F-9D80-999E-8244-C0EB294FC7F1}"/>
              </a:ext>
            </a:extLst>
          </p:cNvPr>
          <p:cNvSpPr>
            <a:spLocks noGrp="1"/>
          </p:cNvSpPr>
          <p:nvPr>
            <p:ph type="title"/>
          </p:nvPr>
        </p:nvSpPr>
        <p:spPr/>
        <p:txBody>
          <a:bodyPr/>
          <a:lstStyle/>
          <a:p>
            <a:r>
              <a:rPr lang="en-US" b="1" dirty="0"/>
              <a:t>TEST CASE 5:</a:t>
            </a:r>
            <a:endParaRPr lang="en-IN" b="1" dirty="0"/>
          </a:p>
        </p:txBody>
      </p:sp>
      <p:pic>
        <p:nvPicPr>
          <p:cNvPr id="5" name="Content Placeholder 4">
            <a:extLst>
              <a:ext uri="{FF2B5EF4-FFF2-40B4-BE49-F238E27FC236}">
                <a16:creationId xmlns:a16="http://schemas.microsoft.com/office/drawing/2014/main" id="{BA5B7657-02B9-E9D3-DB8B-26FBD5264860}"/>
              </a:ext>
            </a:extLst>
          </p:cNvPr>
          <p:cNvPicPr>
            <a:picLocks noGrp="1" noChangeAspect="1"/>
          </p:cNvPicPr>
          <p:nvPr>
            <p:ph idx="1"/>
          </p:nvPr>
        </p:nvPicPr>
        <p:blipFill>
          <a:blip r:embed="rId2"/>
          <a:stretch>
            <a:fillRect/>
          </a:stretch>
        </p:blipFill>
        <p:spPr>
          <a:xfrm>
            <a:off x="2472841" y="2603500"/>
            <a:ext cx="6127131" cy="3416300"/>
          </a:xfrm>
        </p:spPr>
      </p:pic>
    </p:spTree>
    <p:extLst>
      <p:ext uri="{BB962C8B-B14F-4D97-AF65-F5344CB8AC3E}">
        <p14:creationId xmlns:p14="http://schemas.microsoft.com/office/powerpoint/2010/main" val="3453307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E59E7-35A0-C8E7-C023-8B28D515A3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FEF85-8F44-4DE6-A3C7-D3A8843D25A7}"/>
              </a:ext>
            </a:extLst>
          </p:cNvPr>
          <p:cNvSpPr>
            <a:spLocks noGrp="1"/>
          </p:cNvSpPr>
          <p:nvPr>
            <p:ph type="title"/>
          </p:nvPr>
        </p:nvSpPr>
        <p:spPr/>
        <p:txBody>
          <a:bodyPr/>
          <a:lstStyle/>
          <a:p>
            <a:r>
              <a:rPr lang="en-US" b="1" dirty="0"/>
              <a:t>TEST CASE 5: CODE</a:t>
            </a:r>
            <a:endParaRPr lang="en-IN" b="1" dirty="0"/>
          </a:p>
        </p:txBody>
      </p:sp>
      <p:pic>
        <p:nvPicPr>
          <p:cNvPr id="5" name="Content Placeholder 4" descr="A screenshot of a computer program&#10;&#10;AI-generated content may be incorrect.">
            <a:extLst>
              <a:ext uri="{FF2B5EF4-FFF2-40B4-BE49-F238E27FC236}">
                <a16:creationId xmlns:a16="http://schemas.microsoft.com/office/drawing/2014/main" id="{97471188-7989-9198-69D6-548C9CECD4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2" y="2422358"/>
            <a:ext cx="8582605" cy="4283242"/>
          </a:xfrm>
        </p:spPr>
      </p:pic>
      <p:graphicFrame>
        <p:nvGraphicFramePr>
          <p:cNvPr id="6" name="Object 5">
            <a:extLst>
              <a:ext uri="{FF2B5EF4-FFF2-40B4-BE49-F238E27FC236}">
                <a16:creationId xmlns:a16="http://schemas.microsoft.com/office/drawing/2014/main" id="{DBFBC271-6C1B-37E0-EF83-437CE1FBC9C8}"/>
              </a:ext>
            </a:extLst>
          </p:cNvPr>
          <p:cNvGraphicFramePr>
            <a:graphicFrameLocks noChangeAspect="1"/>
          </p:cNvGraphicFramePr>
          <p:nvPr>
            <p:extLst>
              <p:ext uri="{D42A27DB-BD31-4B8C-83A1-F6EECF244321}">
                <p14:modId xmlns:p14="http://schemas.microsoft.com/office/powerpoint/2010/main" val="2484782337"/>
              </p:ext>
            </p:extLst>
          </p:nvPr>
        </p:nvGraphicFramePr>
        <p:xfrm>
          <a:off x="5801130" y="1131920"/>
          <a:ext cx="1266764" cy="1097423"/>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92685" progId="Package">
                  <p:embed/>
                </p:oleObj>
              </mc:Choice>
              <mc:Fallback>
                <p:oleObj name="Packager Shell Object" showAsIcon="1" r:id="rId3" imgW="914400" imgH="792685" progId="Package">
                  <p:embed/>
                  <p:pic>
                    <p:nvPicPr>
                      <p:cNvPr id="6" name="Object 5">
                        <a:extLst>
                          <a:ext uri="{FF2B5EF4-FFF2-40B4-BE49-F238E27FC236}">
                            <a16:creationId xmlns:a16="http://schemas.microsoft.com/office/drawing/2014/main" id="{DBFBC271-6C1B-37E0-EF83-437CE1FBC9C8}"/>
                          </a:ext>
                        </a:extLst>
                      </p:cNvPr>
                      <p:cNvPicPr/>
                      <p:nvPr/>
                    </p:nvPicPr>
                    <p:blipFill>
                      <a:blip r:embed="rId4"/>
                      <a:stretch>
                        <a:fillRect/>
                      </a:stretch>
                    </p:blipFill>
                    <p:spPr>
                      <a:xfrm>
                        <a:off x="5801130" y="1131920"/>
                        <a:ext cx="1266764" cy="1097423"/>
                      </a:xfrm>
                      <a:prstGeom prst="rect">
                        <a:avLst/>
                      </a:prstGeom>
                    </p:spPr>
                  </p:pic>
                </p:oleObj>
              </mc:Fallback>
            </mc:AlternateContent>
          </a:graphicData>
        </a:graphic>
      </p:graphicFrame>
    </p:spTree>
    <p:extLst>
      <p:ext uri="{BB962C8B-B14F-4D97-AF65-F5344CB8AC3E}">
        <p14:creationId xmlns:p14="http://schemas.microsoft.com/office/powerpoint/2010/main" val="979493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6F401-C5C3-21D5-D47B-E4CB1D55AA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682BE-A5BC-6BEF-7B5F-A861EB1AAF24}"/>
              </a:ext>
            </a:extLst>
          </p:cNvPr>
          <p:cNvSpPr>
            <a:spLocks noGrp="1"/>
          </p:cNvSpPr>
          <p:nvPr>
            <p:ph type="title"/>
          </p:nvPr>
        </p:nvSpPr>
        <p:spPr/>
        <p:txBody>
          <a:bodyPr/>
          <a:lstStyle/>
          <a:p>
            <a:r>
              <a:rPr lang="en-US" b="1" dirty="0"/>
              <a:t>TEST CASE 5: OUTPUT</a:t>
            </a:r>
            <a:endParaRPr lang="en-IN" b="1" dirty="0"/>
          </a:p>
        </p:txBody>
      </p:sp>
      <p:pic>
        <p:nvPicPr>
          <p:cNvPr id="5" name="Content Placeholder 4" descr="A computer screen with white text&#10;&#10;AI-generated content may be incorrect.">
            <a:extLst>
              <a:ext uri="{FF2B5EF4-FFF2-40B4-BE49-F238E27FC236}">
                <a16:creationId xmlns:a16="http://schemas.microsoft.com/office/drawing/2014/main" id="{62076D83-68BE-9316-3B8C-4A75A519B9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576268"/>
            <a:ext cx="9212230" cy="3872657"/>
          </a:xfrm>
        </p:spPr>
      </p:pic>
    </p:spTree>
    <p:extLst>
      <p:ext uri="{BB962C8B-B14F-4D97-AF65-F5344CB8AC3E}">
        <p14:creationId xmlns:p14="http://schemas.microsoft.com/office/powerpoint/2010/main" val="548035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82C95-946C-F787-5B24-859425D41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CCCA3-2A67-AA49-8E58-ECF2893FC2A6}"/>
              </a:ext>
            </a:extLst>
          </p:cNvPr>
          <p:cNvSpPr>
            <a:spLocks noGrp="1"/>
          </p:cNvSpPr>
          <p:nvPr>
            <p:ph type="title"/>
          </p:nvPr>
        </p:nvSpPr>
        <p:spPr/>
        <p:txBody>
          <a:bodyPr/>
          <a:lstStyle/>
          <a:p>
            <a:br>
              <a:rPr lang="en-IN" b="1" dirty="0"/>
            </a:br>
            <a:br>
              <a:rPr lang="en-IN" b="1" dirty="0"/>
            </a:br>
            <a:r>
              <a:rPr lang="en-IN" b="1" dirty="0"/>
              <a:t>Test Scenarios and Procedures</a:t>
            </a:r>
            <a:br>
              <a:rPr lang="en-IN" dirty="0"/>
            </a:br>
            <a:br>
              <a:rPr lang="en-IN" dirty="0"/>
            </a:br>
            <a:endParaRPr lang="en-IN" dirty="0"/>
          </a:p>
        </p:txBody>
      </p:sp>
      <p:sp>
        <p:nvSpPr>
          <p:cNvPr id="3" name="Content Placeholder 2">
            <a:extLst>
              <a:ext uri="{FF2B5EF4-FFF2-40B4-BE49-F238E27FC236}">
                <a16:creationId xmlns:a16="http://schemas.microsoft.com/office/drawing/2014/main" id="{03CF38F4-A690-01A8-BCE6-7073D48AB417}"/>
              </a:ext>
            </a:extLst>
          </p:cNvPr>
          <p:cNvSpPr>
            <a:spLocks noGrp="1"/>
          </p:cNvSpPr>
          <p:nvPr>
            <p:ph idx="1"/>
          </p:nvPr>
        </p:nvSpPr>
        <p:spPr/>
        <p:txBody>
          <a:bodyPr>
            <a:normAutofit lnSpcReduction="10000"/>
          </a:bodyPr>
          <a:lstStyle/>
          <a:p>
            <a:pPr marL="0" indent="0">
              <a:buNone/>
            </a:pPr>
            <a:r>
              <a:rPr lang="en-US" b="1" dirty="0"/>
              <a:t>Test Case 6: End-to-end secure RRC Connection Setup flow</a:t>
            </a:r>
            <a:endParaRPr lang="en-US" dirty="0"/>
          </a:p>
          <a:p>
            <a:pPr marL="0" indent="0">
              <a:buNone/>
            </a:pPr>
            <a:r>
              <a:rPr lang="en-US" b="1" dirty="0"/>
              <a:t>Objective:</a:t>
            </a:r>
            <a:r>
              <a:rPr lang="en-US" dirty="0"/>
              <a:t> To validate the full, dynamic security activation flow, where keys are derived and integrity protection is enabled as part of the initial connection.</a:t>
            </a:r>
          </a:p>
          <a:p>
            <a:pPr marL="0" indent="0">
              <a:buNone/>
            </a:pPr>
            <a:r>
              <a:rPr lang="en-US" b="1" dirty="0"/>
              <a:t>Procedure:</a:t>
            </a:r>
            <a:endParaRPr lang="en-US" dirty="0"/>
          </a:p>
          <a:p>
            <a:pPr lvl="1"/>
            <a:r>
              <a:rPr lang="en-US" b="1" dirty="0"/>
              <a:t>Setup:</a:t>
            </a:r>
            <a:r>
              <a:rPr lang="en-US" dirty="0"/>
              <a:t> Start with the UE in RRC_IDLE state (not connected).</a:t>
            </a:r>
          </a:p>
          <a:p>
            <a:pPr lvl="1"/>
            <a:r>
              <a:rPr lang="en-US" b="1" dirty="0"/>
              <a:t>UE Action:</a:t>
            </a:r>
            <a:r>
              <a:rPr lang="en-US" dirty="0"/>
              <a:t> Trigger the UE to initiate an RRC connection (e.g., by turning on data). The UE sends an </a:t>
            </a:r>
            <a:r>
              <a:rPr lang="en-US" dirty="0" err="1"/>
              <a:t>RRCSetupRequest</a:t>
            </a:r>
            <a:r>
              <a:rPr lang="en-US" dirty="0"/>
              <a:t>.</a:t>
            </a:r>
          </a:p>
          <a:p>
            <a:pPr lvl="1"/>
            <a:r>
              <a:rPr lang="en-US" b="1" dirty="0" err="1"/>
              <a:t>gNB</a:t>
            </a:r>
            <a:r>
              <a:rPr lang="en-US" b="1" dirty="0"/>
              <a:t> Action:</a:t>
            </a:r>
            <a:r>
              <a:rPr lang="en-US" dirty="0"/>
              <a:t> The </a:t>
            </a:r>
            <a:r>
              <a:rPr lang="en-US" dirty="0" err="1"/>
              <a:t>gNB</a:t>
            </a:r>
            <a:r>
              <a:rPr lang="en-US" dirty="0"/>
              <a:t> responds with </a:t>
            </a:r>
            <a:r>
              <a:rPr lang="en-US" dirty="0" err="1"/>
              <a:t>RRCSetup</a:t>
            </a:r>
            <a:r>
              <a:rPr lang="en-US" dirty="0"/>
              <a:t>. This message is </a:t>
            </a:r>
            <a:r>
              <a:rPr lang="en-US" b="1" dirty="0"/>
              <a:t>not</a:t>
            </a:r>
            <a:r>
              <a:rPr lang="en-US" dirty="0"/>
              <a:t> integrity protected yet.</a:t>
            </a:r>
          </a:p>
          <a:p>
            <a:pPr lvl="1"/>
            <a:r>
              <a:rPr lang="en-US" dirty="0"/>
              <a:t>The UE and </a:t>
            </a:r>
            <a:r>
              <a:rPr lang="en-US" dirty="0" err="1"/>
              <a:t>gNB</a:t>
            </a:r>
            <a:r>
              <a:rPr lang="en-US" dirty="0"/>
              <a:t> derive security keys based on their pre-configured root keys.</a:t>
            </a:r>
          </a:p>
        </p:txBody>
      </p:sp>
    </p:spTree>
    <p:extLst>
      <p:ext uri="{BB962C8B-B14F-4D97-AF65-F5344CB8AC3E}">
        <p14:creationId xmlns:p14="http://schemas.microsoft.com/office/powerpoint/2010/main" val="2042317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82C95-946C-F787-5B24-859425D41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CCCA3-2A67-AA49-8E58-ECF2893FC2A6}"/>
              </a:ext>
            </a:extLst>
          </p:cNvPr>
          <p:cNvSpPr>
            <a:spLocks noGrp="1"/>
          </p:cNvSpPr>
          <p:nvPr>
            <p:ph type="title"/>
          </p:nvPr>
        </p:nvSpPr>
        <p:spPr/>
        <p:txBody>
          <a:bodyPr/>
          <a:lstStyle/>
          <a:p>
            <a:br>
              <a:rPr lang="en-IN" b="1" dirty="0"/>
            </a:br>
            <a:br>
              <a:rPr lang="en-IN" b="1" dirty="0"/>
            </a:br>
            <a:r>
              <a:rPr lang="en-IN" b="1" dirty="0"/>
              <a:t>Test Scenarios and Procedures</a:t>
            </a:r>
            <a:br>
              <a:rPr lang="en-IN" dirty="0"/>
            </a:br>
            <a:br>
              <a:rPr lang="en-IN" dirty="0"/>
            </a:br>
            <a:endParaRPr lang="en-IN" dirty="0"/>
          </a:p>
        </p:txBody>
      </p:sp>
      <p:sp>
        <p:nvSpPr>
          <p:cNvPr id="3" name="Content Placeholder 2">
            <a:extLst>
              <a:ext uri="{FF2B5EF4-FFF2-40B4-BE49-F238E27FC236}">
                <a16:creationId xmlns:a16="http://schemas.microsoft.com/office/drawing/2014/main" id="{03CF38F4-A690-01A8-BCE6-7073D48AB417}"/>
              </a:ext>
            </a:extLst>
          </p:cNvPr>
          <p:cNvSpPr>
            <a:spLocks noGrp="1"/>
          </p:cNvSpPr>
          <p:nvPr>
            <p:ph idx="1"/>
          </p:nvPr>
        </p:nvSpPr>
        <p:spPr/>
        <p:txBody>
          <a:bodyPr>
            <a:normAutofit fontScale="92500" lnSpcReduction="20000"/>
          </a:bodyPr>
          <a:lstStyle/>
          <a:p>
            <a:pPr lvl="1"/>
            <a:r>
              <a:rPr lang="en-US" b="1" dirty="0"/>
              <a:t>UE Action:</a:t>
            </a:r>
            <a:r>
              <a:rPr lang="en-US" dirty="0"/>
              <a:t> The UE sends an </a:t>
            </a:r>
            <a:r>
              <a:rPr lang="en-US" dirty="0" err="1"/>
              <a:t>RRCSetupComplete</a:t>
            </a:r>
            <a:r>
              <a:rPr lang="en-US" dirty="0"/>
              <a:t> message. This message is the </a:t>
            </a:r>
            <a:r>
              <a:rPr lang="en-US" b="1" dirty="0"/>
              <a:t>first uplink message to be integrity protected</a:t>
            </a:r>
            <a:r>
              <a:rPr lang="en-US" dirty="0"/>
              <a:t> using the newly derived keys.</a:t>
            </a:r>
          </a:p>
          <a:p>
            <a:pPr lvl="1"/>
            <a:r>
              <a:rPr lang="en-US" b="1" dirty="0" err="1"/>
              <a:t>gNB</a:t>
            </a:r>
            <a:r>
              <a:rPr lang="en-US" b="1" dirty="0"/>
              <a:t> Action:</a:t>
            </a:r>
            <a:r>
              <a:rPr lang="en-US" dirty="0"/>
              <a:t> The </a:t>
            </a:r>
            <a:r>
              <a:rPr lang="en-US" dirty="0" err="1"/>
              <a:t>gNB</a:t>
            </a:r>
            <a:r>
              <a:rPr lang="en-US" dirty="0"/>
              <a:t> receives this message and </a:t>
            </a:r>
            <a:r>
              <a:rPr lang="en-US" b="1" dirty="0"/>
              <a:t>must</a:t>
            </a:r>
            <a:r>
              <a:rPr lang="en-US" dirty="0"/>
              <a:t> verify its integrity. If successful, it sends a </a:t>
            </a:r>
            <a:r>
              <a:rPr lang="en-US" dirty="0" err="1"/>
              <a:t>SecurityModeCommand</a:t>
            </a:r>
            <a:r>
              <a:rPr lang="en-US" dirty="0"/>
              <a:t> message, which is now also integrity protected.</a:t>
            </a:r>
          </a:p>
          <a:p>
            <a:pPr lvl="1"/>
            <a:r>
              <a:rPr lang="en-US" b="1" dirty="0"/>
              <a:t>UE Action:</a:t>
            </a:r>
            <a:r>
              <a:rPr lang="en-US" dirty="0"/>
              <a:t> The UE verifies the </a:t>
            </a:r>
            <a:r>
              <a:rPr lang="en-US" dirty="0" err="1"/>
              <a:t>SecurityModeCommand</a:t>
            </a:r>
            <a:r>
              <a:rPr lang="en-US" dirty="0"/>
              <a:t> and responds with SecurityModeComplete.</a:t>
            </a:r>
          </a:p>
          <a:p>
            <a:pPr marL="0" indent="0">
              <a:buNone/>
            </a:pPr>
            <a:r>
              <a:rPr lang="en-US" b="1" dirty="0"/>
              <a:t>Verification:</a:t>
            </a:r>
            <a:endParaRPr lang="en-US" dirty="0"/>
          </a:p>
          <a:p>
            <a:pPr lvl="1"/>
            <a:r>
              <a:rPr lang="en-US" b="1" dirty="0"/>
              <a:t>✅ Pass Condition:</a:t>
            </a:r>
            <a:r>
              <a:rPr lang="en-US" dirty="0"/>
              <a:t> The entire message exchange must complete successfully. The </a:t>
            </a:r>
            <a:r>
              <a:rPr lang="en-US" dirty="0" err="1"/>
              <a:t>gNB</a:t>
            </a:r>
            <a:r>
              <a:rPr lang="en-US" dirty="0"/>
              <a:t> must successfully verify the </a:t>
            </a:r>
            <a:r>
              <a:rPr lang="en-US" dirty="0" err="1"/>
              <a:t>RRCSetupComplete</a:t>
            </a:r>
            <a:r>
              <a:rPr lang="en-US" dirty="0"/>
              <a:t>, and the UE must successfully verify the </a:t>
            </a:r>
            <a:r>
              <a:rPr lang="en-US" dirty="0" err="1"/>
              <a:t>SecurityModeCommand</a:t>
            </a:r>
            <a:r>
              <a:rPr lang="en-US" dirty="0"/>
              <a:t>.</a:t>
            </a:r>
          </a:p>
          <a:p>
            <a:pPr lvl="1"/>
            <a:r>
              <a:rPr lang="en-US" b="1" dirty="0"/>
              <a:t>Logs to Check:</a:t>
            </a:r>
            <a:r>
              <a:rPr lang="en-US" dirty="0"/>
              <a:t> The protocol analyzer must show the complete RRC connection and security mode activation sequence without any failures. This confirms that dynamic key derivation and the initial application of integrity protection work correctly end-to-end.</a:t>
            </a:r>
          </a:p>
          <a:p>
            <a:endParaRPr lang="en-IN" dirty="0"/>
          </a:p>
        </p:txBody>
      </p:sp>
    </p:spTree>
    <p:extLst>
      <p:ext uri="{BB962C8B-B14F-4D97-AF65-F5344CB8AC3E}">
        <p14:creationId xmlns:p14="http://schemas.microsoft.com/office/powerpoint/2010/main" val="2470673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C70F9-9B83-6663-5B27-47DC2E2A2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8E6C1E-793E-E064-64BC-59D817839543}"/>
              </a:ext>
            </a:extLst>
          </p:cNvPr>
          <p:cNvSpPr>
            <a:spLocks noGrp="1"/>
          </p:cNvSpPr>
          <p:nvPr>
            <p:ph type="title"/>
          </p:nvPr>
        </p:nvSpPr>
        <p:spPr/>
        <p:txBody>
          <a:bodyPr/>
          <a:lstStyle/>
          <a:p>
            <a:br>
              <a:rPr lang="en-IN" b="1" dirty="0"/>
            </a:br>
            <a:r>
              <a:rPr lang="en-IN" b="1" dirty="0"/>
              <a:t>TEST CAST 6:</a:t>
            </a:r>
            <a:br>
              <a:rPr lang="en-IN" dirty="0"/>
            </a:br>
            <a:endParaRPr lang="en-IN" dirty="0"/>
          </a:p>
        </p:txBody>
      </p:sp>
      <p:pic>
        <p:nvPicPr>
          <p:cNvPr id="5" name="Content Placeholder 4">
            <a:extLst>
              <a:ext uri="{FF2B5EF4-FFF2-40B4-BE49-F238E27FC236}">
                <a16:creationId xmlns:a16="http://schemas.microsoft.com/office/drawing/2014/main" id="{4F6AE011-035E-48CC-49DC-5A16D501CCC8}"/>
              </a:ext>
            </a:extLst>
          </p:cNvPr>
          <p:cNvPicPr>
            <a:picLocks noGrp="1" noChangeAspect="1"/>
          </p:cNvPicPr>
          <p:nvPr>
            <p:ph idx="1"/>
          </p:nvPr>
        </p:nvPicPr>
        <p:blipFill>
          <a:blip r:embed="rId2"/>
          <a:stretch>
            <a:fillRect/>
          </a:stretch>
        </p:blipFill>
        <p:spPr>
          <a:xfrm>
            <a:off x="2855076" y="2603499"/>
            <a:ext cx="6272882" cy="3588753"/>
          </a:xfrm>
        </p:spPr>
      </p:pic>
    </p:spTree>
    <p:extLst>
      <p:ext uri="{BB962C8B-B14F-4D97-AF65-F5344CB8AC3E}">
        <p14:creationId xmlns:p14="http://schemas.microsoft.com/office/powerpoint/2010/main" val="1918826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73FB9-75F1-1FBB-A736-3EC085671F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BCC82-7032-1DD2-1071-CB5FAC581CBC}"/>
              </a:ext>
            </a:extLst>
          </p:cNvPr>
          <p:cNvSpPr>
            <a:spLocks noGrp="1"/>
          </p:cNvSpPr>
          <p:nvPr>
            <p:ph type="title"/>
          </p:nvPr>
        </p:nvSpPr>
        <p:spPr/>
        <p:txBody>
          <a:bodyPr/>
          <a:lstStyle/>
          <a:p>
            <a:br>
              <a:rPr lang="en-IN" b="1" dirty="0"/>
            </a:br>
            <a:br>
              <a:rPr lang="en-IN" b="1" dirty="0"/>
            </a:br>
            <a:r>
              <a:rPr lang="en-IN" b="1" dirty="0"/>
              <a:t>TEST CASE 6: CODE</a:t>
            </a:r>
            <a:br>
              <a:rPr lang="en-IN" dirty="0"/>
            </a:br>
            <a:br>
              <a:rPr lang="en-IN" dirty="0"/>
            </a:br>
            <a:endParaRPr lang="en-IN" dirty="0"/>
          </a:p>
        </p:txBody>
      </p:sp>
      <p:pic>
        <p:nvPicPr>
          <p:cNvPr id="5" name="Content Placeholder 4" descr="A screenshot of a computer program&#10;&#10;AI-generated content may be incorrect.">
            <a:extLst>
              <a:ext uri="{FF2B5EF4-FFF2-40B4-BE49-F238E27FC236}">
                <a16:creationId xmlns:a16="http://schemas.microsoft.com/office/drawing/2014/main" id="{75D3DE24-FD45-E876-ECE4-30CDB03DBE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518611"/>
            <a:ext cx="8550520" cy="4074693"/>
          </a:xfrm>
        </p:spPr>
      </p:pic>
      <p:graphicFrame>
        <p:nvGraphicFramePr>
          <p:cNvPr id="6" name="Object 5">
            <a:extLst>
              <a:ext uri="{FF2B5EF4-FFF2-40B4-BE49-F238E27FC236}">
                <a16:creationId xmlns:a16="http://schemas.microsoft.com/office/drawing/2014/main" id="{8BDCD854-5352-B1FF-15B2-E4FDE4B4661A}"/>
              </a:ext>
            </a:extLst>
          </p:cNvPr>
          <p:cNvGraphicFramePr>
            <a:graphicFrameLocks noChangeAspect="1"/>
          </p:cNvGraphicFramePr>
          <p:nvPr>
            <p:extLst>
              <p:ext uri="{D42A27DB-BD31-4B8C-83A1-F6EECF244321}">
                <p14:modId xmlns:p14="http://schemas.microsoft.com/office/powerpoint/2010/main" val="3861383809"/>
              </p:ext>
            </p:extLst>
          </p:nvPr>
        </p:nvGraphicFramePr>
        <p:xfrm>
          <a:off x="5928852" y="973647"/>
          <a:ext cx="1494504" cy="1294719"/>
        </p:xfrm>
        <a:graphic>
          <a:graphicData uri="http://schemas.openxmlformats.org/presentationml/2006/ole">
            <mc:AlternateContent xmlns:mc="http://schemas.openxmlformats.org/markup-compatibility/2006">
              <mc:Choice xmlns:v="urn:schemas-microsoft-com:vml" Requires="v">
                <p:oleObj name="Packager Shell Object" showAsIcon="1" r:id="rId3" imgW="914400" imgH="792685" progId="Package">
                  <p:embed/>
                </p:oleObj>
              </mc:Choice>
              <mc:Fallback>
                <p:oleObj name="Packager Shell Object" showAsIcon="1" r:id="rId3" imgW="914400" imgH="792685" progId="Package">
                  <p:embed/>
                  <p:pic>
                    <p:nvPicPr>
                      <p:cNvPr id="6" name="Object 5">
                        <a:extLst>
                          <a:ext uri="{FF2B5EF4-FFF2-40B4-BE49-F238E27FC236}">
                            <a16:creationId xmlns:a16="http://schemas.microsoft.com/office/drawing/2014/main" id="{8BDCD854-5352-B1FF-15B2-E4FDE4B4661A}"/>
                          </a:ext>
                        </a:extLst>
                      </p:cNvPr>
                      <p:cNvPicPr/>
                      <p:nvPr/>
                    </p:nvPicPr>
                    <p:blipFill>
                      <a:blip r:embed="rId4"/>
                      <a:stretch>
                        <a:fillRect/>
                      </a:stretch>
                    </p:blipFill>
                    <p:spPr>
                      <a:xfrm>
                        <a:off x="5928852" y="973647"/>
                        <a:ext cx="1494504" cy="1294719"/>
                      </a:xfrm>
                      <a:prstGeom prst="rect">
                        <a:avLst/>
                      </a:prstGeom>
                    </p:spPr>
                  </p:pic>
                </p:oleObj>
              </mc:Fallback>
            </mc:AlternateContent>
          </a:graphicData>
        </a:graphic>
      </p:graphicFrame>
    </p:spTree>
    <p:extLst>
      <p:ext uri="{BB962C8B-B14F-4D97-AF65-F5344CB8AC3E}">
        <p14:creationId xmlns:p14="http://schemas.microsoft.com/office/powerpoint/2010/main" val="3360065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01E46-3FC6-FD10-F5E7-0AAB4D0740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1C0B1-02D0-2E38-D214-848E093A9E84}"/>
              </a:ext>
            </a:extLst>
          </p:cNvPr>
          <p:cNvSpPr>
            <a:spLocks noGrp="1"/>
          </p:cNvSpPr>
          <p:nvPr>
            <p:ph type="title"/>
          </p:nvPr>
        </p:nvSpPr>
        <p:spPr/>
        <p:txBody>
          <a:bodyPr/>
          <a:lstStyle/>
          <a:p>
            <a:br>
              <a:rPr lang="en-IN" b="1" dirty="0"/>
            </a:br>
            <a:br>
              <a:rPr lang="en-IN" b="1" dirty="0"/>
            </a:br>
            <a:r>
              <a:rPr lang="en-IN" b="1" dirty="0"/>
              <a:t>TEST CASE 6: OUTPUT</a:t>
            </a:r>
            <a:br>
              <a:rPr lang="en-IN" dirty="0"/>
            </a:br>
            <a:br>
              <a:rPr lang="en-IN" dirty="0"/>
            </a:br>
            <a:endParaRPr lang="en-IN" dirty="0"/>
          </a:p>
        </p:txBody>
      </p:sp>
      <p:pic>
        <p:nvPicPr>
          <p:cNvPr id="5" name="Content Placeholder 4" descr="A computer screen shot of a black screen&#10;&#10;AI-generated content may be incorrect.">
            <a:extLst>
              <a:ext uri="{FF2B5EF4-FFF2-40B4-BE49-F238E27FC236}">
                <a16:creationId xmlns:a16="http://schemas.microsoft.com/office/drawing/2014/main" id="{53A7A3A3-2CF5-4649-8FA4-110B569ABD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4953" y="2438400"/>
            <a:ext cx="7443741" cy="3882189"/>
          </a:xfrm>
        </p:spPr>
      </p:pic>
    </p:spTree>
    <p:extLst>
      <p:ext uri="{BB962C8B-B14F-4D97-AF65-F5344CB8AC3E}">
        <p14:creationId xmlns:p14="http://schemas.microsoft.com/office/powerpoint/2010/main" val="28871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4CBD8-5589-5EBF-D631-F51978B54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BB894-9F2B-7029-225F-039A3B09D49D}"/>
              </a:ext>
            </a:extLst>
          </p:cNvPr>
          <p:cNvSpPr>
            <a:spLocks noGrp="1"/>
          </p:cNvSpPr>
          <p:nvPr>
            <p:ph type="title"/>
          </p:nvPr>
        </p:nvSpPr>
        <p:spPr/>
        <p:txBody>
          <a:bodyPr>
            <a:normAutofit fontScale="90000"/>
          </a:bodyPr>
          <a:lstStyle/>
          <a:p>
            <a:r>
              <a:rPr lang="en-US" b="1" dirty="0">
                <a:solidFill>
                  <a:srgbClr val="C00000"/>
                </a:solidFill>
              </a:rPr>
              <a:t>Overview of PDCP (Packet Data Convergence Protocol)</a:t>
            </a:r>
            <a:br>
              <a:rPr lang="en-US" b="1" dirty="0">
                <a:solidFill>
                  <a:srgbClr val="C00000"/>
                </a:solidFill>
              </a:rPr>
            </a:br>
            <a:endParaRPr lang="en-US" b="1" dirty="0">
              <a:solidFill>
                <a:srgbClr val="C00000"/>
              </a:solidFill>
            </a:endParaRPr>
          </a:p>
        </p:txBody>
      </p:sp>
      <p:sp>
        <p:nvSpPr>
          <p:cNvPr id="3" name="Content Placeholder 2">
            <a:extLst>
              <a:ext uri="{FF2B5EF4-FFF2-40B4-BE49-F238E27FC236}">
                <a16:creationId xmlns:a16="http://schemas.microsoft.com/office/drawing/2014/main" id="{EFC24FC0-E064-6E66-4F03-DEA24D209F72}"/>
              </a:ext>
            </a:extLst>
          </p:cNvPr>
          <p:cNvSpPr>
            <a:spLocks noGrp="1"/>
          </p:cNvSpPr>
          <p:nvPr>
            <p:ph idx="1"/>
          </p:nvPr>
        </p:nvSpPr>
        <p:spPr/>
        <p:txBody>
          <a:bodyPr>
            <a:normAutofit/>
          </a:bodyPr>
          <a:lstStyle/>
          <a:p>
            <a:r>
              <a:rPr lang="en-US" dirty="0"/>
              <a:t>The </a:t>
            </a:r>
            <a:r>
              <a:rPr lang="en-US" b="1" dirty="0"/>
              <a:t>Packet Data Convergence Protocol (PDCP)</a:t>
            </a:r>
            <a:r>
              <a:rPr lang="en-US" dirty="0"/>
              <a:t> is a layer within the 5G/NR radio protocol stack. It manages both control and user plane data for different </a:t>
            </a:r>
            <a:r>
              <a:rPr lang="en-US" b="1" dirty="0"/>
              <a:t>Radio Bearers (RBs)</a:t>
            </a:r>
            <a:r>
              <a:rPr lang="en-US" dirty="0"/>
              <a:t>, such as </a:t>
            </a:r>
            <a:r>
              <a:rPr lang="en-US" b="1" dirty="0"/>
              <a:t>DRBs (Data Radio Bearers)</a:t>
            </a:r>
            <a:r>
              <a:rPr lang="en-US" dirty="0"/>
              <a:t>, </a:t>
            </a:r>
            <a:r>
              <a:rPr lang="en-US" b="1" dirty="0"/>
              <a:t>SRBs (Signaling Radio Bearers)</a:t>
            </a:r>
            <a:r>
              <a:rPr lang="en-US" dirty="0"/>
              <a:t>, and </a:t>
            </a:r>
            <a:r>
              <a:rPr lang="en-US" b="1" dirty="0"/>
              <a:t>MRBs (MBS Radio Bearers)</a:t>
            </a:r>
            <a:r>
              <a:rPr lang="en-US" dirty="0"/>
              <a:t>.</a:t>
            </a:r>
          </a:p>
          <a:p>
            <a:r>
              <a:rPr lang="en-US" b="1" dirty="0"/>
              <a:t>Key Traits &amp; Placement:</a:t>
            </a:r>
            <a:endParaRPr lang="en-US" dirty="0"/>
          </a:p>
          <a:p>
            <a:r>
              <a:rPr lang="en-US" dirty="0"/>
              <a:t>PDCP runs above the </a:t>
            </a:r>
            <a:r>
              <a:rPr lang="en-US" b="1" dirty="0"/>
              <a:t>RLC layer</a:t>
            </a:r>
            <a:r>
              <a:rPr lang="en-US" dirty="0"/>
              <a:t> (used over </a:t>
            </a:r>
            <a:r>
              <a:rPr lang="en-US" dirty="0" err="1"/>
              <a:t>Uu</a:t>
            </a:r>
            <a:r>
              <a:rPr lang="en-US" dirty="0"/>
              <a:t> and PC5 interfaces) and may also sit above </a:t>
            </a:r>
            <a:r>
              <a:rPr lang="en-US" b="1" dirty="0"/>
              <a:t>SRAP</a:t>
            </a:r>
            <a:r>
              <a:rPr lang="en-US" dirty="0"/>
              <a:t> or </a:t>
            </a:r>
            <a:r>
              <a:rPr lang="en-US" b="1" dirty="0"/>
              <a:t>N3C</a:t>
            </a:r>
            <a:r>
              <a:rPr lang="en-US" dirty="0"/>
              <a:t> for certain multi-path cases.</a:t>
            </a:r>
          </a:p>
          <a:p>
            <a:r>
              <a:rPr lang="en-US" dirty="0"/>
              <a:t>It supports </a:t>
            </a:r>
            <a:r>
              <a:rPr lang="en-US" b="1" dirty="0"/>
              <a:t>upper layers</a:t>
            </a:r>
            <a:r>
              <a:rPr lang="en-US" dirty="0"/>
              <a:t> like </a:t>
            </a:r>
            <a:r>
              <a:rPr lang="en-US" b="1" dirty="0"/>
              <a:t>RRC</a:t>
            </a:r>
            <a:r>
              <a:rPr lang="en-US" dirty="0"/>
              <a:t> and </a:t>
            </a:r>
            <a:r>
              <a:rPr lang="en-US" b="1" dirty="0"/>
              <a:t>SDAP</a:t>
            </a:r>
            <a:r>
              <a:rPr lang="en-US" dirty="0"/>
              <a:t>.</a:t>
            </a:r>
          </a:p>
          <a:p>
            <a:r>
              <a:rPr lang="en-US" dirty="0"/>
              <a:t>Typically, one </a:t>
            </a:r>
            <a:r>
              <a:rPr lang="en-US" b="1" dirty="0"/>
              <a:t>PDCP entity</a:t>
            </a:r>
            <a:r>
              <a:rPr lang="en-US" dirty="0"/>
              <a:t> is linked to one </a:t>
            </a:r>
            <a:r>
              <a:rPr lang="en-US" b="1" dirty="0"/>
              <a:t>radio bearer</a:t>
            </a:r>
            <a:r>
              <a:rPr lang="en-US" dirty="0"/>
              <a:t>.</a:t>
            </a:r>
          </a:p>
          <a:p>
            <a:endParaRPr lang="en-IN" dirty="0"/>
          </a:p>
        </p:txBody>
      </p:sp>
    </p:spTree>
    <p:extLst>
      <p:ext uri="{BB962C8B-B14F-4D97-AF65-F5344CB8AC3E}">
        <p14:creationId xmlns:p14="http://schemas.microsoft.com/office/powerpoint/2010/main" val="372110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2516-54CF-79DC-4727-45EA239CEE6D}"/>
              </a:ext>
            </a:extLst>
          </p:cNvPr>
          <p:cNvSpPr>
            <a:spLocks noGrp="1"/>
          </p:cNvSpPr>
          <p:nvPr>
            <p:ph type="title"/>
          </p:nvPr>
        </p:nvSpPr>
        <p:spPr/>
        <p:txBody>
          <a:bodyPr/>
          <a:lstStyle/>
          <a:p>
            <a:r>
              <a:rPr lang="en-IN" b="1" dirty="0">
                <a:ln/>
                <a:solidFill>
                  <a:srgbClr val="C00000"/>
                </a:solidFill>
                <a:latin typeface="Arial"/>
                <a:cs typeface="Arial"/>
                <a:sym typeface="Arial"/>
                <a:rtl val="0"/>
              </a:rPr>
              <a:t>PDCP in 5G NR - Protocol Stack Overview</a:t>
            </a:r>
          </a:p>
        </p:txBody>
      </p:sp>
      <p:pic>
        <p:nvPicPr>
          <p:cNvPr id="5" name="Content Placeholder 4">
            <a:extLst>
              <a:ext uri="{FF2B5EF4-FFF2-40B4-BE49-F238E27FC236}">
                <a16:creationId xmlns:a16="http://schemas.microsoft.com/office/drawing/2014/main" id="{3343CB5B-7433-8D36-A627-78422BB2AC9A}"/>
              </a:ext>
            </a:extLst>
          </p:cNvPr>
          <p:cNvPicPr>
            <a:picLocks noGrp="1" noChangeAspect="1"/>
          </p:cNvPicPr>
          <p:nvPr>
            <p:ph idx="1"/>
          </p:nvPr>
        </p:nvPicPr>
        <p:blipFill>
          <a:blip r:embed="rId2"/>
          <a:stretch>
            <a:fillRect/>
          </a:stretch>
        </p:blipFill>
        <p:spPr>
          <a:xfrm>
            <a:off x="1154953" y="2467891"/>
            <a:ext cx="4220985" cy="3676753"/>
          </a:xfrm>
        </p:spPr>
      </p:pic>
      <p:pic>
        <p:nvPicPr>
          <p:cNvPr id="7" name="Picture 6">
            <a:extLst>
              <a:ext uri="{FF2B5EF4-FFF2-40B4-BE49-F238E27FC236}">
                <a16:creationId xmlns:a16="http://schemas.microsoft.com/office/drawing/2014/main" id="{D41D51D6-88D2-B565-7EF6-F8CAD788AA53}"/>
              </a:ext>
            </a:extLst>
          </p:cNvPr>
          <p:cNvPicPr>
            <a:picLocks noChangeAspect="1"/>
          </p:cNvPicPr>
          <p:nvPr/>
        </p:nvPicPr>
        <p:blipFill>
          <a:blip r:embed="rId3"/>
          <a:stretch>
            <a:fillRect/>
          </a:stretch>
        </p:blipFill>
        <p:spPr>
          <a:xfrm>
            <a:off x="5887453" y="2467890"/>
            <a:ext cx="5596463" cy="3676753"/>
          </a:xfrm>
          <a:prstGeom prst="rect">
            <a:avLst/>
          </a:prstGeom>
        </p:spPr>
      </p:pic>
    </p:spTree>
    <p:extLst>
      <p:ext uri="{BB962C8B-B14F-4D97-AF65-F5344CB8AC3E}">
        <p14:creationId xmlns:p14="http://schemas.microsoft.com/office/powerpoint/2010/main" val="54203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00E58-51B2-8FC3-B123-02F4A8510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F1B96A-A8F6-2936-3E75-FA4EDBEFB1D6}"/>
              </a:ext>
            </a:extLst>
          </p:cNvPr>
          <p:cNvSpPr>
            <a:spLocks noGrp="1"/>
          </p:cNvSpPr>
          <p:nvPr>
            <p:ph type="ctrTitle"/>
          </p:nvPr>
        </p:nvSpPr>
        <p:spPr/>
        <p:txBody>
          <a:bodyPr/>
          <a:lstStyle/>
          <a:p>
            <a:r>
              <a:rPr lang="en-IN" b="1" dirty="0">
                <a:solidFill>
                  <a:srgbClr val="C00000"/>
                </a:solidFill>
              </a:rPr>
              <a:t>PDCP Integrity Protection</a:t>
            </a:r>
            <a:endParaRPr lang="en-IN" b="1" dirty="0"/>
          </a:p>
        </p:txBody>
      </p:sp>
      <p:sp>
        <p:nvSpPr>
          <p:cNvPr id="3" name="Subtitle 2">
            <a:extLst>
              <a:ext uri="{FF2B5EF4-FFF2-40B4-BE49-F238E27FC236}">
                <a16:creationId xmlns:a16="http://schemas.microsoft.com/office/drawing/2014/main" id="{AF2018B9-3894-3D90-3765-1215D8FD3F6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0433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5B75B-E3C9-D03E-04E8-7D1F6EDA4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26CF8-9372-7F12-2C0D-89EFA11B0D0F}"/>
              </a:ext>
            </a:extLst>
          </p:cNvPr>
          <p:cNvSpPr>
            <a:spLocks noGrp="1"/>
          </p:cNvSpPr>
          <p:nvPr>
            <p:ph type="title"/>
          </p:nvPr>
        </p:nvSpPr>
        <p:spPr/>
        <p:txBody>
          <a:bodyPr/>
          <a:lstStyle/>
          <a:p>
            <a:r>
              <a:rPr lang="en-IN" b="1" dirty="0">
                <a:solidFill>
                  <a:srgbClr val="C00000"/>
                </a:solidFill>
              </a:rPr>
              <a:t>PDCP Integrity Protection</a:t>
            </a:r>
            <a:br>
              <a:rPr lang="en-IN" b="1" dirty="0">
                <a:solidFill>
                  <a:srgbClr val="C00000"/>
                </a:solidFill>
              </a:rPr>
            </a:br>
            <a:endParaRPr lang="en-IN" b="1" dirty="0">
              <a:ln/>
              <a:solidFill>
                <a:srgbClr val="C00000"/>
              </a:solidFill>
              <a:latin typeface="Arial"/>
              <a:cs typeface="Arial"/>
              <a:sym typeface="Arial"/>
              <a:rtl val="0"/>
            </a:endParaRPr>
          </a:p>
        </p:txBody>
      </p:sp>
      <p:pic>
        <p:nvPicPr>
          <p:cNvPr id="10" name="Content Placeholder 9" descr="A diagram of a system&#10;&#10;AI-generated content may be incorrect.">
            <a:extLst>
              <a:ext uri="{FF2B5EF4-FFF2-40B4-BE49-F238E27FC236}">
                <a16:creationId xmlns:a16="http://schemas.microsoft.com/office/drawing/2014/main" id="{CE63F517-5F45-FAD1-38EE-EE8DF789E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603499"/>
            <a:ext cx="8761413" cy="3893553"/>
          </a:xfrm>
        </p:spPr>
      </p:pic>
    </p:spTree>
    <p:extLst>
      <p:ext uri="{BB962C8B-B14F-4D97-AF65-F5344CB8AC3E}">
        <p14:creationId xmlns:p14="http://schemas.microsoft.com/office/powerpoint/2010/main" val="237516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0CC9F-6DAC-9CE0-87BD-197AB6E78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3FE609-47F5-EDFA-C520-85FE409863E7}"/>
              </a:ext>
            </a:extLst>
          </p:cNvPr>
          <p:cNvSpPr>
            <a:spLocks noGrp="1"/>
          </p:cNvSpPr>
          <p:nvPr>
            <p:ph type="title"/>
          </p:nvPr>
        </p:nvSpPr>
        <p:spPr>
          <a:xfrm>
            <a:off x="1451579" y="804520"/>
            <a:ext cx="9603275" cy="587718"/>
          </a:xfrm>
        </p:spPr>
        <p:txBody>
          <a:bodyPr>
            <a:normAutofit fontScale="90000"/>
          </a:bodyPr>
          <a:lstStyle/>
          <a:p>
            <a:r>
              <a:rPr lang="en-IN" b="1" dirty="0">
                <a:solidFill>
                  <a:srgbClr val="C00000"/>
                </a:solidFill>
              </a:rPr>
              <a:t>PDCP Integrity Protection</a:t>
            </a:r>
            <a:br>
              <a:rPr lang="en-IN" b="1" dirty="0">
                <a:solidFill>
                  <a:srgbClr val="C00000"/>
                </a:solidFill>
              </a:rPr>
            </a:br>
            <a:endParaRPr lang="en-IN" b="1" dirty="0">
              <a:ln/>
              <a:solidFill>
                <a:srgbClr val="C00000"/>
              </a:solidFill>
              <a:latin typeface="Arial"/>
              <a:cs typeface="Arial"/>
              <a:sym typeface="Arial"/>
              <a:rtl val="0"/>
            </a:endParaRPr>
          </a:p>
        </p:txBody>
      </p:sp>
      <p:pic>
        <p:nvPicPr>
          <p:cNvPr id="5" name="Content Placeholder 4" descr="A diagram of security protection framework&#10;&#10;AI-generated content may be incorrect.">
            <a:extLst>
              <a:ext uri="{FF2B5EF4-FFF2-40B4-BE49-F238E27FC236}">
                <a16:creationId xmlns:a16="http://schemas.microsoft.com/office/drawing/2014/main" id="{256FBE03-1F54-57FF-102A-3ADED02E2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828" y="2479864"/>
            <a:ext cx="6876344" cy="4245400"/>
          </a:xfrm>
        </p:spPr>
      </p:pic>
    </p:spTree>
    <p:extLst>
      <p:ext uri="{BB962C8B-B14F-4D97-AF65-F5344CB8AC3E}">
        <p14:creationId xmlns:p14="http://schemas.microsoft.com/office/powerpoint/2010/main" val="2756952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211</TotalTime>
  <Words>2147</Words>
  <Application>Microsoft Office PowerPoint</Application>
  <PresentationFormat>Widescreen</PresentationFormat>
  <Paragraphs>166</Paragraphs>
  <Slides>48</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4" baseType="lpstr">
      <vt:lpstr>Aptos</vt:lpstr>
      <vt:lpstr>Arial</vt:lpstr>
      <vt:lpstr>Century Gothic</vt:lpstr>
      <vt:lpstr>Wingdings 3</vt:lpstr>
      <vt:lpstr>Ion Boardroom</vt:lpstr>
      <vt:lpstr>Package</vt:lpstr>
      <vt:lpstr>5G NR PDCP</vt:lpstr>
      <vt:lpstr>Contents  </vt:lpstr>
      <vt:lpstr>Introduction to PDCP in 5G NR</vt:lpstr>
      <vt:lpstr>Introduction to PDCP in 5G NR</vt:lpstr>
      <vt:lpstr>Overview of PDCP (Packet Data Convergence Protocol) </vt:lpstr>
      <vt:lpstr>PDCP in 5G NR - Protocol Stack Overview</vt:lpstr>
      <vt:lpstr>PDCP Integrity Protection</vt:lpstr>
      <vt:lpstr>PDCP Integrity Protection </vt:lpstr>
      <vt:lpstr>PDCP Integrity Protection </vt:lpstr>
      <vt:lpstr>3GPP Specification References</vt:lpstr>
      <vt:lpstr>3GPP Specification References </vt:lpstr>
      <vt:lpstr>PDCP Integrity Protection </vt:lpstr>
      <vt:lpstr>Test Setup and Prerequisites </vt:lpstr>
      <vt:lpstr>Test Setup and Prerequisites </vt:lpstr>
      <vt:lpstr>PDCP Integrity Testing Scenarios</vt:lpstr>
      <vt:lpstr> Test Setup Prerequisite </vt:lpstr>
      <vt:lpstr> Test Setup Prerequisite </vt:lpstr>
      <vt:lpstr> Test Scenario </vt:lpstr>
      <vt:lpstr>Test scenario and Procedures</vt:lpstr>
      <vt:lpstr>Test scenario and Procedures</vt:lpstr>
      <vt:lpstr>TEST CASE 1:</vt:lpstr>
      <vt:lpstr>TEST CASE 1: CODE</vt:lpstr>
      <vt:lpstr>TEST CASE 1: OUTPUT</vt:lpstr>
      <vt:lpstr>  Test Scenarios and Procedures  </vt:lpstr>
      <vt:lpstr>  Test Scenarios and Procedures  </vt:lpstr>
      <vt:lpstr>TEST CASE 2:</vt:lpstr>
      <vt:lpstr>TEST CASE 2: CODE</vt:lpstr>
      <vt:lpstr>TEST CASE 2: OUTPUT</vt:lpstr>
      <vt:lpstr>  Test Scenarios and Procedures  </vt:lpstr>
      <vt:lpstr>  Test Scenarios and Procedures  </vt:lpstr>
      <vt:lpstr>TEST CASE 3:</vt:lpstr>
      <vt:lpstr>TEST CASE 3: CODE</vt:lpstr>
      <vt:lpstr>TEST CASE 3: OUTPUT</vt:lpstr>
      <vt:lpstr>  Test Scenarios and Procedures  </vt:lpstr>
      <vt:lpstr>  Test Scenarios and Procedures  </vt:lpstr>
      <vt:lpstr>TEST CASE 4:</vt:lpstr>
      <vt:lpstr>TEST CASE 4: CODE</vt:lpstr>
      <vt:lpstr>TEST CASE 4: OUTPUT</vt:lpstr>
      <vt:lpstr>  Test Scenarios and Procedures  </vt:lpstr>
      <vt:lpstr>  Test Scenarios and Procedures  </vt:lpstr>
      <vt:lpstr>TEST CASE 5:</vt:lpstr>
      <vt:lpstr>TEST CASE 5: CODE</vt:lpstr>
      <vt:lpstr>TEST CASE 5: OUTPUT</vt:lpstr>
      <vt:lpstr>  Test Scenarios and Procedures  </vt:lpstr>
      <vt:lpstr>  Test Scenarios and Procedures  </vt:lpstr>
      <vt:lpstr> TEST CAST 6: </vt:lpstr>
      <vt:lpstr>  TEST CASE 6: CODE  </vt:lpstr>
      <vt:lpstr>  TEST CASE 6: 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Abhijith Sai Vedantham</dc:creator>
  <cp:lastModifiedBy>Abhijith Sai Vedantham</cp:lastModifiedBy>
  <cp:revision>1</cp:revision>
  <dcterms:created xsi:type="dcterms:W3CDTF">2025-06-06T06:25:02Z</dcterms:created>
  <dcterms:modified xsi:type="dcterms:W3CDTF">2025-06-06T09:56:07Z</dcterms:modified>
</cp:coreProperties>
</file>