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Amatic SC"/>
      <p:regular r:id="rId27"/>
      <p:bold r:id="rId28"/>
    </p:embeddedFont>
    <p:embeddedFont>
      <p:font typeface="Montserrat"/>
      <p:regular r:id="rId29"/>
      <p:bold r:id="rId30"/>
      <p:italic r:id="rId31"/>
      <p:boldItalic r:id="rId32"/>
    </p:embeddedFont>
    <p:embeddedFont>
      <p:font typeface="Lato"/>
      <p:regular r:id="rId33"/>
      <p:bold r:id="rId34"/>
      <p:italic r:id="rId35"/>
      <p:boldItalic r:id="rId36"/>
    </p:embeddedFont>
    <p:embeddedFont>
      <p:font typeface="Merriweather"/>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AmaticSC-bold.fntdata"/><Relationship Id="rId27" Type="http://schemas.openxmlformats.org/officeDocument/2006/relationships/font" Target="fonts/AmaticSC-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37" Type="http://schemas.openxmlformats.org/officeDocument/2006/relationships/font" Target="fonts/Merriweather-regular.fntdata"/><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39" Type="http://schemas.openxmlformats.org/officeDocument/2006/relationships/font" Target="fonts/Merriweather-italic.fntdata"/><Relationship Id="rId16" Type="http://schemas.openxmlformats.org/officeDocument/2006/relationships/slide" Target="slides/slide10.xml"/><Relationship Id="rId38" Type="http://schemas.openxmlformats.org/officeDocument/2006/relationships/font" Target="fonts/Merriweather-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d63710a66_2_1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d63710a66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d63710a66_2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d63710a66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d63710a66_2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d63710a66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bb6ab231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fbb6ab231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bb6ab231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fbb6ab231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fbb6ab23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fbb6ab23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c527ee9b5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fc527ee9b5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c54ed0d5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c54ed0d5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d63710a66_2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fd63710a66_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d63710a66_2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d63710a66_2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d63710a66_2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fd63710a66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1cb923d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1cb923d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d63710a66_2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fd63710a66_2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d63710a66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d63710a66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d63710a66_2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d63710a66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d63710a66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d63710a66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d63710a66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d63710a66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d63710a66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d63710a66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d63710a66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d63710a66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d63710a66_2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d63710a66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0">
        <p14:prism dir="l"/>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14:prism dir="l"/>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www.conserve-energy-future.com/sources-effects-methods-of-solid-waste-management.php" TargetMode="External"/><Relationship Id="rId4" Type="http://schemas.openxmlformats.org/officeDocument/2006/relationships/hyperlink" Target="https://www.britannica.com/technology/solid-waste-management/Recycling#ref72396" TargetMode="External"/><Relationship Id="rId5" Type="http://schemas.openxmlformats.org/officeDocument/2006/relationships/hyperlink" Target="https://royalsocietypublishing.org/doi/10.1098/rsos.160764#d3e255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p:nvPr/>
        </p:nvSpPr>
        <p:spPr>
          <a:xfrm>
            <a:off x="3037575" y="2157925"/>
            <a:ext cx="6011705" cy="3472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Courier New"/>
              </a:rPr>
              <a:t>SOLID WASTE MANAGEMENT</a:t>
            </a:r>
          </a:p>
        </p:txBody>
      </p:sp>
      <p:pic>
        <p:nvPicPr>
          <p:cNvPr id="180" name="Google Shape;180;p25"/>
          <p:cNvPicPr preferRelativeResize="0"/>
          <p:nvPr/>
        </p:nvPicPr>
        <p:blipFill>
          <a:blip r:embed="rId3">
            <a:alphaModFix/>
          </a:blip>
          <a:stretch>
            <a:fillRect/>
          </a:stretch>
        </p:blipFill>
        <p:spPr>
          <a:xfrm>
            <a:off x="5545825" y="2764450"/>
            <a:ext cx="2618949" cy="2379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1297500" y="64300"/>
            <a:ext cx="7585800" cy="10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erriweather"/>
                <a:ea typeface="Merriweather"/>
                <a:cs typeface="Merriweather"/>
                <a:sym typeface="Merriweather"/>
              </a:rPr>
              <a:t>  </a:t>
            </a:r>
            <a:endParaRPr b="1">
              <a:latin typeface="Merriweather"/>
              <a:ea typeface="Merriweather"/>
              <a:cs typeface="Merriweather"/>
              <a:sym typeface="Merriweather"/>
            </a:endParaRPr>
          </a:p>
          <a:p>
            <a:pPr indent="0" lvl="0" marL="0" rtl="0" algn="l">
              <a:spcBef>
                <a:spcPts val="0"/>
              </a:spcBef>
              <a:spcAft>
                <a:spcPts val="0"/>
              </a:spcAft>
              <a:buNone/>
            </a:pPr>
            <a:r>
              <a:rPr b="1" lang="en-GB" sz="2500">
                <a:latin typeface="Merriweather"/>
                <a:ea typeface="Merriweather"/>
                <a:cs typeface="Merriweather"/>
                <a:sym typeface="Merriweather"/>
              </a:rPr>
              <a:t>     </a:t>
            </a:r>
            <a:r>
              <a:rPr b="1" lang="en-GB" sz="2500" u="sng">
                <a:latin typeface="Merriweather"/>
                <a:ea typeface="Merriweather"/>
                <a:cs typeface="Merriweather"/>
                <a:sym typeface="Merriweather"/>
              </a:rPr>
              <a:t>EFFECTS OF POOR WASTE MANAGEMENT</a:t>
            </a:r>
            <a:endParaRPr b="1" sz="2500" u="sng">
              <a:latin typeface="Merriweather"/>
              <a:ea typeface="Merriweather"/>
              <a:cs typeface="Merriweather"/>
              <a:sym typeface="Merriweather"/>
            </a:endParaRPr>
          </a:p>
        </p:txBody>
      </p:sp>
      <p:sp>
        <p:nvSpPr>
          <p:cNvPr id="238" name="Google Shape;238;p34"/>
          <p:cNvSpPr txBox="1"/>
          <p:nvPr>
            <p:ph idx="1" type="body"/>
          </p:nvPr>
        </p:nvSpPr>
        <p:spPr>
          <a:xfrm>
            <a:off x="0" y="1403750"/>
            <a:ext cx="9144000" cy="37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100"/>
              <a:t>1. </a:t>
            </a:r>
            <a:r>
              <a:rPr lang="en-GB" sz="2100"/>
              <a:t>Litter Surroundings</a:t>
            </a:r>
            <a:endParaRPr sz="2100"/>
          </a:p>
          <a:p>
            <a:pPr indent="0" lvl="0" marL="0" rtl="0" algn="l">
              <a:spcBef>
                <a:spcPts val="1600"/>
              </a:spcBef>
              <a:spcAft>
                <a:spcPts val="0"/>
              </a:spcAft>
              <a:buNone/>
            </a:pPr>
            <a:r>
              <a:rPr lang="en-GB" sz="2100"/>
              <a:t>2.Impact on Human Health</a:t>
            </a:r>
            <a:endParaRPr sz="2100"/>
          </a:p>
          <a:p>
            <a:pPr indent="0" lvl="0" marL="0" rtl="0" algn="l">
              <a:spcBef>
                <a:spcPts val="1600"/>
              </a:spcBef>
              <a:spcAft>
                <a:spcPts val="0"/>
              </a:spcAft>
              <a:buNone/>
            </a:pPr>
            <a:r>
              <a:rPr lang="en-GB" sz="2100"/>
              <a:t>3.Disease causing Insects</a:t>
            </a:r>
            <a:endParaRPr sz="2100"/>
          </a:p>
          <a:p>
            <a:pPr indent="0" lvl="0" marL="0" rtl="0" algn="l">
              <a:spcBef>
                <a:spcPts val="1600"/>
              </a:spcBef>
              <a:spcAft>
                <a:spcPts val="0"/>
              </a:spcAft>
              <a:buNone/>
            </a:pPr>
            <a:r>
              <a:rPr lang="en-GB" sz="2100"/>
              <a:t>4.Environmental Problems</a:t>
            </a:r>
            <a:endParaRPr sz="2100"/>
          </a:p>
          <a:p>
            <a:pPr indent="0" lvl="0" marL="0" rtl="0" algn="l">
              <a:spcBef>
                <a:spcPts val="1600"/>
              </a:spcBef>
              <a:spcAft>
                <a:spcPts val="0"/>
              </a:spcAft>
              <a:buNone/>
            </a:pPr>
            <a:r>
              <a:rPr lang="en-GB" sz="2100"/>
              <a:t>5.Emission of toxic gases </a:t>
            </a:r>
            <a:endParaRPr sz="2100"/>
          </a:p>
          <a:p>
            <a:pPr indent="0" lvl="0" marL="0" rtl="0" algn="l">
              <a:spcBef>
                <a:spcPts val="1600"/>
              </a:spcBef>
              <a:spcAft>
                <a:spcPts val="1600"/>
              </a:spcAft>
              <a:buNone/>
            </a:pPr>
            <a:r>
              <a:rPr lang="en-GB" sz="2100"/>
              <a:t>6.Impact on Land and Aquatic animals</a:t>
            </a:r>
            <a:endParaRPr sz="2100"/>
          </a:p>
        </p:txBody>
      </p:sp>
      <p:pic>
        <p:nvPicPr>
          <p:cNvPr id="239" name="Google Shape;239;p34"/>
          <p:cNvPicPr preferRelativeResize="0"/>
          <p:nvPr/>
        </p:nvPicPr>
        <p:blipFill>
          <a:blip r:embed="rId3">
            <a:alphaModFix/>
          </a:blip>
          <a:stretch>
            <a:fillRect/>
          </a:stretch>
        </p:blipFill>
        <p:spPr>
          <a:xfrm>
            <a:off x="5119325" y="992225"/>
            <a:ext cx="4024675" cy="4105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1297500" y="117875"/>
            <a:ext cx="7038900" cy="11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u="sng">
              <a:latin typeface="Merriweather"/>
              <a:ea typeface="Merriweather"/>
              <a:cs typeface="Merriweather"/>
              <a:sym typeface="Merriweather"/>
            </a:endParaRPr>
          </a:p>
          <a:p>
            <a:pPr indent="0" lvl="0" marL="0" rtl="0" algn="l">
              <a:spcBef>
                <a:spcPts val="0"/>
              </a:spcBef>
              <a:spcAft>
                <a:spcPts val="0"/>
              </a:spcAft>
              <a:buNone/>
            </a:pPr>
            <a:r>
              <a:rPr b="1" lang="en-GB" u="sng">
                <a:latin typeface="Merriweather"/>
                <a:ea typeface="Merriweather"/>
                <a:cs typeface="Merriweather"/>
                <a:sym typeface="Merriweather"/>
              </a:rPr>
              <a:t>METHODS OF SOLID WASTE MANAGEMENT</a:t>
            </a:r>
            <a:endParaRPr b="1" u="sng">
              <a:latin typeface="Merriweather"/>
              <a:ea typeface="Merriweather"/>
              <a:cs typeface="Merriweather"/>
              <a:sym typeface="Merriweather"/>
            </a:endParaRPr>
          </a:p>
        </p:txBody>
      </p:sp>
      <p:sp>
        <p:nvSpPr>
          <p:cNvPr id="245" name="Google Shape;245;p35"/>
          <p:cNvSpPr txBox="1"/>
          <p:nvPr>
            <p:ph idx="1" type="body"/>
          </p:nvPr>
        </p:nvSpPr>
        <p:spPr>
          <a:xfrm>
            <a:off x="0" y="1360875"/>
            <a:ext cx="9144000" cy="378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100"/>
              <a:t>1.Sanitary Landfill        </a:t>
            </a:r>
            <a:endParaRPr sz="1100"/>
          </a:p>
          <a:p>
            <a:pPr indent="-298450" lvl="0" marL="457200" rtl="0" algn="l">
              <a:lnSpc>
                <a:spcPct val="150000"/>
              </a:lnSpc>
              <a:spcBef>
                <a:spcPts val="1600"/>
              </a:spcBef>
              <a:spcAft>
                <a:spcPts val="0"/>
              </a:spcAft>
              <a:buSzPts val="1100"/>
              <a:buChar char="➔"/>
            </a:pPr>
            <a:r>
              <a:rPr lang="en-GB" sz="1100"/>
              <a:t>It is the most traditional method of waste disposal</a:t>
            </a:r>
            <a:endParaRPr sz="1100"/>
          </a:p>
          <a:p>
            <a:pPr indent="-298450" lvl="0" marL="457200" rtl="0" algn="l">
              <a:lnSpc>
                <a:spcPct val="150000"/>
              </a:lnSpc>
              <a:spcBef>
                <a:spcPts val="0"/>
              </a:spcBef>
              <a:spcAft>
                <a:spcPts val="0"/>
              </a:spcAft>
              <a:buSzPts val="1100"/>
              <a:buChar char="➔"/>
            </a:pPr>
            <a:r>
              <a:rPr lang="en-GB" sz="1100"/>
              <a:t>Waste is directly dumped into quarries,mining voids or simple empty lands </a:t>
            </a:r>
            <a:endParaRPr sz="1100"/>
          </a:p>
          <a:p>
            <a:pPr indent="-298450" lvl="0" marL="457200" rtl="0" algn="l">
              <a:lnSpc>
                <a:spcPct val="150000"/>
              </a:lnSpc>
              <a:spcBef>
                <a:spcPts val="0"/>
              </a:spcBef>
              <a:spcAft>
                <a:spcPts val="0"/>
              </a:spcAft>
              <a:buSzPts val="1100"/>
              <a:buChar char="➔"/>
            </a:pPr>
            <a:r>
              <a:rPr lang="en-GB" sz="1100"/>
              <a:t>Disposed waste is covered with soil</a:t>
            </a:r>
            <a:endParaRPr sz="1100"/>
          </a:p>
          <a:p>
            <a:pPr indent="-298450" lvl="0" marL="457200" rtl="0" algn="l">
              <a:lnSpc>
                <a:spcPct val="150000"/>
              </a:lnSpc>
              <a:spcBef>
                <a:spcPts val="0"/>
              </a:spcBef>
              <a:spcAft>
                <a:spcPts val="0"/>
              </a:spcAft>
              <a:buSzPts val="1100"/>
              <a:buChar char="➔"/>
            </a:pPr>
            <a:r>
              <a:rPr lang="en-GB" sz="1100"/>
              <a:t>Gases generated by decomposing waste materials are often burnt to generate power</a:t>
            </a:r>
            <a:endParaRPr sz="1100"/>
          </a:p>
          <a:p>
            <a:pPr indent="-298450" lvl="0" marL="457200" rtl="0" algn="l">
              <a:lnSpc>
                <a:spcPct val="115000"/>
              </a:lnSpc>
              <a:spcBef>
                <a:spcPts val="0"/>
              </a:spcBef>
              <a:spcAft>
                <a:spcPts val="0"/>
              </a:spcAft>
              <a:buSzPts val="1100"/>
              <a:buChar char="➔"/>
            </a:pPr>
            <a:r>
              <a:rPr lang="en-GB" sz="1100"/>
              <a:t>It is generally used for domestic waste    </a:t>
            </a:r>
            <a:endParaRPr sz="1100"/>
          </a:p>
          <a:p>
            <a:pPr indent="-298450" lvl="0" marL="914400" rtl="0" algn="l">
              <a:lnSpc>
                <a:spcPct val="150000"/>
              </a:lnSpc>
              <a:spcBef>
                <a:spcPts val="0"/>
              </a:spcBef>
              <a:spcAft>
                <a:spcPts val="0"/>
              </a:spcAft>
              <a:buSzPts val="1100"/>
              <a:buChar char="➢"/>
            </a:pPr>
            <a:r>
              <a:rPr lang="en-GB" sz="1100"/>
              <a:t>Advantage:If landfills are managed efficiently,it is an ensured sanitary waste disposal method</a:t>
            </a:r>
            <a:endParaRPr sz="1100"/>
          </a:p>
          <a:p>
            <a:pPr indent="-298450" lvl="0" marL="914400" rtl="0" algn="l">
              <a:lnSpc>
                <a:spcPct val="150000"/>
              </a:lnSpc>
              <a:spcBef>
                <a:spcPts val="0"/>
              </a:spcBef>
              <a:spcAft>
                <a:spcPts val="0"/>
              </a:spcAft>
              <a:buSzPts val="1100"/>
              <a:buChar char="➢"/>
            </a:pPr>
            <a:r>
              <a:rPr lang="en-GB" sz="1100"/>
              <a:t>Disadvantage:It requires a reasonably large area</a:t>
            </a:r>
            <a:endParaRPr sz="1100"/>
          </a:p>
          <a:p>
            <a:pPr indent="0" lvl="0" marL="0" rtl="0" algn="l">
              <a:lnSpc>
                <a:spcPct val="150000"/>
              </a:lnSpc>
              <a:spcBef>
                <a:spcPts val="1600"/>
              </a:spcBef>
              <a:spcAft>
                <a:spcPts val="0"/>
              </a:spcAft>
              <a:buNone/>
            </a:pPr>
            <a:r>
              <a:rPr lang="en-GB" sz="1100"/>
              <a:t>2.Incineration</a:t>
            </a:r>
            <a:endParaRPr sz="1100"/>
          </a:p>
          <a:p>
            <a:pPr indent="-298450" lvl="0" marL="457200" rtl="0" algn="l">
              <a:lnSpc>
                <a:spcPct val="150000"/>
              </a:lnSpc>
              <a:spcBef>
                <a:spcPts val="1600"/>
              </a:spcBef>
              <a:spcAft>
                <a:spcPts val="0"/>
              </a:spcAft>
              <a:buSzPts val="1100"/>
              <a:buChar char="➔"/>
            </a:pPr>
            <a:r>
              <a:rPr lang="en-GB" sz="1100"/>
              <a:t>Incineration is a waste treatment process that involves the combustion of solid waste at 1000°C</a:t>
            </a:r>
            <a:endParaRPr sz="1100"/>
          </a:p>
          <a:p>
            <a:pPr indent="-298450" lvl="0" marL="457200" rtl="0" algn="l">
              <a:lnSpc>
                <a:spcPct val="150000"/>
              </a:lnSpc>
              <a:spcBef>
                <a:spcPts val="0"/>
              </a:spcBef>
              <a:spcAft>
                <a:spcPts val="0"/>
              </a:spcAft>
              <a:buSzPts val="1100"/>
              <a:buChar char="➔"/>
            </a:pPr>
            <a:r>
              <a:rPr lang="en-GB" sz="1100"/>
              <a:t>Waste materials are converted into ash, flue gas and heat</a:t>
            </a:r>
            <a:endParaRPr sz="1100"/>
          </a:p>
          <a:p>
            <a:pPr indent="-298450" lvl="0" marL="457200" rtl="0" algn="l">
              <a:lnSpc>
                <a:spcPct val="150000"/>
              </a:lnSpc>
              <a:spcBef>
                <a:spcPts val="0"/>
              </a:spcBef>
              <a:spcAft>
                <a:spcPts val="0"/>
              </a:spcAft>
              <a:buSzPts val="1100"/>
              <a:buChar char="➔"/>
            </a:pPr>
            <a:r>
              <a:rPr lang="en-GB" sz="1100"/>
              <a:t>The ash is mostly formed by the inorganic constituents of the waste and gases due to organic waste</a:t>
            </a:r>
            <a:endParaRPr sz="1100"/>
          </a:p>
          <a:p>
            <a:pPr indent="0" lvl="0" marL="457200" rtl="0" algn="l">
              <a:lnSpc>
                <a:spcPct val="150000"/>
              </a:lnSpc>
              <a:spcBef>
                <a:spcPts val="1600"/>
              </a:spcBef>
              <a:spcAft>
                <a:spcPts val="0"/>
              </a:spcAft>
              <a:buNone/>
            </a:pPr>
            <a:r>
              <a:t/>
            </a:r>
            <a:endParaRPr sz="1100"/>
          </a:p>
          <a:p>
            <a:pPr indent="0" lvl="0" marL="0" rtl="0" algn="l">
              <a:lnSpc>
                <a:spcPct val="150000"/>
              </a:lnSpc>
              <a:spcBef>
                <a:spcPts val="1600"/>
              </a:spcBef>
              <a:spcAft>
                <a:spcPts val="0"/>
              </a:spcAft>
              <a:buNone/>
            </a:pPr>
            <a:r>
              <a:t/>
            </a:r>
            <a:endParaRPr sz="1100"/>
          </a:p>
          <a:p>
            <a:pPr indent="0" lvl="0" marL="0" rtl="0" algn="l">
              <a:lnSpc>
                <a:spcPct val="150000"/>
              </a:lnSpc>
              <a:spcBef>
                <a:spcPts val="1600"/>
              </a:spcBef>
              <a:spcAft>
                <a:spcPts val="0"/>
              </a:spcAft>
              <a:buNone/>
            </a:pPr>
            <a:r>
              <a:t/>
            </a:r>
            <a:endParaRPr sz="1100"/>
          </a:p>
          <a:p>
            <a:pPr indent="0" lvl="0" marL="914400" rtl="0" algn="l">
              <a:lnSpc>
                <a:spcPct val="150000"/>
              </a:lnSpc>
              <a:spcBef>
                <a:spcPts val="1600"/>
              </a:spcBef>
              <a:spcAft>
                <a:spcPts val="0"/>
              </a:spcAft>
              <a:buNone/>
            </a:pPr>
            <a:r>
              <a:t/>
            </a:r>
            <a:endParaRPr sz="1100"/>
          </a:p>
          <a:p>
            <a:pPr indent="0" lvl="0" marL="914400" rtl="0" algn="l">
              <a:lnSpc>
                <a:spcPct val="100000"/>
              </a:lnSpc>
              <a:spcBef>
                <a:spcPts val="1600"/>
              </a:spcBef>
              <a:spcAft>
                <a:spcPts val="0"/>
              </a:spcAft>
              <a:buNone/>
            </a:pPr>
            <a:r>
              <a:t/>
            </a:r>
            <a:endParaRPr sz="1100"/>
          </a:p>
          <a:p>
            <a:pPr indent="0" lvl="0" marL="0" rtl="0" algn="l">
              <a:lnSpc>
                <a:spcPct val="150000"/>
              </a:lnSpc>
              <a:spcBef>
                <a:spcPts val="1600"/>
              </a:spcBef>
              <a:spcAft>
                <a:spcPts val="0"/>
              </a:spcAft>
              <a:buNone/>
            </a:pPr>
            <a:r>
              <a:t/>
            </a:r>
            <a:endParaRPr sz="1500"/>
          </a:p>
          <a:p>
            <a:pPr indent="0" lvl="0" marL="0" rtl="0" algn="l">
              <a:lnSpc>
                <a:spcPct val="150000"/>
              </a:lnSpc>
              <a:spcBef>
                <a:spcPts val="1600"/>
              </a:spcBef>
              <a:spcAft>
                <a:spcPts val="1600"/>
              </a:spcAft>
              <a:buNone/>
            </a:pPr>
            <a:r>
              <a:t/>
            </a:r>
            <a:endParaRPr sz="1500"/>
          </a:p>
        </p:txBody>
      </p:sp>
      <p:pic>
        <p:nvPicPr>
          <p:cNvPr id="246" name="Google Shape;246;p35"/>
          <p:cNvPicPr preferRelativeResize="0"/>
          <p:nvPr/>
        </p:nvPicPr>
        <p:blipFill>
          <a:blip r:embed="rId3">
            <a:alphaModFix/>
          </a:blip>
          <a:stretch>
            <a:fillRect/>
          </a:stretch>
        </p:blipFill>
        <p:spPr>
          <a:xfrm>
            <a:off x="5828775" y="1055100"/>
            <a:ext cx="3315226" cy="186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nvSpPr>
        <p:spPr>
          <a:xfrm>
            <a:off x="16125" y="24175"/>
            <a:ext cx="9127800" cy="75372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0"/>
              </a:spcBef>
              <a:spcAft>
                <a:spcPts val="0"/>
              </a:spcAft>
              <a:buClr>
                <a:srgbClr val="FFFFFF"/>
              </a:buClr>
              <a:buSzPts val="1100"/>
              <a:buFont typeface="Lato"/>
              <a:buChar char="➔"/>
            </a:pPr>
            <a:r>
              <a:rPr lang="en-GB" sz="1100">
                <a:solidFill>
                  <a:srgbClr val="FFFFFF"/>
                </a:solidFill>
                <a:latin typeface="Lato"/>
                <a:ea typeface="Lato"/>
                <a:cs typeface="Lato"/>
                <a:sym typeface="Lato"/>
              </a:rPr>
              <a:t>The heat generated by incineration is used to generate electric power</a:t>
            </a:r>
            <a:endParaRPr sz="1100">
              <a:solidFill>
                <a:srgbClr val="FFFFFF"/>
              </a:solidFill>
              <a:latin typeface="Lato"/>
              <a:ea typeface="Lato"/>
              <a:cs typeface="Lato"/>
              <a:sym typeface="Lato"/>
            </a:endParaRPr>
          </a:p>
          <a:p>
            <a:pPr indent="-298450" lvl="0" marL="1371600" rtl="0" algn="l">
              <a:lnSpc>
                <a:spcPct val="150000"/>
              </a:lnSpc>
              <a:spcBef>
                <a:spcPts val="0"/>
              </a:spcBef>
              <a:spcAft>
                <a:spcPts val="0"/>
              </a:spcAft>
              <a:buClr>
                <a:srgbClr val="FFFFFF"/>
              </a:buClr>
              <a:buSzPts val="1100"/>
              <a:buFont typeface="Lato"/>
              <a:buChar char="➢"/>
            </a:pPr>
            <a:r>
              <a:rPr lang="en-GB" sz="1100">
                <a:solidFill>
                  <a:schemeClr val="lt1"/>
                </a:solidFill>
                <a:latin typeface="Lato"/>
                <a:ea typeface="Lato"/>
                <a:cs typeface="Lato"/>
                <a:sym typeface="Lato"/>
              </a:rPr>
              <a:t>Advantage:The volume of combustible waste is reduced considerably by burning waste.</a:t>
            </a:r>
            <a:endParaRPr sz="1100">
              <a:solidFill>
                <a:schemeClr val="lt1"/>
              </a:solidFill>
              <a:latin typeface="Lato"/>
              <a:ea typeface="Lato"/>
              <a:cs typeface="Lato"/>
              <a:sym typeface="Lato"/>
            </a:endParaRPr>
          </a:p>
          <a:p>
            <a:pPr indent="-298450" lvl="0" marL="1371600" rtl="0" algn="l">
              <a:lnSpc>
                <a:spcPct val="150000"/>
              </a:lnSpc>
              <a:spcBef>
                <a:spcPts val="0"/>
              </a:spcBef>
              <a:spcAft>
                <a:spcPts val="0"/>
              </a:spcAft>
              <a:buClr>
                <a:schemeClr val="lt1"/>
              </a:buClr>
              <a:buSzPts val="1100"/>
              <a:buFont typeface="Lato"/>
              <a:buChar char="➢"/>
            </a:pPr>
            <a:r>
              <a:rPr lang="en-GB" sz="1100">
                <a:solidFill>
                  <a:schemeClr val="lt1"/>
                </a:solidFill>
                <a:latin typeface="Lato"/>
                <a:ea typeface="Lato"/>
                <a:cs typeface="Lato"/>
                <a:sym typeface="Lato"/>
              </a:rPr>
              <a:t>Disadvantage:It can cause smoke or fire hazard and also emits poisonous gases.</a:t>
            </a:r>
            <a:endParaRPr sz="1100">
              <a:solidFill>
                <a:schemeClr val="lt1"/>
              </a:solidFill>
              <a:latin typeface="Lato"/>
              <a:ea typeface="Lato"/>
              <a:cs typeface="Lato"/>
              <a:sym typeface="Lato"/>
            </a:endParaRPr>
          </a:p>
          <a:p>
            <a:pPr indent="0" lvl="0" marL="457200" rtl="0" algn="l">
              <a:spcBef>
                <a:spcPts val="1600"/>
              </a:spcBef>
              <a:spcAft>
                <a:spcPts val="0"/>
              </a:spcAft>
              <a:buNone/>
            </a:pPr>
            <a:r>
              <a:t/>
            </a:r>
            <a:endParaRPr sz="1100">
              <a:solidFill>
                <a:srgbClr val="FFFFFF"/>
              </a:solidFill>
              <a:latin typeface="Lato"/>
              <a:ea typeface="Lato"/>
              <a:cs typeface="Lato"/>
              <a:sym typeface="Lato"/>
            </a:endParaRPr>
          </a:p>
          <a:p>
            <a:pPr indent="0" lvl="0" marL="457200" rtl="0" algn="l">
              <a:lnSpc>
                <a:spcPct val="150000"/>
              </a:lnSpc>
              <a:spcBef>
                <a:spcPts val="0"/>
              </a:spcBef>
              <a:spcAft>
                <a:spcPts val="0"/>
              </a:spcAft>
              <a:buNone/>
            </a:pPr>
            <a:r>
              <a:rPr lang="en-GB" sz="1100">
                <a:solidFill>
                  <a:srgbClr val="FFFFFF"/>
                </a:solidFill>
                <a:latin typeface="Lato"/>
                <a:ea typeface="Lato"/>
                <a:cs typeface="Lato"/>
                <a:sym typeface="Lato"/>
              </a:rPr>
              <a:t>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lnSpc>
                <a:spcPct val="150000"/>
              </a:lnSpc>
              <a:spcBef>
                <a:spcPts val="0"/>
              </a:spcBef>
              <a:spcAft>
                <a:spcPts val="0"/>
              </a:spcAft>
              <a:buNone/>
            </a:pPr>
            <a:r>
              <a:rPr lang="en-GB" sz="1100">
                <a:solidFill>
                  <a:srgbClr val="FFFFFF"/>
                </a:solidFill>
                <a:latin typeface="Lato"/>
                <a:ea typeface="Lato"/>
                <a:cs typeface="Lato"/>
                <a:sym typeface="Lato"/>
              </a:rPr>
              <a:t>3.Recovery and Recycling</a:t>
            </a:r>
            <a:endParaRPr sz="1100">
              <a:solidFill>
                <a:srgbClr val="FFFFFF"/>
              </a:solidFill>
              <a:latin typeface="Lato"/>
              <a:ea typeface="Lato"/>
              <a:cs typeface="Lato"/>
              <a:sym typeface="Lato"/>
            </a:endParaRPr>
          </a:p>
          <a:p>
            <a:pPr indent="-298450" lvl="0" marL="457200" rtl="0" algn="l">
              <a:lnSpc>
                <a:spcPct val="150000"/>
              </a:lnSpc>
              <a:spcBef>
                <a:spcPts val="0"/>
              </a:spcBef>
              <a:spcAft>
                <a:spcPts val="0"/>
              </a:spcAft>
              <a:buClr>
                <a:srgbClr val="FFFFFF"/>
              </a:buClr>
              <a:buSzPts val="1100"/>
              <a:buFont typeface="Lato"/>
              <a:buChar char="➔"/>
            </a:pPr>
            <a:r>
              <a:rPr lang="en-GB" sz="1100">
                <a:solidFill>
                  <a:srgbClr val="FFFFFF"/>
                </a:solidFill>
                <a:latin typeface="Lato"/>
                <a:ea typeface="Lato"/>
                <a:cs typeface="Lato"/>
                <a:sym typeface="Lato"/>
              </a:rPr>
              <a:t>Recycling or recovery of resources is the process of taking useful but discarded items for the next use</a:t>
            </a:r>
            <a:endParaRPr sz="1100">
              <a:solidFill>
                <a:srgbClr val="FFFFFF"/>
              </a:solidFill>
              <a:latin typeface="Lato"/>
              <a:ea typeface="Lato"/>
              <a:cs typeface="Lato"/>
              <a:sym typeface="Lato"/>
            </a:endParaRPr>
          </a:p>
          <a:p>
            <a:pPr indent="-298450" lvl="0" marL="457200" rtl="0" algn="l">
              <a:lnSpc>
                <a:spcPct val="150000"/>
              </a:lnSpc>
              <a:spcBef>
                <a:spcPts val="0"/>
              </a:spcBef>
              <a:spcAft>
                <a:spcPts val="0"/>
              </a:spcAft>
              <a:buClr>
                <a:srgbClr val="FFFFFF"/>
              </a:buClr>
              <a:buSzPts val="1100"/>
              <a:buFont typeface="Lato"/>
              <a:buChar char="➔"/>
            </a:pPr>
            <a:r>
              <a:rPr lang="en-GB" sz="1100">
                <a:solidFill>
                  <a:srgbClr val="FFFFFF"/>
                </a:solidFill>
                <a:latin typeface="Lato"/>
                <a:ea typeface="Lato"/>
                <a:cs typeface="Lato"/>
                <a:sym typeface="Lato"/>
              </a:rPr>
              <a:t>This  process aims at reducing energy loss, consumption of new material and reduction of landfills</a:t>
            </a:r>
            <a:endParaRPr sz="1100">
              <a:solidFill>
                <a:srgbClr val="FFFFFF"/>
              </a:solidFill>
              <a:latin typeface="Lato"/>
              <a:ea typeface="Lato"/>
              <a:cs typeface="Lato"/>
              <a:sym typeface="Lato"/>
            </a:endParaRPr>
          </a:p>
          <a:p>
            <a:pPr indent="-298450" lvl="0" marL="914400" rtl="0" algn="l">
              <a:lnSpc>
                <a:spcPct val="150000"/>
              </a:lnSpc>
              <a:spcBef>
                <a:spcPts val="0"/>
              </a:spcBef>
              <a:spcAft>
                <a:spcPts val="0"/>
              </a:spcAft>
              <a:buClr>
                <a:schemeClr val="lt1"/>
              </a:buClr>
              <a:buSzPts val="1100"/>
              <a:buFont typeface="Lato"/>
              <a:buChar char="➢"/>
            </a:pPr>
            <a:r>
              <a:rPr lang="en-GB" sz="1100">
                <a:solidFill>
                  <a:schemeClr val="lt1"/>
                </a:solidFill>
                <a:latin typeface="Lato"/>
                <a:ea typeface="Lato"/>
                <a:cs typeface="Lato"/>
                <a:sym typeface="Lato"/>
              </a:rPr>
              <a:t>Advantage:Recycling is environment friendly</a:t>
            </a:r>
            <a:endParaRPr sz="1100">
              <a:solidFill>
                <a:schemeClr val="lt1"/>
              </a:solidFill>
              <a:latin typeface="Lato"/>
              <a:ea typeface="Lato"/>
              <a:cs typeface="Lato"/>
              <a:sym typeface="Lato"/>
            </a:endParaRPr>
          </a:p>
          <a:p>
            <a:pPr indent="-298450" lvl="0" marL="914400" rtl="0" algn="l">
              <a:spcBef>
                <a:spcPts val="0"/>
              </a:spcBef>
              <a:spcAft>
                <a:spcPts val="0"/>
              </a:spcAft>
              <a:buClr>
                <a:srgbClr val="FFFFFF"/>
              </a:buClr>
              <a:buSzPts val="1100"/>
              <a:buFont typeface="Lato"/>
              <a:buChar char="➢"/>
            </a:pPr>
            <a:r>
              <a:rPr lang="en-GB" sz="1100">
                <a:solidFill>
                  <a:schemeClr val="lt1"/>
                </a:solidFill>
                <a:latin typeface="Lato"/>
                <a:ea typeface="Lato"/>
                <a:cs typeface="Lato"/>
                <a:sym typeface="Lato"/>
              </a:rPr>
              <a:t>Disadvantage:Expensive to set up and in some cases it has limited potential</a:t>
            </a:r>
            <a:endParaRPr sz="1100">
              <a:solidFill>
                <a:srgbClr val="FFFFFF"/>
              </a:solidFill>
              <a:latin typeface="Lato"/>
              <a:ea typeface="Lato"/>
              <a:cs typeface="Lato"/>
              <a:sym typeface="Lato"/>
            </a:endParaRPr>
          </a:p>
          <a:p>
            <a:pPr indent="0" lvl="0" marL="0" rtl="0" algn="l">
              <a:spcBef>
                <a:spcPts val="160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p:txBody>
      </p:sp>
      <p:pic>
        <p:nvPicPr>
          <p:cNvPr id="252" name="Google Shape;252;p36"/>
          <p:cNvPicPr preferRelativeResize="0"/>
          <p:nvPr/>
        </p:nvPicPr>
        <p:blipFill rotWithShape="1">
          <a:blip r:embed="rId3">
            <a:alphaModFix/>
          </a:blip>
          <a:srcRect b="0" l="0" r="0" t="0"/>
          <a:stretch/>
        </p:blipFill>
        <p:spPr>
          <a:xfrm>
            <a:off x="1749450" y="826075"/>
            <a:ext cx="4756525" cy="2263900"/>
          </a:xfrm>
          <a:prstGeom prst="rect">
            <a:avLst/>
          </a:prstGeom>
          <a:noFill/>
          <a:ln>
            <a:noFill/>
          </a:ln>
        </p:spPr>
      </p:pic>
      <p:pic>
        <p:nvPicPr>
          <p:cNvPr id="253" name="Google Shape;253;p36"/>
          <p:cNvPicPr preferRelativeResize="0"/>
          <p:nvPr/>
        </p:nvPicPr>
        <p:blipFill>
          <a:blip r:embed="rId4">
            <a:alphaModFix/>
          </a:blip>
          <a:stretch>
            <a:fillRect/>
          </a:stretch>
        </p:blipFill>
        <p:spPr>
          <a:xfrm>
            <a:off x="7212150" y="4039625"/>
            <a:ext cx="1931774" cy="1103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nvSpPr>
        <p:spPr>
          <a:xfrm>
            <a:off x="16125" y="16125"/>
            <a:ext cx="9255000" cy="6788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100">
                <a:solidFill>
                  <a:schemeClr val="lt1"/>
                </a:solidFill>
                <a:latin typeface="Lato"/>
                <a:ea typeface="Lato"/>
                <a:cs typeface="Lato"/>
                <a:sym typeface="Lato"/>
              </a:rPr>
              <a:t>4.Composting</a:t>
            </a:r>
            <a:endParaRPr sz="1100">
              <a:solidFill>
                <a:schemeClr val="lt1"/>
              </a:solidFill>
              <a:latin typeface="Lato"/>
              <a:ea typeface="Lato"/>
              <a:cs typeface="Lato"/>
              <a:sym typeface="Lato"/>
            </a:endParaRPr>
          </a:p>
          <a:p>
            <a:pPr indent="-298450" lvl="0" marL="457200" rtl="0" algn="l">
              <a:lnSpc>
                <a:spcPct val="150000"/>
              </a:lnSpc>
              <a:spcBef>
                <a:spcPts val="0"/>
              </a:spcBef>
              <a:spcAft>
                <a:spcPts val="0"/>
              </a:spcAft>
              <a:buClr>
                <a:schemeClr val="lt1"/>
              </a:buClr>
              <a:buSzPts val="1100"/>
              <a:buFont typeface="Lato"/>
              <a:buChar char="➔"/>
            </a:pPr>
            <a:r>
              <a:rPr lang="en-GB" sz="1100">
                <a:solidFill>
                  <a:schemeClr val="lt1"/>
                </a:solidFill>
                <a:latin typeface="Lato"/>
                <a:ea typeface="Lato"/>
                <a:cs typeface="Lato"/>
                <a:sym typeface="Lato"/>
              </a:rPr>
              <a:t>It is a process in which micro-organisms like fungi and bacteria converts degradable organic waste into substance like humus which is rich in carbon and nitrogen</a:t>
            </a:r>
            <a:endParaRPr sz="1100">
              <a:solidFill>
                <a:schemeClr val="lt1"/>
              </a:solidFill>
              <a:latin typeface="Lato"/>
              <a:ea typeface="Lato"/>
              <a:cs typeface="Lato"/>
              <a:sym typeface="Lato"/>
            </a:endParaRPr>
          </a:p>
          <a:p>
            <a:pPr indent="-298450" lvl="0" marL="457200" rtl="0" algn="l">
              <a:lnSpc>
                <a:spcPct val="150000"/>
              </a:lnSpc>
              <a:spcBef>
                <a:spcPts val="0"/>
              </a:spcBef>
              <a:spcAft>
                <a:spcPts val="0"/>
              </a:spcAft>
              <a:buClr>
                <a:schemeClr val="lt1"/>
              </a:buClr>
              <a:buSzPts val="1100"/>
              <a:buFont typeface="Lato"/>
              <a:buChar char="➔"/>
            </a:pPr>
            <a:r>
              <a:rPr lang="en-GB" sz="1100">
                <a:solidFill>
                  <a:schemeClr val="lt1"/>
                </a:solidFill>
                <a:latin typeface="Lato"/>
                <a:ea typeface="Lato"/>
                <a:cs typeface="Lato"/>
                <a:sym typeface="Lato"/>
              </a:rPr>
              <a:t>Good quality environmentally friendly manure is formed from the compost that is an excellent medium for growing plants and can be used for agricultural purposes</a:t>
            </a:r>
            <a:endParaRPr sz="1100">
              <a:solidFill>
                <a:schemeClr val="lt1"/>
              </a:solidFill>
              <a:latin typeface="Lato"/>
              <a:ea typeface="Lato"/>
              <a:cs typeface="Lato"/>
              <a:sym typeface="Lato"/>
            </a:endParaRPr>
          </a:p>
          <a:p>
            <a:pPr indent="-298450" lvl="0" marL="457200" rtl="0" algn="l">
              <a:lnSpc>
                <a:spcPct val="150000"/>
              </a:lnSpc>
              <a:spcBef>
                <a:spcPts val="0"/>
              </a:spcBef>
              <a:spcAft>
                <a:spcPts val="0"/>
              </a:spcAft>
              <a:buClr>
                <a:schemeClr val="lt1"/>
              </a:buClr>
              <a:buSzPts val="1100"/>
              <a:buFont typeface="Lato"/>
              <a:buChar char="➢"/>
            </a:pPr>
            <a:r>
              <a:rPr lang="en-GB" sz="1100">
                <a:solidFill>
                  <a:schemeClr val="lt1"/>
                </a:solidFill>
                <a:latin typeface="Lato"/>
                <a:ea typeface="Lato"/>
                <a:cs typeface="Lato"/>
                <a:sym typeface="Lato"/>
              </a:rPr>
              <a:t>Advantage:Environment friendly as well as beneficial for crops                  </a:t>
            </a:r>
            <a:endParaRPr sz="1100">
              <a:solidFill>
                <a:schemeClr val="lt1"/>
              </a:solidFill>
              <a:latin typeface="Lato"/>
              <a:ea typeface="Lato"/>
              <a:cs typeface="Lato"/>
              <a:sym typeface="Lato"/>
            </a:endParaRPr>
          </a:p>
          <a:p>
            <a:pPr indent="-298450" lvl="0" marL="457200" rtl="0" algn="l">
              <a:lnSpc>
                <a:spcPct val="150000"/>
              </a:lnSpc>
              <a:spcBef>
                <a:spcPts val="0"/>
              </a:spcBef>
              <a:spcAft>
                <a:spcPts val="0"/>
              </a:spcAft>
              <a:buClr>
                <a:schemeClr val="lt1"/>
              </a:buClr>
              <a:buSzPts val="1100"/>
              <a:buFont typeface="Lato"/>
              <a:buChar char="➢"/>
            </a:pPr>
            <a:r>
              <a:rPr lang="en-GB" sz="1100">
                <a:solidFill>
                  <a:schemeClr val="lt1"/>
                </a:solidFill>
                <a:latin typeface="Lato"/>
                <a:ea typeface="Lato"/>
                <a:cs typeface="Lato"/>
                <a:sym typeface="Lato"/>
              </a:rPr>
              <a:t> Disadvantage:It requires intensive management and experienced personnel for large scale operation.</a:t>
            </a:r>
            <a:endParaRPr sz="1100">
              <a:solidFill>
                <a:schemeClr val="lt1"/>
              </a:solidFill>
              <a:latin typeface="Lato"/>
              <a:ea typeface="Lato"/>
              <a:cs typeface="Lato"/>
              <a:sym typeface="Lato"/>
            </a:endParaRPr>
          </a:p>
          <a:p>
            <a:pPr indent="0" lvl="0" marL="1828800" rtl="0" algn="l">
              <a:lnSpc>
                <a:spcPct val="150000"/>
              </a:lnSpc>
              <a:spcBef>
                <a:spcPts val="0"/>
              </a:spcBef>
              <a:spcAft>
                <a:spcPts val="0"/>
              </a:spcAft>
              <a:buNone/>
            </a:pPr>
            <a:r>
              <a:rPr lang="en-GB" sz="1100">
                <a:solidFill>
                  <a:schemeClr val="lt1"/>
                </a:solidFill>
                <a:latin typeface="Lato"/>
                <a:ea typeface="Lato"/>
                <a:cs typeface="Lato"/>
                <a:sym typeface="Lato"/>
              </a:rPr>
              <a:t>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p:txBody>
      </p:sp>
      <p:pic>
        <p:nvPicPr>
          <p:cNvPr id="259" name="Google Shape;259;p37"/>
          <p:cNvPicPr preferRelativeResize="0"/>
          <p:nvPr/>
        </p:nvPicPr>
        <p:blipFill>
          <a:blip r:embed="rId3">
            <a:alphaModFix/>
          </a:blip>
          <a:stretch>
            <a:fillRect/>
          </a:stretch>
        </p:blipFill>
        <p:spPr>
          <a:xfrm>
            <a:off x="3397525" y="1992088"/>
            <a:ext cx="2229700" cy="2836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nvSpPr>
        <p:spPr>
          <a:xfrm>
            <a:off x="8050" y="32250"/>
            <a:ext cx="9144000" cy="6957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100">
                <a:solidFill>
                  <a:schemeClr val="lt1"/>
                </a:solidFill>
                <a:latin typeface="Lato"/>
                <a:ea typeface="Lato"/>
                <a:cs typeface="Lato"/>
                <a:sym typeface="Lato"/>
              </a:rPr>
              <a:t>5.Pyrolysis</a:t>
            </a:r>
            <a:endParaRPr sz="1100">
              <a:solidFill>
                <a:schemeClr val="lt1"/>
              </a:solidFill>
              <a:latin typeface="Lato"/>
              <a:ea typeface="Lato"/>
              <a:cs typeface="Lato"/>
              <a:sym typeface="Lato"/>
            </a:endParaRPr>
          </a:p>
          <a:p>
            <a:pPr indent="-298450" lvl="0" marL="457200" rtl="0" algn="l">
              <a:lnSpc>
                <a:spcPct val="150000"/>
              </a:lnSpc>
              <a:spcBef>
                <a:spcPts val="0"/>
              </a:spcBef>
              <a:spcAft>
                <a:spcPts val="0"/>
              </a:spcAft>
              <a:buClr>
                <a:schemeClr val="lt1"/>
              </a:buClr>
              <a:buSzPts val="1100"/>
              <a:buFont typeface="Lato"/>
              <a:buChar char="➔"/>
            </a:pPr>
            <a:r>
              <a:rPr lang="en-GB" sz="1100">
                <a:solidFill>
                  <a:schemeClr val="lt1"/>
                </a:solidFill>
                <a:latin typeface="Lato"/>
                <a:ea typeface="Lato"/>
                <a:cs typeface="Lato"/>
                <a:sym typeface="Lato"/>
              </a:rPr>
              <a:t>It is a method of solid waste management in which solid wastes are chemically decomposed by heat without the presence of oxygen</a:t>
            </a:r>
            <a:endParaRPr sz="1100">
              <a:solidFill>
                <a:schemeClr val="lt1"/>
              </a:solidFill>
              <a:latin typeface="Lato"/>
              <a:ea typeface="Lato"/>
              <a:cs typeface="Lato"/>
              <a:sym typeface="Lato"/>
            </a:endParaRPr>
          </a:p>
          <a:p>
            <a:pPr indent="-298450" lvl="0" marL="457200" rtl="0" algn="l">
              <a:lnSpc>
                <a:spcPct val="150000"/>
              </a:lnSpc>
              <a:spcBef>
                <a:spcPts val="0"/>
              </a:spcBef>
              <a:spcAft>
                <a:spcPts val="0"/>
              </a:spcAft>
              <a:buClr>
                <a:schemeClr val="lt1"/>
              </a:buClr>
              <a:buSzPts val="1100"/>
              <a:buFont typeface="Lato"/>
              <a:buChar char="➔"/>
            </a:pPr>
            <a:r>
              <a:rPr lang="en-GB" sz="1100">
                <a:solidFill>
                  <a:schemeClr val="lt1"/>
                </a:solidFill>
                <a:latin typeface="Lato"/>
                <a:ea typeface="Lato"/>
                <a:cs typeface="Lato"/>
                <a:sym typeface="Lato"/>
              </a:rPr>
              <a:t>It usually occurs under pressure and at temperatures of up to 430 degrees Celsius</a:t>
            </a:r>
            <a:endParaRPr sz="1100">
              <a:solidFill>
                <a:schemeClr val="lt1"/>
              </a:solidFill>
              <a:latin typeface="Lato"/>
              <a:ea typeface="Lato"/>
              <a:cs typeface="Lato"/>
              <a:sym typeface="Lato"/>
            </a:endParaRPr>
          </a:p>
          <a:p>
            <a:pPr indent="-298450" lvl="0" marL="457200" rtl="0" algn="l">
              <a:lnSpc>
                <a:spcPct val="150000"/>
              </a:lnSpc>
              <a:spcBef>
                <a:spcPts val="0"/>
              </a:spcBef>
              <a:spcAft>
                <a:spcPts val="0"/>
              </a:spcAft>
              <a:buClr>
                <a:schemeClr val="lt1"/>
              </a:buClr>
              <a:buSzPts val="1100"/>
              <a:buFont typeface="Lato"/>
              <a:buChar char="➔"/>
            </a:pPr>
            <a:r>
              <a:rPr lang="en-GB" sz="1100">
                <a:solidFill>
                  <a:schemeClr val="lt1"/>
                </a:solidFill>
                <a:latin typeface="Lato"/>
                <a:ea typeface="Lato"/>
                <a:cs typeface="Lato"/>
                <a:sym typeface="Lato"/>
              </a:rPr>
              <a:t>The solid wastes are changed into gases,  solid residue of carbon and ash and small quantities of liquid</a:t>
            </a:r>
            <a:endParaRPr sz="1100">
              <a:solidFill>
                <a:schemeClr val="lt1"/>
              </a:solidFill>
              <a:latin typeface="Lato"/>
              <a:ea typeface="Lato"/>
              <a:cs typeface="Lato"/>
              <a:sym typeface="Lato"/>
            </a:endParaRPr>
          </a:p>
          <a:p>
            <a:pPr indent="-298450" lvl="0" marL="914400" rtl="0" algn="l">
              <a:lnSpc>
                <a:spcPct val="150000"/>
              </a:lnSpc>
              <a:spcBef>
                <a:spcPts val="0"/>
              </a:spcBef>
              <a:spcAft>
                <a:spcPts val="0"/>
              </a:spcAft>
              <a:buClr>
                <a:schemeClr val="lt1"/>
              </a:buClr>
              <a:buSzPts val="1100"/>
              <a:buFont typeface="Lato"/>
              <a:buChar char="➢"/>
            </a:pPr>
            <a:r>
              <a:rPr lang="en-GB" sz="1100">
                <a:solidFill>
                  <a:schemeClr val="lt1"/>
                </a:solidFill>
                <a:latin typeface="Lato"/>
                <a:ea typeface="Lato"/>
                <a:cs typeface="Lato"/>
                <a:sym typeface="Lato"/>
              </a:rPr>
              <a:t>Advantage:This will keep the environment clean and reduce health and settlement problem.</a:t>
            </a:r>
            <a:endParaRPr sz="1100">
              <a:solidFill>
                <a:schemeClr val="lt1"/>
              </a:solidFill>
              <a:latin typeface="Lato"/>
              <a:ea typeface="Lato"/>
              <a:cs typeface="Lato"/>
              <a:sym typeface="Lato"/>
            </a:endParaRPr>
          </a:p>
          <a:p>
            <a:pPr indent="-298450" lvl="0" marL="914400" rtl="0" algn="l">
              <a:lnSpc>
                <a:spcPct val="150000"/>
              </a:lnSpc>
              <a:spcBef>
                <a:spcPts val="0"/>
              </a:spcBef>
              <a:spcAft>
                <a:spcPts val="0"/>
              </a:spcAft>
              <a:buClr>
                <a:schemeClr val="lt1"/>
              </a:buClr>
              <a:buSzPts val="1100"/>
              <a:buFont typeface="Lato"/>
              <a:buChar char="➢"/>
            </a:pPr>
            <a:r>
              <a:rPr lang="en-GB" sz="1100">
                <a:solidFill>
                  <a:schemeClr val="lt1"/>
                </a:solidFill>
                <a:latin typeface="Lato"/>
                <a:ea typeface="Lato"/>
                <a:cs typeface="Lato"/>
                <a:sym typeface="Lato"/>
              </a:rPr>
              <a:t>Disadvantage:The systems that destroy chlorinated organic molecules by heat may create incomplete combustion products, including dioxins and furans. These compounds are highly toxic in the parts per trillion ranges. The residue it generates may be hazardous wastes, requiring proper treatment, storage, and disposal.</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p:txBody>
      </p:sp>
      <p:pic>
        <p:nvPicPr>
          <p:cNvPr id="265" name="Google Shape;265;p38"/>
          <p:cNvPicPr preferRelativeResize="0"/>
          <p:nvPr/>
        </p:nvPicPr>
        <p:blipFill>
          <a:blip r:embed="rId3">
            <a:alphaModFix/>
          </a:blip>
          <a:stretch>
            <a:fillRect/>
          </a:stretch>
        </p:blipFill>
        <p:spPr>
          <a:xfrm>
            <a:off x="2231450" y="2163750"/>
            <a:ext cx="5233876" cy="2869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3 R’s Of Waste Management</a:t>
            </a:r>
            <a:endParaRPr/>
          </a:p>
        </p:txBody>
      </p:sp>
      <p:sp>
        <p:nvSpPr>
          <p:cNvPr id="271" name="Google Shape;271;p39"/>
          <p:cNvSpPr txBox="1"/>
          <p:nvPr>
            <p:ph idx="1" type="body"/>
          </p:nvPr>
        </p:nvSpPr>
        <p:spPr>
          <a:xfrm>
            <a:off x="0" y="1410825"/>
            <a:ext cx="9144000" cy="3732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GB"/>
              <a:t>1</a:t>
            </a:r>
            <a:r>
              <a:rPr lang="en-GB" sz="1400"/>
              <a:t>.Reduce</a:t>
            </a:r>
            <a:endParaRPr sz="1400"/>
          </a:p>
          <a:p>
            <a:pPr indent="-317500" lvl="0" marL="457200" rtl="0" algn="l">
              <a:lnSpc>
                <a:spcPct val="200000"/>
              </a:lnSpc>
              <a:spcBef>
                <a:spcPts val="1600"/>
              </a:spcBef>
              <a:spcAft>
                <a:spcPts val="0"/>
              </a:spcAft>
              <a:buSzPts val="1400"/>
              <a:buChar char="➔"/>
            </a:pPr>
            <a:r>
              <a:rPr lang="en-GB" sz="1400"/>
              <a:t>Say no to Plastic Bags, instead carry your own reusable bags when going to stores</a:t>
            </a:r>
            <a:endParaRPr sz="1400"/>
          </a:p>
          <a:p>
            <a:pPr indent="-317500" lvl="0" marL="457200" rtl="0" algn="l">
              <a:lnSpc>
                <a:spcPct val="200000"/>
              </a:lnSpc>
              <a:spcBef>
                <a:spcPts val="0"/>
              </a:spcBef>
              <a:spcAft>
                <a:spcPts val="0"/>
              </a:spcAft>
              <a:buSzPts val="1400"/>
              <a:buChar char="➔"/>
            </a:pPr>
            <a:r>
              <a:rPr lang="en-GB" sz="1400"/>
              <a:t>Buy durable goods, these are more likely to last longer, reducing the need to replace them often</a:t>
            </a:r>
            <a:endParaRPr sz="1400"/>
          </a:p>
          <a:p>
            <a:pPr indent="-311150" lvl="0" marL="457200" rtl="0" algn="l">
              <a:lnSpc>
                <a:spcPct val="200000"/>
              </a:lnSpc>
              <a:spcBef>
                <a:spcPts val="0"/>
              </a:spcBef>
              <a:spcAft>
                <a:spcPts val="0"/>
              </a:spcAft>
              <a:buSzPts val="1300"/>
              <a:buChar char="➔"/>
            </a:pPr>
            <a:r>
              <a:rPr lang="en-GB"/>
              <a:t>When Buying small items try to avoid bags if possible</a:t>
            </a:r>
            <a:endParaRPr/>
          </a:p>
          <a:p>
            <a:pPr indent="-311150" lvl="0" marL="457200" rtl="0" algn="l">
              <a:lnSpc>
                <a:spcPct val="200000"/>
              </a:lnSpc>
              <a:spcBef>
                <a:spcPts val="0"/>
              </a:spcBef>
              <a:spcAft>
                <a:spcPts val="0"/>
              </a:spcAft>
              <a:buSzPts val="1300"/>
              <a:buChar char="➔"/>
            </a:pPr>
            <a:r>
              <a:rPr lang="en-GB"/>
              <a:t>Reduce the amount of printing you do and only print the documents that are important, where possible use PDF or other electronic formats</a:t>
            </a:r>
            <a:endParaRPr/>
          </a:p>
          <a:p>
            <a:pPr indent="0" lvl="0" marL="0" rtl="0" algn="l">
              <a:lnSpc>
                <a:spcPct val="150000"/>
              </a:lnSpc>
              <a:spcBef>
                <a:spcPts val="1600"/>
              </a:spcBef>
              <a:spcAft>
                <a:spcPts val="0"/>
              </a:spcAft>
              <a:buNone/>
            </a:pPr>
            <a:r>
              <a:rPr lang="en-GB"/>
              <a:t>2.Reuse</a:t>
            </a:r>
            <a:endParaRPr/>
          </a:p>
          <a:p>
            <a:pPr indent="-311150" lvl="0" marL="457200" rtl="0" algn="l">
              <a:lnSpc>
                <a:spcPct val="150000"/>
              </a:lnSpc>
              <a:spcBef>
                <a:spcPts val="1600"/>
              </a:spcBef>
              <a:spcAft>
                <a:spcPts val="0"/>
              </a:spcAft>
              <a:buSzPts val="1300"/>
              <a:buChar char="➔"/>
            </a:pPr>
            <a:r>
              <a:rPr lang="en-GB"/>
              <a:t>Use Old clothes as cleaning clothes or donate them instead of throwing it away</a:t>
            </a:r>
            <a:endParaRPr/>
          </a:p>
          <a:p>
            <a:pPr indent="-311150" lvl="0" marL="457200" rtl="0" algn="l">
              <a:lnSpc>
                <a:spcPct val="150000"/>
              </a:lnSpc>
              <a:spcBef>
                <a:spcPts val="0"/>
              </a:spcBef>
              <a:spcAft>
                <a:spcPts val="0"/>
              </a:spcAft>
              <a:buSzPts val="1300"/>
              <a:buChar char="➔"/>
            </a:pPr>
            <a:r>
              <a:t/>
            </a:r>
            <a:endParaRPr/>
          </a:p>
          <a:p>
            <a:pPr indent="0" lvl="0" marL="457200" rtl="0" algn="l">
              <a:lnSpc>
                <a:spcPct val="200000"/>
              </a:lnSpc>
              <a:spcBef>
                <a:spcPts val="1600"/>
              </a:spcBef>
              <a:spcAft>
                <a:spcPts val="0"/>
              </a:spcAft>
              <a:buNone/>
            </a:pPr>
            <a:r>
              <a:t/>
            </a:r>
            <a:endParaRPr sz="1100"/>
          </a:p>
          <a:p>
            <a:pPr indent="0" lvl="0" marL="457200" rtl="0" algn="l">
              <a:lnSpc>
                <a:spcPct val="115000"/>
              </a:lnSpc>
              <a:spcBef>
                <a:spcPts val="1600"/>
              </a:spcBef>
              <a:spcAft>
                <a:spcPts val="0"/>
              </a:spcAft>
              <a:buNone/>
            </a:pPr>
            <a:r>
              <a:t/>
            </a:r>
            <a:endParaRPr sz="1100"/>
          </a:p>
          <a:p>
            <a:pPr indent="0" lvl="0" marL="0" rtl="0" algn="l">
              <a:lnSpc>
                <a:spcPct val="115000"/>
              </a:lnSpc>
              <a:spcBef>
                <a:spcPts val="1600"/>
              </a:spcBef>
              <a:spcAft>
                <a:spcPts val="1600"/>
              </a:spcAft>
              <a:buNone/>
            </a:pPr>
            <a:r>
              <a:t/>
            </a:r>
            <a:endParaRPr sz="1100"/>
          </a:p>
        </p:txBody>
      </p:sp>
      <p:pic>
        <p:nvPicPr>
          <p:cNvPr id="272" name="Google Shape;272;p39"/>
          <p:cNvPicPr preferRelativeResize="0"/>
          <p:nvPr/>
        </p:nvPicPr>
        <p:blipFill>
          <a:blip r:embed="rId3">
            <a:alphaModFix/>
          </a:blip>
          <a:stretch>
            <a:fillRect/>
          </a:stretch>
        </p:blipFill>
        <p:spPr>
          <a:xfrm>
            <a:off x="6790375" y="124500"/>
            <a:ext cx="2353625" cy="2358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rot="10800000">
            <a:off x="9144000" y="-88650"/>
            <a:ext cx="104400" cy="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0"/>
          <p:cNvSpPr txBox="1"/>
          <p:nvPr>
            <p:ph idx="1" type="body"/>
          </p:nvPr>
        </p:nvSpPr>
        <p:spPr>
          <a:xfrm>
            <a:off x="1039975" y="25"/>
            <a:ext cx="8103900" cy="51435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GB"/>
              <a:t>Try to repair Broken items instead of buying a new one</a:t>
            </a:r>
            <a:endParaRPr/>
          </a:p>
          <a:p>
            <a:pPr indent="-311150" lvl="0" marL="457200" rtl="0" algn="l">
              <a:lnSpc>
                <a:spcPct val="200000"/>
              </a:lnSpc>
              <a:spcBef>
                <a:spcPts val="0"/>
              </a:spcBef>
              <a:spcAft>
                <a:spcPts val="0"/>
              </a:spcAft>
              <a:buSzPts val="1300"/>
              <a:buChar char="➔"/>
            </a:pPr>
            <a:r>
              <a:rPr lang="en-GB"/>
              <a:t>Reuse plastic bags for shopping instead of buying new ones</a:t>
            </a:r>
            <a:endParaRPr/>
          </a:p>
          <a:p>
            <a:pPr indent="-311150" lvl="0" marL="457200" rtl="0" algn="l">
              <a:lnSpc>
                <a:spcPct val="200000"/>
              </a:lnSpc>
              <a:spcBef>
                <a:spcPts val="0"/>
              </a:spcBef>
              <a:spcAft>
                <a:spcPts val="0"/>
              </a:spcAft>
              <a:buSzPts val="1300"/>
              <a:buChar char="➔"/>
            </a:pPr>
            <a:r>
              <a:rPr lang="en-GB"/>
              <a:t>Use </a:t>
            </a:r>
            <a:r>
              <a:rPr lang="en-GB"/>
              <a:t>rechargeable</a:t>
            </a:r>
            <a:r>
              <a:rPr lang="en-GB"/>
              <a:t> batteries which can be reused again and again instead of regular ones</a:t>
            </a:r>
            <a:endParaRPr/>
          </a:p>
          <a:p>
            <a:pPr indent="0" lvl="0" marL="0" rtl="0" algn="l">
              <a:lnSpc>
                <a:spcPct val="200000"/>
              </a:lnSpc>
              <a:spcBef>
                <a:spcPts val="1600"/>
              </a:spcBef>
              <a:spcAft>
                <a:spcPts val="0"/>
              </a:spcAft>
              <a:buNone/>
            </a:pPr>
            <a:r>
              <a:rPr lang="en-GB"/>
              <a:t>3.Recycle</a:t>
            </a:r>
            <a:endParaRPr/>
          </a:p>
          <a:p>
            <a:pPr indent="-311150" lvl="0" marL="457200" rtl="0" algn="l">
              <a:lnSpc>
                <a:spcPct val="200000"/>
              </a:lnSpc>
              <a:spcBef>
                <a:spcPts val="1600"/>
              </a:spcBef>
              <a:spcAft>
                <a:spcPts val="0"/>
              </a:spcAft>
              <a:buSzPts val="1300"/>
              <a:buChar char="➔"/>
            </a:pPr>
            <a:r>
              <a:rPr lang="en-GB"/>
              <a:t>Buy eco friendly products made up of recycled materials</a:t>
            </a:r>
            <a:endParaRPr/>
          </a:p>
          <a:p>
            <a:pPr indent="-311150" lvl="0" marL="457200" rtl="0" algn="l">
              <a:lnSpc>
                <a:spcPct val="200000"/>
              </a:lnSpc>
              <a:spcBef>
                <a:spcPts val="0"/>
              </a:spcBef>
              <a:spcAft>
                <a:spcPts val="0"/>
              </a:spcAft>
              <a:buSzPts val="1300"/>
              <a:buChar char="➔"/>
            </a:pPr>
            <a:r>
              <a:rPr lang="en-GB"/>
              <a:t>Use recycled paper for printing and to make paper handicrafts</a:t>
            </a:r>
            <a:endParaRPr/>
          </a:p>
          <a:p>
            <a:pPr indent="-311150" lvl="0" marL="457200" rtl="0" algn="l">
              <a:lnSpc>
                <a:spcPct val="200000"/>
              </a:lnSpc>
              <a:spcBef>
                <a:spcPts val="0"/>
              </a:spcBef>
              <a:spcAft>
                <a:spcPts val="0"/>
              </a:spcAft>
              <a:buSzPts val="1300"/>
              <a:buChar char="➔"/>
            </a:pPr>
            <a:r>
              <a:rPr lang="en-GB"/>
              <a:t>Avoid buying hazardous materials that could pose difficulty for you to recycle. Buy non-toxic products Whenever possible </a:t>
            </a:r>
            <a:endParaRPr/>
          </a:p>
          <a:p>
            <a:pPr indent="-311150" lvl="0" marL="457200" rtl="0" algn="l">
              <a:lnSpc>
                <a:spcPct val="200000"/>
              </a:lnSpc>
              <a:spcBef>
                <a:spcPts val="0"/>
              </a:spcBef>
              <a:spcAft>
                <a:spcPts val="0"/>
              </a:spcAft>
              <a:buSzPts val="1300"/>
              <a:buChar char="➔"/>
            </a:pPr>
            <a:r>
              <a:rPr lang="en-GB"/>
              <a:t>Look for recycling symbol in products you buy</a:t>
            </a:r>
            <a:endParaRPr/>
          </a:p>
          <a:p>
            <a:pPr indent="-311150" lvl="0" marL="457200" rtl="0" algn="l">
              <a:lnSpc>
                <a:spcPct val="200000"/>
              </a:lnSpc>
              <a:spcBef>
                <a:spcPts val="0"/>
              </a:spcBef>
              <a:spcAft>
                <a:spcPts val="0"/>
              </a:spcAft>
              <a:buSzPts val="1300"/>
              <a:buChar char="➔"/>
            </a:pPr>
            <a:r>
              <a:rPr lang="en-GB"/>
              <a:t>Use cloth bags which can be recycled easily instead of plastic bags</a:t>
            </a:r>
            <a:endParaRPr/>
          </a:p>
          <a:p>
            <a:pPr indent="0" lvl="0" marL="457200" rtl="0" algn="l">
              <a:lnSpc>
                <a:spcPct val="100000"/>
              </a:lnSpc>
              <a:spcBef>
                <a:spcPts val="1600"/>
              </a:spcBef>
              <a:spcAft>
                <a:spcPts val="1600"/>
              </a:spcAft>
              <a:buNone/>
            </a:pPr>
            <a:r>
              <a:t/>
            </a:r>
            <a:endParaRPr/>
          </a:p>
        </p:txBody>
      </p:sp>
      <p:pic>
        <p:nvPicPr>
          <p:cNvPr id="279" name="Google Shape;279;p40"/>
          <p:cNvPicPr preferRelativeResize="0"/>
          <p:nvPr/>
        </p:nvPicPr>
        <p:blipFill>
          <a:blip r:embed="rId3">
            <a:alphaModFix/>
          </a:blip>
          <a:stretch>
            <a:fillRect/>
          </a:stretch>
        </p:blipFill>
        <p:spPr>
          <a:xfrm>
            <a:off x="8029475" y="3926150"/>
            <a:ext cx="1114400" cy="1217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1052550" y="1044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r>
              <a:rPr lang="en-GB" u="sng"/>
              <a:t>SOLID WASTE MANAGEMENT IN INDIA</a:t>
            </a:r>
            <a:endParaRPr u="sng"/>
          </a:p>
        </p:txBody>
      </p:sp>
      <p:sp>
        <p:nvSpPr>
          <p:cNvPr id="285" name="Google Shape;285;p41"/>
          <p:cNvSpPr txBox="1"/>
          <p:nvPr>
            <p:ph idx="1" type="body"/>
          </p:nvPr>
        </p:nvSpPr>
        <p:spPr>
          <a:xfrm>
            <a:off x="0" y="1403750"/>
            <a:ext cx="9144000" cy="3739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GB" sz="1900"/>
              <a:t>Factors like population growth, development of megacities create a major problem of solid waste management.</a:t>
            </a:r>
            <a:endParaRPr sz="1900"/>
          </a:p>
          <a:p>
            <a:pPr indent="-349250" lvl="0" marL="457200" rtl="0" algn="l">
              <a:spcBef>
                <a:spcPts val="0"/>
              </a:spcBef>
              <a:spcAft>
                <a:spcPts val="0"/>
              </a:spcAft>
              <a:buSzPts val="1900"/>
              <a:buChar char="●"/>
            </a:pPr>
            <a:r>
              <a:rPr lang="en-GB" sz="1900"/>
              <a:t>Generally Indians have a lack of responsibility towards waste management.</a:t>
            </a:r>
            <a:endParaRPr sz="1900"/>
          </a:p>
          <a:p>
            <a:pPr indent="-349250" lvl="0" marL="457200" rtl="0" algn="l">
              <a:spcBef>
                <a:spcPts val="0"/>
              </a:spcBef>
              <a:spcAft>
                <a:spcPts val="0"/>
              </a:spcAft>
              <a:buSzPts val="1900"/>
              <a:buChar char="●"/>
            </a:pPr>
            <a:r>
              <a:rPr lang="en-GB" sz="1900"/>
              <a:t>Waste-to-Energy facilities is not very effective in India  and need better Sanitary Landfills.</a:t>
            </a:r>
            <a:endParaRPr sz="1900"/>
          </a:p>
          <a:p>
            <a:pPr indent="-349250" lvl="0" marL="457200" rtl="0" algn="l">
              <a:spcBef>
                <a:spcPts val="0"/>
              </a:spcBef>
              <a:spcAft>
                <a:spcPts val="0"/>
              </a:spcAft>
              <a:buSzPts val="1900"/>
              <a:buChar char="●"/>
            </a:pPr>
            <a:r>
              <a:rPr lang="en-GB" sz="1900"/>
              <a:t>India faces challenges related to waste policy, waste technology selection and the availability of appropriately trained people in the waste management sector.</a:t>
            </a:r>
            <a:endParaRPr sz="1900"/>
          </a:p>
          <a:p>
            <a:pPr indent="-349250" lvl="0" marL="457200" rtl="0" algn="l">
              <a:spcBef>
                <a:spcPts val="0"/>
              </a:spcBef>
              <a:spcAft>
                <a:spcPts val="0"/>
              </a:spcAft>
              <a:buSzPts val="1900"/>
              <a:buChar char="●"/>
            </a:pPr>
            <a:r>
              <a:rPr lang="en-GB" sz="1900"/>
              <a:t>Until these fundamental requirements are met, India will continue to suffer from poor waste management and the associated impacts on public health and the environment.</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1297500" y="0"/>
            <a:ext cx="7038900" cy="13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a:t>
            </a:r>
            <a:r>
              <a:rPr b="1" lang="en-GB" sz="2500">
                <a:latin typeface="Merriweather"/>
                <a:ea typeface="Merriweather"/>
                <a:cs typeface="Merriweather"/>
                <a:sym typeface="Merriweather"/>
              </a:rPr>
              <a:t> </a:t>
            </a:r>
            <a:r>
              <a:rPr b="1" lang="en-GB" sz="2500" u="sng">
                <a:latin typeface="Merriweather"/>
                <a:ea typeface="Merriweather"/>
                <a:cs typeface="Merriweather"/>
                <a:sym typeface="Merriweather"/>
              </a:rPr>
              <a:t>CONCLUSION</a:t>
            </a:r>
            <a:r>
              <a:rPr lang="en-GB"/>
              <a:t> </a:t>
            </a:r>
            <a:endParaRPr/>
          </a:p>
        </p:txBody>
      </p:sp>
      <p:sp>
        <p:nvSpPr>
          <p:cNvPr id="291" name="Google Shape;291;p42"/>
          <p:cNvSpPr txBox="1"/>
          <p:nvPr>
            <p:ph idx="1" type="body"/>
          </p:nvPr>
        </p:nvSpPr>
        <p:spPr>
          <a:xfrm>
            <a:off x="0" y="1567550"/>
            <a:ext cx="9144000" cy="3576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GB" sz="1900"/>
              <a:t>SOLID WASTE MANAGEMENT IS ONE OF THE MOST WIDELY DISCUSSED TOPICS.</a:t>
            </a:r>
            <a:endParaRPr sz="1900"/>
          </a:p>
          <a:p>
            <a:pPr indent="-349250" lvl="0" marL="457200" rtl="0" algn="l">
              <a:spcBef>
                <a:spcPts val="0"/>
              </a:spcBef>
              <a:spcAft>
                <a:spcPts val="0"/>
              </a:spcAft>
              <a:buSzPts val="1900"/>
              <a:buChar char="●"/>
            </a:pPr>
            <a:r>
              <a:rPr lang="en-GB" sz="1900"/>
              <a:t>SOLID WASTE MANAGEMENT SHOULD BE DONE EFFECTIVELY TO AVOID PROBLEMS LIKE POLLUTION,INSECT BORNE DISEASES ETC..</a:t>
            </a:r>
            <a:endParaRPr sz="1900"/>
          </a:p>
          <a:p>
            <a:pPr indent="-349250" lvl="0" marL="457200" rtl="0" algn="l">
              <a:spcBef>
                <a:spcPts val="0"/>
              </a:spcBef>
              <a:spcAft>
                <a:spcPts val="0"/>
              </a:spcAft>
              <a:buSzPts val="1900"/>
              <a:buChar char="●"/>
            </a:pPr>
            <a:r>
              <a:rPr lang="en-GB" sz="1900"/>
              <a:t>PEOPLE’S  ATTITUDE TOWARDS WASTE MANAGEMENT MUST CHANGE .</a:t>
            </a:r>
            <a:endParaRPr sz="1900"/>
          </a:p>
          <a:p>
            <a:pPr indent="-349250" lvl="0" marL="457200" rtl="0" algn="l">
              <a:spcBef>
                <a:spcPts val="0"/>
              </a:spcBef>
              <a:spcAft>
                <a:spcPts val="0"/>
              </a:spcAft>
              <a:buSzPts val="1900"/>
              <a:buChar char="●"/>
            </a:pPr>
            <a:r>
              <a:rPr lang="en-GB" sz="1900"/>
              <a:t>GOVERNMENTS OF COUNTRIES MUST FOCUS ON SOLID WASTE MANAGEMENT ON LARGE SCALE.</a:t>
            </a:r>
            <a:endParaRPr sz="1900"/>
          </a:p>
          <a:p>
            <a:pPr indent="-349250" lvl="0" marL="457200" rtl="0" algn="l">
              <a:spcBef>
                <a:spcPts val="0"/>
              </a:spcBef>
              <a:spcAft>
                <a:spcPts val="0"/>
              </a:spcAft>
              <a:buSzPts val="1900"/>
              <a:buChar char="●"/>
            </a:pPr>
            <a:r>
              <a:rPr lang="en-GB" sz="1900"/>
              <a:t>USEFUL TECHNOLOGICAL  AND </a:t>
            </a:r>
            <a:r>
              <a:rPr lang="en-GB" sz="1900"/>
              <a:t>SCIENTIFIC</a:t>
            </a:r>
            <a:r>
              <a:rPr lang="en-GB" sz="1900"/>
              <a:t> ADVANCEMENTS SHOULD BE INVOLVED IN WASTE MANAGEMENT</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1211775" y="722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r>
              <a:rPr b="1" lang="en-GB" u="sng">
                <a:latin typeface="Merriweather"/>
                <a:ea typeface="Merriweather"/>
                <a:cs typeface="Merriweather"/>
                <a:sym typeface="Merriweather"/>
              </a:rPr>
              <a:t>SOURCES</a:t>
            </a:r>
            <a:endParaRPr b="1" u="sng">
              <a:latin typeface="Merriweather"/>
              <a:ea typeface="Merriweather"/>
              <a:cs typeface="Merriweather"/>
              <a:sym typeface="Merriweather"/>
            </a:endParaRPr>
          </a:p>
        </p:txBody>
      </p:sp>
      <p:sp>
        <p:nvSpPr>
          <p:cNvPr id="297" name="Google Shape;297;p4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a:t>
            </a:r>
            <a:r>
              <a:rPr lang="en-GB" u="sng">
                <a:solidFill>
                  <a:schemeClr val="hlink"/>
                </a:solidFill>
                <a:hlinkClick r:id="rId3"/>
              </a:rPr>
              <a:t>https://www.conserve-energy-future.com/sources-effects-methods-of-solid-waste-management.php</a:t>
            </a:r>
            <a:endParaRPr/>
          </a:p>
          <a:p>
            <a:pPr indent="0" lvl="0" marL="0" rtl="0" algn="l">
              <a:spcBef>
                <a:spcPts val="1600"/>
              </a:spcBef>
              <a:spcAft>
                <a:spcPts val="0"/>
              </a:spcAft>
              <a:buNone/>
            </a:pPr>
            <a:r>
              <a:rPr lang="en-GB"/>
              <a:t>2.</a:t>
            </a:r>
            <a:r>
              <a:rPr lang="en-GB" u="sng">
                <a:solidFill>
                  <a:schemeClr val="hlink"/>
                </a:solidFill>
                <a:hlinkClick r:id="rId4"/>
              </a:rPr>
              <a:t>https://www.britannica.com/technology/solid-waste-management/Recycling#ref72396</a:t>
            </a:r>
            <a:endParaRPr/>
          </a:p>
          <a:p>
            <a:pPr indent="0" lvl="0" marL="0" rtl="0" algn="l">
              <a:spcBef>
                <a:spcPts val="1600"/>
              </a:spcBef>
              <a:spcAft>
                <a:spcPts val="0"/>
              </a:spcAft>
              <a:buNone/>
            </a:pPr>
            <a:r>
              <a:rPr lang="en-GB"/>
              <a:t>3.</a:t>
            </a:r>
            <a:r>
              <a:rPr lang="en-GB" u="sng">
                <a:solidFill>
                  <a:schemeClr val="hlink"/>
                </a:solidFill>
                <a:hlinkClick r:id="rId5"/>
              </a:rPr>
              <a:t>https://royalsocietypublishing.org/doi/10.1098/rsos.160764#d3e2555</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Members</a:t>
            </a:r>
            <a:endParaRPr u="sng"/>
          </a:p>
        </p:txBody>
      </p:sp>
      <p:sp>
        <p:nvSpPr>
          <p:cNvPr id="186" name="Google Shape;186;p26"/>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1.Abhijith Madhav M S, Roll No:4</a:t>
            </a:r>
            <a:endParaRPr/>
          </a:p>
          <a:p>
            <a:pPr indent="0" lvl="0" marL="0" rtl="0" algn="l">
              <a:spcBef>
                <a:spcPts val="1600"/>
              </a:spcBef>
              <a:spcAft>
                <a:spcPts val="0"/>
              </a:spcAft>
              <a:buNone/>
            </a:pPr>
            <a:r>
              <a:rPr lang="en-GB"/>
              <a:t>2.Niranjan M S, Roll No:43</a:t>
            </a:r>
            <a:endParaRPr/>
          </a:p>
          <a:p>
            <a:pPr indent="0" lvl="0" marL="0" rtl="0" algn="l">
              <a:spcBef>
                <a:spcPts val="1600"/>
              </a:spcBef>
              <a:spcAft>
                <a:spcPts val="0"/>
              </a:spcAft>
              <a:buNone/>
            </a:pPr>
            <a:r>
              <a:rPr lang="en-GB"/>
              <a:t>3.Vishnu Suresh, Roll No:60</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nvSpPr>
        <p:spPr>
          <a:xfrm>
            <a:off x="21425" y="21425"/>
            <a:ext cx="9122700" cy="51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0">
                <a:solidFill>
                  <a:srgbClr val="FFFFFF"/>
                </a:solidFill>
                <a:latin typeface="Amatic SC"/>
                <a:ea typeface="Amatic SC"/>
                <a:cs typeface="Amatic SC"/>
                <a:sym typeface="Amatic SC"/>
              </a:rPr>
              <a:t>              </a:t>
            </a:r>
            <a:endParaRPr sz="9000">
              <a:solidFill>
                <a:srgbClr val="FFFFFF"/>
              </a:solidFill>
              <a:latin typeface="Amatic SC"/>
              <a:ea typeface="Amatic SC"/>
              <a:cs typeface="Amatic SC"/>
              <a:sym typeface="Amatic SC"/>
            </a:endParaRPr>
          </a:p>
          <a:p>
            <a:pPr indent="0" lvl="0" marL="0" rtl="0" algn="l">
              <a:spcBef>
                <a:spcPts val="0"/>
              </a:spcBef>
              <a:spcAft>
                <a:spcPts val="0"/>
              </a:spcAft>
              <a:buNone/>
            </a:pPr>
            <a:r>
              <a:rPr lang="en-GB" sz="9000">
                <a:solidFill>
                  <a:srgbClr val="FFFFFF"/>
                </a:solidFill>
                <a:latin typeface="Amatic SC"/>
                <a:ea typeface="Amatic SC"/>
                <a:cs typeface="Amatic SC"/>
                <a:sym typeface="Amatic SC"/>
              </a:rPr>
              <a:t>              THANK YOU</a:t>
            </a:r>
            <a:endParaRPr sz="9000">
              <a:solidFill>
                <a:srgbClr val="FFFFFF"/>
              </a:solidFill>
              <a:latin typeface="Amatic SC"/>
              <a:ea typeface="Amatic SC"/>
              <a:cs typeface="Amatic SC"/>
              <a:sym typeface="Amatic SC"/>
            </a:endParaRPr>
          </a:p>
        </p:txBody>
      </p:sp>
      <p:pic>
        <p:nvPicPr>
          <p:cNvPr id="303" name="Google Shape;303;p44"/>
          <p:cNvPicPr preferRelativeResize="0"/>
          <p:nvPr/>
        </p:nvPicPr>
        <p:blipFill rotWithShape="1">
          <a:blip r:embed="rId3">
            <a:alphaModFix/>
          </a:blip>
          <a:srcRect b="-5729" l="-1460" r="1460" t="5730"/>
          <a:stretch/>
        </p:blipFill>
        <p:spPr>
          <a:xfrm>
            <a:off x="2803650" y="2749100"/>
            <a:ext cx="3436275" cy="2532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1297500" y="182175"/>
            <a:ext cx="7038900" cy="11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a:t>
            </a:r>
            <a:r>
              <a:rPr lang="en-GB" sz="2500" u="sng">
                <a:latin typeface="Merriweather"/>
                <a:ea typeface="Merriweather"/>
                <a:cs typeface="Merriweather"/>
                <a:sym typeface="Merriweather"/>
              </a:rPr>
              <a:t>CONTENTS</a:t>
            </a:r>
            <a:endParaRPr sz="2500" u="sng">
              <a:latin typeface="Merriweather"/>
              <a:ea typeface="Merriweather"/>
              <a:cs typeface="Merriweather"/>
              <a:sym typeface="Merriweather"/>
            </a:endParaRPr>
          </a:p>
        </p:txBody>
      </p:sp>
      <p:sp>
        <p:nvSpPr>
          <p:cNvPr id="192" name="Google Shape;192;p27"/>
          <p:cNvSpPr txBox="1"/>
          <p:nvPr>
            <p:ph idx="1" type="body"/>
          </p:nvPr>
        </p:nvSpPr>
        <p:spPr>
          <a:xfrm>
            <a:off x="910500" y="1414400"/>
            <a:ext cx="7425900" cy="35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t>1.Meaning of Solid Waste Management and It’s History</a:t>
            </a:r>
            <a:endParaRPr sz="1900"/>
          </a:p>
          <a:p>
            <a:pPr indent="0" lvl="0" marL="0" rtl="0" algn="l">
              <a:spcBef>
                <a:spcPts val="1600"/>
              </a:spcBef>
              <a:spcAft>
                <a:spcPts val="0"/>
              </a:spcAft>
              <a:buNone/>
            </a:pPr>
            <a:r>
              <a:rPr lang="en-GB" sz="1900"/>
              <a:t>2.Categories of Waste and Various Sources Of Solid Waste</a:t>
            </a:r>
            <a:endParaRPr sz="1900"/>
          </a:p>
          <a:p>
            <a:pPr indent="0" lvl="0" marL="0" rtl="0" algn="l">
              <a:spcBef>
                <a:spcPts val="1600"/>
              </a:spcBef>
              <a:spcAft>
                <a:spcPts val="0"/>
              </a:spcAft>
              <a:buNone/>
            </a:pPr>
            <a:r>
              <a:rPr lang="en-GB" sz="1900"/>
              <a:t>3.Solid Waste Generation,Storage,Collection,Treatment and disposal</a:t>
            </a:r>
            <a:endParaRPr sz="1900"/>
          </a:p>
          <a:p>
            <a:pPr indent="0" lvl="0" marL="0" rtl="0" algn="l">
              <a:spcBef>
                <a:spcPts val="1600"/>
              </a:spcBef>
              <a:spcAft>
                <a:spcPts val="0"/>
              </a:spcAft>
              <a:buNone/>
            </a:pPr>
            <a:r>
              <a:rPr lang="en-GB" sz="1900"/>
              <a:t>4.Effects of Poor Solid Waste Management</a:t>
            </a:r>
            <a:endParaRPr sz="1900"/>
          </a:p>
          <a:p>
            <a:pPr indent="0" lvl="0" marL="0" rtl="0" algn="l">
              <a:spcBef>
                <a:spcPts val="1600"/>
              </a:spcBef>
              <a:spcAft>
                <a:spcPts val="0"/>
              </a:spcAft>
              <a:buNone/>
            </a:pPr>
            <a:r>
              <a:rPr lang="en-GB" sz="1900"/>
              <a:t>5.Methods Of Solid Waste Management</a:t>
            </a:r>
            <a:endParaRPr sz="1900"/>
          </a:p>
          <a:p>
            <a:pPr indent="0" lvl="0" marL="0" rtl="0" algn="l">
              <a:spcBef>
                <a:spcPts val="1600"/>
              </a:spcBef>
              <a:spcAft>
                <a:spcPts val="0"/>
              </a:spcAft>
              <a:buNone/>
            </a:pPr>
            <a:r>
              <a:rPr lang="en-GB" sz="1900"/>
              <a:t>6.Three R’s of Solid Waste Management</a:t>
            </a:r>
            <a:endParaRPr sz="1900"/>
          </a:p>
          <a:p>
            <a:pPr indent="0" lvl="0" marL="0" rtl="0" algn="l">
              <a:spcBef>
                <a:spcPts val="1600"/>
              </a:spcBef>
              <a:spcAft>
                <a:spcPts val="0"/>
              </a:spcAft>
              <a:buNone/>
            </a:pPr>
            <a:r>
              <a:rPr lang="en-GB" sz="1900"/>
              <a:t>7.Solid Waste Management in India</a:t>
            </a:r>
            <a:endParaRPr sz="1900"/>
          </a:p>
          <a:p>
            <a:pPr indent="0" lvl="0" marL="0" rtl="0" algn="l">
              <a:spcBef>
                <a:spcPts val="1600"/>
              </a:spcBef>
              <a:spcAft>
                <a:spcPts val="0"/>
              </a:spcAft>
              <a:buNone/>
            </a:pPr>
            <a:r>
              <a:t/>
            </a:r>
            <a:endParaRPr sz="19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2100"/>
          </a:p>
          <a:p>
            <a:pPr indent="0" lvl="0" marL="0" rtl="0" algn="l">
              <a:spcBef>
                <a:spcPts val="1600"/>
              </a:spcBef>
              <a:spcAft>
                <a:spcPts val="1600"/>
              </a:spcAft>
              <a:buNone/>
            </a:pPr>
            <a:r>
              <a:t/>
            </a:r>
            <a:endParaRPr/>
          </a:p>
        </p:txBody>
      </p:sp>
      <p:pic>
        <p:nvPicPr>
          <p:cNvPr id="193" name="Google Shape;193;p27"/>
          <p:cNvPicPr preferRelativeResize="0"/>
          <p:nvPr/>
        </p:nvPicPr>
        <p:blipFill>
          <a:blip r:embed="rId3">
            <a:alphaModFix/>
          </a:blip>
          <a:stretch>
            <a:fillRect/>
          </a:stretch>
        </p:blipFill>
        <p:spPr>
          <a:xfrm>
            <a:off x="6892525" y="3293800"/>
            <a:ext cx="2251475" cy="1465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0" y="632225"/>
            <a:ext cx="4479000" cy="40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Solid-Waste Management means the collecting,treating and disposing of solid materials that is discarded because it has served its purpose or is no longer useful.</a:t>
            </a:r>
            <a:endParaRPr sz="2100"/>
          </a:p>
        </p:txBody>
      </p:sp>
      <p:sp>
        <p:nvSpPr>
          <p:cNvPr id="199" name="Google Shape;199;p28"/>
          <p:cNvSpPr txBox="1"/>
          <p:nvPr/>
        </p:nvSpPr>
        <p:spPr>
          <a:xfrm>
            <a:off x="0" y="503650"/>
            <a:ext cx="3911100" cy="9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300" u="sng">
                <a:solidFill>
                  <a:schemeClr val="lt1"/>
                </a:solidFill>
                <a:latin typeface="Merriweather"/>
                <a:ea typeface="Merriweather"/>
                <a:cs typeface="Merriweather"/>
                <a:sym typeface="Merriweather"/>
              </a:rPr>
              <a:t>Introduction</a:t>
            </a:r>
            <a:endParaRPr b="1" sz="2300" u="sng">
              <a:solidFill>
                <a:schemeClr val="lt1"/>
              </a:solidFill>
              <a:latin typeface="Merriweather"/>
              <a:ea typeface="Merriweather"/>
              <a:cs typeface="Merriweather"/>
              <a:sym typeface="Merriweather"/>
            </a:endParaRPr>
          </a:p>
        </p:txBody>
      </p:sp>
      <p:pic>
        <p:nvPicPr>
          <p:cNvPr id="200" name="Google Shape;200;p28"/>
          <p:cNvPicPr preferRelativeResize="0"/>
          <p:nvPr/>
        </p:nvPicPr>
        <p:blipFill>
          <a:blip r:embed="rId3">
            <a:alphaModFix/>
          </a:blip>
          <a:stretch>
            <a:fillRect/>
          </a:stretch>
        </p:blipFill>
        <p:spPr>
          <a:xfrm>
            <a:off x="5312800" y="1265725"/>
            <a:ext cx="3831200" cy="38777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Merriweather"/>
                <a:ea typeface="Merriweather"/>
                <a:cs typeface="Merriweather"/>
                <a:sym typeface="Merriweather"/>
              </a:rPr>
              <a:t>HISTORY OF SOLID WASTE MANAGEMENT</a:t>
            </a:r>
            <a:endParaRPr u="sng">
              <a:latin typeface="Merriweather"/>
              <a:ea typeface="Merriweather"/>
              <a:cs typeface="Merriweather"/>
              <a:sym typeface="Merriweather"/>
            </a:endParaRPr>
          </a:p>
        </p:txBody>
      </p:sp>
      <p:sp>
        <p:nvSpPr>
          <p:cNvPr id="206" name="Google Shape;206;p29"/>
          <p:cNvSpPr txBox="1"/>
          <p:nvPr>
            <p:ph idx="1" type="body"/>
          </p:nvPr>
        </p:nvSpPr>
        <p:spPr>
          <a:xfrm>
            <a:off x="1297500" y="1007275"/>
            <a:ext cx="7038900" cy="4136400"/>
          </a:xfrm>
          <a:prstGeom prst="rect">
            <a:avLst/>
          </a:prstGeom>
          <a:noFill/>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GB" sz="1700"/>
              <a:t>In ancient cities,wastes were thrown onto,unpaved streets and roadways.</a:t>
            </a:r>
            <a:endParaRPr sz="1700"/>
          </a:p>
          <a:p>
            <a:pPr indent="-336550" lvl="0" marL="457200" rtl="0" algn="l">
              <a:spcBef>
                <a:spcPts val="0"/>
              </a:spcBef>
              <a:spcAft>
                <a:spcPts val="0"/>
              </a:spcAft>
              <a:buSzPts val="1700"/>
              <a:buChar char="●"/>
            </a:pPr>
            <a:r>
              <a:rPr lang="en-GB" sz="1700"/>
              <a:t>The First Known law about Waste Management was established on 320 B.C.E in Athens.</a:t>
            </a:r>
            <a:endParaRPr sz="1700"/>
          </a:p>
          <a:p>
            <a:pPr indent="-336550" lvl="0" marL="457200" rtl="0" algn="l">
              <a:spcBef>
                <a:spcPts val="0"/>
              </a:spcBef>
              <a:spcAft>
                <a:spcPts val="0"/>
              </a:spcAft>
              <a:buSzPts val="1700"/>
              <a:buChar char="●"/>
            </a:pPr>
            <a:r>
              <a:rPr lang="en-GB" sz="1700"/>
              <a:t>Advancements came in Waste Management towards the end of Eighteenth Century.</a:t>
            </a:r>
            <a:endParaRPr sz="1700"/>
          </a:p>
          <a:p>
            <a:pPr indent="-338350" lvl="1" marL="918000" marR="395999" rtl="0" algn="l">
              <a:spcBef>
                <a:spcPts val="0"/>
              </a:spcBef>
              <a:spcAft>
                <a:spcPts val="0"/>
              </a:spcAft>
              <a:buSzPts val="1700"/>
              <a:buChar char="➢"/>
            </a:pPr>
            <a:r>
              <a:rPr lang="en-GB" sz="1700"/>
              <a:t>In America Municipal Collection of Garbage was begun.</a:t>
            </a:r>
            <a:endParaRPr sz="1700"/>
          </a:p>
          <a:p>
            <a:pPr indent="-336550" lvl="0" marL="457200" marR="395999" rtl="0" algn="l">
              <a:spcBef>
                <a:spcPts val="0"/>
              </a:spcBef>
              <a:spcAft>
                <a:spcPts val="0"/>
              </a:spcAft>
              <a:buSzPts val="1700"/>
              <a:buChar char="●"/>
            </a:pPr>
            <a:r>
              <a:rPr lang="en-GB" sz="1700"/>
              <a:t>An Advancement was made  in 1894 in England.</a:t>
            </a:r>
            <a:endParaRPr sz="1700"/>
          </a:p>
          <a:p>
            <a:pPr indent="-336550" lvl="1" marL="914400" marR="395999" rtl="0" algn="l">
              <a:spcBef>
                <a:spcPts val="0"/>
              </a:spcBef>
              <a:spcAft>
                <a:spcPts val="0"/>
              </a:spcAft>
              <a:buSzPts val="1700"/>
              <a:buChar char="➢"/>
            </a:pPr>
            <a:r>
              <a:rPr lang="en-GB" sz="1700"/>
              <a:t>First Incinerator was Established.</a:t>
            </a:r>
            <a:endParaRPr sz="1700"/>
          </a:p>
          <a:p>
            <a:pPr indent="-336550" lvl="1" marL="914400" marR="395999" rtl="0" algn="l">
              <a:spcBef>
                <a:spcPts val="0"/>
              </a:spcBef>
              <a:spcAft>
                <a:spcPts val="0"/>
              </a:spcAft>
              <a:buSzPts val="1700"/>
              <a:buChar char="➢"/>
            </a:pPr>
            <a:r>
              <a:rPr lang="en-GB" sz="1700"/>
              <a:t>By beginning of the 20th century about 15 percent of major American Cities were using Incinerators.</a:t>
            </a:r>
            <a:endParaRPr sz="1700"/>
          </a:p>
          <a:p>
            <a:pPr indent="-336550" lvl="1" marL="914400" marR="395999" rtl="0" algn="l">
              <a:spcBef>
                <a:spcPts val="0"/>
              </a:spcBef>
              <a:spcAft>
                <a:spcPts val="0"/>
              </a:spcAft>
              <a:buSzPts val="1700"/>
              <a:buChar char="➢"/>
            </a:pPr>
            <a:r>
              <a:rPr lang="en-GB" sz="1700"/>
              <a:t>By mid 20th centuries advancements like better garage cans, garage trucks etc was introduced.</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1297500" y="0"/>
            <a:ext cx="7038900" cy="13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a:t>
            </a:r>
            <a:r>
              <a:rPr b="1" lang="en-GB" u="sng">
                <a:latin typeface="Merriweather"/>
                <a:ea typeface="Merriweather"/>
                <a:cs typeface="Merriweather"/>
                <a:sym typeface="Merriweather"/>
              </a:rPr>
              <a:t>CATEGORIES OF WASTE</a:t>
            </a:r>
            <a:r>
              <a:rPr lang="en-GB"/>
              <a:t> </a:t>
            </a:r>
            <a:endParaRPr/>
          </a:p>
        </p:txBody>
      </p:sp>
      <p:sp>
        <p:nvSpPr>
          <p:cNvPr id="212" name="Google Shape;212;p30"/>
          <p:cNvSpPr txBox="1"/>
          <p:nvPr>
            <p:ph idx="1" type="body"/>
          </p:nvPr>
        </p:nvSpPr>
        <p:spPr>
          <a:xfrm>
            <a:off x="0" y="1403700"/>
            <a:ext cx="9144000" cy="37398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600"/>
              <a:t>1.Organic waste:Kitchen waste,Vegetable wastes etc..</a:t>
            </a:r>
            <a:endParaRPr sz="1600"/>
          </a:p>
          <a:p>
            <a:pPr indent="0" lvl="0" marL="0" rtl="0" algn="l">
              <a:lnSpc>
                <a:spcPct val="50000"/>
              </a:lnSpc>
              <a:spcBef>
                <a:spcPts val="1600"/>
              </a:spcBef>
              <a:spcAft>
                <a:spcPts val="0"/>
              </a:spcAft>
              <a:buNone/>
            </a:pPr>
            <a:r>
              <a:rPr lang="en-GB" sz="1600"/>
              <a:t>2.Combustibles:paper,wood dried leaves etc..</a:t>
            </a:r>
            <a:endParaRPr sz="1600"/>
          </a:p>
          <a:p>
            <a:pPr indent="0" lvl="0" marL="0" rtl="0" algn="l">
              <a:lnSpc>
                <a:spcPct val="50000"/>
              </a:lnSpc>
              <a:spcBef>
                <a:spcPts val="1600"/>
              </a:spcBef>
              <a:spcAft>
                <a:spcPts val="0"/>
              </a:spcAft>
              <a:buNone/>
            </a:pPr>
            <a:r>
              <a:rPr lang="en-GB" sz="1600"/>
              <a:t>3.Non-Combustibles:Metals,Tins,Cans etc..</a:t>
            </a:r>
            <a:endParaRPr sz="1600"/>
          </a:p>
          <a:p>
            <a:pPr indent="0" lvl="0" marL="0" rtl="0" algn="l">
              <a:lnSpc>
                <a:spcPct val="50000"/>
              </a:lnSpc>
              <a:spcBef>
                <a:spcPts val="1600"/>
              </a:spcBef>
              <a:spcAft>
                <a:spcPts val="0"/>
              </a:spcAft>
              <a:buNone/>
            </a:pPr>
            <a:r>
              <a:rPr lang="en-GB" sz="1600"/>
              <a:t>4.Toxic Waste:Old Medicines,chemicals,batteries etc..</a:t>
            </a:r>
            <a:endParaRPr sz="1600"/>
          </a:p>
          <a:p>
            <a:pPr indent="0" lvl="0" marL="0" rtl="0" algn="l">
              <a:lnSpc>
                <a:spcPct val="50000"/>
              </a:lnSpc>
              <a:spcBef>
                <a:spcPts val="1600"/>
              </a:spcBef>
              <a:spcAft>
                <a:spcPts val="0"/>
              </a:spcAft>
              <a:buNone/>
            </a:pPr>
            <a:r>
              <a:rPr lang="en-GB" sz="1600"/>
              <a:t>5.Recyclables:Paper,Glass etc..</a:t>
            </a:r>
            <a:endParaRPr sz="1600"/>
          </a:p>
          <a:p>
            <a:pPr indent="0" lvl="0" marL="0" rtl="0" algn="l">
              <a:lnSpc>
                <a:spcPct val="50000"/>
              </a:lnSpc>
              <a:spcBef>
                <a:spcPts val="1600"/>
              </a:spcBef>
              <a:spcAft>
                <a:spcPts val="0"/>
              </a:spcAft>
              <a:buNone/>
            </a:pPr>
            <a:r>
              <a:rPr lang="en-GB" sz="1600"/>
              <a:t>6.Ashes or Dust:Residue from Fires</a:t>
            </a:r>
            <a:endParaRPr sz="1600"/>
          </a:p>
          <a:p>
            <a:pPr indent="0" lvl="0" marL="0" rtl="0" algn="l">
              <a:lnSpc>
                <a:spcPct val="50000"/>
              </a:lnSpc>
              <a:spcBef>
                <a:spcPts val="1600"/>
              </a:spcBef>
              <a:spcAft>
                <a:spcPts val="0"/>
              </a:spcAft>
              <a:buNone/>
            </a:pPr>
            <a:r>
              <a:rPr lang="en-GB" sz="1600"/>
              <a:t>7.Construction  waste:Broken Concrete,Roofing etc..</a:t>
            </a:r>
            <a:endParaRPr sz="1600"/>
          </a:p>
          <a:p>
            <a:pPr indent="0" lvl="0" marL="0" rtl="0" algn="l">
              <a:lnSpc>
                <a:spcPct val="50000"/>
              </a:lnSpc>
              <a:spcBef>
                <a:spcPts val="1600"/>
              </a:spcBef>
              <a:spcAft>
                <a:spcPts val="0"/>
              </a:spcAft>
              <a:buNone/>
            </a:pPr>
            <a:r>
              <a:rPr lang="en-GB" sz="1600"/>
              <a:t>8.Hazardous Waste:Oil,Medical Waste etc..</a:t>
            </a:r>
            <a:endParaRPr sz="1600"/>
          </a:p>
          <a:p>
            <a:pPr indent="0" lvl="0" marL="0" rtl="0" algn="l">
              <a:lnSpc>
                <a:spcPct val="50000"/>
              </a:lnSpc>
              <a:spcBef>
                <a:spcPts val="1600"/>
              </a:spcBef>
              <a:spcAft>
                <a:spcPts val="0"/>
              </a:spcAft>
              <a:buNone/>
            </a:pPr>
            <a:r>
              <a:rPr lang="en-GB" sz="1600"/>
              <a:t>9.Bulky Waste:Tree branches,tires etc..</a:t>
            </a:r>
            <a:endParaRPr sz="1600"/>
          </a:p>
          <a:p>
            <a:pPr indent="0" lvl="0" marL="0" rtl="0" algn="l">
              <a:lnSpc>
                <a:spcPct val="50000"/>
              </a:lnSpc>
              <a:spcBef>
                <a:spcPts val="1600"/>
              </a:spcBef>
              <a:spcAft>
                <a:spcPts val="0"/>
              </a:spcAft>
              <a:buNone/>
            </a:pPr>
            <a:r>
              <a:rPr lang="en-GB" sz="1600"/>
              <a:t>10.E-Waste:Computer parts,Smartphone parts etc..</a:t>
            </a:r>
            <a:endParaRPr sz="1600"/>
          </a:p>
          <a:p>
            <a:pPr indent="-330200" lvl="0" marL="914400" rtl="0" algn="l">
              <a:lnSpc>
                <a:spcPct val="50000"/>
              </a:lnSpc>
              <a:spcBef>
                <a:spcPts val="1600"/>
              </a:spcBef>
              <a:spcAft>
                <a:spcPts val="0"/>
              </a:spcAft>
              <a:buSzPts val="1600"/>
              <a:buChar char="➢"/>
            </a:pPr>
            <a:r>
              <a:rPr lang="en-GB" sz="1600"/>
              <a:t>E-waste is the fastest growing waste in many developed countries.</a:t>
            </a:r>
            <a:endParaRPr sz="1600"/>
          </a:p>
          <a:p>
            <a:pPr indent="0" lvl="0" marL="0" rtl="0" algn="l">
              <a:lnSpc>
                <a:spcPct val="50000"/>
              </a:lnSpc>
              <a:spcBef>
                <a:spcPts val="1600"/>
              </a:spcBef>
              <a:spcAft>
                <a:spcPts val="1600"/>
              </a:spcAft>
              <a:buNone/>
            </a:pPr>
            <a:r>
              <a:t/>
            </a:r>
            <a:endParaRPr/>
          </a:p>
        </p:txBody>
      </p:sp>
      <p:pic>
        <p:nvPicPr>
          <p:cNvPr id="213" name="Google Shape;213;p30"/>
          <p:cNvPicPr preferRelativeResize="0"/>
          <p:nvPr/>
        </p:nvPicPr>
        <p:blipFill>
          <a:blip r:embed="rId3">
            <a:alphaModFix/>
          </a:blip>
          <a:stretch>
            <a:fillRect/>
          </a:stretch>
        </p:blipFill>
        <p:spPr>
          <a:xfrm>
            <a:off x="7302875" y="0"/>
            <a:ext cx="1841124" cy="156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1297500" y="393750"/>
            <a:ext cx="7038900" cy="8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latin typeface="Merriweather"/>
                <a:ea typeface="Merriweather"/>
                <a:cs typeface="Merriweather"/>
                <a:sym typeface="Merriweather"/>
              </a:rPr>
              <a:t>TIME TAKEN TO DEGENERATE DIFFERENT TYPES OF WASTE</a:t>
            </a:r>
            <a:endParaRPr b="1" u="sng">
              <a:latin typeface="Merriweather"/>
              <a:ea typeface="Merriweather"/>
              <a:cs typeface="Merriweather"/>
              <a:sym typeface="Merriweather"/>
            </a:endParaRPr>
          </a:p>
        </p:txBody>
      </p:sp>
      <p:pic>
        <p:nvPicPr>
          <p:cNvPr id="219" name="Google Shape;219;p31"/>
          <p:cNvPicPr preferRelativeResize="0"/>
          <p:nvPr/>
        </p:nvPicPr>
        <p:blipFill>
          <a:blip r:embed="rId3">
            <a:alphaModFix/>
          </a:blip>
          <a:stretch>
            <a:fillRect/>
          </a:stretch>
        </p:blipFill>
        <p:spPr>
          <a:xfrm>
            <a:off x="0" y="1393025"/>
            <a:ext cx="9144001" cy="3750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1297500" y="75000"/>
            <a:ext cx="7038900" cy="12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latin typeface="Merriweather"/>
                <a:ea typeface="Merriweather"/>
                <a:cs typeface="Merriweather"/>
                <a:sym typeface="Merriweather"/>
              </a:rPr>
              <a:t>   </a:t>
            </a:r>
            <a:endParaRPr b="1" u="sng">
              <a:latin typeface="Merriweather"/>
              <a:ea typeface="Merriweather"/>
              <a:cs typeface="Merriweather"/>
              <a:sym typeface="Merriweather"/>
            </a:endParaRPr>
          </a:p>
          <a:p>
            <a:pPr indent="0" lvl="0" marL="0" rtl="0" algn="l">
              <a:spcBef>
                <a:spcPts val="0"/>
              </a:spcBef>
              <a:spcAft>
                <a:spcPts val="0"/>
              </a:spcAft>
              <a:buNone/>
            </a:pPr>
            <a:r>
              <a:rPr b="1" lang="en-GB">
                <a:latin typeface="Merriweather"/>
                <a:ea typeface="Merriweather"/>
                <a:cs typeface="Merriweather"/>
                <a:sym typeface="Merriweather"/>
              </a:rPr>
              <a:t>          </a:t>
            </a:r>
            <a:r>
              <a:rPr b="1" lang="en-GB" u="sng">
                <a:latin typeface="Merriweather"/>
                <a:ea typeface="Merriweather"/>
                <a:cs typeface="Merriweather"/>
                <a:sym typeface="Merriweather"/>
              </a:rPr>
              <a:t>VARIOUS SOURCES OF SOLID WASTE</a:t>
            </a:r>
            <a:endParaRPr b="1" u="sng">
              <a:latin typeface="Merriweather"/>
              <a:ea typeface="Merriweather"/>
              <a:cs typeface="Merriweather"/>
              <a:sym typeface="Merriweather"/>
            </a:endParaRPr>
          </a:p>
        </p:txBody>
      </p:sp>
      <p:sp>
        <p:nvSpPr>
          <p:cNvPr id="225" name="Google Shape;225;p32"/>
          <p:cNvSpPr txBox="1"/>
          <p:nvPr>
            <p:ph idx="1" type="body"/>
          </p:nvPr>
        </p:nvSpPr>
        <p:spPr>
          <a:xfrm>
            <a:off x="0" y="1403750"/>
            <a:ext cx="9144000" cy="373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300"/>
              <a:t>1.Residential:Plastics,Food wastes etc..</a:t>
            </a:r>
            <a:endParaRPr sz="2300"/>
          </a:p>
          <a:p>
            <a:pPr indent="0" lvl="0" marL="0" rtl="0" algn="l">
              <a:lnSpc>
                <a:spcPct val="115000"/>
              </a:lnSpc>
              <a:spcBef>
                <a:spcPts val="1600"/>
              </a:spcBef>
              <a:spcAft>
                <a:spcPts val="0"/>
              </a:spcAft>
              <a:buNone/>
            </a:pPr>
            <a:r>
              <a:rPr lang="en-GB" sz="2300"/>
              <a:t>2.Industrial:Packaging Waste,Construction Waste etc..</a:t>
            </a:r>
            <a:endParaRPr sz="2300"/>
          </a:p>
          <a:p>
            <a:pPr indent="0" lvl="0" marL="0" rtl="0" algn="l">
              <a:lnSpc>
                <a:spcPct val="115000"/>
              </a:lnSpc>
              <a:spcBef>
                <a:spcPts val="1600"/>
              </a:spcBef>
              <a:spcAft>
                <a:spcPts val="0"/>
              </a:spcAft>
              <a:buNone/>
            </a:pPr>
            <a:r>
              <a:rPr lang="en-GB" sz="2300"/>
              <a:t>3.Commercial:metals,Paper,glass etc..</a:t>
            </a:r>
            <a:endParaRPr sz="2300"/>
          </a:p>
          <a:p>
            <a:pPr indent="0" lvl="0" marL="0" rtl="0" algn="l">
              <a:lnSpc>
                <a:spcPct val="115000"/>
              </a:lnSpc>
              <a:spcBef>
                <a:spcPts val="1600"/>
              </a:spcBef>
              <a:spcAft>
                <a:spcPts val="0"/>
              </a:spcAft>
              <a:buNone/>
            </a:pPr>
            <a:r>
              <a:rPr lang="en-GB" sz="2300"/>
              <a:t>4.Agriculture:Spoiled crops,pesticide Containers etc..</a:t>
            </a:r>
            <a:endParaRPr sz="2300"/>
          </a:p>
          <a:p>
            <a:pPr indent="0" lvl="0" marL="0" rtl="0" algn="l">
              <a:lnSpc>
                <a:spcPct val="115000"/>
              </a:lnSpc>
              <a:spcBef>
                <a:spcPts val="1600"/>
              </a:spcBef>
              <a:spcAft>
                <a:spcPts val="0"/>
              </a:spcAft>
              <a:buNone/>
            </a:pPr>
            <a:r>
              <a:rPr lang="en-GB" sz="2300"/>
              <a:t>5.Biomedical:Used medicinal supplies like bandage drugs and chemicals etc..</a:t>
            </a:r>
            <a:endParaRPr sz="2300"/>
          </a:p>
          <a:p>
            <a:pPr indent="0" lvl="0" marL="0" rtl="0" algn="l">
              <a:lnSpc>
                <a:spcPct val="50000"/>
              </a:lnSpc>
              <a:spcBef>
                <a:spcPts val="1600"/>
              </a:spcBef>
              <a:spcAft>
                <a:spcPts val="1600"/>
              </a:spcAft>
              <a:buNone/>
            </a:pPr>
            <a:r>
              <a:t/>
            </a:r>
            <a:endParaRPr/>
          </a:p>
        </p:txBody>
      </p:sp>
      <p:pic>
        <p:nvPicPr>
          <p:cNvPr id="226" name="Google Shape;226;p32"/>
          <p:cNvPicPr preferRelativeResize="0"/>
          <p:nvPr/>
        </p:nvPicPr>
        <p:blipFill>
          <a:blip r:embed="rId3">
            <a:alphaModFix/>
          </a:blip>
          <a:stretch>
            <a:fillRect/>
          </a:stretch>
        </p:blipFill>
        <p:spPr>
          <a:xfrm>
            <a:off x="7828475" y="4176075"/>
            <a:ext cx="1315525" cy="967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1233200" y="104475"/>
            <a:ext cx="70389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latin typeface="Merriweather"/>
                <a:ea typeface="Merriweather"/>
                <a:cs typeface="Merriweather"/>
                <a:sym typeface="Merriweather"/>
              </a:rPr>
              <a:t>SOLID WASTE GENERATION,COLLECTION,TREATMENT AND DISPOSAL </a:t>
            </a:r>
            <a:endParaRPr b="1" u="sng">
              <a:latin typeface="Merriweather"/>
              <a:ea typeface="Merriweather"/>
              <a:cs typeface="Merriweather"/>
              <a:sym typeface="Merriweather"/>
            </a:endParaRPr>
          </a:p>
        </p:txBody>
      </p:sp>
      <p:sp>
        <p:nvSpPr>
          <p:cNvPr id="232" name="Google Shape;232;p33"/>
          <p:cNvSpPr txBox="1"/>
          <p:nvPr>
            <p:ph idx="1" type="body"/>
          </p:nvPr>
        </p:nvSpPr>
        <p:spPr>
          <a:xfrm>
            <a:off x="0" y="1425175"/>
            <a:ext cx="9144000" cy="3718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GB" sz="1900"/>
              <a:t>In countries like United States the rate of solid waste generation is about 2kg per person per day.In India its about 0.5 kg per person per day.</a:t>
            </a:r>
            <a:endParaRPr sz="1900"/>
          </a:p>
          <a:p>
            <a:pPr indent="-349250" lvl="0" marL="457200" rtl="0" algn="l">
              <a:spcBef>
                <a:spcPts val="0"/>
              </a:spcBef>
              <a:spcAft>
                <a:spcPts val="0"/>
              </a:spcAft>
              <a:buSzPts val="1900"/>
              <a:buChar char="●"/>
            </a:pPr>
            <a:r>
              <a:rPr lang="en-GB" sz="1900"/>
              <a:t>Mainly the Solid waste is stored in closed containers(dumpsters)</a:t>
            </a:r>
            <a:endParaRPr sz="1900"/>
          </a:p>
          <a:p>
            <a:pPr indent="-298450" lvl="1" marL="914400" rtl="0" algn="l">
              <a:spcBef>
                <a:spcPts val="0"/>
              </a:spcBef>
              <a:spcAft>
                <a:spcPts val="0"/>
              </a:spcAft>
              <a:buSzPts val="1100"/>
              <a:buChar char="➢"/>
            </a:pPr>
            <a:r>
              <a:rPr lang="en-GB" sz="1600"/>
              <a:t> </a:t>
            </a:r>
            <a:r>
              <a:rPr lang="en-GB" sz="1900"/>
              <a:t>It varies with use cases</a:t>
            </a:r>
            <a:endParaRPr sz="1900"/>
          </a:p>
          <a:p>
            <a:pPr indent="-349250" lvl="1" marL="914400" rtl="0" algn="l">
              <a:spcBef>
                <a:spcPts val="0"/>
              </a:spcBef>
              <a:spcAft>
                <a:spcPts val="0"/>
              </a:spcAft>
              <a:buSzPts val="1900"/>
              <a:buChar char="➢"/>
            </a:pPr>
            <a:r>
              <a:rPr lang="en-GB" sz="1900"/>
              <a:t>From these containers it is collected using specialised trucks .</a:t>
            </a:r>
            <a:endParaRPr sz="1900"/>
          </a:p>
          <a:p>
            <a:pPr indent="-349250" lvl="1" marL="914400" rtl="0" algn="l">
              <a:spcBef>
                <a:spcPts val="0"/>
              </a:spcBef>
              <a:spcAft>
                <a:spcPts val="0"/>
              </a:spcAft>
              <a:buSzPts val="1900"/>
              <a:buChar char="➢"/>
            </a:pPr>
            <a:r>
              <a:rPr lang="en-GB" sz="1900"/>
              <a:t>Then waste from several trucks get dumped into a single large truck which then carries it to the treatment area.</a:t>
            </a:r>
            <a:endParaRPr sz="1900"/>
          </a:p>
          <a:p>
            <a:pPr indent="-342900" lvl="0" marL="457200" rtl="0" algn="l">
              <a:spcBef>
                <a:spcPts val="0"/>
              </a:spcBef>
              <a:spcAft>
                <a:spcPts val="0"/>
              </a:spcAft>
              <a:buSzPts val="1800"/>
              <a:buChar char="●"/>
            </a:pPr>
            <a:r>
              <a:rPr lang="en-GB" sz="1800"/>
              <a:t>Treatment will be done to reduce the waste and makes it easier to handle.</a:t>
            </a:r>
            <a:endParaRPr sz="1800"/>
          </a:p>
          <a:p>
            <a:pPr indent="-342900" lvl="0" marL="457200" rtl="0" algn="l">
              <a:spcBef>
                <a:spcPts val="0"/>
              </a:spcBef>
              <a:spcAft>
                <a:spcPts val="0"/>
              </a:spcAft>
              <a:buSzPts val="1800"/>
              <a:buChar char="●"/>
            </a:pPr>
            <a:r>
              <a:rPr lang="en-GB" sz="1800"/>
              <a:t>It can also serve to recover some materials for recycling or reuse.</a:t>
            </a:r>
            <a:endParaRPr sz="1800"/>
          </a:p>
          <a:p>
            <a:pPr indent="0" lvl="0" marL="0" rtl="0" algn="l">
              <a:spcBef>
                <a:spcPts val="1600"/>
              </a:spcBef>
              <a:spcAft>
                <a:spcPts val="1600"/>
              </a:spcAft>
              <a:buNone/>
            </a:pPr>
            <a:r>
              <a:rPr lang="en-GB"/>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