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968" r:id="rId2"/>
    <p:sldId id="969" r:id="rId3"/>
    <p:sldId id="1030" r:id="rId4"/>
    <p:sldId id="1077" r:id="rId5"/>
    <p:sldId id="1078" r:id="rId6"/>
    <p:sldId id="1079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06B"/>
    <a:srgbClr val="FAFA02"/>
    <a:srgbClr val="FFFF00"/>
    <a:srgbClr val="D6B8EB"/>
    <a:srgbClr val="A77EC7"/>
    <a:srgbClr val="B59BC7"/>
    <a:srgbClr val="C7AAD9"/>
    <a:srgbClr val="C89EDF"/>
    <a:srgbClr val="BD83DF"/>
    <a:srgbClr val="CB8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84437" autoAdjust="0"/>
  </p:normalViewPr>
  <p:slideViewPr>
    <p:cSldViewPr>
      <p:cViewPr varScale="1">
        <p:scale>
          <a:sx n="134" d="100"/>
          <a:sy n="134" d="100"/>
        </p:scale>
        <p:origin x="3384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>
        <p:scale>
          <a:sx n="50" d="100"/>
          <a:sy n="50" d="100"/>
        </p:scale>
        <p:origin x="3331" y="26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17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7DDAF-7DC7-4E22-9EB0-FF29A74BD8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7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37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9ED62-AA44-4EE7-ACDD-ED28D75BE3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30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17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7DDAF-7DC7-4E22-9EB0-FF29A74BD8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41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www.nltk.org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Natural_Language_Toolkit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7250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055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572500" y="6553200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86100" y="6569789"/>
            <a:ext cx="425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© 2016- 2017 ElephantScale.com. All rights reserved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4" Type="http://schemas.openxmlformats.org/officeDocument/2006/relationships/hyperlink" Target="https://github.com/nlt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Text Analytics With Python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1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2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167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with 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Analytics with Machine Learning allows us to do: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Topic Discovery</a:t>
            </a:r>
          </a:p>
          <a:p>
            <a:pPr lvl="1"/>
            <a:r>
              <a:rPr lang="en-US" dirty="0" smtClean="0"/>
              <a:t>Outlier Detection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Other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Vectorizing</a:t>
            </a:r>
            <a:r>
              <a:rPr lang="en-US" dirty="0" smtClean="0"/>
              <a:t>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</a:t>
            </a:r>
            <a:r>
              <a:rPr lang="en-US" dirty="0" err="1" smtClean="0"/>
              <a:t>vectorize</a:t>
            </a:r>
            <a:r>
              <a:rPr lang="en-US" dirty="0" smtClean="0"/>
              <a:t> text:</a:t>
            </a:r>
          </a:p>
          <a:p>
            <a:r>
              <a:rPr lang="en-US" dirty="0" smtClean="0"/>
              <a:t>TF/IDF:</a:t>
            </a:r>
          </a:p>
          <a:p>
            <a:pPr lvl="1"/>
            <a:r>
              <a:rPr lang="en-US" dirty="0" smtClean="0"/>
              <a:t>Term frequency divided by the frequency in document</a:t>
            </a:r>
          </a:p>
          <a:p>
            <a:r>
              <a:rPr lang="en-US" dirty="0" smtClean="0"/>
              <a:t>Word2Vec</a:t>
            </a:r>
          </a:p>
          <a:p>
            <a:pPr lvl="1"/>
            <a:r>
              <a:rPr lang="en-US" dirty="0" smtClean="0"/>
              <a:t>Trained Deep Learning Model for Vectorization</a:t>
            </a:r>
          </a:p>
          <a:p>
            <a:pPr lvl="1"/>
            <a:r>
              <a:rPr lang="en-US" dirty="0" smtClean="0"/>
              <a:t>Done by Google</a:t>
            </a:r>
          </a:p>
          <a:p>
            <a:r>
              <a:rPr lang="en-US" dirty="0" smtClean="0"/>
              <a:t>Glove</a:t>
            </a:r>
          </a:p>
          <a:p>
            <a:pPr lvl="1"/>
            <a:r>
              <a:rPr lang="en-US" dirty="0" smtClean="0"/>
              <a:t>Trained Model for relating text to one another</a:t>
            </a:r>
          </a:p>
          <a:p>
            <a:pPr lvl="1"/>
            <a:r>
              <a:rPr lang="en-US" dirty="0" smtClean="0"/>
              <a:t>Good for distance.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is the standard ML Library for Python</a:t>
            </a:r>
          </a:p>
          <a:p>
            <a:r>
              <a:rPr lang="en-US" dirty="0" smtClean="0"/>
              <a:t>Allows us to do things like: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Topic Discovery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do some advanced features related to text</a:t>
            </a:r>
          </a:p>
          <a:p>
            <a:r>
              <a:rPr lang="en-US" dirty="0" smtClean="0"/>
              <a:t>Topic Discovery</a:t>
            </a:r>
          </a:p>
          <a:p>
            <a:r>
              <a:rPr lang="en-US" dirty="0" smtClean="0"/>
              <a:t>Glove</a:t>
            </a:r>
          </a:p>
          <a:p>
            <a:r>
              <a:rPr lang="en-US" dirty="0" smtClean="0"/>
              <a:t>Word2Vec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Learn Python libraries for text analytics 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NLTK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&gt;&gt; </a:t>
            </a:r>
            <a:r>
              <a:rPr lang="en-US" sz="3200" kern="0" dirty="0">
                <a:ea typeface="ＭＳ Ｐゴシック"/>
              </a:rPr>
              <a:t>Section 1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2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</a:t>
            </a:r>
            <a:r>
              <a:rPr lang="mr-IN" dirty="0" smtClean="0"/>
              <a:t>–</a:t>
            </a:r>
            <a:r>
              <a:rPr lang="en-US" dirty="0" smtClean="0"/>
              <a:t> Natural Language Tool Kit</a:t>
            </a:r>
          </a:p>
          <a:p>
            <a:pPr lvl="1"/>
            <a:r>
              <a:rPr lang="en-US" dirty="0" smtClean="0"/>
              <a:t>Very popular and versatile library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://www.nltk.org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github.com/nltk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NLTK Features:</a:t>
            </a:r>
          </a:p>
          <a:p>
            <a:pPr lvl="1"/>
            <a:r>
              <a:rPr lang="en-US" dirty="0" smtClean="0"/>
              <a:t>Lexical analysis : tokenization of text</a:t>
            </a:r>
          </a:p>
          <a:p>
            <a:pPr lvl="1"/>
            <a:r>
              <a:rPr lang="en-US" dirty="0" err="1" smtClean="0"/>
              <a:t>Ngram</a:t>
            </a:r>
            <a:r>
              <a:rPr lang="en-US" dirty="0" smtClean="0"/>
              <a:t> analytics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768475"/>
          </a:xfrm>
        </p:spPr>
        <p:txBody>
          <a:bodyPr/>
          <a:lstStyle/>
          <a:p>
            <a:r>
              <a:rPr lang="en-US" dirty="0" smtClean="0"/>
              <a:t>NLTK is part of modern python stacks (like 'anaconda')</a:t>
            </a:r>
          </a:p>
          <a:p>
            <a:endParaRPr lang="en-US" dirty="0"/>
          </a:p>
          <a:p>
            <a:r>
              <a:rPr lang="en-US" dirty="0" smtClean="0"/>
              <a:t>Installing NLTK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9214" y="2722562"/>
            <a:ext cx="808355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// using pip tool</a:t>
            </a:r>
          </a:p>
          <a:p>
            <a:pPr defTabSz="288925"/>
            <a:r>
              <a:rPr lang="en-US" sz="1800" b="1" dirty="0" smtClean="0">
                <a:solidFill>
                  <a:schemeClr val="bg2"/>
                </a:solidFill>
                <a:latin typeface="Lucida Sans Typewriter" pitchFamily="49" charset="0"/>
              </a:rPr>
              <a:t>$  pip install </a:t>
            </a:r>
            <a:r>
              <a:rPr lang="en-US" sz="1800" b="1" dirty="0" err="1" smtClean="0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endParaRPr lang="en-US" sz="1800" b="1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// to install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dataset</a:t>
            </a:r>
          </a:p>
          <a:p>
            <a:pPr defTabSz="288925"/>
            <a:r>
              <a:rPr lang="en-US" sz="1800" b="1" dirty="0" smtClean="0">
                <a:solidFill>
                  <a:schemeClr val="bg2"/>
                </a:solidFill>
                <a:latin typeface="Lucida Sans Typewriter" pitchFamily="49" charset="0"/>
              </a:rPr>
              <a:t>$  python3</a:t>
            </a:r>
          </a:p>
          <a:p>
            <a:pPr defTabSz="288925"/>
            <a:r>
              <a:rPr lang="en-US" sz="1800" b="1" dirty="0" smtClean="0">
                <a:solidFill>
                  <a:schemeClr val="bg2"/>
                </a:solidFill>
                <a:latin typeface="Lucida Sans Typewriter" pitchFamily="49" charset="0"/>
              </a:rPr>
              <a:t>&gt;   </a:t>
            </a:r>
            <a:r>
              <a:rPr lang="en-US" sz="1800" b="1" dirty="0" err="1" smtClean="0">
                <a:solidFill>
                  <a:schemeClr val="bg2"/>
                </a:solidFill>
                <a:latin typeface="Lucida Sans Typewriter" pitchFamily="49" charset="0"/>
              </a:rPr>
              <a:t>nltk.download</a:t>
            </a:r>
            <a:r>
              <a:rPr lang="en-US" sz="1800" b="1" dirty="0" smtClean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# This will pop up a UI, select a directory to </a:t>
            </a: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# download data.  This directory will be referred </a:t>
            </a: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# as '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nltk_data_dir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'. be sure to add this as follows</a:t>
            </a:r>
          </a:p>
          <a:p>
            <a:pPr defTabSz="288925"/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&gt;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nltk.data.path.append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("/Users/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/data/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nltk_data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349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Dataset /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NLTK (data) comes with pretty interesting datasets / corpus</a:t>
            </a:r>
          </a:p>
          <a:p>
            <a:r>
              <a:rPr lang="en-US" dirty="0" smtClean="0"/>
              <a:t>This is part of '</a:t>
            </a:r>
            <a:r>
              <a:rPr lang="en-US" dirty="0" err="1" smtClean="0"/>
              <a:t>nltk.corpus</a:t>
            </a:r>
            <a:r>
              <a:rPr lang="en-US" dirty="0" smtClean="0"/>
              <a:t>'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692601"/>
            <a:ext cx="8637814" cy="477053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</a:t>
            </a:r>
            <a:endParaRPr lang="en-US" sz="16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os.path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expanduser</a:t>
            </a:r>
            <a:endParaRPr lang="en-US" sz="16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nltk.data.path.append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expanduser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("~") + "/data/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nltk_data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words.readme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6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words.words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-basic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",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[:10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 </a:t>
            </a:r>
            <a:r>
              <a:rPr lang="en-US" sz="1600" i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850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['I', 'a', 'able', 'about', 'account', 'acid', 'across', 'act', 'addition', 'adjustment']</a:t>
            </a:r>
            <a:endParaRPr lang="en-US" sz="16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words.words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",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6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[:10</a:t>
            </a:r>
            <a:r>
              <a:rPr lang="en-US" sz="16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nl-NL" sz="16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600" i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nl-NL" sz="16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 </a:t>
            </a:r>
            <a:r>
              <a:rPr lang="nl-NL" sz="16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235886</a:t>
            </a:r>
          </a:p>
          <a:p>
            <a:pPr defTabSz="288925"/>
            <a:r>
              <a:rPr lang="nl-NL" sz="16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'A', 'a',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'aal',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aalii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'aam',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Aani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aardvark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'aardwolf', 'Aaron']</a:t>
            </a:r>
            <a:endParaRPr lang="en-US" sz="16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Corpus : State of the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308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corpus has a 'readme()' function</a:t>
            </a:r>
          </a:p>
          <a:p>
            <a:r>
              <a:rPr lang="en-US" dirty="0" smtClean="0"/>
              <a:t>State of the Union addresses from 1945 to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353142"/>
            <a:ext cx="8637814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state_union.readme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state_union.fileids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['1945-Truman.txt', '1963-Kennedy.txt',... '1964-Johnson.txt', '1974-Nixon.txt',... '1981-Reagan.txt',... '2000-Clinton.txt', '2001-GWBush-1.txt', '2001-GWBush-2.txt', ... '2006-GWBush.txt']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see all words in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entier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state of the union corpus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state_union.words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399822</a:t>
            </a:r>
            <a:endParaRPr lang="en-US" sz="14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one particular state of the union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state_union.raw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(gw2006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cs-CZ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33411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only words for one SOTU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gw2006_words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(gw2006_words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uk-UA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6515</a:t>
            </a:r>
            <a:endParaRPr lang="en-US" sz="14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gw2006_sentences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state_union.sents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print(gw2006_sentences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[:10])</a:t>
            </a:r>
          </a:p>
        </p:txBody>
      </p:sp>
    </p:spTree>
    <p:extLst>
      <p:ext uri="{BB962C8B-B14F-4D97-AF65-F5344CB8AC3E}">
        <p14:creationId xmlns:p14="http://schemas.microsoft.com/office/powerpoint/2010/main" val="1985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Corpus : Novels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30817"/>
          </a:xfrm>
        </p:spPr>
        <p:txBody>
          <a:bodyPr>
            <a:normAutofit/>
          </a:bodyPr>
          <a:lstStyle/>
          <a:p>
            <a:r>
              <a:rPr lang="en-US" dirty="0" smtClean="0"/>
              <a:t>These are public domain novels from Gutenberg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353142"/>
            <a:ext cx="8637814" cy="461664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gutenberg.readme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Let's see what we have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gutenberg.fileids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austen-emma.txt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austen-persuasion.txt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austen-sense.txt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'bible-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kjv.txt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blake-poems.txt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bryant-stories.txt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'burgess-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busterbrown.txt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carroll-alice.txt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chesterton-ball.txt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chesterton-brown.txt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chesterton-thursday.txt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edgeworth-parents.txt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milton-paradise.txt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shakespeare-caesar.txt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shakespeare-hamlet.txt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shakespeare-macbeth.txt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whitman-leaves.txt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</a:t>
            </a:r>
            <a:endParaRPr lang="en-US" sz="14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Moby Dick novel</a:t>
            </a:r>
          </a:p>
          <a:p>
            <a:pPr defTabSz="288925"/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gutenberg.raw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[1:1000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the words for Moby Dick</a:t>
            </a:r>
          </a:p>
          <a:p>
            <a:pPr defTabSz="288925"/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moby_dick_words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moby_dick_words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260819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Tokenizing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5398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First step in analyzing text is splitting raw text into words</a:t>
            </a:r>
          </a:p>
          <a:p>
            <a:pPr lvl="1"/>
            <a:r>
              <a:rPr lang="en-US" dirty="0" smtClean="0"/>
              <a:t>Called tokenizing</a:t>
            </a:r>
          </a:p>
          <a:p>
            <a:r>
              <a:rPr lang="en-US" dirty="0" err="1" smtClean="0"/>
              <a:t>Nltk.tokenize</a:t>
            </a:r>
            <a:r>
              <a:rPr lang="en-US" dirty="0" smtClean="0"/>
              <a:t> package offers few handy ones</a:t>
            </a:r>
          </a:p>
          <a:p>
            <a:pPr lvl="1"/>
            <a:r>
              <a:rPr lang="en-US" dirty="0" err="1" smtClean="0"/>
              <a:t>Word_tokenize</a:t>
            </a:r>
            <a:r>
              <a:rPr lang="en-US" dirty="0" smtClean="0"/>
              <a:t> : gives out words</a:t>
            </a:r>
          </a:p>
          <a:p>
            <a:pPr lvl="1"/>
            <a:r>
              <a:rPr lang="en-US" dirty="0" err="1" smtClean="0"/>
              <a:t>Workpunct_tokenize</a:t>
            </a:r>
            <a:r>
              <a:rPr lang="en-US" dirty="0" smtClean="0"/>
              <a:t> : numbers and punctuations in their own words</a:t>
            </a:r>
          </a:p>
          <a:p>
            <a:pPr lvl="1"/>
            <a:r>
              <a:rPr lang="en-US" dirty="0" err="1" smtClean="0"/>
              <a:t>Sent_tokenize</a:t>
            </a:r>
            <a:r>
              <a:rPr lang="en-US" dirty="0" smtClean="0"/>
              <a:t> : splits into sentences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279" y="2506785"/>
            <a:ext cx="8637814" cy="397031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word_tokenize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wordpunct_tokenize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sent_tokenize</a:t>
            </a:r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text 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"""I went to Starbucks. And bought a latte for $4.50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!</a:t>
            </a: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 :)"""</a:t>
            </a:r>
          </a:p>
          <a:p>
            <a:pPr defTabSz="288925"/>
            <a:endParaRPr lang="en-US" sz="1400" b="1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sent_tokenize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['I went to Starbucks.', </a:t>
            </a:r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'And 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bought a latte for $4.50</a:t>
            </a:r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!',   'Yum 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:-)']</a:t>
            </a:r>
            <a:endParaRPr lang="en-US" sz="1400" i="1" dirty="0" smtClean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word_tokenize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['I', 'went',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'Starbucks', '.',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And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bought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'a', 'latte',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nl-NL" sz="1400" b="1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'$', '4.50', '!', '</a:t>
            </a:r>
            <a:r>
              <a:rPr lang="nl-NL" sz="1400" b="1" i="1" dirty="0" err="1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</a:t>
            </a:r>
            <a:r>
              <a:rPr lang="nl-NL" sz="1400" b="1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':', '-', ')']</a:t>
            </a:r>
            <a:endParaRPr lang="en-US" sz="1400" b="1" i="1" dirty="0" smtClean="0">
              <a:solidFill>
                <a:schemeClr val="accent5">
                  <a:lumMod val="75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wordpunct_tokenize</a:t>
            </a:r>
            <a:r>
              <a:rPr lang="en-US" sz="14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['I', 'went',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'Starbucks', '.',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And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bought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'a', 'latte',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nl-NL" sz="1400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'$', '4', '.', '50', '!', '</a:t>
            </a:r>
            <a:r>
              <a:rPr lang="nl-NL" sz="1400" i="1" dirty="0" err="1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</a:t>
            </a:r>
            <a:r>
              <a:rPr lang="nl-NL" sz="1400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':-)']</a:t>
            </a:r>
            <a:endParaRPr lang="en-US" sz="1400" i="1" dirty="0">
              <a:solidFill>
                <a:schemeClr val="accent5">
                  <a:lumMod val="75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379738</TotalTime>
  <Words>800</Words>
  <Application>Microsoft Macintosh PowerPoint</Application>
  <PresentationFormat>Custom</PresentationFormat>
  <Paragraphs>176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Bold</vt:lpstr>
      <vt:lpstr>Garamond</vt:lpstr>
      <vt:lpstr>Lucida Sans Typewriter</vt:lpstr>
      <vt:lpstr>Monotype Sorts</vt:lpstr>
      <vt:lpstr>ＭＳ Ｐゴシック</vt:lpstr>
      <vt:lpstr>Times New Roman</vt:lpstr>
      <vt:lpstr>Verdana</vt:lpstr>
      <vt:lpstr>Wingdings</vt:lpstr>
      <vt:lpstr>Arial</vt:lpstr>
      <vt:lpstr>LPc_New</vt:lpstr>
      <vt:lpstr>Text Analytics With Python</vt:lpstr>
      <vt:lpstr>Lesson Objectives</vt:lpstr>
      <vt:lpstr>NLTK</vt:lpstr>
      <vt:lpstr>Python Libraries</vt:lpstr>
      <vt:lpstr>Installing NLTK</vt:lpstr>
      <vt:lpstr>NLTK Dataset / Corpus</vt:lpstr>
      <vt:lpstr>NLTK Corpus : State of the Union</vt:lpstr>
      <vt:lpstr>NLTK Corpus : Novels</vt:lpstr>
      <vt:lpstr>NLTK Tokenizing Text</vt:lpstr>
      <vt:lpstr>Machine Learning with Text </vt:lpstr>
      <vt:lpstr>Vectorizing Text</vt:lpstr>
      <vt:lpstr>Scikit-Learn </vt:lpstr>
      <vt:lpstr>GenSim</vt:lpstr>
    </vt:vector>
  </TitlesOfParts>
  <Company>LearningPatterns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 to Spring</dc:title>
  <dc:creator/>
  <cp:lastModifiedBy>Timothy Fox</cp:lastModifiedBy>
  <cp:revision>4466</cp:revision>
  <cp:lastPrinted>2017-03-10T22:32:27Z</cp:lastPrinted>
  <dcterms:created xsi:type="dcterms:W3CDTF">2010-07-13T15:22:01Z</dcterms:created>
  <dcterms:modified xsi:type="dcterms:W3CDTF">2017-06-07T22:48:36Z</dcterms:modified>
</cp:coreProperties>
</file>