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055" r:id="rId2"/>
    <p:sldId id="1057" r:id="rId3"/>
    <p:sldId id="1067" r:id="rId4"/>
    <p:sldId id="1068" r:id="rId5"/>
    <p:sldId id="1069" r:id="rId6"/>
    <p:sldId id="1070" r:id="rId7"/>
    <p:sldId id="1071" r:id="rId8"/>
    <p:sldId id="1060" r:id="rId9"/>
    <p:sldId id="1061" r:id="rId10"/>
    <p:sldId id="1072" r:id="rId11"/>
    <p:sldId id="1074" r:id="rId12"/>
    <p:sldId id="1075" r:id="rId13"/>
    <p:sldId id="1076" r:id="rId14"/>
    <p:sldId id="1082" r:id="rId15"/>
    <p:sldId id="1073" r:id="rId16"/>
    <p:sldId id="1080" r:id="rId17"/>
    <p:sldId id="1081" r:id="rId18"/>
    <p:sldId id="1062" r:id="rId19"/>
    <p:sldId id="1063" r:id="rId20"/>
    <p:sldId id="1077" r:id="rId21"/>
    <p:sldId id="1078" r:id="rId22"/>
    <p:sldId id="1079" r:id="rId23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Unknown User1" initials="Unknown User1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610" autoAdjust="0"/>
    <p:restoredTop sz="85987" autoAdjust="0"/>
  </p:normalViewPr>
  <p:slideViewPr>
    <p:cSldViewPr>
      <p:cViewPr varScale="1">
        <p:scale>
          <a:sx n="68" d="100"/>
          <a:sy n="68" d="100"/>
        </p:scale>
        <p:origin x="-1044" y="-96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120">
              <a:defRPr/>
            </a:pPr>
            <a:r>
              <a:rPr lang="en-US" sz="1200" b="1" u="sng" dirty="0">
                <a:latin typeface="Times New Roman" pitchFamily="-110" charset="0"/>
                <a:cs typeface="Times New Roman" pitchFamily="-110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/>
        <a:cs typeface="ＭＳ Ｐゴシック"/>
      </a:defRPr>
    </a:lvl1pPr>
    <a:lvl2pPr marL="452755" indent="-17018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/>
        <a:cs typeface="ＭＳ Ｐゴシック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2017 Elephant Scale. All rights reserved.</a:t>
            </a:r>
          </a:p>
        </p:txBody>
      </p:sp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C3DB5-19C0-4030-81E6-F5C5B46C3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73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See the next slide for a brief explanation of each component.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2017 Elephant Scale. All rights reserved.</a:t>
            </a:r>
          </a:p>
        </p:txBody>
      </p:sp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C3DB5-19C0-4030-81E6-F5C5B46C3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73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We will get into more</a:t>
            </a:r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 detail on how each of these components works and how they integrate together.</a:t>
            </a:r>
          </a:p>
          <a:p>
            <a:pPr eaLnBrk="1" hangingPunct="1"/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Standalone manager is called Scheduler.</a:t>
            </a:r>
          </a:p>
          <a:p>
            <a:pPr eaLnBrk="1" hangingPunct="1"/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Along with SQL, it also supports HQL–Hive Query Language. </a:t>
            </a:r>
          </a:p>
          <a:p>
            <a:pPr eaLnBrk="1" hangingPunct="1"/>
            <a:endParaRPr lang="en-US" dirty="0">
              <a:latin typeface="Times New Roman" pitchFamily="-110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2017 Elephant Scale. All rights reserved.</a:t>
            </a:r>
          </a:p>
        </p:txBody>
      </p:sp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C3DB5-19C0-4030-81E6-F5C5B46C3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73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We will get into more</a:t>
            </a:r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 detail on how each of these components works and how they integrate together.</a:t>
            </a:r>
          </a:p>
          <a:p>
            <a:pPr eaLnBrk="1" hangingPunct="1"/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RDD–is akin to a table in a database. It can hold any type of data. </a:t>
            </a:r>
          </a:p>
          <a:p>
            <a:pPr eaLnBrk="1" hangingPunct="1"/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RDD helps in computation and optimization of data processing. </a:t>
            </a:r>
          </a:p>
          <a:p>
            <a:pPr eaLnBrk="1" hangingPunct="1"/>
            <a:r>
              <a:rPr lang="en-US" baseline="0" dirty="0">
                <a:latin typeface="Times New Roman" pitchFamily="-110" charset="0"/>
                <a:ea typeface="ＭＳ Ｐゴシック"/>
                <a:cs typeface="ＭＳ Ｐゴシック"/>
              </a:rPr>
              <a:t>RDD is also fault tolerance–it can recreate itself. </a:t>
            </a:r>
          </a:p>
          <a:p>
            <a:pPr eaLnBrk="1" hangingPunct="1"/>
            <a:endParaRPr lang="en-US" dirty="0">
              <a:latin typeface="Times New Roman" pitchFamily="-110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2017 Elephant Scale. All rights reserved.</a:t>
            </a:r>
          </a:p>
        </p:txBody>
      </p:sp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C3DB5-19C0-4030-81E6-F5C5B46C36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7325" cy="3671887"/>
          </a:xfrm>
          <a:noFill/>
        </p:spPr>
        <p:txBody>
          <a:bodyPr/>
          <a:lstStyle/>
          <a:p>
            <a:pPr marL="168275" lvl="1" indent="-168275" eaLnBrk="1" hangingPunct="1">
              <a:buSzPct val="65000"/>
              <a:buFont typeface="Wingdings" charset="2"/>
              <a:buChar char=""/>
            </a:pPr>
            <a:r>
              <a:rPr lang="en-US" dirty="0">
                <a:latin typeface="Times New Roman" pitchFamily="-110" charset="0"/>
                <a:ea typeface="ＭＳ Ｐゴシック"/>
              </a:rPr>
              <a:t>Parquet is an on disk, columnar format that is heavily compressed.</a:t>
            </a:r>
          </a:p>
          <a:p>
            <a:pPr marL="168275" lvl="1" indent="-168275" eaLnBrk="1" hangingPunct="1">
              <a:buSzPct val="65000"/>
              <a:buFont typeface="Wingdings" charset="2"/>
              <a:buChar char=""/>
            </a:pPr>
            <a:r>
              <a:rPr lang="en-US" dirty="0">
                <a:latin typeface="Times New Roman" pitchFamily="-110" charset="0"/>
                <a:ea typeface="ＭＳ Ｐゴシック"/>
              </a:rPr>
              <a:t>Spark Streaming–user</a:t>
            </a:r>
            <a:r>
              <a:rPr lang="en-US" baseline="0" dirty="0">
                <a:latin typeface="Times New Roman" pitchFamily="-110" charset="0"/>
                <a:ea typeface="ＭＳ Ｐゴシック"/>
              </a:rPr>
              <a:t> activity, user updates, etc. </a:t>
            </a:r>
          </a:p>
          <a:p>
            <a:pPr marL="168275" lvl="1" indent="-168275" eaLnBrk="1" hangingPunct="1">
              <a:buSzPct val="65000"/>
              <a:buFont typeface="Wingdings" charset="2"/>
              <a:buChar char=""/>
            </a:pPr>
            <a:endParaRPr lang="en-US" dirty="0">
              <a:latin typeface="Times New Roman" pitchFamily="-110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2017 Elephant Scale. All rights reserved.</a:t>
            </a:r>
          </a:p>
        </p:txBody>
      </p:sp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C3DB5-19C0-4030-81E6-F5C5B46C36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7325" cy="3671887"/>
          </a:xfrm>
          <a:noFill/>
        </p:spPr>
        <p:txBody>
          <a:bodyPr/>
          <a:lstStyle/>
          <a:p>
            <a:pPr eaLnBrk="1" hangingPunct="1"/>
            <a:endParaRPr lang="en-US" dirty="0">
              <a:latin typeface="Times New Roman" pitchFamily="-110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/>
                <a:cs typeface="ＭＳ Ｐゴシック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"/>
        <a:defRPr sz="2400">
          <a:solidFill>
            <a:srgbClr val="000000"/>
          </a:solidFill>
          <a:latin typeface="+mn-lt"/>
          <a:ea typeface="ＭＳ Ｐゴシック"/>
          <a:cs typeface="ＭＳ Ｐゴシック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/>
          <a:cs typeface="ＭＳ Ｐゴシック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/>
          <a:cs typeface="ＭＳ Ｐゴシック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/>
          <a:cs typeface="ＭＳ Ｐゴシック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/>
          <a:cs typeface="ＭＳ Ｐゴシック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x-none" altLang="en-US" sz="4000" dirty="0" err="1">
                <a:ea typeface="ＭＳ Ｐゴシック"/>
                <a:cs typeface="ＭＳ Ｐゴシック"/>
              </a:rPr>
              <a:t>Scalable R, Spark, and H20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48790"/>
          </a:xfrm>
        </p:spPr>
        <p:txBody>
          <a:bodyPr/>
          <a:lstStyle/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Introduction to Spark</a:t>
            </a:r>
          </a:p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R and Spark</a:t>
            </a:r>
          </a:p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R and h2o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R and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R was the 4th language supported by Spark</a:t>
            </a:r>
          </a:p>
          <a:p>
            <a:pPr lvl="1"/>
            <a:r>
              <a:rPr lang="x-none" altLang="en-US"/>
              <a:t>after Scala, Java, Python.</a:t>
            </a:r>
          </a:p>
          <a:p>
            <a:pPr lvl="1"/>
            <a:r>
              <a:rPr lang="x-none" altLang="en-US"/>
              <a:t>Includes special runtime shell sparkR.</a:t>
            </a:r>
          </a:p>
          <a:p>
            <a:pPr lvl="0"/>
            <a:r>
              <a:rPr lang="x-none" altLang="en-US"/>
              <a:t>But R not really integrated</a:t>
            </a:r>
          </a:p>
          <a:p>
            <a:pPr lvl="1"/>
            <a:r>
              <a:rPr lang="x-none" altLang="en-US"/>
              <a:t>sparkR a separate binary</a:t>
            </a:r>
          </a:p>
          <a:p>
            <a:pPr lvl="1"/>
            <a:r>
              <a:rPr lang="x-none" altLang="en-US"/>
              <a:t>Not integrated with Rstudio.</a:t>
            </a:r>
          </a:p>
          <a:p>
            <a:pPr lvl="0"/>
            <a:r>
              <a:rPr lang="x-none" altLang="en-US"/>
              <a:t>sparkR basically translates the scala/Java objects to R</a:t>
            </a:r>
          </a:p>
          <a:p>
            <a:pPr lvl="0"/>
            <a:endParaRPr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Configuring SparkR (old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ym typeface="+mn-ea"/>
              </a:rPr>
              <a:t>install.packages</a:t>
            </a:r>
            <a:r>
              <a:rPr lang="en-US" sz="2400" dirty="0">
                <a:sym typeface="+mn-ea"/>
              </a:rPr>
              <a:t>("</a:t>
            </a:r>
            <a:r>
              <a:rPr lang="en-US" sz="2400" dirty="0" err="1">
                <a:sym typeface="+mn-ea"/>
              </a:rPr>
              <a:t>SparkR</a:t>
            </a:r>
            <a:r>
              <a:rPr lang="en-US" sz="2400" dirty="0" smtClean="0">
                <a:sym typeface="+mn-ea"/>
              </a:rPr>
              <a:t>")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+mn-ea"/>
              </a:rPr>
              <a:t>(but this may not work), so</a:t>
            </a:r>
            <a:endParaRPr lang="en-US" sz="2400" dirty="0" smtClean="0"/>
          </a:p>
          <a:p>
            <a:r>
              <a:rPr lang="en-US" sz="2400" dirty="0" smtClean="0">
                <a:sym typeface="+mn-ea"/>
              </a:rPr>
              <a:t>Install directly from </a:t>
            </a:r>
            <a:r>
              <a:rPr lang="en-US" sz="2400" dirty="0" err="1" smtClean="0">
                <a:sym typeface="+mn-ea"/>
              </a:rPr>
              <a:t>Git</a:t>
            </a:r>
            <a:endParaRPr lang="en-US" sz="2400" dirty="0" smtClean="0"/>
          </a:p>
          <a:p>
            <a:pPr lvl="1"/>
            <a:r>
              <a:rPr lang="en-US" sz="2400" dirty="0">
                <a:sym typeface="+mn-ea"/>
              </a:rPr>
              <a:t>if (!require('</a:t>
            </a:r>
            <a:r>
              <a:rPr lang="en-US" sz="2400" dirty="0" err="1">
                <a:sym typeface="+mn-ea"/>
              </a:rPr>
              <a:t>devtools</a:t>
            </a:r>
            <a:r>
              <a:rPr lang="en-US" sz="2400" dirty="0">
                <a:sym typeface="+mn-ea"/>
              </a:rPr>
              <a:t>')) </a:t>
            </a:r>
            <a:r>
              <a:rPr lang="en-US" sz="2400" dirty="0" err="1">
                <a:sym typeface="+mn-ea"/>
              </a:rPr>
              <a:t>install.packages</a:t>
            </a:r>
            <a:r>
              <a:rPr lang="en-US" sz="2400" dirty="0">
                <a:sym typeface="+mn-ea"/>
              </a:rPr>
              <a:t>('</a:t>
            </a:r>
            <a:r>
              <a:rPr lang="en-US" sz="2400" dirty="0" err="1">
                <a:sym typeface="+mn-ea"/>
              </a:rPr>
              <a:t>devtools</a:t>
            </a:r>
            <a:r>
              <a:rPr lang="en-US" sz="2400" dirty="0">
                <a:sym typeface="+mn-ea"/>
              </a:rPr>
              <a:t>') </a:t>
            </a:r>
            <a:r>
              <a:rPr lang="en-US" sz="2400" dirty="0" err="1">
                <a:sym typeface="+mn-ea"/>
              </a:rPr>
              <a:t>devtools</a:t>
            </a:r>
            <a:r>
              <a:rPr lang="en-US" sz="2400" dirty="0">
                <a:sym typeface="+mn-ea"/>
              </a:rPr>
              <a:t>::</a:t>
            </a:r>
            <a:r>
              <a:rPr lang="en-US" sz="2400" dirty="0" err="1">
                <a:sym typeface="+mn-ea"/>
              </a:rPr>
              <a:t>install_github</a:t>
            </a:r>
            <a:r>
              <a:rPr lang="en-US" sz="2400" dirty="0">
                <a:sym typeface="+mn-ea"/>
              </a:rPr>
              <a:t>('apache/spark@v1.4.0', subdir='R/</a:t>
            </a:r>
            <a:r>
              <a:rPr lang="en-US" sz="2400" dirty="0" err="1">
                <a:sym typeface="+mn-ea"/>
              </a:rPr>
              <a:t>pkg</a:t>
            </a:r>
            <a:r>
              <a:rPr lang="en-US" sz="2400" dirty="0" smtClean="0">
                <a:sym typeface="+mn-ea"/>
              </a:rPr>
              <a:t>')</a:t>
            </a:r>
            <a:endParaRPr lang="en-US" sz="2400" dirty="0" smtClean="0"/>
          </a:p>
          <a:p>
            <a:r>
              <a:rPr lang="en-US" sz="2400" dirty="0" smtClean="0">
                <a:sym typeface="+mn-ea"/>
              </a:rPr>
              <a:t>Set up Spark environment variables</a:t>
            </a:r>
            <a:endParaRPr lang="en-US" sz="2400" dirty="0" smtClean="0"/>
          </a:p>
          <a:p>
            <a:pPr lvl="1"/>
            <a:r>
              <a:rPr lang="en-US" sz="2400" dirty="0">
                <a:sym typeface="+mn-ea"/>
              </a:rPr>
              <a:t>See http://</a:t>
            </a:r>
            <a:r>
              <a:rPr lang="en-US" sz="2400" dirty="0" err="1">
                <a:sym typeface="+mn-ea"/>
              </a:rPr>
              <a:t>stackoverflow.com</a:t>
            </a:r>
            <a:r>
              <a:rPr lang="en-US" sz="2400" dirty="0">
                <a:sym typeface="+mn-ea"/>
              </a:rPr>
              <a:t>/questions/31184918/installing-of-</a:t>
            </a:r>
            <a:r>
              <a:rPr lang="en-US" sz="2400" dirty="0" err="1">
                <a:sym typeface="+mn-ea"/>
              </a:rPr>
              <a:t>sparkr</a:t>
            </a:r>
            <a:endParaRPr lang="en-US" sz="2400" dirty="0" smtClean="0"/>
          </a:p>
          <a:p>
            <a:r>
              <a:rPr lang="en-US" sz="2400" dirty="0" err="1">
                <a:sym typeface="+mn-ea"/>
              </a:rPr>
              <a:t>sc</a:t>
            </a:r>
            <a:r>
              <a:rPr lang="en-US" sz="2400" dirty="0">
                <a:sym typeface="+mn-ea"/>
              </a:rPr>
              <a:t> &lt;- </a:t>
            </a:r>
            <a:r>
              <a:rPr lang="en-US" sz="2400" dirty="0" err="1">
                <a:sym typeface="+mn-ea"/>
              </a:rPr>
              <a:t>sparkR.init</a:t>
            </a:r>
            <a:r>
              <a:rPr lang="en-US" sz="2400" dirty="0" smtClean="0">
                <a:sym typeface="+mn-ea"/>
              </a:rPr>
              <a:t>()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+mn-ea"/>
              </a:rPr>
              <a:t>Use </a:t>
            </a:r>
            <a:r>
              <a:rPr lang="en-US" sz="2400" dirty="0" err="1" smtClean="0">
                <a:sym typeface="+mn-ea"/>
              </a:rPr>
              <a:t>sc</a:t>
            </a:r>
            <a:r>
              <a:rPr lang="en-US" sz="2400" dirty="0" smtClean="0">
                <a:sym typeface="+mn-ea"/>
              </a:rPr>
              <a:t> as you would in other Spark shells (next slide)</a:t>
            </a:r>
            <a:endParaRPr lang="en-US" sz="2400" dirty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Using R with SparkR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Some R code:</a:t>
            </a:r>
          </a:p>
          <a:p>
            <a:endParaRPr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905000"/>
            <a:ext cx="536384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Sparklyr Package: Real Spark/R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The new sparklyr package gives us much better integration</a:t>
            </a:r>
            <a:r>
              <a:rPr lang="x-none" altLang="en-US" smtClean="0"/>
              <a:t>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Provides an easy way to install </a:t>
            </a:r>
            <a:r>
              <a:rPr lang="en-US" altLang="en-US" dirty="0" smtClean="0"/>
              <a:t>spark locally for development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Great for Windows Users!</a:t>
            </a:r>
          </a:p>
          <a:p>
            <a:pPr lvl="1"/>
            <a:r>
              <a:rPr lang="en-US" altLang="en-US" dirty="0" smtClean="0"/>
              <a:t>Easy one-liner</a:t>
            </a:r>
          </a:p>
          <a:p>
            <a:pPr lvl="1"/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295400"/>
            <a:ext cx="87630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install.packages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sparklyr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”)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700" y="22098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library(“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sparklyr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”)</a:t>
            </a:r>
          </a:p>
          <a:p>
            <a:pPr defTabSz="288925"/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spark_install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(“2.1.0”)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production spark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connect to a production spark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enables us to run our R code on big Data</a:t>
            </a:r>
          </a:p>
          <a:p>
            <a:r>
              <a:rPr lang="en-US" dirty="0" smtClean="0"/>
              <a:t>We just need a parallelized operation to run it on</a:t>
            </a:r>
          </a:p>
          <a:p>
            <a:pPr lvl="1"/>
            <a:r>
              <a:rPr lang="en-US" dirty="0" smtClean="0"/>
              <a:t>Unfortunately, we can’t run just ANY R code on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2192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library(“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sparklyr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”)</a:t>
            </a: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s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c &lt;-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spark_connect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(“master = “spark://masterIPADDRESS:7077”)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dplyr and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dplyr is the standard data exploration library in R</a:t>
            </a:r>
          </a:p>
          <a:p>
            <a:pPr lvl="1"/>
            <a:r>
              <a:rPr lang="x-none" altLang="en-US"/>
              <a:t>Written by Hadley Wickham</a:t>
            </a:r>
          </a:p>
          <a:p>
            <a:pPr lvl="1"/>
            <a:r>
              <a:rPr lang="x-none" altLang="en-US"/>
              <a:t>Extremely powerful and fast (written in optimized C++)</a:t>
            </a:r>
          </a:p>
          <a:p>
            <a:pPr lvl="1"/>
            <a:r>
              <a:rPr lang="x-none" altLang="en-US"/>
              <a:t>dplyr integrates with DBI to perform transparent database queries.</a:t>
            </a:r>
          </a:p>
          <a:p>
            <a:pPr lvl="0"/>
            <a:r>
              <a:rPr lang="x-none" altLang="en-US" sz="2400"/>
              <a:t>dplyr can also integrate with Spark objects</a:t>
            </a:r>
          </a:p>
          <a:p>
            <a:pPr lvl="1"/>
            <a:r>
              <a:rPr lang="x-none" altLang="en-US" sz="2200"/>
              <a:t>We can do push processing to spark that would normally done in memory on </a:t>
            </a:r>
            <a:r>
              <a:rPr lang="x-none" altLang="en-US" sz="2200" smtClean="0"/>
              <a:t>dplyr</a:t>
            </a:r>
            <a:endParaRPr lang="en-US" altLang="en-US" dirty="0" smtClean="0"/>
          </a:p>
          <a:p>
            <a:r>
              <a:rPr lang="en-US" altLang="en-US" sz="2400" dirty="0" smtClean="0"/>
              <a:t>We can use ggplot2 on </a:t>
            </a:r>
            <a:r>
              <a:rPr lang="en-US" altLang="en-US" sz="2400" dirty="0" err="1" smtClean="0"/>
              <a:t>dplyr</a:t>
            </a:r>
            <a:r>
              <a:rPr lang="en-US" altLang="en-US" sz="2400" dirty="0" smtClean="0"/>
              <a:t> objects created with spark.</a:t>
            </a:r>
            <a:endParaRPr lang="x-none" altLang="en-US" sz="2400"/>
          </a:p>
          <a:p>
            <a:pPr lvl="1"/>
            <a:endParaRPr lang="x-none" altLang="en-US" sz="2200"/>
          </a:p>
          <a:p>
            <a:pPr lvl="0"/>
            <a:endParaRPr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6" name="Content Placeholder 5" descr="Rstudio Spark Integrati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24000"/>
            <a:ext cx="8248650" cy="3352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Spark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is a Spark library of parallelized machine learning operations. Examples:</a:t>
            </a:r>
          </a:p>
          <a:p>
            <a:pPr lvl="1"/>
            <a:r>
              <a:rPr lang="en-US" dirty="0" err="1" smtClean="0"/>
              <a:t>Kmeans</a:t>
            </a:r>
            <a:endParaRPr lang="en-US" dirty="0" smtClean="0"/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GBMs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Etc</a:t>
            </a:r>
          </a:p>
          <a:p>
            <a:r>
              <a:rPr lang="en-US" dirty="0" smtClean="0"/>
              <a:t>We can call these from R on our data to run at scale on the cluster.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x-none" altLang="en-US" sz="4000" dirty="0">
                <a:ea typeface="ＭＳ Ｐゴシック"/>
                <a:cs typeface="ＭＳ Ｐゴシック"/>
              </a:rPr>
              <a:t>R and h2o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48790"/>
          </a:xfrm>
        </p:spPr>
        <p:txBody>
          <a:bodyPr/>
          <a:lstStyle/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Introduction to Spark</a:t>
            </a:r>
          </a:p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R and Spark</a:t>
            </a:r>
          </a:p>
          <a:p>
            <a:pPr marL="405130" lvl="1" indent="0" algn="r"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 charset="2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x-none" altLang="en-US" sz="3200" b="1" dirty="0">
                <a:solidFill>
                  <a:schemeClr val="bg2"/>
                </a:solidFill>
                <a:ea typeface="ＭＳ Ｐゴシック"/>
              </a:rPr>
              <a:t>R and h20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ea typeface="ＭＳ Ｐゴシック"/>
                <a:cs typeface="ＭＳ Ｐゴシック"/>
              </a:rPr>
              <a:t>What is h2o?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x-none" altLang="en-US" sz="2800" dirty="0">
                <a:ea typeface="ＭＳ Ｐゴシック"/>
                <a:cs typeface="ＭＳ Ｐゴシック"/>
              </a:rPr>
              <a:t>A open-source, machine learning library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sz="2565" dirty="0">
                <a:ea typeface="ＭＳ Ｐゴシック"/>
                <a:cs typeface="ＭＳ Ｐゴシック"/>
              </a:rPr>
              <a:t>written in Java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sz="2565" dirty="0">
                <a:ea typeface="ＭＳ Ｐゴシック"/>
                <a:cs typeface="ＭＳ Ｐゴシック"/>
              </a:rPr>
              <a:t>Hooks into Python, R, and other languages</a:t>
            </a:r>
          </a:p>
          <a:p>
            <a:pPr lvl="0" indent="-365760">
              <a:spcBef>
                <a:spcPts val="0"/>
              </a:spcBef>
            </a:pPr>
            <a:r>
              <a:rPr lang="x-none" altLang="en-US" sz="2795" dirty="0">
                <a:ea typeface="ＭＳ Ｐゴシック"/>
                <a:cs typeface="ＭＳ Ｐゴシック"/>
              </a:rPr>
              <a:t>Integrates with Hadoop for distributed processing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sz="2560" dirty="0">
                <a:ea typeface="ＭＳ Ｐゴシック"/>
                <a:cs typeface="ＭＳ Ｐゴシック"/>
              </a:rPr>
              <a:t>Runs on top of distributed HDFS data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sz="2560" dirty="0">
                <a:ea typeface="ＭＳ Ｐゴシック"/>
                <a:cs typeface="ＭＳ Ｐゴシック"/>
              </a:rPr>
              <a:t>h20's distributed processing engine.</a:t>
            </a:r>
          </a:p>
          <a:p>
            <a:pPr lvl="0" indent="-365760">
              <a:spcBef>
                <a:spcPts val="0"/>
              </a:spcBef>
            </a:pPr>
            <a:r>
              <a:rPr lang="x-none" altLang="en-US" sz="2790" dirty="0">
                <a:ea typeface="ＭＳ Ｐゴシック"/>
                <a:cs typeface="ＭＳ Ｐゴシック"/>
              </a:rPr>
              <a:t>Provides a broad range of distributed machine learning.</a:t>
            </a:r>
          </a:p>
          <a:p>
            <a:pPr lvl="1" indent="-365760">
              <a:spcBef>
                <a:spcPts val="0"/>
              </a:spcBef>
            </a:pPr>
            <a:endParaRPr lang="x-none" altLang="en-US" sz="2565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x-none" sz="4000" dirty="0">
                <a:ea typeface="ＭＳ Ｐゴシック"/>
                <a:cs typeface="ＭＳ Ｐゴシック"/>
              </a:rPr>
              <a:t>Introduction to Spark</a:t>
            </a:r>
            <a:endParaRPr lang="x-non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48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/>
                <a:cs typeface="ＭＳ Ｐゴシック"/>
              </a:defRPr>
            </a:lvl1pPr>
            <a:lvl2pPr marL="6337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/>
                <a:cs typeface="ＭＳ Ｐゴシック"/>
              </a:defRPr>
            </a:lvl2pPr>
            <a:lvl3pPr marL="97028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/>
                <a:cs typeface="ＭＳ Ｐゴシック"/>
              </a:defRPr>
            </a:lvl3pPr>
            <a:lvl4pPr marL="1259205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/>
                <a:cs typeface="ＭＳ Ｐゴシック"/>
              </a:defRPr>
            </a:lvl4pPr>
            <a:lvl5pPr marL="20561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/>
                <a:cs typeface="ＭＳ Ｐゴシック"/>
              </a:defRPr>
            </a:lvl5pPr>
            <a:lvl6pPr marL="25133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/>
              </a:defRPr>
            </a:lvl6pPr>
            <a:lvl7pPr marL="29705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/>
              </a:defRPr>
            </a:lvl7pPr>
            <a:lvl8pPr marL="34277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/>
              </a:defRPr>
            </a:lvl8pPr>
            <a:lvl9pPr marL="38849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/>
              </a:defRPr>
            </a:lvl9pPr>
          </a:lstStyle>
          <a:p>
            <a:pPr marL="405130" lvl="1" indent="0" algn="r">
              <a:buFontTx/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 charset="2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x-none" altLang="en-US" sz="3200" b="1" kern="0" dirty="0">
                <a:ea typeface="ＭＳ Ｐゴシック"/>
              </a:rPr>
              <a:t>Introduction to Spark</a:t>
            </a:r>
          </a:p>
          <a:p>
            <a:pPr marL="405130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2</a:t>
            </a:r>
          </a:p>
          <a:p>
            <a:pPr marL="405130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h2o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need Spark to use h2o with R.</a:t>
            </a:r>
          </a:p>
          <a:p>
            <a:r>
              <a:rPr lang="en-US" dirty="0" smtClean="0"/>
              <a:t>h2o has very good R integration.</a:t>
            </a:r>
          </a:p>
          <a:p>
            <a:r>
              <a:rPr lang="en-US" dirty="0" smtClean="0"/>
              <a:t>Aims to solve some of the scalability issues with R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(h2o + Spark)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h2o together with Spark, we get:</a:t>
            </a:r>
          </a:p>
          <a:p>
            <a:pPr lvl="1"/>
            <a:r>
              <a:rPr lang="en-US" dirty="0" smtClean="0"/>
              <a:t>Sparkling Water</a:t>
            </a:r>
          </a:p>
          <a:p>
            <a:pPr lvl="1"/>
            <a:r>
              <a:rPr lang="en-US" dirty="0" smtClean="0"/>
              <a:t>Allows us to process h2o and Spark together.</a:t>
            </a:r>
          </a:p>
          <a:p>
            <a:r>
              <a:rPr lang="en-US" dirty="0" smtClean="0"/>
              <a:t>What Spark Brings to the table:</a:t>
            </a:r>
          </a:p>
          <a:p>
            <a:pPr lvl="1"/>
            <a:r>
              <a:rPr lang="en-US" dirty="0" smtClean="0"/>
              <a:t>Better data management/SQL of </a:t>
            </a:r>
            <a:r>
              <a:rPr lang="en-US" dirty="0" err="1" smtClean="0"/>
              <a:t>hadoop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Better scalability to Big Data sets</a:t>
            </a:r>
          </a:p>
          <a:p>
            <a:pPr lvl="1"/>
            <a:r>
              <a:rPr lang="en-US" dirty="0" smtClean="0"/>
              <a:t>Ability to use </a:t>
            </a:r>
            <a:r>
              <a:rPr lang="en-US" dirty="0" err="1" smtClean="0"/>
              <a:t>mllib</a:t>
            </a:r>
            <a:r>
              <a:rPr lang="en-US" dirty="0" smtClean="0"/>
              <a:t> routines as well.</a:t>
            </a:r>
          </a:p>
          <a:p>
            <a:r>
              <a:rPr lang="en-US" dirty="0" smtClean="0"/>
              <a:t>What h2o brings to the table:</a:t>
            </a:r>
          </a:p>
          <a:p>
            <a:pPr lvl="1"/>
            <a:r>
              <a:rPr lang="en-US" dirty="0" smtClean="0"/>
              <a:t>Richer ML library than </a:t>
            </a:r>
            <a:r>
              <a:rPr lang="en-US" dirty="0" err="1" smtClean="0"/>
              <a:t>mllib</a:t>
            </a:r>
            <a:r>
              <a:rPr lang="en-US" dirty="0" smtClean="0"/>
              <a:t> alone</a:t>
            </a:r>
          </a:p>
          <a:p>
            <a:pPr lvl="1"/>
            <a:r>
              <a:rPr lang="en-US" dirty="0" smtClean="0"/>
              <a:t>Ability to easily export models to self-contained Java objects.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 + h2o +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R + h2o +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Spark Illustrated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52500" y="1066800"/>
            <a:ext cx="7722337" cy="5257800"/>
            <a:chOff x="1028700" y="990600"/>
            <a:chExt cx="7722337" cy="5257800"/>
          </a:xfrm>
        </p:grpSpPr>
        <p:sp>
          <p:nvSpPr>
            <p:cNvPr id="20" name="Rectangle 19"/>
            <p:cNvSpPr/>
            <p:nvPr/>
          </p:nvSpPr>
          <p:spPr>
            <a:xfrm>
              <a:off x="1028700" y="3692828"/>
              <a:ext cx="6510710" cy="955372"/>
            </a:xfrm>
            <a:prstGeom prst="rect">
              <a:avLst/>
            </a:prstGeom>
            <a:gradFill rotWithShape="1">
              <a:gsLst>
                <a:gs pos="0">
                  <a:srgbClr val="663366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3366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Spark Core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28700" y="2304777"/>
              <a:ext cx="1444863" cy="1234993"/>
            </a:xfrm>
            <a:prstGeom prst="roundRect">
              <a:avLst/>
            </a:prstGeom>
            <a:gradFill rotWithShape="1">
              <a:gsLst>
                <a:gs pos="0">
                  <a:srgbClr val="666699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6699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666699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Spark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SQL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715339" y="2304777"/>
              <a:ext cx="1444863" cy="1234993"/>
            </a:xfrm>
            <a:prstGeom prst="roundRect">
              <a:avLst/>
            </a:prstGeom>
            <a:gradFill rotWithShape="1">
              <a:gsLst>
                <a:gs pos="0">
                  <a:srgbClr val="666699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6699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666699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Spark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Streaming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07794" y="2304777"/>
              <a:ext cx="1444863" cy="1234993"/>
            </a:xfrm>
            <a:prstGeom prst="roundRect">
              <a:avLst/>
            </a:prstGeom>
            <a:gradFill rotWithShape="1">
              <a:gsLst>
                <a:gs pos="0">
                  <a:srgbClr val="666699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6699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666699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ML lib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1028700" y="1009897"/>
              <a:ext cx="1421558" cy="978674"/>
            </a:xfrm>
            <a:prstGeom prst="wedgeRoundRectCallout">
              <a:avLst>
                <a:gd name="adj1" fmla="val -20833"/>
                <a:gd name="adj2" fmla="val 80357"/>
                <a:gd name="adj3" fmla="val 16667"/>
              </a:avLst>
            </a:prstGeom>
            <a:gradFill rotWithShape="1">
              <a:gsLst>
                <a:gs pos="0">
                  <a:srgbClr val="F7901E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F7901E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F7901E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Schema / </a:t>
              </a:r>
              <a:r>
                <a:rPr lang="en-US" sz="1800" kern="0" dirty="0">
                  <a:solidFill>
                    <a:sysClr val="window" lastClr="FFFFFF"/>
                  </a:solidFill>
                  <a:latin typeface="Rockwell"/>
                  <a:ea typeface="+mn-ea"/>
                  <a:cs typeface="+mn-cs"/>
                </a:rPr>
                <a:t>SQL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2738644" y="1009897"/>
              <a:ext cx="1421558" cy="978674"/>
            </a:xfrm>
            <a:prstGeom prst="wedgeRoundRectCallout">
              <a:avLst>
                <a:gd name="adj1" fmla="val -20833"/>
                <a:gd name="adj2" fmla="val 80357"/>
                <a:gd name="adj3" fmla="val 16667"/>
              </a:avLst>
            </a:prstGeom>
            <a:gradFill rotWithShape="1">
              <a:gsLst>
                <a:gs pos="0">
                  <a:srgbClr val="F7901E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F7901E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F7901E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Real Time 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</a:b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4501066" y="990600"/>
              <a:ext cx="1421558" cy="978674"/>
            </a:xfrm>
            <a:prstGeom prst="wedgeRoundRectCallout">
              <a:avLst>
                <a:gd name="adj1" fmla="val -20833"/>
                <a:gd name="adj2" fmla="val 80357"/>
                <a:gd name="adj3" fmla="val 16667"/>
              </a:avLst>
            </a:prstGeom>
            <a:gradFill rotWithShape="1">
              <a:gsLst>
                <a:gs pos="0">
                  <a:srgbClr val="F7901E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F7901E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F7901E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Machine Learning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28700" y="4786822"/>
              <a:ext cx="1999202" cy="623378"/>
            </a:xfrm>
            <a:prstGeom prst="roundRect">
              <a:avLst/>
            </a:prstGeom>
            <a:solidFill>
              <a:srgbClr val="F7901E">
                <a:lumMod val="60000"/>
                <a:lumOff val="40000"/>
              </a:srgbClr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Standalone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69183" y="4786822"/>
              <a:ext cx="1691080" cy="623378"/>
            </a:xfrm>
            <a:prstGeom prst="roundRect">
              <a:avLst/>
            </a:prstGeom>
            <a:solidFill>
              <a:srgbClr val="A3A101">
                <a:lumMod val="60000"/>
                <a:lumOff val="40000"/>
              </a:srgbClr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YARN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1639" y="4786822"/>
              <a:ext cx="1677925" cy="623378"/>
            </a:xfrm>
            <a:prstGeom prst="roundRect">
              <a:avLst/>
            </a:prstGeom>
            <a:solidFill>
              <a:srgbClr val="330F42">
                <a:lumMod val="25000"/>
                <a:lumOff val="75000"/>
              </a:srgbClr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MESOS</a:t>
              </a:r>
            </a:p>
          </p:txBody>
        </p:sp>
        <p:sp>
          <p:nvSpPr>
            <p:cNvPr id="30" name="Rectangular Callout 29"/>
            <p:cNvSpPr/>
            <p:nvPr/>
          </p:nvSpPr>
          <p:spPr>
            <a:xfrm>
              <a:off x="7479565" y="4495142"/>
              <a:ext cx="1245336" cy="780285"/>
            </a:xfrm>
            <a:prstGeom prst="wedgeRectCallout">
              <a:avLst>
                <a:gd name="adj1" fmla="val -85833"/>
                <a:gd name="adj2" fmla="val 6502"/>
              </a:avLst>
            </a:prstGeom>
            <a:solidFill>
              <a:srgbClr val="A3A101">
                <a:lumMod val="40000"/>
                <a:lumOff val="60000"/>
              </a:srgbClr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Cluster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managers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34701" y="2304777"/>
              <a:ext cx="1444863" cy="1234993"/>
            </a:xfrm>
            <a:prstGeom prst="roundRect">
              <a:avLst/>
            </a:prstGeom>
            <a:gradFill rotWithShape="1">
              <a:gsLst>
                <a:gs pos="0">
                  <a:srgbClr val="666699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6699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666699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Graph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2" name="Rounded Rectangular Callout 31"/>
            <p:cNvSpPr/>
            <p:nvPr/>
          </p:nvSpPr>
          <p:spPr>
            <a:xfrm>
              <a:off x="6264804" y="990600"/>
              <a:ext cx="1595210" cy="978674"/>
            </a:xfrm>
            <a:prstGeom prst="wedgeRoundRectCallout">
              <a:avLst>
                <a:gd name="adj1" fmla="val -20833"/>
                <a:gd name="adj2" fmla="val 80357"/>
                <a:gd name="adj3" fmla="val 16667"/>
              </a:avLst>
            </a:prstGeom>
            <a:gradFill rotWithShape="1">
              <a:gsLst>
                <a:gs pos="0">
                  <a:srgbClr val="F7901E"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F7901E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F7901E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Graph Processing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81301" y="5638800"/>
              <a:ext cx="1371600" cy="457200"/>
            </a:xfrm>
            <a:prstGeom prst="rect">
              <a:avLst/>
            </a:prstGeom>
            <a:gradFill rotWithShape="1">
              <a:gsLst>
                <a:gs pos="0">
                  <a:srgbClr val="A3A101">
                    <a:tint val="100000"/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A3A101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6000000" scaled="1"/>
            </a:gradFill>
            <a:ln w="12700" cap="flat" cmpd="sng" algn="ctr">
              <a:solidFill>
                <a:srgbClr val="A3A10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28701" y="5638800"/>
              <a:ext cx="1295400" cy="457200"/>
            </a:xfrm>
            <a:prstGeom prst="rect">
              <a:avLst/>
            </a:prstGeom>
            <a:gradFill rotWithShape="1">
              <a:gsLst>
                <a:gs pos="0">
                  <a:srgbClr val="663366">
                    <a:tint val="100000"/>
                    <a:shade val="40000"/>
                    <a:alpha val="100000"/>
                    <a:satMod val="150000"/>
                    <a:lumMod val="100000"/>
                  </a:srgbClr>
                </a:gs>
                <a:gs pos="100000">
                  <a:srgbClr val="663366">
                    <a:tint val="70000"/>
                    <a:shade val="100000"/>
                    <a:alpha val="100000"/>
                    <a:satMod val="200000"/>
                    <a:lumMod val="100000"/>
                  </a:srgbClr>
                </a:gs>
              </a:gsLst>
              <a:lin ang="6000000" scaled="1"/>
            </a:gra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S3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33901" y="5638800"/>
              <a:ext cx="1318756" cy="457200"/>
            </a:xfrm>
            <a:prstGeom prst="rect">
              <a:avLst/>
            </a:prstGeom>
            <a:solidFill>
              <a:srgbClr val="FF6C49"/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Cassandra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34101" y="5638800"/>
              <a:ext cx="1295400" cy="457200"/>
            </a:xfrm>
            <a:prstGeom prst="rect">
              <a:avLst/>
            </a:prstGeom>
            <a:solidFill>
              <a:srgbClr val="797DFF"/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???</a:t>
              </a:r>
            </a:p>
          </p:txBody>
        </p:sp>
        <p:sp>
          <p:nvSpPr>
            <p:cNvPr id="42" name="Rectangular Callout 41"/>
            <p:cNvSpPr/>
            <p:nvPr/>
          </p:nvSpPr>
          <p:spPr>
            <a:xfrm>
              <a:off x="7505701" y="5468115"/>
              <a:ext cx="1245336" cy="780285"/>
            </a:xfrm>
            <a:prstGeom prst="wedgeRectCallout">
              <a:avLst>
                <a:gd name="adj1" fmla="val -85833"/>
                <a:gd name="adj2" fmla="val 6502"/>
              </a:avLst>
            </a:prstGeom>
            <a:solidFill>
              <a:srgbClr val="A3A101">
                <a:lumMod val="40000"/>
                <a:lumOff val="60000"/>
              </a:srgbClr>
            </a:solidFill>
            <a:ln w="12700" cap="flat" cmpd="sng" algn="ctr">
              <a:solidFill>
                <a:srgbClr val="663366">
                  <a:shade val="95000"/>
                  <a:satMod val="105000"/>
                </a:srgbClr>
              </a:solidFill>
              <a:prstDash val="solid"/>
            </a:ln>
            <a:effectLst>
              <a:innerShdw blurRad="50800" dist="25400" dir="13500000">
                <a:srgbClr val="FFFFFF">
                  <a:alpha val="75000"/>
                </a:srgbClr>
              </a:innerShdw>
              <a:outerShdw blurRad="63500" dist="25400" dir="5400000" rotWithShape="0">
                <a:srgbClr val="808080">
                  <a:alpha val="7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ckwell"/>
                  <a:ea typeface="+mn-ea"/>
                  <a:cs typeface="+mn-cs"/>
                </a:rPr>
                <a:t>Data Storage</a:t>
              </a:r>
            </a:p>
          </p:txBody>
        </p:sp>
      </p:grpSp>
      <p:sp>
        <p:nvSpPr>
          <p:cNvPr id="37" name="Slide Number Placeholder 3"/>
          <p:cNvSpPr txBox="1"/>
          <p:nvPr/>
        </p:nvSpPr>
        <p:spPr>
          <a:xfrm>
            <a:off x="8712200" y="6580187"/>
            <a:ext cx="546100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5DD9421A-94C8-483D-9AD3-14634246C16D}" type="slidenum">
              <a:rPr lang="en-US" smtClean="0">
                <a:solidFill>
                  <a:schemeClr val="bg2"/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34950" y="6612925"/>
            <a:ext cx="4419600" cy="176213"/>
          </a:xfrm>
        </p:spPr>
        <p:txBody>
          <a:bodyPr/>
          <a:lstStyle/>
          <a:p>
            <a:pPr algn="l">
              <a:defRPr/>
            </a:pPr>
            <a:r>
              <a:rPr lang="en-US" b="0" dirty="0"/>
              <a:t>Copyright © 2017 Elephant Scale.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43000"/>
            <a:ext cx="8566150" cy="532288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Data Storage</a:t>
            </a:r>
            <a:r>
              <a:rPr lang="en-US" dirty="0">
                <a:ea typeface="ＭＳ Ｐゴシック"/>
              </a:rPr>
              <a:t>: Pluggable data storage systems</a:t>
            </a:r>
          </a:p>
          <a:p>
            <a:pPr lvl="1"/>
            <a:r>
              <a:rPr lang="en-US" dirty="0">
                <a:ea typeface="ＭＳ Ｐゴシック"/>
              </a:rPr>
              <a:t>Integrates with HDFS, S3, Cassandra DB, and more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Cluster Manager</a:t>
            </a:r>
            <a:r>
              <a:rPr lang="en-US" dirty="0">
                <a:ea typeface="ＭＳ Ｐゴシック"/>
              </a:rPr>
              <a:t>: Manages distributed node clusters</a:t>
            </a:r>
          </a:p>
          <a:p>
            <a:pPr lvl="1"/>
            <a:r>
              <a:rPr lang="en-US" dirty="0">
                <a:ea typeface="ＭＳ Ｐゴシック"/>
              </a:rPr>
              <a:t>Provides the distributed execution environment</a:t>
            </a:r>
          </a:p>
          <a:p>
            <a:pPr lvl="1"/>
            <a:r>
              <a:rPr lang="en-US" dirty="0">
                <a:ea typeface="ＭＳ Ｐゴシック"/>
              </a:rPr>
              <a:t>Works with Mesos, Yarn, and its own standalone manager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Spark Core</a:t>
            </a:r>
            <a:r>
              <a:rPr lang="en-US" dirty="0">
                <a:ea typeface="ＭＳ Ｐゴシック"/>
              </a:rPr>
              <a:t>: Distributed computing engine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Spark Components</a:t>
            </a:r>
            <a:r>
              <a:rPr lang="en-US" dirty="0">
                <a:ea typeface="ＭＳ Ｐゴシック"/>
              </a:rPr>
              <a:t>: Modules layered on top of core</a:t>
            </a:r>
          </a:p>
          <a:p>
            <a:pPr lvl="1"/>
            <a:r>
              <a:rPr lang="en-US" dirty="0">
                <a:ea typeface="ＭＳ Ｐゴシック"/>
              </a:rPr>
              <a:t>Specialized functionality, e.g., Spark SQL for SQL-based querying</a:t>
            </a:r>
          </a:p>
          <a:p>
            <a:pPr lvl="2"/>
            <a:endParaRPr lang="en-US" dirty="0">
              <a:ea typeface="ＭＳ Ｐゴシック"/>
            </a:endParaRPr>
          </a:p>
          <a:p>
            <a:pPr lvl="2"/>
            <a:endParaRPr lang="en-US" dirty="0">
              <a:ea typeface="ＭＳ Ｐゴシック"/>
            </a:endParaRP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Spark Structure</a:t>
            </a:r>
          </a:p>
        </p:txBody>
      </p:sp>
      <p:sp>
        <p:nvSpPr>
          <p:cNvPr id="10" name="Slide Number Placeholder 3"/>
          <p:cNvSpPr txBox="1"/>
          <p:nvPr/>
        </p:nvSpPr>
        <p:spPr>
          <a:xfrm>
            <a:off x="8712200" y="6580187"/>
            <a:ext cx="546100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5DD9421A-94C8-483D-9AD3-14634246C16D}" type="slidenum">
              <a:rPr lang="en-US" smtClean="0">
                <a:solidFill>
                  <a:schemeClr val="bg2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34950" y="6612925"/>
            <a:ext cx="4419600" cy="176213"/>
          </a:xfrm>
        </p:spPr>
        <p:txBody>
          <a:bodyPr/>
          <a:lstStyle/>
          <a:p>
            <a:pPr algn="l">
              <a:defRPr/>
            </a:pPr>
            <a:r>
              <a:rPr lang="en-US" b="0" dirty="0"/>
              <a:t>Copyright © 2017 Elephant Scale.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43000"/>
            <a:ext cx="8566150" cy="53228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/>
              </a:rPr>
              <a:t>Basic building blocks for distributed computing engine</a:t>
            </a:r>
          </a:p>
          <a:p>
            <a:pPr lvl="1"/>
            <a:r>
              <a:rPr lang="en-US" dirty="0"/>
              <a:t>Task schedulers and memory management</a:t>
            </a:r>
          </a:p>
          <a:p>
            <a:pPr lvl="1"/>
            <a:r>
              <a:rPr lang="en-US" dirty="0"/>
              <a:t>Fault recovery (recovers missing pieces on node failure)</a:t>
            </a:r>
          </a:p>
          <a:p>
            <a:pPr lvl="1"/>
            <a:r>
              <a:rPr lang="en-US" dirty="0"/>
              <a:t>Storage system interfaces</a:t>
            </a:r>
            <a:endParaRPr lang="en-US" dirty="0">
              <a:ea typeface="ＭＳ Ｐゴシック"/>
            </a:endParaRPr>
          </a:p>
          <a:p>
            <a:r>
              <a:rPr lang="en-US" dirty="0">
                <a:ea typeface="ＭＳ Ｐゴシック"/>
              </a:rPr>
              <a:t>Defines Spark API and data model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Data Model:</a:t>
            </a:r>
            <a:r>
              <a:rPr lang="en-US" dirty="0">
                <a:ea typeface="ＭＳ Ｐゴシック"/>
              </a:rPr>
              <a:t> </a:t>
            </a:r>
            <a:r>
              <a:rPr lang="en-US" b="1" dirty="0">
                <a:solidFill>
                  <a:schemeClr val="accent2"/>
                </a:solidFill>
                <a:ea typeface="ＭＳ Ｐゴシック"/>
              </a:rPr>
              <a:t>RDD/Dataframe/Dataset</a:t>
            </a:r>
            <a:endParaRPr lang="en-US" dirty="0">
              <a:ea typeface="ＭＳ Ｐゴシック"/>
            </a:endParaRPr>
          </a:p>
          <a:p>
            <a:pPr lvl="1"/>
            <a:r>
              <a:rPr lang="en-US" dirty="0">
                <a:ea typeface="ＭＳ Ｐゴシック"/>
              </a:rPr>
              <a:t>Distributed collection of items</a:t>
            </a:r>
          </a:p>
          <a:p>
            <a:pPr lvl="1"/>
            <a:r>
              <a:rPr lang="en-US" dirty="0">
                <a:ea typeface="ＭＳ Ｐゴシック"/>
              </a:rPr>
              <a:t>Can be worked on in parallel</a:t>
            </a:r>
          </a:p>
          <a:p>
            <a:pPr lvl="1"/>
            <a:r>
              <a:rPr lang="en-US" dirty="0">
                <a:ea typeface="ＭＳ Ｐゴシック"/>
              </a:rPr>
              <a:t>Easily created from many data sources </a:t>
            </a:r>
            <a:br>
              <a:rPr lang="en-US" dirty="0">
                <a:ea typeface="ＭＳ Ｐゴシック"/>
              </a:rPr>
            </a:br>
            <a:r>
              <a:rPr lang="en-US" dirty="0">
                <a:ea typeface="ＭＳ Ｐゴシック"/>
              </a:rPr>
              <a:t>(Any HDFS input source)</a:t>
            </a: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</a:rPr>
              <a:t>Spark API</a:t>
            </a:r>
            <a:r>
              <a:rPr lang="en-US" dirty="0">
                <a:ea typeface="ＭＳ Ｐゴシック"/>
              </a:rPr>
              <a:t>: Scala, Python, and Java</a:t>
            </a:r>
          </a:p>
          <a:p>
            <a:pPr lvl="1"/>
            <a:r>
              <a:rPr lang="en-US" dirty="0">
                <a:ea typeface="ＭＳ Ｐゴシック"/>
              </a:rPr>
              <a:t>Compact API for working with RDD and interacting with Spark</a:t>
            </a:r>
          </a:p>
          <a:p>
            <a:pPr lvl="1"/>
            <a:r>
              <a:rPr lang="en-US" dirty="0">
                <a:ea typeface="ＭＳ Ｐゴシック"/>
              </a:rPr>
              <a:t>Much easier to use than MapReduce API</a:t>
            </a:r>
          </a:p>
          <a:p>
            <a:pPr lvl="1"/>
            <a:endParaRPr lang="en-US" dirty="0">
              <a:ea typeface="ＭＳ Ｐゴシック"/>
            </a:endParaRPr>
          </a:p>
          <a:p>
            <a:pPr lvl="1"/>
            <a:endParaRPr lang="en-US" dirty="0">
              <a:ea typeface="ＭＳ Ｐゴシック"/>
            </a:endParaRP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Spark Core</a:t>
            </a:r>
          </a:p>
        </p:txBody>
      </p:sp>
      <p:sp>
        <p:nvSpPr>
          <p:cNvPr id="10" name="Slide Number Placeholder 3"/>
          <p:cNvSpPr txBox="1"/>
          <p:nvPr/>
        </p:nvSpPr>
        <p:spPr>
          <a:xfrm>
            <a:off x="8712200" y="6580187"/>
            <a:ext cx="546100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5DD9421A-94C8-483D-9AD3-14634246C16D}" type="slidenum">
              <a:rPr lang="en-US" smtClean="0">
                <a:solidFill>
                  <a:schemeClr val="bg2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34950" y="6612925"/>
            <a:ext cx="4419600" cy="176213"/>
          </a:xfrm>
        </p:spPr>
        <p:txBody>
          <a:bodyPr/>
          <a:lstStyle/>
          <a:p>
            <a:pPr algn="l">
              <a:defRPr/>
            </a:pPr>
            <a:r>
              <a:rPr lang="en-US" b="0" dirty="0"/>
              <a:t>Copyright © 2017 Elephant Scale.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Spark SQL</a:t>
            </a:r>
            <a:r>
              <a:rPr lang="en-US" dirty="0"/>
              <a:t>: Structured data</a:t>
            </a:r>
          </a:p>
          <a:p>
            <a:pPr lvl="1"/>
            <a:r>
              <a:rPr lang="en-US" dirty="0"/>
              <a:t>Supports SQL and HQL (Hive Query Language)</a:t>
            </a:r>
          </a:p>
          <a:p>
            <a:pPr lvl="1"/>
            <a:r>
              <a:rPr lang="en-US" dirty="0">
                <a:ea typeface="ＭＳ Ｐゴシック"/>
              </a:rPr>
              <a:t>Data sources include Hive tables, JSON, CSV, Parquet</a:t>
            </a:r>
            <a:endParaRPr lang="en-US" baseline="30000" dirty="0">
              <a:ea typeface="ＭＳ Ｐゴシック"/>
            </a:endParaRPr>
          </a:p>
          <a:p>
            <a:pPr lvl="4"/>
            <a:endParaRPr lang="en-US" dirty="0">
              <a:ea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Spark Streaming</a:t>
            </a:r>
            <a:r>
              <a:rPr lang="en-US" dirty="0"/>
              <a:t>: Live streams of data in real-time</a:t>
            </a:r>
          </a:p>
          <a:p>
            <a:pPr lvl="1"/>
            <a:r>
              <a:rPr lang="en-US" dirty="0">
                <a:latin typeface="Arial" charset="0"/>
              </a:rPr>
              <a:t>Low latency, high throughput (1000s events per second) </a:t>
            </a:r>
          </a:p>
          <a:p>
            <a:pPr lvl="1"/>
            <a:r>
              <a:rPr lang="en-US" dirty="0"/>
              <a:t>Log files, stock ticks, sensor data, IOT (Internet of Things)</a:t>
            </a:r>
          </a:p>
          <a:p>
            <a:pPr lvl="4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ML Lib</a:t>
            </a:r>
            <a:r>
              <a:rPr lang="en-US" dirty="0"/>
              <a:t>: Machine Learning </a:t>
            </a:r>
            <a:r>
              <a:rPr lang="en-US" b="1" dirty="0">
                <a:solidFill>
                  <a:schemeClr val="accent2"/>
                </a:solidFill>
              </a:rPr>
              <a:t>at scale</a:t>
            </a:r>
          </a:p>
          <a:p>
            <a:pPr lvl="1"/>
            <a:r>
              <a:rPr lang="en-US" dirty="0"/>
              <a:t>Classification/regression, collaborative filtering…</a:t>
            </a:r>
          </a:p>
          <a:p>
            <a:pPr lvl="1"/>
            <a:r>
              <a:rPr lang="en-US" dirty="0"/>
              <a:t>Model evaluation and data import</a:t>
            </a:r>
          </a:p>
          <a:p>
            <a:pPr lvl="4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GraphX</a:t>
            </a:r>
            <a:r>
              <a:rPr lang="en-US" dirty="0"/>
              <a:t>: Graph manipulation, graph-parallel computation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Social network friendships, link data</a:t>
            </a:r>
          </a:p>
          <a:p>
            <a:pPr lvl="1"/>
            <a:r>
              <a:rPr lang="en-US" dirty="0"/>
              <a:t>Graph manipulation, operations, and common algorithms</a:t>
            </a: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Spark Components</a:t>
            </a:r>
          </a:p>
        </p:txBody>
      </p:sp>
      <p:sp>
        <p:nvSpPr>
          <p:cNvPr id="10" name="Slide Number Placeholder 3"/>
          <p:cNvSpPr txBox="1"/>
          <p:nvPr/>
        </p:nvSpPr>
        <p:spPr>
          <a:xfrm>
            <a:off x="8712200" y="6580187"/>
            <a:ext cx="546100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5DD9421A-94C8-483D-9AD3-14634246C16D}" type="slidenum">
              <a:rPr lang="en-US" smtClean="0">
                <a:solidFill>
                  <a:schemeClr val="bg2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34950" y="6612925"/>
            <a:ext cx="4419600" cy="176213"/>
          </a:xfrm>
        </p:spPr>
        <p:txBody>
          <a:bodyPr/>
          <a:lstStyle/>
          <a:p>
            <a:pPr algn="l">
              <a:defRPr/>
            </a:pPr>
            <a:r>
              <a:rPr lang="en-US" b="0" dirty="0"/>
              <a:t>Copyright © 2017 Elephant Scale.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43000"/>
            <a:ext cx="8566150" cy="5322888"/>
          </a:xfrm>
        </p:spPr>
        <p:txBody>
          <a:bodyPr/>
          <a:lstStyle/>
          <a:p>
            <a:r>
              <a:rPr lang="en-US" dirty="0"/>
              <a:t>Spark components support </a:t>
            </a:r>
            <a:r>
              <a:rPr lang="en-US" b="1" dirty="0">
                <a:solidFill>
                  <a:schemeClr val="accent2"/>
                </a:solidFill>
              </a:rPr>
              <a:t>multiple programming models</a:t>
            </a:r>
          </a:p>
          <a:p>
            <a:pPr lvl="1"/>
            <a:r>
              <a:rPr lang="en-US" dirty="0"/>
              <a:t>MapReduce style batch processing</a:t>
            </a:r>
          </a:p>
          <a:p>
            <a:pPr lvl="1"/>
            <a:r>
              <a:rPr lang="en-US" dirty="0"/>
              <a:t>Streaming/real-time processing</a:t>
            </a:r>
          </a:p>
          <a:p>
            <a:pPr lvl="1"/>
            <a:r>
              <a:rPr lang="en-US" dirty="0"/>
              <a:t>Querying via SQL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Graph Processing</a:t>
            </a:r>
          </a:p>
          <a:p>
            <a:r>
              <a:rPr lang="en-US" dirty="0"/>
              <a:t>All modules are </a:t>
            </a:r>
            <a:r>
              <a:rPr lang="en-US" b="1" dirty="0">
                <a:solidFill>
                  <a:schemeClr val="accent2"/>
                </a:solidFill>
              </a:rPr>
              <a:t>tightly integrated</a:t>
            </a:r>
          </a:p>
          <a:p>
            <a:pPr lvl="1"/>
            <a:r>
              <a:rPr lang="en-US" dirty="0"/>
              <a:t>Facilitates rich applications</a:t>
            </a:r>
          </a:p>
          <a:p>
            <a:r>
              <a:rPr lang="en-US" dirty="0"/>
              <a:t>Spark can be the only stack you need!</a:t>
            </a:r>
          </a:p>
          <a:p>
            <a:pPr lvl="1"/>
            <a:r>
              <a:rPr lang="en-US" dirty="0"/>
              <a:t>No need to run multiple clusters </a:t>
            </a:r>
            <a:br>
              <a:rPr lang="en-US" dirty="0"/>
            </a:br>
            <a:r>
              <a:rPr lang="en-US" dirty="0"/>
              <a:t>(Hadoop cluster, Storm cluster, etc.)</a:t>
            </a:r>
          </a:p>
          <a:p>
            <a:endParaRPr lang="en-US" dirty="0">
              <a:ea typeface="ＭＳ Ｐゴシック"/>
            </a:endParaRP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Spark: 'Unified' Stack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0" name="Slide Number Placeholder 3"/>
          <p:cNvSpPr txBox="1"/>
          <p:nvPr/>
        </p:nvSpPr>
        <p:spPr>
          <a:xfrm>
            <a:off x="8712200" y="6580187"/>
            <a:ext cx="546100" cy="225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5DD9421A-94C8-483D-9AD3-14634246C16D}" type="slidenum">
              <a:rPr lang="en-US" smtClean="0">
                <a:solidFill>
                  <a:schemeClr val="bg2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34950" y="6612925"/>
            <a:ext cx="4419600" cy="176213"/>
          </a:xfrm>
        </p:spPr>
        <p:txBody>
          <a:bodyPr/>
          <a:lstStyle/>
          <a:p>
            <a:pPr algn="l">
              <a:defRPr/>
            </a:pPr>
            <a:r>
              <a:rPr lang="en-US" b="0" dirty="0"/>
              <a:t>Copyright © 2017 Elephant Scale.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x-none" altLang="en-US" sz="4000" dirty="0">
                <a:ea typeface="ＭＳ Ｐゴシック"/>
                <a:cs typeface="ＭＳ Ｐゴシック"/>
              </a:rPr>
              <a:t>R and Spark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48790"/>
          </a:xfrm>
        </p:spPr>
        <p:txBody>
          <a:bodyPr/>
          <a:lstStyle/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Introduction to Spark</a:t>
            </a:r>
          </a:p>
          <a:p>
            <a:pPr marL="405130" lvl="1" indent="0" algn="r">
              <a:buNone/>
            </a:pPr>
            <a:r>
              <a:rPr lang="en-US" sz="3200" b="1" dirty="0" smtClean="0">
                <a:solidFill>
                  <a:schemeClr val="bg2"/>
                </a:solidFill>
                <a:ea typeface="ＭＳ Ｐゴシック"/>
                <a:sym typeface="Wingdings" charset="2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x-none" altLang="en-US" sz="3200" b="1" dirty="0">
                <a:solidFill>
                  <a:schemeClr val="bg2"/>
                </a:solidFill>
                <a:ea typeface="ＭＳ Ｐゴシック"/>
              </a:rPr>
              <a:t>R and Spark</a:t>
            </a:r>
          </a:p>
          <a:p>
            <a:pPr marL="405130" lvl="1" indent="0" algn="r">
              <a:buNone/>
            </a:pPr>
            <a:r>
              <a:rPr lang="x-none" altLang="en-US" sz="3200" dirty="0">
                <a:ea typeface="ＭＳ Ｐゴシック"/>
              </a:rPr>
              <a:t>R and h2o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ea typeface="ＭＳ Ｐゴシック"/>
                <a:cs typeface="ＭＳ Ｐゴシック"/>
              </a:rPr>
              <a:t>R and Big Data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 R </a:t>
            </a:r>
            <a:r>
              <a:rPr lang="x-none" altLang="en-US" dirty="0">
                <a:ea typeface="ＭＳ Ｐゴシック"/>
                <a:cs typeface="ＭＳ Ｐゴシック"/>
              </a:rPr>
              <a:t>has traditionally had weak support for large data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typically all data must be loaded into memory.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Weak support for "swapping" to disk or database.</a:t>
            </a:r>
          </a:p>
          <a:p>
            <a:pPr lvl="0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R could be used with Hadoop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Hadoop Streaming API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A bit kludgy and very difficult to use a lot of R's power.</a:t>
            </a:r>
          </a:p>
          <a:p>
            <a:pPr lvl="0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Revolution R Analytics (now Microsoft)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Developed a "Big Data" R (not free)</a:t>
            </a:r>
          </a:p>
          <a:p>
            <a:pPr lvl="1" indent="-365760">
              <a:spcBef>
                <a:spcPts val="0"/>
              </a:spcBef>
            </a:pPr>
            <a:r>
              <a:rPr lang="x-none" altLang="en-US" dirty="0">
                <a:ea typeface="ＭＳ Ｐゴシック"/>
                <a:cs typeface="ＭＳ Ｐゴシック"/>
              </a:rPr>
              <a:t>Developed an open-source RHadoop to use R with Hadoop.</a:t>
            </a:r>
          </a:p>
          <a:p>
            <a:pPr lvl="1" indent="-365760">
              <a:spcBef>
                <a:spcPts val="0"/>
              </a:spcBef>
            </a:pPr>
            <a:endParaRPr lang="x-none" altLang="en-US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1339</Words>
  <Application>Kingsoft Office WPP</Application>
  <PresentationFormat>Custom</PresentationFormat>
  <Paragraphs>241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LPc_New</vt:lpstr>
      <vt:lpstr>Scalable R, Spark, and H20</vt:lpstr>
      <vt:lpstr>Introduction to Spark</vt:lpstr>
      <vt:lpstr>Spark Illustrated</vt:lpstr>
      <vt:lpstr>Spark Structure</vt:lpstr>
      <vt:lpstr>Spark Core</vt:lpstr>
      <vt:lpstr>Spark Components</vt:lpstr>
      <vt:lpstr>Spark: 'Unified' Stack</vt:lpstr>
      <vt:lpstr>R and Spark</vt:lpstr>
      <vt:lpstr>R and Big Data</vt:lpstr>
      <vt:lpstr>R and Spark</vt:lpstr>
      <vt:lpstr>Configuring SparkR (old way)</vt:lpstr>
      <vt:lpstr>Using R with SparkR</vt:lpstr>
      <vt:lpstr>Sparklyr Package: Real Spark/R Integration</vt:lpstr>
      <vt:lpstr>Connecting to a production spark cluster</vt:lpstr>
      <vt:lpstr>dplyr and Spark</vt:lpstr>
      <vt:lpstr>Rstudio Integration</vt:lpstr>
      <vt:lpstr>R and Spark Mllib</vt:lpstr>
      <vt:lpstr>R and h2o</vt:lpstr>
      <vt:lpstr>What is h2o?</vt:lpstr>
      <vt:lpstr>Using h2o with R</vt:lpstr>
      <vt:lpstr>Sparkling Water (h2o + Spark)</vt:lpstr>
      <vt:lpstr>Example: R + h2o + Spark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 Fox</cp:lastModifiedBy>
  <cp:revision>4130</cp:revision>
  <cp:lastPrinted>2017-07-19T18:45:39Z</cp:lastPrinted>
  <dcterms:created xsi:type="dcterms:W3CDTF">2017-07-19T18:45:39Z</dcterms:created>
  <dcterms:modified xsi:type="dcterms:W3CDTF">2017-07-19T19:25:42Z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