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0" r:id="rId7"/>
    <p:sldId id="286" r:id="rId8"/>
    <p:sldId id="258" r:id="rId9"/>
    <p:sldId id="261" r:id="rId10"/>
    <p:sldId id="287" r:id="rId11"/>
    <p:sldId id="28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CDA7E7-D3AF-4E77-A664-E488AFA9711C}">
          <p14:sldIdLst>
            <p14:sldId id="256"/>
            <p14:sldId id="257"/>
            <p14:sldId id="260"/>
            <p14:sldId id="286"/>
            <p14:sldId id="258"/>
            <p14:sldId id="261"/>
          </p14:sldIdLst>
        </p14:section>
        <p14:section name="continuation" id="{AE283A64-D32B-4BCF-9367-293BA50126A2}">
          <p14:sldIdLst>
            <p14:sldId id="287"/>
            <p14:sldId id="288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5AC"/>
    <a:srgbClr val="63B7C6"/>
    <a:srgbClr val="1B6872"/>
    <a:srgbClr val="103350"/>
    <a:srgbClr val="0C4360"/>
    <a:srgbClr val="002136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4BD194-5BB2-4479-8F4B-335A5B6AC035}" v="260" dt="2024-05-03T04:12:01.383"/>
    <p1510:client id="{863D1023-EE6D-4FA2-AF85-47EE3F680E71}" v="8" dt="2024-05-03T10:37:09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jit Nandi" userId="d4faee343544346e" providerId="LiveId" clId="{863D1023-EE6D-4FA2-AF85-47EE3F680E71}"/>
    <pc:docChg chg="undo custSel modSld">
      <pc:chgData name="Abhijit Nandi" userId="d4faee343544346e" providerId="LiveId" clId="{863D1023-EE6D-4FA2-AF85-47EE3F680E71}" dt="2024-05-03T10:38:13.681" v="606" actId="20577"/>
      <pc:docMkLst>
        <pc:docMk/>
      </pc:docMkLst>
      <pc:sldChg chg="modSp mod">
        <pc:chgData name="Abhijit Nandi" userId="d4faee343544346e" providerId="LiveId" clId="{863D1023-EE6D-4FA2-AF85-47EE3F680E71}" dt="2024-05-03T04:16:54.732" v="8" actId="207"/>
        <pc:sldMkLst>
          <pc:docMk/>
          <pc:sldMk cId="3946934594" sldId="256"/>
        </pc:sldMkLst>
        <pc:grpChg chg="mod">
          <ac:chgData name="Abhijit Nandi" userId="d4faee343544346e" providerId="LiveId" clId="{863D1023-EE6D-4FA2-AF85-47EE3F680E71}" dt="2024-05-03T04:16:20.319" v="4" actId="14100"/>
          <ac:grpSpMkLst>
            <pc:docMk/>
            <pc:sldMk cId="3946934594" sldId="256"/>
            <ac:grpSpMk id="8" creationId="{B88792B1-4FA9-2821-A714-5F1DC5BA9225}"/>
          </ac:grpSpMkLst>
        </pc:grpChg>
        <pc:picChg chg="mod">
          <ac:chgData name="Abhijit Nandi" userId="d4faee343544346e" providerId="LiveId" clId="{863D1023-EE6D-4FA2-AF85-47EE3F680E71}" dt="2024-05-03T04:16:54.732" v="8" actId="207"/>
          <ac:picMkLst>
            <pc:docMk/>
            <pc:sldMk cId="3946934594" sldId="256"/>
            <ac:picMk id="9" creationId="{01A244E5-4193-94A9-E12B-5986480EC0B3}"/>
          </ac:picMkLst>
        </pc:picChg>
      </pc:sldChg>
      <pc:sldChg chg="modSp mod">
        <pc:chgData name="Abhijit Nandi" userId="d4faee343544346e" providerId="LiveId" clId="{863D1023-EE6D-4FA2-AF85-47EE3F680E71}" dt="2024-05-03T10:02:50.638" v="308" actId="20577"/>
        <pc:sldMkLst>
          <pc:docMk/>
          <pc:sldMk cId="2902794312" sldId="257"/>
        </pc:sldMkLst>
        <pc:spChg chg="mod">
          <ac:chgData name="Abhijit Nandi" userId="d4faee343544346e" providerId="LiveId" clId="{863D1023-EE6D-4FA2-AF85-47EE3F680E71}" dt="2024-05-03T10:01:30.586" v="293" actId="20577"/>
          <ac:spMkLst>
            <pc:docMk/>
            <pc:sldMk cId="2902794312" sldId="257"/>
            <ac:spMk id="5" creationId="{0A95F4DE-39B7-4CE2-BC1E-8B8AE662A895}"/>
          </ac:spMkLst>
        </pc:spChg>
        <pc:spChg chg="mod">
          <ac:chgData name="Abhijit Nandi" userId="d4faee343544346e" providerId="LiveId" clId="{863D1023-EE6D-4FA2-AF85-47EE3F680E71}" dt="2024-05-03T10:02:50.638" v="308" actId="20577"/>
          <ac:spMkLst>
            <pc:docMk/>
            <pc:sldMk cId="2902794312" sldId="257"/>
            <ac:spMk id="7" creationId="{AD8FFAFC-FEEE-2DD7-9F87-B74997A3D9F0}"/>
          </ac:spMkLst>
        </pc:spChg>
        <pc:graphicFrameChg chg="mod">
          <ac:chgData name="Abhijit Nandi" userId="d4faee343544346e" providerId="LiveId" clId="{863D1023-EE6D-4FA2-AF85-47EE3F680E71}" dt="2024-05-03T04:15:34.048" v="0"/>
          <ac:graphicFrameMkLst>
            <pc:docMk/>
            <pc:sldMk cId="2902794312" sldId="257"/>
            <ac:graphicFrameMk id="10" creationId="{495996C3-4BAF-CC15-8361-F31781667814}"/>
          </ac:graphicFrameMkLst>
        </pc:graphicFrameChg>
      </pc:sldChg>
      <pc:sldChg chg="modSp mod">
        <pc:chgData name="Abhijit Nandi" userId="d4faee343544346e" providerId="LiveId" clId="{863D1023-EE6D-4FA2-AF85-47EE3F680E71}" dt="2024-05-03T10:08:39.674" v="323" actId="20577"/>
        <pc:sldMkLst>
          <pc:docMk/>
          <pc:sldMk cId="3733486012" sldId="258"/>
        </pc:sldMkLst>
        <pc:spChg chg="mod">
          <ac:chgData name="Abhijit Nandi" userId="d4faee343544346e" providerId="LiveId" clId="{863D1023-EE6D-4FA2-AF85-47EE3F680E71}" dt="2024-05-03T10:08:39.674" v="323" actId="20577"/>
          <ac:spMkLst>
            <pc:docMk/>
            <pc:sldMk cId="3733486012" sldId="258"/>
            <ac:spMk id="10" creationId="{EF2BC084-E6DB-4DE7-B309-042A85EBA700}"/>
          </ac:spMkLst>
        </pc:spChg>
      </pc:sldChg>
      <pc:sldChg chg="modSp mod">
        <pc:chgData name="Abhijit Nandi" userId="d4faee343544346e" providerId="LiveId" clId="{863D1023-EE6D-4FA2-AF85-47EE3F680E71}" dt="2024-05-03T06:33:19.562" v="57" actId="1038"/>
        <pc:sldMkLst>
          <pc:docMk/>
          <pc:sldMk cId="709828751" sldId="260"/>
        </pc:sldMkLst>
        <pc:spChg chg="mod">
          <ac:chgData name="Abhijit Nandi" userId="d4faee343544346e" providerId="LiveId" clId="{863D1023-EE6D-4FA2-AF85-47EE3F680E71}" dt="2024-05-03T06:33:19.562" v="57" actId="1038"/>
          <ac:spMkLst>
            <pc:docMk/>
            <pc:sldMk cId="709828751" sldId="260"/>
            <ac:spMk id="2" creationId="{8B065C75-272B-4BB5-BA23-D80E8654D621}"/>
          </ac:spMkLst>
        </pc:spChg>
        <pc:spChg chg="mod">
          <ac:chgData name="Abhijit Nandi" userId="d4faee343544346e" providerId="LiveId" clId="{863D1023-EE6D-4FA2-AF85-47EE3F680E71}" dt="2024-05-03T06:33:12.160" v="34" actId="1035"/>
          <ac:spMkLst>
            <pc:docMk/>
            <pc:sldMk cId="709828751" sldId="260"/>
            <ac:spMk id="12" creationId="{86FF9F59-E45F-6BC3-C148-452596F16F8F}"/>
          </ac:spMkLst>
        </pc:spChg>
        <pc:spChg chg="mod">
          <ac:chgData name="Abhijit Nandi" userId="d4faee343544346e" providerId="LiveId" clId="{863D1023-EE6D-4FA2-AF85-47EE3F680E71}" dt="2024-05-03T06:33:12.160" v="34" actId="1035"/>
          <ac:spMkLst>
            <pc:docMk/>
            <pc:sldMk cId="709828751" sldId="260"/>
            <ac:spMk id="17" creationId="{D24E2989-ACF5-168C-D9B4-B8E80F9B6170}"/>
          </ac:spMkLst>
        </pc:spChg>
        <pc:spChg chg="mod">
          <ac:chgData name="Abhijit Nandi" userId="d4faee343544346e" providerId="LiveId" clId="{863D1023-EE6D-4FA2-AF85-47EE3F680E71}" dt="2024-05-03T06:33:12.160" v="34" actId="1035"/>
          <ac:spMkLst>
            <pc:docMk/>
            <pc:sldMk cId="709828751" sldId="260"/>
            <ac:spMk id="18" creationId="{500E8189-C133-B165-6EA8-D453E9755258}"/>
          </ac:spMkLst>
        </pc:spChg>
        <pc:spChg chg="mod">
          <ac:chgData name="Abhijit Nandi" userId="d4faee343544346e" providerId="LiveId" clId="{863D1023-EE6D-4FA2-AF85-47EE3F680E71}" dt="2024-05-03T06:33:12.160" v="34" actId="1035"/>
          <ac:spMkLst>
            <pc:docMk/>
            <pc:sldMk cId="709828751" sldId="260"/>
            <ac:spMk id="19" creationId="{30A24E08-3676-7FB8-6158-F0C8DF6280CD}"/>
          </ac:spMkLst>
        </pc:spChg>
        <pc:picChg chg="mod">
          <ac:chgData name="Abhijit Nandi" userId="d4faee343544346e" providerId="LiveId" clId="{863D1023-EE6D-4FA2-AF85-47EE3F680E71}" dt="2024-05-03T06:33:12.160" v="34" actId="1035"/>
          <ac:picMkLst>
            <pc:docMk/>
            <pc:sldMk cId="709828751" sldId="260"/>
            <ac:picMk id="7" creationId="{EFB28013-080B-9DDE-1B84-33D759B6769D}"/>
          </ac:picMkLst>
        </pc:picChg>
        <pc:picChg chg="mod">
          <ac:chgData name="Abhijit Nandi" userId="d4faee343544346e" providerId="LiveId" clId="{863D1023-EE6D-4FA2-AF85-47EE3F680E71}" dt="2024-05-03T06:33:12.160" v="34" actId="1035"/>
          <ac:picMkLst>
            <pc:docMk/>
            <pc:sldMk cId="709828751" sldId="260"/>
            <ac:picMk id="11" creationId="{1EBF08FA-9B53-D676-971B-FBA12708158D}"/>
          </ac:picMkLst>
        </pc:picChg>
        <pc:picChg chg="mod">
          <ac:chgData name="Abhijit Nandi" userId="d4faee343544346e" providerId="LiveId" clId="{863D1023-EE6D-4FA2-AF85-47EE3F680E71}" dt="2024-05-03T06:33:12.160" v="34" actId="1035"/>
          <ac:picMkLst>
            <pc:docMk/>
            <pc:sldMk cId="709828751" sldId="260"/>
            <ac:picMk id="16" creationId="{7FD2DB79-F0D3-23E5-1115-0EF06D158CF1}"/>
          </ac:picMkLst>
        </pc:picChg>
        <pc:picChg chg="mod">
          <ac:chgData name="Abhijit Nandi" userId="d4faee343544346e" providerId="LiveId" clId="{863D1023-EE6D-4FA2-AF85-47EE3F680E71}" dt="2024-05-03T06:33:12.160" v="34" actId="1035"/>
          <ac:picMkLst>
            <pc:docMk/>
            <pc:sldMk cId="709828751" sldId="260"/>
            <ac:picMk id="21" creationId="{3163CA3C-12DF-480B-A2B1-BC9452B03A5F}"/>
          </ac:picMkLst>
        </pc:picChg>
      </pc:sldChg>
      <pc:sldChg chg="modSp mod">
        <pc:chgData name="Abhijit Nandi" userId="d4faee343544346e" providerId="LiveId" clId="{863D1023-EE6D-4FA2-AF85-47EE3F680E71}" dt="2024-05-03T10:23:07.538" v="327" actId="14826"/>
        <pc:sldMkLst>
          <pc:docMk/>
          <pc:sldMk cId="3607270498" sldId="261"/>
        </pc:sldMkLst>
        <pc:spChg chg="mod">
          <ac:chgData name="Abhijit Nandi" userId="d4faee343544346e" providerId="LiveId" clId="{863D1023-EE6D-4FA2-AF85-47EE3F680E71}" dt="2024-05-03T06:44:01.881" v="122" actId="1035"/>
          <ac:spMkLst>
            <pc:docMk/>
            <pc:sldMk cId="3607270498" sldId="261"/>
            <ac:spMk id="6" creationId="{000A9570-5EF6-4AFB-9FCA-7C8998E3FEB1}"/>
          </ac:spMkLst>
        </pc:spChg>
        <pc:spChg chg="mod">
          <ac:chgData name="Abhijit Nandi" userId="d4faee343544346e" providerId="LiveId" clId="{863D1023-EE6D-4FA2-AF85-47EE3F680E71}" dt="2024-05-03T10:17:59.307" v="326" actId="27636"/>
          <ac:spMkLst>
            <pc:docMk/>
            <pc:sldMk cId="3607270498" sldId="261"/>
            <ac:spMk id="8" creationId="{47DC4E62-1A34-4F98-A451-214F1808519C}"/>
          </ac:spMkLst>
        </pc:spChg>
        <pc:picChg chg="mod">
          <ac:chgData name="Abhijit Nandi" userId="d4faee343544346e" providerId="LiveId" clId="{863D1023-EE6D-4FA2-AF85-47EE3F680E71}" dt="2024-05-03T10:23:07.538" v="327" actId="14826"/>
          <ac:picMkLst>
            <pc:docMk/>
            <pc:sldMk cId="3607270498" sldId="261"/>
            <ac:picMk id="18" creationId="{485D5D18-9549-5674-7531-EB80352FE5AA}"/>
          </ac:picMkLst>
        </pc:picChg>
        <pc:picChg chg="mod">
          <ac:chgData name="Abhijit Nandi" userId="d4faee343544346e" providerId="LiveId" clId="{863D1023-EE6D-4FA2-AF85-47EE3F680E71}" dt="2024-05-03T06:41:24.745" v="119" actId="1035"/>
          <ac:picMkLst>
            <pc:docMk/>
            <pc:sldMk cId="3607270498" sldId="261"/>
            <ac:picMk id="20" creationId="{14AA66B4-326E-D15F-8564-391FAE713E02}"/>
          </ac:picMkLst>
        </pc:picChg>
      </pc:sldChg>
      <pc:sldChg chg="modSp mod">
        <pc:chgData name="Abhijit Nandi" userId="d4faee343544346e" providerId="LiveId" clId="{863D1023-EE6D-4FA2-AF85-47EE3F680E71}" dt="2024-05-03T10:38:13.681" v="606" actId="20577"/>
        <pc:sldMkLst>
          <pc:docMk/>
          <pc:sldMk cId="914134537" sldId="267"/>
        </pc:sldMkLst>
        <pc:spChg chg="mod">
          <ac:chgData name="Abhijit Nandi" userId="d4faee343544346e" providerId="LiveId" clId="{863D1023-EE6D-4FA2-AF85-47EE3F680E71}" dt="2024-05-03T10:37:47.104" v="603" actId="1035"/>
          <ac:spMkLst>
            <pc:docMk/>
            <pc:sldMk cId="914134537" sldId="267"/>
            <ac:spMk id="9" creationId="{BFD4D036-E612-8D3B-67A5-8B3E26BB2F5C}"/>
          </ac:spMkLst>
        </pc:spChg>
        <pc:graphicFrameChg chg="mod modGraphic">
          <ac:chgData name="Abhijit Nandi" userId="d4faee343544346e" providerId="LiveId" clId="{863D1023-EE6D-4FA2-AF85-47EE3F680E71}" dt="2024-05-03T10:38:13.681" v="606" actId="20577"/>
          <ac:graphicFrameMkLst>
            <pc:docMk/>
            <pc:sldMk cId="914134537" sldId="267"/>
            <ac:graphicFrameMk id="5" creationId="{89266B37-EE78-3AD9-E03D-05BEB368DD07}"/>
          </ac:graphicFrameMkLst>
        </pc:graphicFrameChg>
      </pc:sldChg>
      <pc:sldChg chg="modSp mod">
        <pc:chgData name="Abhijit Nandi" userId="d4faee343544346e" providerId="LiveId" clId="{863D1023-EE6D-4FA2-AF85-47EE3F680E71}" dt="2024-05-03T10:06:31.821" v="320" actId="20577"/>
        <pc:sldMkLst>
          <pc:docMk/>
          <pc:sldMk cId="1785696180" sldId="286"/>
        </pc:sldMkLst>
        <pc:spChg chg="mod">
          <ac:chgData name="Abhijit Nandi" userId="d4faee343544346e" providerId="LiveId" clId="{863D1023-EE6D-4FA2-AF85-47EE3F680E71}" dt="2024-05-03T10:06:31.821" v="320" actId="20577"/>
          <ac:spMkLst>
            <pc:docMk/>
            <pc:sldMk cId="1785696180" sldId="286"/>
            <ac:spMk id="3" creationId="{A5FCC82D-91FD-8923-2D5E-DE5861892CB9}"/>
          </ac:spMkLst>
        </pc:spChg>
        <pc:spChg chg="mod">
          <ac:chgData name="Abhijit Nandi" userId="d4faee343544346e" providerId="LiveId" clId="{863D1023-EE6D-4FA2-AF85-47EE3F680E71}" dt="2024-05-03T06:38:30.770" v="78" actId="1036"/>
          <ac:spMkLst>
            <pc:docMk/>
            <pc:sldMk cId="1785696180" sldId="286"/>
            <ac:spMk id="7" creationId="{345CBBF6-0340-7D87-483B-159389DEDC5A}"/>
          </ac:spMkLst>
        </pc:spChg>
      </pc:sldChg>
      <pc:sldChg chg="modSp mod">
        <pc:chgData name="Abhijit Nandi" userId="d4faee343544346e" providerId="LiveId" clId="{863D1023-EE6D-4FA2-AF85-47EE3F680E71}" dt="2024-05-03T06:51:11.920" v="292" actId="1037"/>
        <pc:sldMkLst>
          <pc:docMk/>
          <pc:sldMk cId="2524205248" sldId="287"/>
        </pc:sldMkLst>
        <pc:spChg chg="mod">
          <ac:chgData name="Abhijit Nandi" userId="d4faee343544346e" providerId="LiveId" clId="{863D1023-EE6D-4FA2-AF85-47EE3F680E71}" dt="2024-05-03T06:49:39.068" v="231" actId="1036"/>
          <ac:spMkLst>
            <pc:docMk/>
            <pc:sldMk cId="2524205248" sldId="287"/>
            <ac:spMk id="4" creationId="{F0E46FFF-1484-7372-10EB-9D6A1AD20053}"/>
          </ac:spMkLst>
        </pc:spChg>
        <pc:spChg chg="mod">
          <ac:chgData name="Abhijit Nandi" userId="d4faee343544346e" providerId="LiveId" clId="{863D1023-EE6D-4FA2-AF85-47EE3F680E71}" dt="2024-05-03T06:49:05.721" v="226" actId="20577"/>
          <ac:spMkLst>
            <pc:docMk/>
            <pc:sldMk cId="2524205248" sldId="287"/>
            <ac:spMk id="5" creationId="{196A774C-AE69-0EC9-6AD2-D654067C6074}"/>
          </ac:spMkLst>
        </pc:spChg>
        <pc:spChg chg="mod">
          <ac:chgData name="Abhijit Nandi" userId="d4faee343544346e" providerId="LiveId" clId="{863D1023-EE6D-4FA2-AF85-47EE3F680E71}" dt="2024-05-03T06:49:55.610" v="248" actId="1035"/>
          <ac:spMkLst>
            <pc:docMk/>
            <pc:sldMk cId="2524205248" sldId="287"/>
            <ac:spMk id="6" creationId="{B574C5E0-9676-A6F4-CFF7-700AD48E4755}"/>
          </ac:spMkLst>
        </pc:spChg>
        <pc:spChg chg="mod">
          <ac:chgData name="Abhijit Nandi" userId="d4faee343544346e" providerId="LiveId" clId="{863D1023-EE6D-4FA2-AF85-47EE3F680E71}" dt="2024-05-03T06:50:03.638" v="253" actId="1036"/>
          <ac:spMkLst>
            <pc:docMk/>
            <pc:sldMk cId="2524205248" sldId="287"/>
            <ac:spMk id="10" creationId="{CBD97F4E-08DB-D120-2877-3C8255174BA7}"/>
          </ac:spMkLst>
        </pc:spChg>
        <pc:spChg chg="mod">
          <ac:chgData name="Abhijit Nandi" userId="d4faee343544346e" providerId="LiveId" clId="{863D1023-EE6D-4FA2-AF85-47EE3F680E71}" dt="2024-05-03T06:51:11.920" v="292" actId="1037"/>
          <ac:spMkLst>
            <pc:docMk/>
            <pc:sldMk cId="2524205248" sldId="287"/>
            <ac:spMk id="12" creationId="{9EBE3B81-1C87-36A9-FB14-26E44D167ABC}"/>
          </ac:spMkLst>
        </pc:spChg>
        <pc:spChg chg="mod">
          <ac:chgData name="Abhijit Nandi" userId="d4faee343544346e" providerId="LiveId" clId="{863D1023-EE6D-4FA2-AF85-47EE3F680E71}" dt="2024-05-03T06:48:45.043" v="180" actId="1036"/>
          <ac:spMkLst>
            <pc:docMk/>
            <pc:sldMk cId="2524205248" sldId="287"/>
            <ac:spMk id="13" creationId="{960CF48E-F049-A2D0-BE76-FF4DEA47F7B8}"/>
          </ac:spMkLst>
        </pc:spChg>
        <pc:spChg chg="mod">
          <ac:chgData name="Abhijit Nandi" userId="d4faee343544346e" providerId="LiveId" clId="{863D1023-EE6D-4FA2-AF85-47EE3F680E71}" dt="2024-05-03T06:51:07.839" v="291" actId="1037"/>
          <ac:spMkLst>
            <pc:docMk/>
            <pc:sldMk cId="2524205248" sldId="287"/>
            <ac:spMk id="16" creationId="{FD3C4C69-1F2D-9EA2-0D79-7537AB5964D7}"/>
          </ac:spMkLst>
        </pc:spChg>
        <pc:picChg chg="mod">
          <ac:chgData name="Abhijit Nandi" userId="d4faee343544346e" providerId="LiveId" clId="{863D1023-EE6D-4FA2-AF85-47EE3F680E71}" dt="2024-05-03T06:50:03.638" v="253" actId="1036"/>
          <ac:picMkLst>
            <pc:docMk/>
            <pc:sldMk cId="2524205248" sldId="287"/>
            <ac:picMk id="9" creationId="{8AF53FD1-88E9-80A0-5E20-E9CADB1BD2BA}"/>
          </ac:picMkLst>
        </pc:picChg>
        <pc:picChg chg="mod">
          <ac:chgData name="Abhijit Nandi" userId="d4faee343544346e" providerId="LiveId" clId="{863D1023-EE6D-4FA2-AF85-47EE3F680E71}" dt="2024-05-03T06:48:45.043" v="180" actId="1036"/>
          <ac:picMkLst>
            <pc:docMk/>
            <pc:sldMk cId="2524205248" sldId="287"/>
            <ac:picMk id="11" creationId="{0A1AC180-4B91-198C-D08E-C505DDB33DD8}"/>
          </ac:picMkLst>
        </pc:picChg>
        <pc:picChg chg="mod">
          <ac:chgData name="Abhijit Nandi" userId="d4faee343544346e" providerId="LiveId" clId="{863D1023-EE6D-4FA2-AF85-47EE3F680E71}" dt="2024-05-03T06:50:03.638" v="253" actId="1036"/>
          <ac:picMkLst>
            <pc:docMk/>
            <pc:sldMk cId="2524205248" sldId="287"/>
            <ac:picMk id="14" creationId="{CE49C596-3E3C-05DB-E103-A6E0909D37E1}"/>
          </ac:picMkLst>
        </pc:picChg>
      </pc:sldChg>
      <pc:sldChg chg="modSp mod">
        <pc:chgData name="Abhijit Nandi" userId="d4faee343544346e" providerId="LiveId" clId="{863D1023-EE6D-4FA2-AF85-47EE3F680E71}" dt="2024-05-03T10:33:01.149" v="516" actId="20577"/>
        <pc:sldMkLst>
          <pc:docMk/>
          <pc:sldMk cId="1568815984" sldId="288"/>
        </pc:sldMkLst>
        <pc:spChg chg="mod">
          <ac:chgData name="Abhijit Nandi" userId="d4faee343544346e" providerId="LiveId" clId="{863D1023-EE6D-4FA2-AF85-47EE3F680E71}" dt="2024-05-03T10:29:37.850" v="392" actId="20577"/>
          <ac:spMkLst>
            <pc:docMk/>
            <pc:sldMk cId="1568815984" sldId="288"/>
            <ac:spMk id="6" creationId="{A2376730-19DC-9E9D-0015-13C7BEA29BF6}"/>
          </ac:spMkLst>
        </pc:spChg>
        <pc:spChg chg="mod">
          <ac:chgData name="Abhijit Nandi" userId="d4faee343544346e" providerId="LiveId" clId="{863D1023-EE6D-4FA2-AF85-47EE3F680E71}" dt="2024-05-03T10:33:01.149" v="516" actId="20577"/>
          <ac:spMkLst>
            <pc:docMk/>
            <pc:sldMk cId="1568815984" sldId="288"/>
            <ac:spMk id="25" creationId="{630D43A0-7568-3737-FF74-0AE827BA329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9693D-DA4A-441B-87DB-C2FDCD8C6B5E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0A1A8A9-4628-414D-BA96-D6C7733CBB31}">
      <dgm:prSet phldrT="[Text]"/>
      <dgm:spPr/>
      <dgm:t>
        <a:bodyPr/>
        <a:lstStyle/>
        <a:p>
          <a:endParaRPr lang="en-IN" dirty="0"/>
        </a:p>
      </dgm:t>
    </dgm:pt>
    <dgm:pt modelId="{A13844CA-995E-4E26-8467-79CC8E8191BF}" type="sibTrans" cxnId="{EE51FBB7-BF7D-4AF8-B518-31C2EAF850FE}">
      <dgm:prSet/>
      <dgm:spPr/>
      <dgm:t>
        <a:bodyPr/>
        <a:lstStyle/>
        <a:p>
          <a:endParaRPr lang="en-IN"/>
        </a:p>
      </dgm:t>
    </dgm:pt>
    <dgm:pt modelId="{E5B0BA23-4DBE-4982-A048-3C9B9DAF828D}" type="parTrans" cxnId="{EE51FBB7-BF7D-4AF8-B518-31C2EAF850FE}">
      <dgm:prSet/>
      <dgm:spPr/>
      <dgm:t>
        <a:bodyPr/>
        <a:lstStyle/>
        <a:p>
          <a:endParaRPr lang="en-IN"/>
        </a:p>
      </dgm:t>
    </dgm:pt>
    <dgm:pt modelId="{EBAE67EB-0E98-47C2-9047-5E15B41F7491}">
      <dgm:prSet phldrT="[Text]"/>
      <dgm:spPr>
        <a:solidFill>
          <a:schemeClr val="accent4">
            <a:lumMod val="75000"/>
          </a:scheme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en-IN" dirty="0"/>
        </a:p>
      </dgm:t>
    </dgm:pt>
    <dgm:pt modelId="{23D323C0-2832-4548-8EF0-4F0F05144F3B}" type="sibTrans" cxnId="{C4E2A730-5DCE-41FD-96BE-9FB37C1F104A}">
      <dgm:prSet/>
      <dgm:spPr/>
      <dgm:t>
        <a:bodyPr/>
        <a:lstStyle/>
        <a:p>
          <a:endParaRPr lang="en-IN"/>
        </a:p>
      </dgm:t>
    </dgm:pt>
    <dgm:pt modelId="{5679A7DF-65B6-4019-A4F5-DC1D8B7BAC63}" type="parTrans" cxnId="{C4E2A730-5DCE-41FD-96BE-9FB37C1F104A}">
      <dgm:prSet/>
      <dgm:spPr/>
      <dgm:t>
        <a:bodyPr/>
        <a:lstStyle/>
        <a:p>
          <a:endParaRPr lang="en-IN"/>
        </a:p>
      </dgm:t>
    </dgm:pt>
    <dgm:pt modelId="{337F4B8D-2575-44FC-B12E-6B2DEF65F4A4}">
      <dgm:prSet phldrT="[Text]"/>
      <dgm:spPr>
        <a:solidFill>
          <a:schemeClr val="accent4">
            <a:lumMod val="75000"/>
          </a:scheme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en-IN" dirty="0">
              <a:solidFill>
                <a:schemeClr val="accent4">
                  <a:lumMod val="75000"/>
                </a:schemeClr>
              </a:solidFill>
            </a:rPr>
            <a:t>.</a:t>
          </a:r>
        </a:p>
      </dgm:t>
    </dgm:pt>
    <dgm:pt modelId="{85CFECFA-75BF-457F-804E-0D9725135E88}" type="sibTrans" cxnId="{9D8B7D8A-8E5A-4D75-B772-594C66083FE8}">
      <dgm:prSet/>
      <dgm:spPr/>
      <dgm:t>
        <a:bodyPr/>
        <a:lstStyle/>
        <a:p>
          <a:endParaRPr lang="en-IN"/>
        </a:p>
      </dgm:t>
    </dgm:pt>
    <dgm:pt modelId="{201FC9F5-B9A6-4069-B728-E4480E7D7705}" type="parTrans" cxnId="{9D8B7D8A-8E5A-4D75-B772-594C66083FE8}">
      <dgm:prSet/>
      <dgm:spPr/>
      <dgm:t>
        <a:bodyPr/>
        <a:lstStyle/>
        <a:p>
          <a:endParaRPr lang="en-IN"/>
        </a:p>
      </dgm:t>
    </dgm:pt>
    <dgm:pt modelId="{5B7D642A-6AA7-4D22-B7CB-6FBB8ADF37B7}" type="pres">
      <dgm:prSet presAssocID="{CEE9693D-DA4A-441B-87DB-C2FDCD8C6B5E}" presName="Name0" presStyleCnt="0">
        <dgm:presLayoutVars>
          <dgm:dir/>
          <dgm:resizeHandles val="exact"/>
        </dgm:presLayoutVars>
      </dgm:prSet>
      <dgm:spPr/>
    </dgm:pt>
    <dgm:pt modelId="{7E55E8C3-75F2-45C1-BED6-241263F8757D}" type="pres">
      <dgm:prSet presAssocID="{30A1A8A9-4628-414D-BA96-D6C7733CBB31}" presName="composite" presStyleCnt="0"/>
      <dgm:spPr/>
    </dgm:pt>
    <dgm:pt modelId="{868A2C40-07E5-4CD5-912E-71D575FF696D}" type="pres">
      <dgm:prSet presAssocID="{30A1A8A9-4628-414D-BA96-D6C7733CBB31}" presName="rect1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1DB55BFE-0305-4ADA-BB73-2E99BACDD224}" type="pres">
      <dgm:prSet presAssocID="{30A1A8A9-4628-414D-BA96-D6C7733CBB31}" presName="wedgeRectCallout1" presStyleLbl="node1" presStyleIdx="0" presStyleCnt="3" custFlipVert="0" custFlipHor="0" custScaleX="2453" custScaleY="7797" custLinFactY="21128" custLinFactNeighborX="22383" custLinFactNeighborY="100000">
        <dgm:presLayoutVars>
          <dgm:bulletEnabled val="1"/>
        </dgm:presLayoutVars>
      </dgm:prSet>
      <dgm:spPr/>
    </dgm:pt>
    <dgm:pt modelId="{47949267-9900-4E34-93F6-A888B2537C87}" type="pres">
      <dgm:prSet presAssocID="{A13844CA-995E-4E26-8467-79CC8E8191BF}" presName="sibTrans" presStyleCnt="0"/>
      <dgm:spPr/>
    </dgm:pt>
    <dgm:pt modelId="{3EEE04CE-5B1F-417F-A97A-E5C1C850D5A3}" type="pres">
      <dgm:prSet presAssocID="{337F4B8D-2575-44FC-B12E-6B2DEF65F4A4}" presName="composite" presStyleCnt="0"/>
      <dgm:spPr/>
    </dgm:pt>
    <dgm:pt modelId="{A0709AF0-09C5-4052-98FF-4713C87DE66C}" type="pres">
      <dgm:prSet presAssocID="{337F4B8D-2575-44FC-B12E-6B2DEF65F4A4}" presName="rect1" presStyleLbl="bgImgPlace1" presStyleIdx="1" presStyleCnt="3"/>
      <dgm:spPr>
        <a:blipFill>
          <a:blip xmlns:r="http://schemas.openxmlformats.org/officeDocument/2006/relationships" r:embed="rId2"/>
          <a:srcRect/>
          <a:stretch>
            <a:fillRect l="-10000" r="-10000"/>
          </a:stretch>
        </a:blipFill>
      </dgm:spPr>
    </dgm:pt>
    <dgm:pt modelId="{69B8C420-A9FF-409D-A09F-27EB160C6738}" type="pres">
      <dgm:prSet presAssocID="{337F4B8D-2575-44FC-B12E-6B2DEF65F4A4}" presName="wedgeRectCallout1" presStyleLbl="node1" presStyleIdx="1" presStyleCnt="3" custFlipVert="1" custFlipHor="1" custScaleX="2301" custScaleY="7313" custLinFactX="-81605" custLinFactNeighborX="-100000" custLinFactNeighborY="74490">
        <dgm:presLayoutVars>
          <dgm:bulletEnabled val="1"/>
        </dgm:presLayoutVars>
      </dgm:prSet>
      <dgm:spPr/>
    </dgm:pt>
    <dgm:pt modelId="{D11E137A-4376-43AF-BEE5-BEFEDFD75241}" type="pres">
      <dgm:prSet presAssocID="{85CFECFA-75BF-457F-804E-0D9725135E88}" presName="sibTrans" presStyleCnt="0"/>
      <dgm:spPr/>
    </dgm:pt>
    <dgm:pt modelId="{3120E12C-7FD5-4253-9FEB-26DF241EF460}" type="pres">
      <dgm:prSet presAssocID="{EBAE67EB-0E98-47C2-9047-5E15B41F7491}" presName="composite" presStyleCnt="0"/>
      <dgm:spPr/>
    </dgm:pt>
    <dgm:pt modelId="{A5B88CC7-322E-4D82-A078-C966051AEE2F}" type="pres">
      <dgm:prSet presAssocID="{EBAE67EB-0E98-47C2-9047-5E15B41F7491}" presName="rect1" presStyleLbl="bgImgPlace1" presStyleIdx="2" presStyleCnt="3" custLinFactNeighborY="114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70786ECA-0D83-45D0-8C0D-87BEF0A5B234}" type="pres">
      <dgm:prSet presAssocID="{EBAE67EB-0E98-47C2-9047-5E15B41F7491}" presName="wedgeRectCallout1" presStyleLbl="node1" presStyleIdx="2" presStyleCnt="3" custFlipVert="0" custFlipHor="0" custScaleX="2097" custScaleY="6667" custLinFactX="-34316" custLinFactY="-43745" custLinFactNeighborX="-100000" custLinFactNeighborY="-100000">
        <dgm:presLayoutVars>
          <dgm:bulletEnabled val="1"/>
        </dgm:presLayoutVars>
      </dgm:prSet>
      <dgm:spPr/>
    </dgm:pt>
  </dgm:ptLst>
  <dgm:cxnLst>
    <dgm:cxn modelId="{C4E2A730-5DCE-41FD-96BE-9FB37C1F104A}" srcId="{CEE9693D-DA4A-441B-87DB-C2FDCD8C6B5E}" destId="{EBAE67EB-0E98-47C2-9047-5E15B41F7491}" srcOrd="2" destOrd="0" parTransId="{5679A7DF-65B6-4019-A4F5-DC1D8B7BAC63}" sibTransId="{23D323C0-2832-4548-8EF0-4F0F05144F3B}"/>
    <dgm:cxn modelId="{648BD36D-6FFA-4A31-855D-B562A6B8A887}" type="presOf" srcId="{337F4B8D-2575-44FC-B12E-6B2DEF65F4A4}" destId="{69B8C420-A9FF-409D-A09F-27EB160C6738}" srcOrd="0" destOrd="0" presId="urn:microsoft.com/office/officeart/2008/layout/BendingPictureCaptionList"/>
    <dgm:cxn modelId="{9D8B7D8A-8E5A-4D75-B772-594C66083FE8}" srcId="{CEE9693D-DA4A-441B-87DB-C2FDCD8C6B5E}" destId="{337F4B8D-2575-44FC-B12E-6B2DEF65F4A4}" srcOrd="1" destOrd="0" parTransId="{201FC9F5-B9A6-4069-B728-E4480E7D7705}" sibTransId="{85CFECFA-75BF-457F-804E-0D9725135E88}"/>
    <dgm:cxn modelId="{036CF790-CF9E-49BA-BB8E-96FB7D905F7D}" type="presOf" srcId="{CEE9693D-DA4A-441B-87DB-C2FDCD8C6B5E}" destId="{5B7D642A-6AA7-4D22-B7CB-6FBB8ADF37B7}" srcOrd="0" destOrd="0" presId="urn:microsoft.com/office/officeart/2008/layout/BendingPictureCaptionList"/>
    <dgm:cxn modelId="{83BC30A4-A88D-4A2F-8A78-B05D65A8B668}" type="presOf" srcId="{30A1A8A9-4628-414D-BA96-D6C7733CBB31}" destId="{1DB55BFE-0305-4ADA-BB73-2E99BACDD224}" srcOrd="0" destOrd="0" presId="urn:microsoft.com/office/officeart/2008/layout/BendingPictureCaptionList"/>
    <dgm:cxn modelId="{EE51FBB7-BF7D-4AF8-B518-31C2EAF850FE}" srcId="{CEE9693D-DA4A-441B-87DB-C2FDCD8C6B5E}" destId="{30A1A8A9-4628-414D-BA96-D6C7733CBB31}" srcOrd="0" destOrd="0" parTransId="{E5B0BA23-4DBE-4982-A048-3C9B9DAF828D}" sibTransId="{A13844CA-995E-4E26-8467-79CC8E8191BF}"/>
    <dgm:cxn modelId="{64B061F9-0A3A-4277-AC98-FF54DCD013A0}" type="presOf" srcId="{EBAE67EB-0E98-47C2-9047-5E15B41F7491}" destId="{70786ECA-0D83-45D0-8C0D-87BEF0A5B234}" srcOrd="0" destOrd="0" presId="urn:microsoft.com/office/officeart/2008/layout/BendingPictureCaptionList"/>
    <dgm:cxn modelId="{D75839D4-5FF7-4B3B-9B84-8E62FE3841EB}" type="presParOf" srcId="{5B7D642A-6AA7-4D22-B7CB-6FBB8ADF37B7}" destId="{7E55E8C3-75F2-45C1-BED6-241263F8757D}" srcOrd="0" destOrd="0" presId="urn:microsoft.com/office/officeart/2008/layout/BendingPictureCaptionList"/>
    <dgm:cxn modelId="{5FFF1810-8828-4BE2-847A-995D2D5A8459}" type="presParOf" srcId="{7E55E8C3-75F2-45C1-BED6-241263F8757D}" destId="{868A2C40-07E5-4CD5-912E-71D575FF696D}" srcOrd="0" destOrd="0" presId="urn:microsoft.com/office/officeart/2008/layout/BendingPictureCaptionList"/>
    <dgm:cxn modelId="{67D15D5C-2ECD-46AE-93F6-CFFF1F0B7B1A}" type="presParOf" srcId="{7E55E8C3-75F2-45C1-BED6-241263F8757D}" destId="{1DB55BFE-0305-4ADA-BB73-2E99BACDD224}" srcOrd="1" destOrd="0" presId="urn:microsoft.com/office/officeart/2008/layout/BendingPictureCaptionList"/>
    <dgm:cxn modelId="{61D45CA4-A3A8-4543-84B6-33758DCCA48B}" type="presParOf" srcId="{5B7D642A-6AA7-4D22-B7CB-6FBB8ADF37B7}" destId="{47949267-9900-4E34-93F6-A888B2537C87}" srcOrd="1" destOrd="0" presId="urn:microsoft.com/office/officeart/2008/layout/BendingPictureCaptionList"/>
    <dgm:cxn modelId="{10AD71FC-FE19-4830-A8C8-2CC6261AE382}" type="presParOf" srcId="{5B7D642A-6AA7-4D22-B7CB-6FBB8ADF37B7}" destId="{3EEE04CE-5B1F-417F-A97A-E5C1C850D5A3}" srcOrd="2" destOrd="0" presId="urn:microsoft.com/office/officeart/2008/layout/BendingPictureCaptionList"/>
    <dgm:cxn modelId="{BA854734-22EA-4390-9391-163212D72956}" type="presParOf" srcId="{3EEE04CE-5B1F-417F-A97A-E5C1C850D5A3}" destId="{A0709AF0-09C5-4052-98FF-4713C87DE66C}" srcOrd="0" destOrd="0" presId="urn:microsoft.com/office/officeart/2008/layout/BendingPictureCaptionList"/>
    <dgm:cxn modelId="{0D8CE5BA-E744-4341-9E29-B539457C68E8}" type="presParOf" srcId="{3EEE04CE-5B1F-417F-A97A-E5C1C850D5A3}" destId="{69B8C420-A9FF-409D-A09F-27EB160C6738}" srcOrd="1" destOrd="0" presId="urn:microsoft.com/office/officeart/2008/layout/BendingPictureCaptionList"/>
    <dgm:cxn modelId="{6C38993F-6E9C-4475-81E1-597009B644CE}" type="presParOf" srcId="{5B7D642A-6AA7-4D22-B7CB-6FBB8ADF37B7}" destId="{D11E137A-4376-43AF-BEE5-BEFEDFD75241}" srcOrd="3" destOrd="0" presId="urn:microsoft.com/office/officeart/2008/layout/BendingPictureCaptionList"/>
    <dgm:cxn modelId="{EA699506-8184-441B-8E32-4425C3B023E3}" type="presParOf" srcId="{5B7D642A-6AA7-4D22-B7CB-6FBB8ADF37B7}" destId="{3120E12C-7FD5-4253-9FEB-26DF241EF460}" srcOrd="4" destOrd="0" presId="urn:microsoft.com/office/officeart/2008/layout/BendingPictureCaptionList"/>
    <dgm:cxn modelId="{C9DD2D3B-2226-41EC-8305-6303DC260A89}" type="presParOf" srcId="{3120E12C-7FD5-4253-9FEB-26DF241EF460}" destId="{A5B88CC7-322E-4D82-A078-C966051AEE2F}" srcOrd="0" destOrd="0" presId="urn:microsoft.com/office/officeart/2008/layout/BendingPictureCaptionList"/>
    <dgm:cxn modelId="{A3993383-62DF-455B-B75F-677890C36823}" type="presParOf" srcId="{3120E12C-7FD5-4253-9FEB-26DF241EF460}" destId="{70786ECA-0D83-45D0-8C0D-87BEF0A5B234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A2C40-07E5-4CD5-912E-71D575FF696D}">
      <dsp:nvSpPr>
        <dsp:cNvPr id="0" name=""/>
        <dsp:cNvSpPr/>
      </dsp:nvSpPr>
      <dsp:spPr>
        <a:xfrm>
          <a:off x="10518" y="1215"/>
          <a:ext cx="1855088" cy="14840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55BFE-0305-4ADA-BB73-2E99BACDD224}">
      <dsp:nvSpPr>
        <dsp:cNvPr id="0" name=""/>
        <dsp:cNvSpPr/>
      </dsp:nvSpPr>
      <dsp:spPr>
        <a:xfrm>
          <a:off x="1352290" y="2205510"/>
          <a:ext cx="40499" cy="4049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 dirty="0"/>
        </a:p>
      </dsp:txBody>
      <dsp:txXfrm>
        <a:off x="1352290" y="2205510"/>
        <a:ext cx="40499" cy="40499"/>
      </dsp:txXfrm>
    </dsp:sp>
    <dsp:sp modelId="{A0709AF0-09C5-4052-98FF-4713C87DE66C}">
      <dsp:nvSpPr>
        <dsp:cNvPr id="0" name=""/>
        <dsp:cNvSpPr/>
      </dsp:nvSpPr>
      <dsp:spPr>
        <a:xfrm>
          <a:off x="2051115" y="1844"/>
          <a:ext cx="1855088" cy="1484070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10000" r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8C420-A9FF-409D-A09F-27EB160C6738}">
      <dsp:nvSpPr>
        <dsp:cNvPr id="0" name=""/>
        <dsp:cNvSpPr/>
      </dsp:nvSpPr>
      <dsp:spPr>
        <a:xfrm flipH="1" flipV="1">
          <a:off x="26242" y="1965146"/>
          <a:ext cx="37990" cy="3798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>
              <a:solidFill>
                <a:schemeClr val="accent4">
                  <a:lumMod val="75000"/>
                </a:schemeClr>
              </a:solidFill>
            </a:rPr>
            <a:t>.</a:t>
          </a:r>
        </a:p>
      </dsp:txBody>
      <dsp:txXfrm rot="10800000">
        <a:off x="26242" y="1965146"/>
        <a:ext cx="37990" cy="37985"/>
      </dsp:txXfrm>
    </dsp:sp>
    <dsp:sp modelId="{A5B88CC7-322E-4D82-A078-C966051AEE2F}">
      <dsp:nvSpPr>
        <dsp:cNvPr id="0" name=""/>
        <dsp:cNvSpPr/>
      </dsp:nvSpPr>
      <dsp:spPr>
        <a:xfrm>
          <a:off x="1030816" y="1819402"/>
          <a:ext cx="1855088" cy="14840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86ECA-0D83-45D0-8C0D-87BEF0A5B234}">
      <dsp:nvSpPr>
        <dsp:cNvPr id="0" name=""/>
        <dsp:cNvSpPr/>
      </dsp:nvSpPr>
      <dsp:spPr>
        <a:xfrm>
          <a:off x="0" y="2633764"/>
          <a:ext cx="34622" cy="3463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 dirty="0"/>
        </a:p>
      </dsp:txBody>
      <dsp:txXfrm>
        <a:off x="0" y="2633764"/>
        <a:ext cx="34622" cy="34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t.ly/XnBE1" TargetMode="Externa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6439" y="1151544"/>
            <a:ext cx="9275614" cy="1243584"/>
          </a:xfrm>
        </p:spPr>
        <p:txBody>
          <a:bodyPr/>
          <a:lstStyle/>
          <a:p>
            <a:r>
              <a:rPr lang="en-US" dirty="0"/>
              <a:t>BDM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828" y="2797945"/>
            <a:ext cx="9275614" cy="14592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/>
              <a:t>Optimizing storage constraints and efficient employment of capital among different categories of products in a versatile shop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C06951-14F5-D3AD-CFEC-7DCA3C21E26D}"/>
              </a:ext>
            </a:extLst>
          </p:cNvPr>
          <p:cNvSpPr txBox="1"/>
          <p:nvPr/>
        </p:nvSpPr>
        <p:spPr>
          <a:xfrm>
            <a:off x="5311131" y="4981900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Abhijit Nandi [22f100155]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D803D-AAB1-F77A-A214-04CD07E380CC}"/>
              </a:ext>
            </a:extLst>
          </p:cNvPr>
          <p:cNvSpPr txBox="1"/>
          <p:nvPr/>
        </p:nvSpPr>
        <p:spPr>
          <a:xfrm>
            <a:off x="1314139" y="6253398"/>
            <a:ext cx="3996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Indian Institute of Technology, Madras, Chennai </a:t>
            </a:r>
          </a:p>
        </p:txBody>
      </p:sp>
      <p:grpSp>
        <p:nvGrpSpPr>
          <p:cNvPr id="8" name="Graphic 5" descr="Employee badge with solid fill">
            <a:extLst>
              <a:ext uri="{FF2B5EF4-FFF2-40B4-BE49-F238E27FC236}">
                <a16:creationId xmlns:a16="http://schemas.microsoft.com/office/drawing/2014/main" id="{B88792B1-4FA9-2821-A714-5F1DC5BA9225}"/>
              </a:ext>
            </a:extLst>
          </p:cNvPr>
          <p:cNvGrpSpPr/>
          <p:nvPr/>
        </p:nvGrpSpPr>
        <p:grpSpPr>
          <a:xfrm>
            <a:off x="8885436" y="6286373"/>
            <a:ext cx="252000" cy="252000"/>
            <a:chOff x="8885436" y="6286373"/>
            <a:chExt cx="289570" cy="246134"/>
          </a:xfrm>
          <a:solidFill>
            <a:schemeClr val="bg1">
              <a:lumMod val="95000"/>
            </a:schemeClr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D4CB173-AD2F-D7A2-B6A7-B08F88B6E8A3}"/>
                </a:ext>
              </a:extLst>
            </p:cNvPr>
            <p:cNvSpPr/>
            <p:nvPr/>
          </p:nvSpPr>
          <p:spPr>
            <a:xfrm>
              <a:off x="9008503" y="6286373"/>
              <a:ext cx="43435" cy="57914"/>
            </a:xfrm>
            <a:custGeom>
              <a:avLst/>
              <a:gdLst>
                <a:gd name="connsiteX0" fmla="*/ 28957 w 43435"/>
                <a:gd name="connsiteY0" fmla="*/ 57914 h 57914"/>
                <a:gd name="connsiteX1" fmla="*/ 14479 w 43435"/>
                <a:gd name="connsiteY1" fmla="*/ 57914 h 57914"/>
                <a:gd name="connsiteX2" fmla="*/ 0 w 43435"/>
                <a:gd name="connsiteY2" fmla="*/ 43436 h 57914"/>
                <a:gd name="connsiteX3" fmla="*/ 0 w 43435"/>
                <a:gd name="connsiteY3" fmla="*/ 14479 h 57914"/>
                <a:gd name="connsiteX4" fmla="*/ 14479 w 43435"/>
                <a:gd name="connsiteY4" fmla="*/ 0 h 57914"/>
                <a:gd name="connsiteX5" fmla="*/ 28957 w 43435"/>
                <a:gd name="connsiteY5" fmla="*/ 0 h 57914"/>
                <a:gd name="connsiteX6" fmla="*/ 43436 w 43435"/>
                <a:gd name="connsiteY6" fmla="*/ 14479 h 57914"/>
                <a:gd name="connsiteX7" fmla="*/ 43436 w 43435"/>
                <a:gd name="connsiteY7" fmla="*/ 43436 h 57914"/>
                <a:gd name="connsiteX8" fmla="*/ 28957 w 43435"/>
                <a:gd name="connsiteY8" fmla="*/ 57914 h 5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35" h="57914">
                  <a:moveTo>
                    <a:pt x="28957" y="57914"/>
                  </a:moveTo>
                  <a:lnTo>
                    <a:pt x="14479" y="57914"/>
                  </a:lnTo>
                  <a:cubicBezTo>
                    <a:pt x="6515" y="57914"/>
                    <a:pt x="0" y="51399"/>
                    <a:pt x="0" y="43436"/>
                  </a:cubicBezTo>
                  <a:lnTo>
                    <a:pt x="0" y="14479"/>
                  </a:lnTo>
                  <a:cubicBezTo>
                    <a:pt x="0" y="6515"/>
                    <a:pt x="6515" y="0"/>
                    <a:pt x="14479" y="0"/>
                  </a:cubicBezTo>
                  <a:lnTo>
                    <a:pt x="28957" y="0"/>
                  </a:lnTo>
                  <a:cubicBezTo>
                    <a:pt x="36920" y="0"/>
                    <a:pt x="43436" y="6515"/>
                    <a:pt x="43436" y="14479"/>
                  </a:cubicBezTo>
                  <a:lnTo>
                    <a:pt x="43436" y="43436"/>
                  </a:lnTo>
                  <a:cubicBezTo>
                    <a:pt x="43436" y="51399"/>
                    <a:pt x="36920" y="57914"/>
                    <a:pt x="28957" y="57914"/>
                  </a:cubicBezTo>
                  <a:close/>
                </a:path>
              </a:pathLst>
            </a:custGeom>
            <a:grpFill/>
            <a:ln w="3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686FA87-2AE6-8386-7249-6289509FAF33}"/>
                </a:ext>
              </a:extLst>
            </p:cNvPr>
            <p:cNvSpPr/>
            <p:nvPr/>
          </p:nvSpPr>
          <p:spPr>
            <a:xfrm>
              <a:off x="8885436" y="6329809"/>
              <a:ext cx="289570" cy="202699"/>
            </a:xfrm>
            <a:custGeom>
              <a:avLst/>
              <a:gdLst>
                <a:gd name="connsiteX0" fmla="*/ 260613 w 289570"/>
                <a:gd name="connsiteY0" fmla="*/ 86871 h 202699"/>
                <a:gd name="connsiteX1" fmla="*/ 173742 w 289570"/>
                <a:gd name="connsiteY1" fmla="*/ 86871 h 202699"/>
                <a:gd name="connsiteX2" fmla="*/ 173742 w 289570"/>
                <a:gd name="connsiteY2" fmla="*/ 72393 h 202699"/>
                <a:gd name="connsiteX3" fmla="*/ 260613 w 289570"/>
                <a:gd name="connsiteY3" fmla="*/ 72393 h 202699"/>
                <a:gd name="connsiteX4" fmla="*/ 260613 w 289570"/>
                <a:gd name="connsiteY4" fmla="*/ 86871 h 202699"/>
                <a:gd name="connsiteX5" fmla="*/ 260613 w 289570"/>
                <a:gd name="connsiteY5" fmla="*/ 130307 h 202699"/>
                <a:gd name="connsiteX6" fmla="*/ 173742 w 289570"/>
                <a:gd name="connsiteY6" fmla="*/ 130307 h 202699"/>
                <a:gd name="connsiteX7" fmla="*/ 173742 w 289570"/>
                <a:gd name="connsiteY7" fmla="*/ 115828 h 202699"/>
                <a:gd name="connsiteX8" fmla="*/ 260613 w 289570"/>
                <a:gd name="connsiteY8" fmla="*/ 115828 h 202699"/>
                <a:gd name="connsiteX9" fmla="*/ 260613 w 289570"/>
                <a:gd name="connsiteY9" fmla="*/ 130307 h 202699"/>
                <a:gd name="connsiteX10" fmla="*/ 260613 w 289570"/>
                <a:gd name="connsiteY10" fmla="*/ 173742 h 202699"/>
                <a:gd name="connsiteX11" fmla="*/ 173742 w 289570"/>
                <a:gd name="connsiteY11" fmla="*/ 173742 h 202699"/>
                <a:gd name="connsiteX12" fmla="*/ 173742 w 289570"/>
                <a:gd name="connsiteY12" fmla="*/ 159264 h 202699"/>
                <a:gd name="connsiteX13" fmla="*/ 260613 w 289570"/>
                <a:gd name="connsiteY13" fmla="*/ 159264 h 202699"/>
                <a:gd name="connsiteX14" fmla="*/ 260613 w 289570"/>
                <a:gd name="connsiteY14" fmla="*/ 173742 h 202699"/>
                <a:gd name="connsiteX15" fmla="*/ 144785 w 289570"/>
                <a:gd name="connsiteY15" fmla="*/ 173742 h 202699"/>
                <a:gd name="connsiteX16" fmla="*/ 28957 w 289570"/>
                <a:gd name="connsiteY16" fmla="*/ 173742 h 202699"/>
                <a:gd name="connsiteX17" fmla="*/ 28957 w 289570"/>
                <a:gd name="connsiteY17" fmla="*/ 144785 h 202699"/>
                <a:gd name="connsiteX18" fmla="*/ 34748 w 289570"/>
                <a:gd name="connsiteY18" fmla="*/ 133202 h 202699"/>
                <a:gd name="connsiteX19" fmla="*/ 62981 w 289570"/>
                <a:gd name="connsiteY19" fmla="*/ 119448 h 202699"/>
                <a:gd name="connsiteX20" fmla="*/ 86871 w 289570"/>
                <a:gd name="connsiteY20" fmla="*/ 115828 h 202699"/>
                <a:gd name="connsiteX21" fmla="*/ 110761 w 289570"/>
                <a:gd name="connsiteY21" fmla="*/ 119448 h 202699"/>
                <a:gd name="connsiteX22" fmla="*/ 138994 w 289570"/>
                <a:gd name="connsiteY22" fmla="*/ 133202 h 202699"/>
                <a:gd name="connsiteX23" fmla="*/ 144785 w 289570"/>
                <a:gd name="connsiteY23" fmla="*/ 144785 h 202699"/>
                <a:gd name="connsiteX24" fmla="*/ 144785 w 289570"/>
                <a:gd name="connsiteY24" fmla="*/ 173742 h 202699"/>
                <a:gd name="connsiteX25" fmla="*/ 86871 w 289570"/>
                <a:gd name="connsiteY25" fmla="*/ 50675 h 202699"/>
                <a:gd name="connsiteX26" fmla="*/ 115828 w 289570"/>
                <a:gd name="connsiteY26" fmla="*/ 79632 h 202699"/>
                <a:gd name="connsiteX27" fmla="*/ 86871 w 289570"/>
                <a:gd name="connsiteY27" fmla="*/ 108589 h 202699"/>
                <a:gd name="connsiteX28" fmla="*/ 57914 w 289570"/>
                <a:gd name="connsiteY28" fmla="*/ 79632 h 202699"/>
                <a:gd name="connsiteX29" fmla="*/ 86871 w 289570"/>
                <a:gd name="connsiteY29" fmla="*/ 50675 h 202699"/>
                <a:gd name="connsiteX30" fmla="*/ 275092 w 289570"/>
                <a:gd name="connsiteY30" fmla="*/ 0 h 202699"/>
                <a:gd name="connsiteX31" fmla="*/ 180981 w 289570"/>
                <a:gd name="connsiteY31" fmla="*/ 0 h 202699"/>
                <a:gd name="connsiteX32" fmla="*/ 152024 w 289570"/>
                <a:gd name="connsiteY32" fmla="*/ 28957 h 202699"/>
                <a:gd name="connsiteX33" fmla="*/ 137546 w 289570"/>
                <a:gd name="connsiteY33" fmla="*/ 28957 h 202699"/>
                <a:gd name="connsiteX34" fmla="*/ 108589 w 289570"/>
                <a:gd name="connsiteY34" fmla="*/ 0 h 202699"/>
                <a:gd name="connsiteX35" fmla="*/ 14479 w 289570"/>
                <a:gd name="connsiteY35" fmla="*/ 0 h 202699"/>
                <a:gd name="connsiteX36" fmla="*/ 0 w 289570"/>
                <a:gd name="connsiteY36" fmla="*/ 14479 h 202699"/>
                <a:gd name="connsiteX37" fmla="*/ 0 w 289570"/>
                <a:gd name="connsiteY37" fmla="*/ 188221 h 202699"/>
                <a:gd name="connsiteX38" fmla="*/ 14479 w 289570"/>
                <a:gd name="connsiteY38" fmla="*/ 202699 h 202699"/>
                <a:gd name="connsiteX39" fmla="*/ 275092 w 289570"/>
                <a:gd name="connsiteY39" fmla="*/ 202699 h 202699"/>
                <a:gd name="connsiteX40" fmla="*/ 289570 w 289570"/>
                <a:gd name="connsiteY40" fmla="*/ 188221 h 202699"/>
                <a:gd name="connsiteX41" fmla="*/ 289570 w 289570"/>
                <a:gd name="connsiteY41" fmla="*/ 14479 h 202699"/>
                <a:gd name="connsiteX42" fmla="*/ 275092 w 289570"/>
                <a:gd name="connsiteY42" fmla="*/ 0 h 20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89570" h="202699">
                  <a:moveTo>
                    <a:pt x="260613" y="86871"/>
                  </a:moveTo>
                  <a:lnTo>
                    <a:pt x="173742" y="86871"/>
                  </a:lnTo>
                  <a:lnTo>
                    <a:pt x="173742" y="72393"/>
                  </a:lnTo>
                  <a:lnTo>
                    <a:pt x="260613" y="72393"/>
                  </a:lnTo>
                  <a:lnTo>
                    <a:pt x="260613" y="86871"/>
                  </a:lnTo>
                  <a:close/>
                  <a:moveTo>
                    <a:pt x="260613" y="130307"/>
                  </a:moveTo>
                  <a:lnTo>
                    <a:pt x="173742" y="130307"/>
                  </a:lnTo>
                  <a:lnTo>
                    <a:pt x="173742" y="115828"/>
                  </a:lnTo>
                  <a:lnTo>
                    <a:pt x="260613" y="115828"/>
                  </a:lnTo>
                  <a:lnTo>
                    <a:pt x="260613" y="130307"/>
                  </a:lnTo>
                  <a:close/>
                  <a:moveTo>
                    <a:pt x="260613" y="173742"/>
                  </a:moveTo>
                  <a:lnTo>
                    <a:pt x="173742" y="173742"/>
                  </a:lnTo>
                  <a:lnTo>
                    <a:pt x="173742" y="159264"/>
                  </a:lnTo>
                  <a:lnTo>
                    <a:pt x="260613" y="159264"/>
                  </a:lnTo>
                  <a:lnTo>
                    <a:pt x="260613" y="173742"/>
                  </a:lnTo>
                  <a:close/>
                  <a:moveTo>
                    <a:pt x="144785" y="173742"/>
                  </a:moveTo>
                  <a:lnTo>
                    <a:pt x="28957" y="173742"/>
                  </a:lnTo>
                  <a:lnTo>
                    <a:pt x="28957" y="144785"/>
                  </a:lnTo>
                  <a:cubicBezTo>
                    <a:pt x="28957" y="140441"/>
                    <a:pt x="31129" y="136098"/>
                    <a:pt x="34748" y="133202"/>
                  </a:cubicBezTo>
                  <a:cubicBezTo>
                    <a:pt x="42712" y="127411"/>
                    <a:pt x="52847" y="122343"/>
                    <a:pt x="62981" y="119448"/>
                  </a:cubicBezTo>
                  <a:cubicBezTo>
                    <a:pt x="70945" y="117276"/>
                    <a:pt x="78908" y="115828"/>
                    <a:pt x="86871" y="115828"/>
                  </a:cubicBezTo>
                  <a:cubicBezTo>
                    <a:pt x="95558" y="115828"/>
                    <a:pt x="103521" y="117276"/>
                    <a:pt x="110761" y="119448"/>
                  </a:cubicBezTo>
                  <a:cubicBezTo>
                    <a:pt x="120895" y="122343"/>
                    <a:pt x="131030" y="126687"/>
                    <a:pt x="138994" y="133202"/>
                  </a:cubicBezTo>
                  <a:cubicBezTo>
                    <a:pt x="142613" y="136098"/>
                    <a:pt x="144785" y="140441"/>
                    <a:pt x="144785" y="144785"/>
                  </a:cubicBezTo>
                  <a:lnTo>
                    <a:pt x="144785" y="173742"/>
                  </a:lnTo>
                  <a:close/>
                  <a:moveTo>
                    <a:pt x="86871" y="50675"/>
                  </a:moveTo>
                  <a:cubicBezTo>
                    <a:pt x="102797" y="50675"/>
                    <a:pt x="115828" y="63705"/>
                    <a:pt x="115828" y="79632"/>
                  </a:cubicBezTo>
                  <a:cubicBezTo>
                    <a:pt x="115828" y="95558"/>
                    <a:pt x="102797" y="108589"/>
                    <a:pt x="86871" y="108589"/>
                  </a:cubicBezTo>
                  <a:cubicBezTo>
                    <a:pt x="70945" y="108589"/>
                    <a:pt x="57914" y="95558"/>
                    <a:pt x="57914" y="79632"/>
                  </a:cubicBezTo>
                  <a:cubicBezTo>
                    <a:pt x="57914" y="63705"/>
                    <a:pt x="70945" y="50675"/>
                    <a:pt x="86871" y="50675"/>
                  </a:cubicBezTo>
                  <a:close/>
                  <a:moveTo>
                    <a:pt x="275092" y="0"/>
                  </a:moveTo>
                  <a:lnTo>
                    <a:pt x="180981" y="0"/>
                  </a:lnTo>
                  <a:cubicBezTo>
                    <a:pt x="180981" y="15926"/>
                    <a:pt x="167951" y="28957"/>
                    <a:pt x="152024" y="28957"/>
                  </a:cubicBezTo>
                  <a:lnTo>
                    <a:pt x="137546" y="28957"/>
                  </a:lnTo>
                  <a:cubicBezTo>
                    <a:pt x="121619" y="28957"/>
                    <a:pt x="108589" y="15926"/>
                    <a:pt x="108589" y="0"/>
                  </a:cubicBezTo>
                  <a:lnTo>
                    <a:pt x="14479" y="0"/>
                  </a:lnTo>
                  <a:cubicBezTo>
                    <a:pt x="6515" y="0"/>
                    <a:pt x="0" y="6515"/>
                    <a:pt x="0" y="14479"/>
                  </a:cubicBezTo>
                  <a:lnTo>
                    <a:pt x="0" y="188221"/>
                  </a:lnTo>
                  <a:cubicBezTo>
                    <a:pt x="0" y="196184"/>
                    <a:pt x="6515" y="202699"/>
                    <a:pt x="14479" y="202699"/>
                  </a:cubicBezTo>
                  <a:lnTo>
                    <a:pt x="275092" y="202699"/>
                  </a:lnTo>
                  <a:cubicBezTo>
                    <a:pt x="283055" y="202699"/>
                    <a:pt x="289570" y="196184"/>
                    <a:pt x="289570" y="188221"/>
                  </a:cubicBezTo>
                  <a:lnTo>
                    <a:pt x="289570" y="14479"/>
                  </a:lnTo>
                  <a:cubicBezTo>
                    <a:pt x="289570" y="6515"/>
                    <a:pt x="283055" y="0"/>
                    <a:pt x="275092" y="0"/>
                  </a:cubicBezTo>
                  <a:close/>
                </a:path>
              </a:pathLst>
            </a:custGeom>
            <a:grpFill/>
            <a:ln w="3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1878B93-49C7-2318-122B-00FB34751957}"/>
              </a:ext>
            </a:extLst>
          </p:cNvPr>
          <p:cNvSpPr txBox="1"/>
          <p:nvPr/>
        </p:nvSpPr>
        <p:spPr>
          <a:xfrm>
            <a:off x="9241748" y="6280669"/>
            <a:ext cx="27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22f1001555@ds.study.iitm.ac.in</a:t>
            </a:r>
          </a:p>
        </p:txBody>
      </p:sp>
      <p:pic>
        <p:nvPicPr>
          <p:cNvPr id="9" name="Graphic 8" descr="Diploma roll with solid fill">
            <a:extLst>
              <a:ext uri="{FF2B5EF4-FFF2-40B4-BE49-F238E27FC236}">
                <a16:creationId xmlns:a16="http://schemas.microsoft.com/office/drawing/2014/main" id="{01A244E5-4193-94A9-E12B-5986480EC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139" y="616455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7173" y="1590658"/>
            <a:ext cx="4945598" cy="1243584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62ECC-8975-D178-5B32-5F9C55393BC2}"/>
              </a:ext>
            </a:extLst>
          </p:cNvPr>
          <p:cNvSpPr txBox="1"/>
          <p:nvPr/>
        </p:nvSpPr>
        <p:spPr>
          <a:xfrm>
            <a:off x="1409076" y="6363256"/>
            <a:ext cx="89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Complete report : </a:t>
            </a: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https://t.ly/XnBE1</a:t>
            </a:r>
            <a:endParaRPr lang="en-IN" b="1" i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061B67-1A8E-A99E-9410-ED3D0E473116}"/>
              </a:ext>
            </a:extLst>
          </p:cNvPr>
          <p:cNvSpPr txBox="1">
            <a:spLocks/>
          </p:cNvSpPr>
          <p:nvPr/>
        </p:nvSpPr>
        <p:spPr>
          <a:xfrm>
            <a:off x="5605474" y="2212450"/>
            <a:ext cx="5804647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2800" dirty="0"/>
              <a:t>For Your Attention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6D2BFA64-3BB0-015C-5C6A-D8459E2A4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0133" y="4418764"/>
            <a:ext cx="583337" cy="5833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D6F48D-666B-8930-D3C9-697652C405BD}"/>
              </a:ext>
            </a:extLst>
          </p:cNvPr>
          <p:cNvSpPr txBox="1"/>
          <p:nvPr/>
        </p:nvSpPr>
        <p:spPr>
          <a:xfrm>
            <a:off x="8028769" y="4487065"/>
            <a:ext cx="345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22f1001555@ds.study.iitm.ac.in</a:t>
            </a:r>
          </a:p>
        </p:txBody>
      </p:sp>
      <p:pic>
        <p:nvPicPr>
          <p:cNvPr id="11" name="Graphic 10" descr="Employee badge with solid fill">
            <a:extLst>
              <a:ext uri="{FF2B5EF4-FFF2-40B4-BE49-F238E27FC236}">
                <a16:creationId xmlns:a16="http://schemas.microsoft.com/office/drawing/2014/main" id="{F1E5BD72-7EEC-3403-8ABA-81F0A14AD9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10133" y="5026627"/>
            <a:ext cx="583200" cy="583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1F430A-DD2E-CCAF-30C0-7FA2172B3AE7}"/>
              </a:ext>
            </a:extLst>
          </p:cNvPr>
          <p:cNvSpPr txBox="1"/>
          <p:nvPr/>
        </p:nvSpPr>
        <p:spPr>
          <a:xfrm>
            <a:off x="8074489" y="5157625"/>
            <a:ext cx="387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www.linkedin.com/in/abhijitnandi007</a:t>
            </a: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95996C3-4BAF-CC15-8361-F317816678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9293618"/>
              </p:ext>
            </p:extLst>
          </p:nvPr>
        </p:nvGraphicFramePr>
        <p:xfrm>
          <a:off x="7779894" y="2338456"/>
          <a:ext cx="3916722" cy="3416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813" y="861817"/>
            <a:ext cx="11097432" cy="85905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ABOUT THE BUSINESS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7115" y="2483870"/>
            <a:ext cx="7135423" cy="580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 retail multi segmented store established in 2000 by Mr. F.P Nandi in the Bolpur, West Bengal, India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8FFAFC-FEEE-2DD7-9F87-B74997A3D9F0}"/>
              </a:ext>
            </a:extLst>
          </p:cNvPr>
          <p:cNvSpPr txBox="1">
            <a:spLocks/>
          </p:cNvSpPr>
          <p:nvPr/>
        </p:nvSpPr>
        <p:spPr>
          <a:xfrm>
            <a:off x="427115" y="3547162"/>
            <a:ext cx="6686155" cy="998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Three segments, Ice Cream, Bakery and Varnish Products. While Ice Cream and Bakery end products are consumable and seasonal, some Varnish products are highly poisonous.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C1476F1-8646-8EF9-231D-E765E869DBBC}"/>
              </a:ext>
            </a:extLst>
          </p:cNvPr>
          <p:cNvSpPr txBox="1">
            <a:spLocks/>
          </p:cNvSpPr>
          <p:nvPr/>
        </p:nvSpPr>
        <p:spPr>
          <a:xfrm>
            <a:off x="427115" y="4890782"/>
            <a:ext cx="7352779" cy="580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Ice Cream division a B2B business has seasonality component to it.</a:t>
            </a: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46" y="597743"/>
            <a:ext cx="7935002" cy="1188439"/>
          </a:xfrm>
        </p:spPr>
        <p:txBody>
          <a:bodyPr>
            <a:noAutofit/>
          </a:bodyPr>
          <a:lstStyle/>
          <a:p>
            <a:r>
              <a:rPr lang="en-US" sz="3600" dirty="0"/>
              <a:t>Problems: Ice Cream division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9635" y="628509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Placeholder 30" descr="Magnifying glass">
            <a:extLst>
              <a:ext uri="{FF2B5EF4-FFF2-40B4-BE49-F238E27FC236}">
                <a16:creationId xmlns:a16="http://schemas.microsoft.com/office/drawing/2014/main" id="{EFB28013-080B-9DDE-1B84-33D759B6769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36017" y="1858825"/>
            <a:ext cx="717888" cy="720000"/>
          </a:xfrm>
        </p:spPr>
      </p:pic>
      <p:pic>
        <p:nvPicPr>
          <p:cNvPr id="11" name="Graphic 10" descr="Research with solid fill">
            <a:extLst>
              <a:ext uri="{FF2B5EF4-FFF2-40B4-BE49-F238E27FC236}">
                <a16:creationId xmlns:a16="http://schemas.microsoft.com/office/drawing/2014/main" id="{1EBF08FA-9B53-D676-971B-FBA127081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017" y="2834648"/>
            <a:ext cx="720000" cy="720000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6FF9F59-E45F-6BC3-C148-452596F16F8F}"/>
              </a:ext>
            </a:extLst>
          </p:cNvPr>
          <p:cNvSpPr txBox="1">
            <a:spLocks/>
          </p:cNvSpPr>
          <p:nvPr/>
        </p:nvSpPr>
        <p:spPr>
          <a:xfrm>
            <a:off x="1793823" y="2925500"/>
            <a:ext cx="8117278" cy="739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bg1"/>
                </a:solidFill>
              </a:rPr>
              <a:t>Frequent Price fluctuations due to import of raw material, supply chain disruption, international pricing, Government policies.</a:t>
            </a:r>
          </a:p>
        </p:txBody>
      </p:sp>
      <p:pic>
        <p:nvPicPr>
          <p:cNvPr id="16" name="Graphic 15" descr="Bar chart with solid fill">
            <a:extLst>
              <a:ext uri="{FF2B5EF4-FFF2-40B4-BE49-F238E27FC236}">
                <a16:creationId xmlns:a16="http://schemas.microsoft.com/office/drawing/2014/main" id="{7FD2DB79-F0D3-23E5-1115-0EF06D158C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017" y="3964566"/>
            <a:ext cx="720000" cy="720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D24E2989-ACF5-168C-D9B4-B8E80F9B6170}"/>
              </a:ext>
            </a:extLst>
          </p:cNvPr>
          <p:cNvSpPr txBox="1">
            <a:spLocks/>
          </p:cNvSpPr>
          <p:nvPr/>
        </p:nvSpPr>
        <p:spPr>
          <a:xfrm>
            <a:off x="1793823" y="4040266"/>
            <a:ext cx="8117278" cy="739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bg1"/>
                </a:solidFill>
              </a:rPr>
              <a:t>Fluctuating demand and seasonal component associated with the business.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500E8189-C133-B165-6EA8-D453E9755258}"/>
              </a:ext>
            </a:extLst>
          </p:cNvPr>
          <p:cNvSpPr txBox="1">
            <a:spLocks/>
          </p:cNvSpPr>
          <p:nvPr/>
        </p:nvSpPr>
        <p:spPr>
          <a:xfrm>
            <a:off x="1793823" y="4880599"/>
            <a:ext cx="8204616" cy="8873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bg1"/>
                </a:solidFill>
              </a:rPr>
              <a:t>Management of storage space between poisonous varnish segment products and consumable ice cream making products such that there is no possibility of any contamination.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0A24E08-3676-7FB8-6158-F0C8DF6280CD}"/>
              </a:ext>
            </a:extLst>
          </p:cNvPr>
          <p:cNvSpPr txBox="1">
            <a:spLocks/>
          </p:cNvSpPr>
          <p:nvPr/>
        </p:nvSpPr>
        <p:spPr>
          <a:xfrm>
            <a:off x="1793823" y="1967657"/>
            <a:ext cx="8756754" cy="739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Managing inventory of large category of products thus facing frequent out of stocks or surplus inventory.</a:t>
            </a:r>
            <a:endParaRPr lang="en-IN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1" name="Graphic 20" descr="Daily calendar with solid fill">
            <a:extLst>
              <a:ext uri="{FF2B5EF4-FFF2-40B4-BE49-F238E27FC236}">
                <a16:creationId xmlns:a16="http://schemas.microsoft.com/office/drawing/2014/main" id="{3163CA3C-12DF-480B-A2B1-BC9452B03A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6017" y="506450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A699-1044-E8E3-8D3D-A2271D08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89" y="232951"/>
            <a:ext cx="11214100" cy="1089529"/>
          </a:xfrm>
        </p:spPr>
        <p:txBody>
          <a:bodyPr/>
          <a:lstStyle/>
          <a:p>
            <a:r>
              <a:rPr lang="en-IN" sz="3600" dirty="0"/>
              <a:t>Objectives : Optimize Storage Space &amp; capital employment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CE5FD-BF68-DBA7-8959-371E6416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CC82D-91FD-8923-2D5E-DE5861892CB9}"/>
              </a:ext>
            </a:extLst>
          </p:cNvPr>
          <p:cNvSpPr txBox="1"/>
          <p:nvPr/>
        </p:nvSpPr>
        <p:spPr>
          <a:xfrm>
            <a:off x="444500" y="1637332"/>
            <a:ext cx="10675079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</a:rPr>
              <a:t>Identification of products that the most important for the operation of the business.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Prioritization of the products based on parameters like demand trends, purchase price fluctuations, required space for storage etc.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</a:rPr>
              <a:t>Finding an efficient bulk storage mechanism to address the issues of stock outs and surplus stocks.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</a:rPr>
              <a:t>Predicting a safety stock cushion which can tackle certain demand and price fluctuations.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</a:rPr>
              <a:t>Identifying a safe mechanism to store all the products without the fear of contaminations.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E08069-8D8E-29D7-A479-F66DF3A8A7B4}"/>
              </a:ext>
            </a:extLst>
          </p:cNvPr>
          <p:cNvSpPr txBox="1">
            <a:spLocks/>
          </p:cNvSpPr>
          <p:nvPr/>
        </p:nvSpPr>
        <p:spPr>
          <a:xfrm>
            <a:off x="444500" y="4401469"/>
            <a:ext cx="11214100" cy="5909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Data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CBBF6-0340-7D87-483B-159389DEDC5A}"/>
              </a:ext>
            </a:extLst>
          </p:cNvPr>
          <p:cNvSpPr txBox="1"/>
          <p:nvPr/>
        </p:nvSpPr>
        <p:spPr>
          <a:xfrm>
            <a:off x="459490" y="5063504"/>
            <a:ext cx="1094458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 data that the business has provided consists of total available storage data, daily sales data for the duration (Jan-May), 2022 and purchase data for the duration of (Oct-May), 2021-22.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69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25" y="18802"/>
            <a:ext cx="5478620" cy="1089529"/>
          </a:xfrm>
        </p:spPr>
        <p:txBody>
          <a:bodyPr/>
          <a:lstStyle/>
          <a:p>
            <a:r>
              <a:rPr lang="en-US" sz="3600" dirty="0"/>
              <a:t>POCs : Identification &amp; Product Categorization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528" y="1229349"/>
            <a:ext cx="4095306" cy="21996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Revenue Pareto analysis on the demand side reveals that out of 131 different products only </a:t>
            </a:r>
            <a:r>
              <a:rPr lang="en-US" b="1" dirty="0"/>
              <a:t>25 products </a:t>
            </a:r>
            <a:r>
              <a:rPr lang="en-US" dirty="0"/>
              <a:t>are contributing 80% to the revenue. These are the most important products for stock keeping and called ‘Products of Concern’ (POC).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C4B97-0506-BDDE-5FFF-A03011C27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008" y="321972"/>
            <a:ext cx="5286038" cy="3170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4E9037-479D-09ED-ADFA-6688D3DAA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32" y="3662870"/>
            <a:ext cx="7198889" cy="2989073"/>
          </a:xfrm>
          <a:prstGeom prst="rect">
            <a:avLst/>
          </a:prstGeom>
        </p:spPr>
      </p:pic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0C614E56-E43B-0616-4ACA-4704AA355BFC}"/>
              </a:ext>
            </a:extLst>
          </p:cNvPr>
          <p:cNvSpPr txBox="1">
            <a:spLocks/>
          </p:cNvSpPr>
          <p:nvPr/>
        </p:nvSpPr>
        <p:spPr>
          <a:xfrm>
            <a:off x="7431110" y="3749277"/>
            <a:ext cx="4565562" cy="2565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All the POCs are categorized into four categories based on the unit selling price and  daily demand quantity.</a:t>
            </a:r>
          </a:p>
          <a:p>
            <a:r>
              <a:rPr lang="en-US" dirty="0"/>
              <a:t>Fast selling &amp; Expensive products are given most priority in terms of bulk storage.</a:t>
            </a:r>
          </a:p>
          <a:p>
            <a:r>
              <a:rPr lang="en-US" dirty="0"/>
              <a:t>Slow selling and low cost products have the least priority.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The reference line is drawn on the median value of unit sell price and average daily demand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9DAD65-BA22-56C3-9471-096ECA9499E0}"/>
              </a:ext>
            </a:extLst>
          </p:cNvPr>
          <p:cNvSpPr/>
          <p:nvPr/>
        </p:nvSpPr>
        <p:spPr>
          <a:xfrm>
            <a:off x="5885645" y="3805707"/>
            <a:ext cx="1094704" cy="2588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9EE080-DB53-C6ED-F020-DC84F1B9F139}"/>
              </a:ext>
            </a:extLst>
          </p:cNvPr>
          <p:cNvSpPr txBox="1"/>
          <p:nvPr/>
        </p:nvSpPr>
        <p:spPr>
          <a:xfrm rot="16200000">
            <a:off x="6842992" y="496153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POCs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82" y="122012"/>
            <a:ext cx="7211786" cy="1421928"/>
          </a:xfrm>
        </p:spPr>
        <p:txBody>
          <a:bodyPr/>
          <a:lstStyle/>
          <a:p>
            <a:r>
              <a:rPr lang="en-US" dirty="0"/>
              <a:t>Demand Trends and Fluctuation in Purchase Prices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68510" y="1329130"/>
            <a:ext cx="5157787" cy="710125"/>
          </a:xfrm>
        </p:spPr>
        <p:txBody>
          <a:bodyPr>
            <a:normAutofit/>
          </a:bodyPr>
          <a:lstStyle/>
          <a:p>
            <a:r>
              <a:rPr lang="en-US" sz="1800" dirty="0"/>
              <a:t>Augmented Dickey-Fuller (ADF) test to evaluate seasonality of demand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5704" y="1516269"/>
            <a:ext cx="5157788" cy="823912"/>
          </a:xfrm>
        </p:spPr>
        <p:txBody>
          <a:bodyPr>
            <a:normAutofit/>
          </a:bodyPr>
          <a:lstStyle/>
          <a:p>
            <a:r>
              <a:rPr lang="en-US" sz="1800" dirty="0"/>
              <a:t>Purchase Price Fluctuation of POCs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/>
              </p:cNvSpPr>
              <p:nvPr>
                <p:ph type="body" sz="quarter" idx="2"/>
              </p:nvPr>
            </p:nvSpPr>
            <p:spPr>
              <a:xfrm>
                <a:off x="223187" y="1956215"/>
                <a:ext cx="6320020" cy="2535343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b="1" dirty="0"/>
                  <a:t>ADF Test of stationarity</a:t>
                </a:r>
                <a:r>
                  <a:rPr lang="en-US" dirty="0"/>
                  <a:t>:  A statistical hypothesis test on time series data, which tests for the stationarity of the tested data.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: time series is </a:t>
                </a:r>
                <a:r>
                  <a:rPr lang="en-US" b="1" dirty="0"/>
                  <a:t>Non-Stationary</a:t>
                </a:r>
                <a:r>
                  <a:rPr lang="en-US" dirty="0"/>
                  <a:t>.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dirty="0"/>
                  <a:t>Reject 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): P-value &lt; significance level and Test statistic &lt; critical value.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"/>
              </p:nvPr>
            </p:nvSpPr>
            <p:spPr>
              <a:xfrm>
                <a:off x="223187" y="1956215"/>
                <a:ext cx="6320020" cy="2535343"/>
              </a:xfrm>
              <a:blipFill>
                <a:blip r:embed="rId2"/>
                <a:stretch>
                  <a:fillRect l="-3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000A9570-5EF6-4AFB-9FCA-7C8998E3FEB1}"/>
                  </a:ext>
                </a:extLst>
              </p:cNvPr>
              <p:cNvSpPr>
                <a:spLocks noGrp="1"/>
              </p:cNvSpPr>
              <p:nvPr>
                <p:ph type="body" sz="quarter" idx="4"/>
              </p:nvPr>
            </p:nvSpPr>
            <p:spPr>
              <a:xfrm>
                <a:off x="6475412" y="2092850"/>
                <a:ext cx="5183188" cy="3684588"/>
              </a:xfrm>
            </p:spPr>
            <p:txBody>
              <a:bodyPr/>
              <a:lstStyle/>
              <a:p>
                <a:r>
                  <a:rPr lang="en-US" sz="1700" dirty="0"/>
                  <a:t>Highly competitive segment with profit margin of </a:t>
                </a:r>
                <a14:m>
                  <m:oMath xmlns:m="http://schemas.openxmlformats.org/officeDocument/2006/math">
                    <m:r>
                      <a:rPr lang="en-IN" sz="1700" i="1" dirty="0" smtClean="0">
                        <a:latin typeface="Cambria Math" panose="02040503050406030204" pitchFamily="18" charset="0"/>
                      </a:rPr>
                      <m:t>5 %(±1%)</m:t>
                    </m:r>
                  </m:oMath>
                </a14:m>
                <a:endParaRPr lang="en-US" sz="1700" dirty="0"/>
              </a:p>
              <a:p>
                <a:r>
                  <a:rPr lang="en-US" sz="1700" dirty="0"/>
                  <a:t>POCs which price fluctuation &gt; 5% needs attention and are prioritized.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000A9570-5EF6-4AFB-9FCA-7C8998E3F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4"/>
              </p:nvPr>
            </p:nvSpPr>
            <p:spPr>
              <a:xfrm>
                <a:off x="6475412" y="2092850"/>
                <a:ext cx="5183188" cy="3684588"/>
              </a:xfrm>
              <a:blipFill>
                <a:blip r:embed="rId3"/>
                <a:stretch>
                  <a:fillRect l="-588" t="-11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5D24F72-20F4-A087-4ECA-A3A0313AA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58996"/>
              </p:ext>
            </p:extLst>
          </p:nvPr>
        </p:nvGraphicFramePr>
        <p:xfrm>
          <a:off x="166142" y="4616971"/>
          <a:ext cx="6119556" cy="1554480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2007020">
                  <a:extLst>
                    <a:ext uri="{9D8B030D-6E8A-4147-A177-3AD203B41FA5}">
                      <a16:colId xmlns:a16="http://schemas.microsoft.com/office/drawing/2014/main" val="2323837549"/>
                    </a:ext>
                  </a:extLst>
                </a:gridCol>
                <a:gridCol w="4112536">
                  <a:extLst>
                    <a:ext uri="{9D8B030D-6E8A-4147-A177-3AD203B41FA5}">
                      <a16:colId xmlns:a16="http://schemas.microsoft.com/office/drawing/2014/main" val="249019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Strict Stationary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demand remains stationary over any time scale.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27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Season Stationary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On weekly or bi-weekly scale, non stationarity in demand is observed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11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Non Stationary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dirty="0"/>
                        <a:t>demand is fluctuating in nature suggesting trends in demand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579651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485D5D18-9549-5674-7531-EB80352FE5A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05771" y="3893444"/>
            <a:ext cx="2730603" cy="21091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AA66B4-326E-D15F-8564-391FAE713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4288" y="3891182"/>
            <a:ext cx="2735497" cy="210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60CF48E-F049-A2D0-BE76-FF4DEA47F7B8}"/>
              </a:ext>
            </a:extLst>
          </p:cNvPr>
          <p:cNvSpPr/>
          <p:nvPr/>
        </p:nvSpPr>
        <p:spPr>
          <a:xfrm>
            <a:off x="398566" y="3515190"/>
            <a:ext cx="4967913" cy="315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21273-63F4-6AC8-05C6-C8CD6A8C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Categorization of POCs &amp; some Additional Related POCs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024A09-6FF3-5BD9-0521-D2CDFCF4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6FFF-1484-7372-10EB-9D6A1AD20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59161" y="1363732"/>
            <a:ext cx="5157787" cy="823912"/>
          </a:xfrm>
        </p:spPr>
        <p:txBody>
          <a:bodyPr/>
          <a:lstStyle/>
          <a:p>
            <a:r>
              <a:rPr lang="en-IN" dirty="0"/>
              <a:t>Correlated POCs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574C5E0-9676-A6F4-CFF7-700AD48E475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66199" y="1892876"/>
                <a:ext cx="5310108" cy="4557108"/>
              </a:xfrm>
            </p:spPr>
            <p:txBody>
              <a:bodyPr/>
              <a:lstStyle/>
              <a:p>
                <a:r>
                  <a:rPr lang="en-IN" sz="1600" dirty="0"/>
                  <a:t>An insightful observation came during the correlation analysis.</a:t>
                </a:r>
              </a:p>
              <a:p>
                <a:r>
                  <a:rPr lang="en-IN" sz="1600" dirty="0"/>
                  <a:t>Some products have highly correlated demands </a:t>
                </a:r>
                <a14:m>
                  <m:oMath xmlns:m="http://schemas.openxmlformats.org/officeDocument/2006/math">
                    <m:r>
                      <a:rPr lang="en-IN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≥0.75</m:t>
                    </m:r>
                    <m:r>
                      <a:rPr lang="en-IN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/>
                  <a:t>.</a:t>
                </a:r>
              </a:p>
              <a:p>
                <a:r>
                  <a:rPr lang="en-IN" sz="1600" dirty="0"/>
                  <a:t>3 highly correlated POCs are identified, in addition to 13 essential POCs.</a:t>
                </a:r>
                <a:endParaRPr lang="en-IN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574C5E0-9676-A6F4-CFF7-700AD48E47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66199" y="1892876"/>
                <a:ext cx="5310108" cy="4557108"/>
              </a:xfrm>
              <a:blipFill>
                <a:blip r:embed="rId2"/>
                <a:stretch>
                  <a:fillRect l="-459" t="-9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F53FD1-88E9-80A0-5E20-E9CADB1BD2B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2380" y="3724204"/>
            <a:ext cx="2816091" cy="166683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D97F4E-08DB-D120-2877-3C8255174BA7}"/>
              </a:ext>
            </a:extLst>
          </p:cNvPr>
          <p:cNvSpPr txBox="1"/>
          <p:nvPr/>
        </p:nvSpPr>
        <p:spPr>
          <a:xfrm>
            <a:off x="6121609" y="5582358"/>
            <a:ext cx="605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Non essential POCs that are correlated to essential  POCs, need to be bulked stored 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BE3B81-1C87-36A9-FB14-26E44D167ABC}"/>
              </a:ext>
            </a:extLst>
          </p:cNvPr>
          <p:cNvSpPr/>
          <p:nvPr/>
        </p:nvSpPr>
        <p:spPr>
          <a:xfrm>
            <a:off x="8495324" y="3854994"/>
            <a:ext cx="602483" cy="2170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Content Placeholder 8">
            <a:extLst>
              <a:ext uri="{FF2B5EF4-FFF2-40B4-BE49-F238E27FC236}">
                <a16:creationId xmlns:a16="http://schemas.microsoft.com/office/drawing/2014/main" id="{CE49C596-3E3C-05DB-E103-A6E0909D37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256920" y="3724204"/>
            <a:ext cx="2793668" cy="166683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D3C4C69-1F2D-9EA2-0D79-7537AB5964D7}"/>
              </a:ext>
            </a:extLst>
          </p:cNvPr>
          <p:cNvSpPr/>
          <p:nvPr/>
        </p:nvSpPr>
        <p:spPr>
          <a:xfrm>
            <a:off x="11400141" y="3889915"/>
            <a:ext cx="605999" cy="1820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9613438-5FF8-CB3C-E0E4-BAE2DF043223}"/>
              </a:ext>
            </a:extLst>
          </p:cNvPr>
          <p:cNvSpPr txBox="1">
            <a:spLocks/>
          </p:cNvSpPr>
          <p:nvPr/>
        </p:nvSpPr>
        <p:spPr>
          <a:xfrm>
            <a:off x="348343" y="1326257"/>
            <a:ext cx="4123519" cy="5355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A774C-AE69-0EC9-6AD2-D654067C6074}"/>
              </a:ext>
            </a:extLst>
          </p:cNvPr>
          <p:cNvSpPr txBox="1"/>
          <p:nvPr/>
        </p:nvSpPr>
        <p:spPr>
          <a:xfrm>
            <a:off x="348343" y="1385114"/>
            <a:ext cx="5753932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POCs whose purchasing prices are fluctuating and/or which are categorized as medium to high priority and/or demand either stationary or season stationary are to be bulk stored during the off season.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13 products are identified as essential POCs.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1AC180-4B91-198C-D08E-C505DDB33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012" y="3693688"/>
            <a:ext cx="4538120" cy="281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0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C715-838B-9706-7939-351A739E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Safety Stocks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AB8109-042A-6CF4-B2AC-B6A6B7D6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76730-19DC-9E9D-0015-13C7BEA29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368" y="1801809"/>
            <a:ext cx="11555232" cy="1442322"/>
          </a:xfrm>
        </p:spPr>
        <p:txBody>
          <a:bodyPr/>
          <a:lstStyle/>
          <a:p>
            <a:r>
              <a:rPr lang="en-IN" dirty="0"/>
              <a:t>Additional </a:t>
            </a:r>
            <a:r>
              <a:rPr lang="en-US" dirty="0"/>
              <a:t>inventory held by a firm to mitigate the risk of supply shortage or price fluctuation.</a:t>
            </a:r>
          </a:p>
          <a:p>
            <a:r>
              <a:rPr lang="en-US" dirty="0"/>
              <a:t>Service availability of 99% gives a Z score of 2.33 from the standard normal distribution table.</a:t>
            </a:r>
          </a:p>
          <a:p>
            <a:r>
              <a:rPr lang="en-US" dirty="0"/>
              <a:t>the weekly safety stock = 2.33 × standard deviation(𝜎) of weekly demand.</a:t>
            </a:r>
          </a:p>
          <a:p>
            <a:endParaRPr lang="en-IN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5536F318-7DE7-D580-70BC-FD1D1BB80ADA}"/>
              </a:ext>
            </a:extLst>
          </p:cNvPr>
          <p:cNvSpPr txBox="1">
            <a:spLocks/>
          </p:cNvSpPr>
          <p:nvPr/>
        </p:nvSpPr>
        <p:spPr>
          <a:xfrm>
            <a:off x="241300" y="3391016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Product category wise storage mechanism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30D43A0-7568-3737-FF74-0AE827BA329A}"/>
              </a:ext>
            </a:extLst>
          </p:cNvPr>
          <p:cNvSpPr txBox="1">
            <a:spLocks/>
          </p:cNvSpPr>
          <p:nvPr/>
        </p:nvSpPr>
        <p:spPr>
          <a:xfrm>
            <a:off x="241300" y="4275989"/>
            <a:ext cx="11852634" cy="191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kern="100" dirty="0">
                <a:effectLst/>
                <a:ea typeface="Calibri" panose="020F0502020204030204" pitchFamily="34" charset="0"/>
              </a:rPr>
              <a:t>Each 131 products can be categorized according to their nature, usage, and storage volume into different categories.</a:t>
            </a:r>
          </a:p>
          <a:p>
            <a:r>
              <a:rPr lang="en-IN" kern="100" dirty="0">
                <a:ea typeface="Calibri" panose="020F0502020204030204" pitchFamily="34" charset="0"/>
              </a:rPr>
              <a:t>All the ice cream products can be categorized into seven broad categories. Some categories are food grade while the others are non food grade.</a:t>
            </a:r>
          </a:p>
          <a:p>
            <a:r>
              <a:rPr lang="en-US" dirty="0"/>
              <a:t>Products which are non food grade or has very low chances of contamination can be stored with varnish products.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1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01195DD6-ABF6-639D-8072-15040A8C14B0}"/>
              </a:ext>
            </a:extLst>
          </p:cNvPr>
          <p:cNvSpPr txBox="1">
            <a:spLocks/>
          </p:cNvSpPr>
          <p:nvPr/>
        </p:nvSpPr>
        <p:spPr>
          <a:xfrm>
            <a:off x="-1318967" y="469526"/>
            <a:ext cx="9810959" cy="14709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Insights &amp; Recommendations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266B37-EE78-3AD9-E03D-05BEB368D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857849"/>
              </p:ext>
            </p:extLst>
          </p:nvPr>
        </p:nvGraphicFramePr>
        <p:xfrm>
          <a:off x="820673" y="1358150"/>
          <a:ext cx="10714258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7406">
                  <a:extLst>
                    <a:ext uri="{9D8B030D-6E8A-4147-A177-3AD203B41FA5}">
                      <a16:colId xmlns:a16="http://schemas.microsoft.com/office/drawing/2014/main" val="2303174439"/>
                    </a:ext>
                  </a:extLst>
                </a:gridCol>
                <a:gridCol w="4796852">
                  <a:extLst>
                    <a:ext uri="{9D8B030D-6E8A-4147-A177-3AD203B41FA5}">
                      <a16:colId xmlns:a16="http://schemas.microsoft.com/office/drawing/2014/main" val="497889655"/>
                    </a:ext>
                  </a:extLst>
                </a:gridCol>
              </a:tblGrid>
              <a:tr h="494504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Don’ts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612764"/>
                  </a:ext>
                </a:extLst>
              </a:tr>
              <a:tr h="25762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Bulk stocking during the off season of winter months.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Prioritizes storage and handling of the Products of Concern (POCs).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Considering parameters like priority, price fluctuation, demand trends for bulk storage.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Additional weekly safety stocks should be procured for smoother operations.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diversifying the product category based on storage compatibility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Supply side pareto revealed, the firm spending a lot of resources on some products for which revenue is not high.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No proper inventory management was observed.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Separate storage of varnish and other products are </a:t>
                      </a:r>
                      <a:r>
                        <a:rPr lang="en-IN"/>
                        <a:t>not necessary.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2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D4D036-E612-8D3B-67A5-8B3E26BB2F5C}"/>
              </a:ext>
            </a:extLst>
          </p:cNvPr>
          <p:cNvSpPr txBox="1"/>
          <p:nvPr/>
        </p:nvSpPr>
        <p:spPr>
          <a:xfrm>
            <a:off x="715617" y="4870071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40FC9D-152D-0E5B-AA34-338CB48E81B7}"/>
              </a:ext>
            </a:extLst>
          </p:cNvPr>
          <p:cNvSpPr txBox="1"/>
          <p:nvPr/>
        </p:nvSpPr>
        <p:spPr>
          <a:xfrm>
            <a:off x="715617" y="5537423"/>
            <a:ext cx="10536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This project analyses the ice cream segment of the business and the data provided was only for this segment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Previous years historical data of would have given insights about the demand trends of products on YOY and MOM basis.</a:t>
            </a:r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7140</TotalTime>
  <Words>981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Trade Gothic LT Pro</vt:lpstr>
      <vt:lpstr>Trebuchet MS</vt:lpstr>
      <vt:lpstr>Office Theme</vt:lpstr>
      <vt:lpstr>BDM Capstone Project</vt:lpstr>
      <vt:lpstr>ABOUT THE BUSINESS</vt:lpstr>
      <vt:lpstr>Problems: Ice Cream division</vt:lpstr>
      <vt:lpstr>Objectives : Optimize Storage Space &amp; capital employment</vt:lpstr>
      <vt:lpstr>POCs : Identification &amp; Product Categorization</vt:lpstr>
      <vt:lpstr>Demand Trends and Fluctuation in Purchase Prices</vt:lpstr>
      <vt:lpstr>Categorization of POCs &amp; some Additional Related POCs</vt:lpstr>
      <vt:lpstr>Safety Stocks</vt:lpstr>
      <vt:lpstr>PowerPoint Presentation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BDM Capstone Project</dc:title>
  <dc:creator>Abhijit Nandi</dc:creator>
  <cp:lastModifiedBy>Abhijit Nandi</cp:lastModifiedBy>
  <cp:revision>2</cp:revision>
  <dcterms:created xsi:type="dcterms:W3CDTF">2024-04-25T08:31:24Z</dcterms:created>
  <dcterms:modified xsi:type="dcterms:W3CDTF">2024-05-03T10:38:18Z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