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9CF"/>
    <a:srgbClr val="008AEB"/>
    <a:srgbClr val="0096FF"/>
    <a:srgbClr val="4F8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0" autoAdjust="0"/>
    <p:restoredTop sz="94716" autoAdjust="0"/>
  </p:normalViewPr>
  <p:slideViewPr>
    <p:cSldViewPr snapToGrid="0" snapToObjects="1">
      <p:cViewPr>
        <p:scale>
          <a:sx n="125" d="100"/>
          <a:sy n="125" d="100"/>
        </p:scale>
        <p:origin x="2320" y="-48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AA05-1AEF-D34B-8C96-9B3D35EF271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EC37-2C35-714E-99DB-6BF99AE75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9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8724-A30B-1743-925E-CD11EAAA2A52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97052-98E3-EA49-BCD4-95611820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8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889" y="148084"/>
            <a:ext cx="317266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 err="1" smtClean="0">
                <a:latin typeface="Roboto Thin" charset="0"/>
                <a:ea typeface="Roboto Thin" charset="0"/>
                <a:cs typeface="Roboto Thin" charset="0"/>
              </a:rPr>
              <a:t>Brijesh</a:t>
            </a:r>
            <a:r>
              <a:rPr lang="en-US" sz="3300" dirty="0" smtClean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300" dirty="0" err="1" smtClean="0">
                <a:latin typeface="Roboto" charset="0"/>
                <a:ea typeface="Roboto" charset="0"/>
                <a:cs typeface="Roboto" charset="0"/>
              </a:rPr>
              <a:t>Rakholia</a:t>
            </a:r>
            <a:endParaRPr lang="en-US" sz="3300" dirty="0"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580" y="127464"/>
            <a:ext cx="1728517" cy="920714"/>
            <a:chOff x="5362040" y="102219"/>
            <a:chExt cx="1728517" cy="920714"/>
          </a:xfrm>
        </p:grpSpPr>
        <p:grpSp>
          <p:nvGrpSpPr>
            <p:cNvPr id="6" name="Group 5"/>
            <p:cNvGrpSpPr/>
            <p:nvPr/>
          </p:nvGrpSpPr>
          <p:grpSpPr>
            <a:xfrm>
              <a:off x="5542944" y="792101"/>
              <a:ext cx="1411692" cy="230832"/>
              <a:chOff x="4723963" y="1220011"/>
              <a:chExt cx="1305381" cy="2308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9824" y="1220011"/>
                <a:ext cx="123952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+1 (716)-939-7102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pic>
            <p:nvPicPr>
              <p:cNvPr id="16" name="Picture 15" descr="McLB678ca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3963" y="1255682"/>
                <a:ext cx="121943" cy="12194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5362040" y="280019"/>
              <a:ext cx="16579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rijeshrakholia.me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9" name="Picture 8" descr="search-256.png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321471"/>
              <a:ext cx="142399" cy="1316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77023" y="102219"/>
              <a:ext cx="16135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rakholiabrijesh@gmail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1" name="Picture 10" descr="At-Symbol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337" y="150224"/>
              <a:ext cx="131875" cy="121943"/>
            </a:xfrm>
            <a:prstGeom prst="rect">
              <a:avLst/>
            </a:prstGeom>
          </p:spPr>
        </p:pic>
        <p:pic>
          <p:nvPicPr>
            <p:cNvPr id="17" name="Picture 16" descr="github_2048_bla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523" y="450773"/>
              <a:ext cx="179754" cy="17975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631124" y="440903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pic>
          <p:nvPicPr>
            <p:cNvPr id="19" name="Picture 18" descr="34227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016" y="647118"/>
              <a:ext cx="108305" cy="10830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634104" y="606572"/>
              <a:ext cx="936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brijeshrakholia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9703" y="833453"/>
            <a:ext cx="6556458" cy="401110"/>
            <a:chOff x="230301" y="1213605"/>
            <a:chExt cx="6435888" cy="401110"/>
          </a:xfrm>
        </p:grpSpPr>
        <p:sp>
          <p:nvSpPr>
            <p:cNvPr id="27" name="TextBox 26"/>
            <p:cNvSpPr txBox="1"/>
            <p:nvPr/>
          </p:nvSpPr>
          <p:spPr>
            <a:xfrm>
              <a:off x="230301" y="1213605"/>
              <a:ext cx="1686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Work </a:t>
              </a:r>
              <a:r>
                <a:rPr lang="en-US" sz="1600" b="1" dirty="0" smtClean="0">
                  <a:latin typeface="Roboto Light"/>
                  <a:cs typeface="Roboto Light"/>
                </a:rPr>
                <a:t>Experience</a:t>
              </a:r>
              <a:endParaRPr lang="en-US" sz="1600" b="1" dirty="0">
                <a:latin typeface="Roboto Light"/>
                <a:cs typeface="Roboto Light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32169" y="1614715"/>
              <a:ext cx="6334020" cy="0"/>
            </a:xfrm>
            <a:prstGeom prst="line">
              <a:avLst/>
            </a:prstGeom>
            <a:ln w="3175" cmpd="sng"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375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7" y="-91377"/>
            <a:ext cx="1351616" cy="1351616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142605" y="9004934"/>
            <a:ext cx="7794387" cy="1831764"/>
            <a:chOff x="142605" y="8914570"/>
            <a:chExt cx="7794387" cy="1831764"/>
          </a:xfrm>
        </p:grpSpPr>
        <p:grpSp>
          <p:nvGrpSpPr>
            <p:cNvPr id="107" name="Group 106"/>
            <p:cNvGrpSpPr/>
            <p:nvPr/>
          </p:nvGrpSpPr>
          <p:grpSpPr>
            <a:xfrm>
              <a:off x="142605" y="8914570"/>
              <a:ext cx="6513556" cy="1831764"/>
              <a:chOff x="2254037" y="7566580"/>
              <a:chExt cx="6513556" cy="1831764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2262388" y="7930246"/>
                <a:ext cx="4455908" cy="1468098"/>
                <a:chOff x="-1484108" y="5882071"/>
                <a:chExt cx="4455908" cy="1468098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-1484108" y="5882071"/>
                  <a:ext cx="4455908" cy="246221"/>
                  <a:chOff x="-1568771" y="6220723"/>
                  <a:chExt cx="4455908" cy="246221"/>
                </a:xfrm>
              </p:grpSpPr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-1568771" y="6220723"/>
                    <a:ext cx="1378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Roboto" charset="0"/>
                        <a:ea typeface="Roboto" charset="0"/>
                        <a:cs typeface="Roboto" charset="0"/>
                      </a:rPr>
                      <a:t>University at Buffalo</a:t>
                    </a: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-347901" y="6229078"/>
                    <a:ext cx="323503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B.S Computer </a:t>
                    </a:r>
                    <a:r>
                      <a:rPr lang="en-US" sz="9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Science, Expected December 2017</a:t>
                    </a:r>
                    <a:r>
                      <a:rPr lang="en-US" sz="9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" charset="0"/>
                        <a:ea typeface="Roboto" charset="0"/>
                        <a:cs typeface="Roboto" charset="0"/>
                      </a:rPr>
                      <a:t> </a:t>
                    </a:r>
                    <a:endParaRPr lang="en-US" sz="9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Roboto" charset="0"/>
                      <a:ea typeface="Roboto" charset="0"/>
                      <a:cs typeface="Roboto" charset="0"/>
                    </a:endParaRPr>
                  </a:p>
                </p:txBody>
              </p: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-299247" y="7107795"/>
                  <a:ext cx="3271047" cy="242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sp>
            <p:nvSpPr>
              <p:cNvPr id="128" name="TextBox 127"/>
              <p:cNvSpPr txBox="1"/>
              <p:nvPr/>
            </p:nvSpPr>
            <p:spPr>
              <a:xfrm>
                <a:off x="2254037" y="7566580"/>
                <a:ext cx="1095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Roboto Light"/>
                    <a:cs typeface="Roboto Light"/>
                  </a:rPr>
                  <a:t>Education</a:t>
                </a:r>
                <a:endParaRPr lang="en-US" sz="1600" b="1" dirty="0">
                  <a:latin typeface="Roboto Light"/>
                  <a:cs typeface="Roboto Light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2344276" y="7913191"/>
                <a:ext cx="6423317" cy="0"/>
              </a:xfrm>
              <a:prstGeom prst="line">
                <a:avLst/>
              </a:prstGeom>
              <a:ln w="3175" cmpd="sng">
                <a:solidFill>
                  <a:srgbClr val="A6A6A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>
              <a:off x="157363" y="9461765"/>
              <a:ext cx="14404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Roboto Regular"/>
                  <a:cs typeface="Roboto Regular"/>
                </a:rPr>
                <a:t>Relevant Courses</a:t>
              </a:r>
              <a:endParaRPr lang="en-US" sz="900" b="1" dirty="0" smtClean="0">
                <a:latin typeface="Roboto Thin"/>
                <a:cs typeface="Roboto Thin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03303" y="9465036"/>
              <a:ext cx="7033689" cy="235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10000"/>
                </a:lnSpc>
              </a:pP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OS, </a:t>
              </a:r>
              <a:r>
                <a:rPr 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charset="0"/>
                  <a:ea typeface="Roboto" charset="0"/>
                  <a:cs typeface="Roboto" charset="0"/>
                </a:rPr>
                <a:t>Networking, Distributed Systems, Database Concepts, Robotic Algorithms, Software Engineering.  </a:t>
              </a:r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308650" y="4862069"/>
            <a:ext cx="7467118" cy="4170913"/>
            <a:chOff x="-308650" y="5293282"/>
            <a:chExt cx="7467118" cy="4170913"/>
          </a:xfrm>
        </p:grpSpPr>
        <p:grpSp>
          <p:nvGrpSpPr>
            <p:cNvPr id="31" name="Group 30"/>
            <p:cNvGrpSpPr/>
            <p:nvPr/>
          </p:nvGrpSpPr>
          <p:grpSpPr>
            <a:xfrm>
              <a:off x="-308650" y="5293282"/>
              <a:ext cx="7467118" cy="4170913"/>
              <a:chOff x="-187884" y="5084186"/>
              <a:chExt cx="7467118" cy="417091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261466" y="5084186"/>
                <a:ext cx="6660034" cy="2360964"/>
                <a:chOff x="261466" y="4643016"/>
                <a:chExt cx="6660034" cy="2360964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61466" y="4643016"/>
                  <a:ext cx="6515461" cy="401110"/>
                  <a:chOff x="261466" y="1460748"/>
                  <a:chExt cx="6515461" cy="401110"/>
                </a:xfrm>
              </p:grpSpPr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61466" y="1460748"/>
                    <a:ext cx="65154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latin typeface="Roboto Thin" charset="0"/>
                        <a:ea typeface="Roboto Thin" charset="0"/>
                        <a:cs typeface="Roboto Thin" charset="0"/>
                      </a:rPr>
                      <a:t>Software</a:t>
                    </a:r>
                    <a:r>
                      <a:rPr lang="en-US" sz="1600" dirty="0" smtClean="0">
                        <a:latin typeface="Roboto Light"/>
                        <a:cs typeface="Roboto Light"/>
                      </a:rPr>
                      <a:t> </a:t>
                    </a:r>
                    <a:r>
                      <a:rPr lang="en-US" sz="1600" b="1" dirty="0" smtClean="0">
                        <a:latin typeface="Roboto Light"/>
                        <a:cs typeface="Roboto Light"/>
                      </a:rPr>
                      <a:t>Projects</a:t>
                    </a:r>
                    <a:r>
                      <a:rPr lang="en-US" dirty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(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more at 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github.com</a:t>
                    </a:r>
                    <a:r>
                      <a:rPr lang="en-US" sz="1000" i="1" dirty="0" smtClean="0">
                        <a:latin typeface="Roboto Light"/>
                        <a:cs typeface="Roboto Light"/>
                      </a:rPr>
                      <a:t>/</a:t>
                    </a:r>
                    <a:r>
                      <a:rPr lang="en-US" sz="1000" i="1" dirty="0" err="1" smtClean="0">
                        <a:latin typeface="Roboto Light"/>
                        <a:cs typeface="Roboto Light"/>
                      </a:rPr>
                      <a:t>brijeshrakholia</a:t>
                    </a:r>
                    <a:r>
                      <a:rPr lang="en-US" sz="1000" dirty="0" smtClean="0">
                        <a:latin typeface="Roboto Light"/>
                        <a:cs typeface="Roboto Light"/>
                      </a:rPr>
                      <a:t>)</a:t>
                    </a:r>
                    <a:r>
                      <a:rPr lang="en-US" dirty="0" smtClean="0">
                        <a:latin typeface="Roboto Light"/>
                        <a:cs typeface="Roboto Light"/>
                      </a:rPr>
                      <a:t>		</a:t>
                    </a:r>
                    <a:endParaRPr lang="en-US" b="1" dirty="0">
                      <a:latin typeface="Roboto Light"/>
                      <a:cs typeface="Roboto Light"/>
                    </a:endParaRPr>
                  </a:p>
                </p:txBody>
              </p: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362857" y="1861858"/>
                    <a:ext cx="6414070" cy="0"/>
                  </a:xfrm>
                  <a:prstGeom prst="line">
                    <a:avLst/>
                  </a:prstGeom>
                  <a:ln w="3175" cmpd="sng">
                    <a:solidFill>
                      <a:srgbClr val="A6A6A6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Box 78"/>
                <p:cNvSpPr txBox="1"/>
                <p:nvPr/>
              </p:nvSpPr>
              <p:spPr>
                <a:xfrm>
                  <a:off x="268985" y="5741084"/>
                  <a:ext cx="5328085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err="1" smtClean="0">
                      <a:latin typeface="Oxygen Light"/>
                      <a:cs typeface="Oxygen Light"/>
                    </a:rPr>
                    <a:t>BridgeOS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- An Instructional Operating System     </a:t>
                  </a:r>
                  <a:r>
                    <a:rPr lang="en-US" sz="12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Oxygen Light"/>
                      <a:cs typeface="Oxygen Light"/>
                    </a:rPr>
                    <a:t>|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  </a:t>
                  </a:r>
                  <a:r>
                    <a: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rPr>
                    <a:t>C</a:t>
                  </a:r>
                  <a:endParaRPr lang="en-US" sz="1100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Roboto Thin"/>
                    <a:cs typeface="Roboto Thin"/>
                  </a:endParaRPr>
                </a:p>
                <a:p>
                  <a:endParaRPr lang="en-US" sz="1100" b="1" dirty="0" smtClean="0">
                    <a:latin typeface="Oxygen Light"/>
                    <a:cs typeface="Oxygen Light"/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00635" y="6759298"/>
                  <a:ext cx="6620865" cy="244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10000"/>
                    </a:lnSpc>
                  </a:pPr>
                  <a:endParaRPr 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-186588" y="8028045"/>
                <a:ext cx="7461245" cy="1227054"/>
                <a:chOff x="-186588" y="9716087"/>
                <a:chExt cx="7461245" cy="1227054"/>
              </a:xfrm>
            </p:grpSpPr>
            <p:grpSp>
              <p:nvGrpSpPr>
                <p:cNvPr id="98" name="Group 97"/>
                <p:cNvGrpSpPr/>
                <p:nvPr/>
              </p:nvGrpSpPr>
              <p:grpSpPr>
                <a:xfrm>
                  <a:off x="3230604" y="9716087"/>
                  <a:ext cx="4044053" cy="568694"/>
                  <a:chOff x="3230604" y="9616306"/>
                  <a:chExt cx="4044053" cy="568694"/>
                </a:xfrm>
              </p:grpSpPr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3693225" y="9616306"/>
                    <a:ext cx="3581432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Silver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JavaScript, Python</a:t>
                    </a:r>
                    <a:endParaRPr lang="en-US" sz="1000" b="1" i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Roboto Thin"/>
                      <a:cs typeface="Roboto Thin"/>
                    </a:endParaRPr>
                  </a:p>
                  <a:p>
                    <a:endParaRPr lang="en-US" sz="1100" b="1" dirty="0" smtClean="0"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3230604" y="9787968"/>
                    <a:ext cx="3622890" cy="397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Wrote a slack bot and a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web crawler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to book private rooms every midnight at University at Buffalo Libraries.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-186588" y="10373230"/>
                  <a:ext cx="3715522" cy="569911"/>
                  <a:chOff x="-3540639" y="10291591"/>
                  <a:chExt cx="3715522" cy="569911"/>
                </a:xfrm>
              </p:grpSpPr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-3087088" y="10291591"/>
                    <a:ext cx="326197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Robotic Arm 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(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tiny.cc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/</a:t>
                    </a:r>
                    <a:r>
                      <a:rPr lang="en-US" sz="900" i="1" dirty="0" err="1" smtClean="0">
                        <a:latin typeface="Oxygen Light"/>
                        <a:cs typeface="Oxygen Light"/>
                      </a:rPr>
                      <a:t>roboticarm</a:t>
                    </a:r>
                    <a:r>
                      <a:rPr lang="en-US" sz="900" i="1" dirty="0" smtClean="0">
                        <a:latin typeface="Oxygen Light"/>
                        <a:cs typeface="Oxygen Light"/>
                      </a:rPr>
                      <a:t>)</a:t>
                    </a:r>
                    <a:r>
                      <a:rPr lang="en-US" sz="1100" b="1" dirty="0" smtClean="0">
                        <a:latin typeface="Oxygen Light"/>
                        <a:cs typeface="Oxygen Light"/>
                      </a:rPr>
                      <a:t>  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Oxygen Light"/>
                        <a:cs typeface="Oxygen Light"/>
                      </a:rPr>
                      <a:t>|</a:t>
                    </a:r>
                    <a:r>
                      <a:rPr lang="en-US" sz="1000" b="1" dirty="0" smtClean="0">
                        <a:latin typeface="Oxygen Light"/>
                        <a:cs typeface="Oxygen Light"/>
                      </a:rPr>
                      <a:t>   </a:t>
                    </a:r>
                    <a:r>
                      <a: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JavaScript</a:t>
                    </a:r>
                    <a:endParaRPr lang="en-US" sz="1100" b="1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-3540639" y="10466779"/>
                    <a:ext cx="3625513" cy="3947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>
                      <a:lnSpc>
                        <a:spcPct val="110000"/>
                      </a:lnSpc>
                    </a:pP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Built a robotic arm to follow the movements of my hands in 3D space using 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leap motion</a:t>
                    </a:r>
                    <a:r>
                      <a:rPr lang="en-US" sz="9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 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and </a:t>
                    </a:r>
                    <a:r>
                      <a:rPr lang="en-US" sz="9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A</a:t>
                    </a:r>
                    <a:r>
                      <a:rPr lang="en-US" sz="9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Oxygen Light"/>
                        <a:cs typeface="Oxygen Light"/>
                      </a:rPr>
                      <a:t>rduino</a:t>
                    </a:r>
                    <a:r>
                      <a: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Oxygen Light"/>
                        <a:cs typeface="Oxygen Light"/>
                      </a:rPr>
                      <a:t>. 	</a:t>
                    </a:r>
                    <a:endParaRPr 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Oxygen Light"/>
                      <a:cs typeface="Oxygen Light"/>
                    </a:endParaRPr>
                  </a:p>
                </p:txBody>
              </p:sp>
            </p:grpSp>
          </p:grpSp>
          <p:sp>
            <p:nvSpPr>
              <p:cNvPr id="105" name="TextBox 104"/>
              <p:cNvSpPr txBox="1"/>
              <p:nvPr/>
            </p:nvSpPr>
            <p:spPr>
              <a:xfrm>
                <a:off x="3697802" y="7180920"/>
                <a:ext cx="3581432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Muvis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(</a:t>
                </a:r>
                <a:r>
                  <a:rPr lang="en-US" sz="900" i="1" dirty="0" err="1" smtClean="0">
                    <a:latin typeface="Oxygen Light"/>
                    <a:cs typeface="Oxygen Light"/>
                  </a:rPr>
                  <a:t>muvis.herokuapp.com</a:t>
                </a:r>
                <a:r>
                  <a:rPr lang="en-US" sz="900" i="1" dirty="0" smtClean="0">
                    <a:latin typeface="Oxygen Light"/>
                    <a:cs typeface="Oxygen Light"/>
                  </a:rPr>
                  <a:t>)</a:t>
                </a:r>
                <a:r>
                  <a:rPr lang="en-US" sz="1100" b="1" dirty="0">
                    <a:latin typeface="Oxygen Light"/>
                    <a:cs typeface="Oxygen Light"/>
                  </a:rPr>
                  <a:t> 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000" b="1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Roboto Thin"/>
                  <a:cs typeface="Roboto Thin"/>
                </a:endParaRPr>
              </a:p>
              <a:p>
                <a:endParaRPr lang="en-US" sz="1100" b="1" dirty="0" smtClean="0">
                  <a:latin typeface="Oxygen Light"/>
                  <a:cs typeface="Oxygen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240247" y="7363468"/>
                <a:ext cx="3622890" cy="39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Muvis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is a music visualizer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usign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d3.js  and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paper.js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at Spotify Music Hackathon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5666" y="7192585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SpinBot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(</a:t>
                </a:r>
                <a:r>
                  <a:rPr lang="en-US" sz="1000" i="1" dirty="0" err="1" smtClean="0">
                    <a:latin typeface="Oxygen" charset="0"/>
                    <a:ea typeface="Oxygen" charset="0"/>
                    <a:cs typeface="Oxygen" charset="0"/>
                  </a:rPr>
                  <a:t>UBHacking</a:t>
                </a:r>
                <a:r>
                  <a:rPr lang="en-US" sz="1000" i="1" dirty="0" smtClean="0">
                    <a:latin typeface="Oxygen" charset="0"/>
                    <a:ea typeface="Oxygen" charset="0"/>
                    <a:cs typeface="Oxygen" charset="0"/>
                  </a:rPr>
                  <a:t> Finalist)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Arduino, Python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-187884" y="7367773"/>
                <a:ext cx="3622890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persistence of vision display for Slack from recycled 5.25” optical drives, LEDs, and Arduinos; capable of running in live `message ticker` via a custom Slack integration using Slack API. 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116352" y="8881677"/>
              <a:ext cx="3715522" cy="572220"/>
              <a:chOff x="6692282" y="8608344"/>
              <a:chExt cx="3715522" cy="572220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7145833" y="8608344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 smtClean="0">
                    <a:latin typeface="Oxygen Light"/>
                    <a:cs typeface="Oxygen Light"/>
                  </a:rPr>
                  <a:t>Network.js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JavaScript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692282" y="8783532"/>
                <a:ext cx="3625513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Developed a visualization using </a:t>
                </a:r>
                <a:r>
                  <a:rPr lang="en-US" sz="9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js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</a:t>
                </a:r>
                <a:r>
                  <a:rPr lang="en-US" sz="9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canvas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portraying a network. It is basically a simpler version of </a:t>
                </a:r>
                <a:r>
                  <a:rPr lang="en-US" sz="900" b="1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particle.js</a:t>
                </a:r>
                <a:r>
                  <a:rPr lang="en-US" sz="9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.</a:t>
                </a: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 	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-306718" y="8239232"/>
              <a:ext cx="3715522" cy="715459"/>
              <a:chOff x="-314863" y="8100648"/>
              <a:chExt cx="3715522" cy="71545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38688" y="8100648"/>
                <a:ext cx="32619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latin typeface="Oxygen Light"/>
                    <a:cs typeface="Oxygen Light"/>
                  </a:rPr>
                  <a:t>3D Hologram Generator  </a:t>
                </a:r>
                <a:r>
                  <a:rPr 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Oxygen Light"/>
                    <a:cs typeface="Oxygen Light"/>
                  </a:rPr>
                  <a:t>|</a:t>
                </a:r>
                <a:r>
                  <a:rPr lang="en-US" sz="10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Oxygen Light"/>
                    <a:cs typeface="Oxygen Light"/>
                  </a:rPr>
                  <a:t>Unity</a:t>
                </a:r>
                <a:endParaRPr lang="en-US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314863" y="8266726"/>
                <a:ext cx="3625513" cy="54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lang="en-US" sz="9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xygen Light"/>
                    <a:cs typeface="Oxygen Light"/>
                  </a:rPr>
                  <a:t>Built a Hologram Generator using a screen and acrylic sheet. Wrote a music visualizer using unity to project that visualization over the hologram generator.</a:t>
                </a:r>
                <a:endPara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52998" y="1752001"/>
            <a:ext cx="3442610" cy="625111"/>
            <a:chOff x="-4161640" y="992806"/>
            <a:chExt cx="3442610" cy="625111"/>
          </a:xfrm>
        </p:grpSpPr>
        <p:sp>
          <p:nvSpPr>
            <p:cNvPr id="37" name="TextBox 36"/>
            <p:cNvSpPr txBox="1"/>
            <p:nvPr/>
          </p:nvSpPr>
          <p:spPr>
            <a:xfrm>
              <a:off x="-3661383" y="992806"/>
              <a:ext cx="1810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987551" y="1000686"/>
              <a:ext cx="320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.</a:t>
              </a:r>
              <a:endParaRPr lang="en-US" sz="1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4161640" y="1063919"/>
              <a:ext cx="34426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sz="1100" b="1" dirty="0">
                  <a:latin typeface="Oxygen Light"/>
                  <a:cs typeface="Oxygen Light"/>
                </a:rPr>
                <a:t>Viacom</a:t>
              </a:r>
              <a:r>
                <a:rPr lang="en-US" sz="1200" b="1" dirty="0">
                  <a:latin typeface="Oxygen Light"/>
                  <a:cs typeface="Oxygen Light"/>
                </a:rPr>
                <a:t> </a:t>
              </a:r>
              <a:r>
                <a:rPr lang="en-US" sz="1200" b="1" dirty="0" smtClean="0">
                  <a:latin typeface="Oxygen Light"/>
                  <a:cs typeface="Oxygen Light"/>
                </a:rPr>
                <a:t>   </a:t>
              </a:r>
              <a:r>
                <a:rPr lang="en-US" sz="1000" dirty="0" smtClean="0">
                  <a:latin typeface="Oxygen Light"/>
                  <a:cs typeface="Oxygen Light"/>
                </a:rPr>
                <a:t>Software </a:t>
              </a:r>
              <a:r>
                <a:rPr lang="en-US" sz="1000" dirty="0">
                  <a:latin typeface="Oxygen Light"/>
                  <a:cs typeface="Oxygen Light"/>
                </a:rPr>
                <a:t>Engineering Intern</a:t>
              </a:r>
              <a:r>
                <a:rPr lang="en-US" sz="1100" b="1" dirty="0"/>
                <a:t>    </a:t>
              </a:r>
              <a:r>
                <a:rPr lang="en-US" sz="1000" dirty="0" smtClean="0">
                  <a:latin typeface="Oxygen Light"/>
                  <a:cs typeface="Oxygen Light"/>
                </a:rPr>
                <a:t>New York, NY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31411" y="1872139"/>
            <a:ext cx="165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Oxygen Light"/>
                <a:cs typeface="Oxygen Light"/>
              </a:rPr>
              <a:t>May 2016 </a:t>
            </a:r>
            <a:r>
              <a:rPr lang="mr-IN" sz="1000" dirty="0" smtClean="0">
                <a:latin typeface="Oxygen Light"/>
                <a:cs typeface="Oxygen Light"/>
              </a:rPr>
              <a:t>–</a:t>
            </a:r>
            <a:r>
              <a:rPr lang="en-US" sz="1000" dirty="0" smtClean="0">
                <a:latin typeface="Oxygen Light"/>
                <a:cs typeface="Oxygen Light"/>
              </a:rPr>
              <a:t> Aug 2016</a:t>
            </a:r>
            <a:endParaRPr lang="en-US" sz="1000" dirty="0">
              <a:latin typeface="Oxygen Light"/>
              <a:cs typeface="Oxygen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309964" y="2009084"/>
            <a:ext cx="6850215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Worked closely with the Video Player Team to develop live-streaming support for MTV Apple TV app using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tvOS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and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TVML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 Launched the feature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for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Video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Music Awards 2016.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Developed an internal tool using </a:t>
            </a:r>
            <a:r>
              <a:rPr 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d3.js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to visualize </a:t>
            </a:r>
            <a:r>
              <a:rPr 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Git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repositories in order to analyze software development practices.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309386" y="2459426"/>
            <a:ext cx="6986821" cy="1115532"/>
            <a:chOff x="-95631" y="1264739"/>
            <a:chExt cx="6986821" cy="1115532"/>
          </a:xfrm>
        </p:grpSpPr>
        <p:sp>
          <p:nvSpPr>
            <p:cNvPr id="64" name="TextBox 63"/>
            <p:cNvSpPr txBox="1"/>
            <p:nvPr/>
          </p:nvSpPr>
          <p:spPr>
            <a:xfrm>
              <a:off x="-95631" y="1526191"/>
              <a:ext cx="6622728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Worked towards quantifying and prioritizing smartphone Quality of Experience (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QoE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).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an offline-processing pipeline to analyze on-screen user interactions and events such as touch events, progress bars, screen freezing, etc.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It combines low-level Android Logging (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android platform</a:t>
              </a:r>
              <a:r>
                <a:rPr lang="en-US" sz="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instrumentation) and analysis to measure the length of time user waits for apps to complete certain actions.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66753" y="1264739"/>
              <a:ext cx="4670287" cy="612317"/>
              <a:chOff x="-3747259" y="1601224"/>
              <a:chExt cx="4670287" cy="612317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-1842623" y="1609284"/>
                <a:ext cx="320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747259" y="1601224"/>
                <a:ext cx="4670287" cy="612317"/>
                <a:chOff x="-3780679" y="1230952"/>
                <a:chExt cx="4670287" cy="612317"/>
              </a:xfrm>
            </p:grpSpPr>
            <p:sp>
              <p:nvSpPr>
                <p:cNvPr id="68" name="TextBox 67"/>
                <p:cNvSpPr txBox="1"/>
                <p:nvPr/>
              </p:nvSpPr>
              <p:spPr>
                <a:xfrm>
                  <a:off x="-597997" y="1230952"/>
                  <a:ext cx="32022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-3780679" y="1289271"/>
                  <a:ext cx="467028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>
                      <a:latin typeface="Oxygen Light"/>
                      <a:cs typeface="Oxygen Light"/>
                    </a:rPr>
                    <a:t>b</a:t>
                  </a:r>
                  <a:r>
                    <a:rPr lang="en-US" sz="1100" b="1" dirty="0" smtClean="0">
                      <a:latin typeface="Oxygen Light"/>
                      <a:cs typeface="Oxygen Light"/>
                    </a:rPr>
                    <a:t>lue Systems Research Group</a:t>
                  </a:r>
                  <a:r>
                    <a:rPr lang="en-US" sz="1200" b="1" dirty="0" smtClean="0">
                      <a:latin typeface="Oxygen Light"/>
                      <a:cs typeface="Oxygen Light"/>
                    </a:rPr>
                    <a:t>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Systems Researcher</a:t>
                  </a:r>
                  <a:r>
                    <a:rPr lang="en-US" sz="1100" b="1" dirty="0" smtClean="0"/>
                    <a:t>      </a:t>
                  </a:r>
                  <a:r>
                    <a:rPr lang="en-US" sz="1000" dirty="0" smtClean="0">
                      <a:latin typeface="Oxygen Light"/>
                      <a:cs typeface="Oxygen Light"/>
                    </a:rPr>
                    <a:t>Buffalo, NY</a:t>
                  </a:r>
                  <a:endParaRPr lang="en-US" dirty="0"/>
                </a:p>
                <a:p>
                  <a:endParaRPr lang="en-US" dirty="0"/>
                </a:p>
              </p:txBody>
            </p:sp>
          </p:grpSp>
        </p:grpSp>
        <p:sp>
          <p:nvSpPr>
            <p:cNvPr id="73" name="TextBox 72"/>
            <p:cNvSpPr txBox="1"/>
            <p:nvPr/>
          </p:nvSpPr>
          <p:spPr>
            <a:xfrm>
              <a:off x="5550758" y="1360122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Feb 2015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-305592" y="1215183"/>
            <a:ext cx="7008299" cy="660209"/>
            <a:chOff x="-189357" y="1045615"/>
            <a:chExt cx="7008299" cy="660209"/>
          </a:xfrm>
        </p:grpSpPr>
        <p:grpSp>
          <p:nvGrpSpPr>
            <p:cNvPr id="50" name="Group 49"/>
            <p:cNvGrpSpPr/>
            <p:nvPr/>
          </p:nvGrpSpPr>
          <p:grpSpPr>
            <a:xfrm>
              <a:off x="261484" y="1045615"/>
              <a:ext cx="4123749" cy="626073"/>
              <a:chOff x="237582" y="1797069"/>
              <a:chExt cx="4123749" cy="626073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1536694" y="1797069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045292" y="1802201"/>
                <a:ext cx="417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237582" y="1869144"/>
                <a:ext cx="412374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smtClean="0">
                    <a:latin typeface="Oxygen Light"/>
                    <a:cs typeface="Oxygen Light"/>
                  </a:rPr>
                  <a:t>Stark &amp; Wayne, LLC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Cloud Engineering Intern</a:t>
                </a:r>
                <a:r>
                  <a:rPr lang="en-US" sz="1100" b="1" dirty="0" smtClean="0"/>
                  <a:t>  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Buffalo, NY</a:t>
                </a:r>
                <a:endParaRPr lang="en-US" dirty="0"/>
              </a:p>
              <a:p>
                <a:endParaRPr lang="en-US" dirty="0"/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-189357" y="1308792"/>
              <a:ext cx="566566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Currently working with cloud native technologies such as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Cloud Foundry, Bosh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Concourse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More details about the project will be updated at http://brijeshrakholia.me soon.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529807" y="1161652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June 2017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Present 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-302039" y="5240997"/>
            <a:ext cx="5869964" cy="797120"/>
            <a:chOff x="-184992" y="4546180"/>
            <a:chExt cx="5869964" cy="797120"/>
          </a:xfrm>
        </p:grpSpPr>
        <p:grpSp>
          <p:nvGrpSpPr>
            <p:cNvPr id="163" name="Group 162"/>
            <p:cNvGrpSpPr/>
            <p:nvPr/>
          </p:nvGrpSpPr>
          <p:grpSpPr>
            <a:xfrm>
              <a:off x="257747" y="4546180"/>
              <a:ext cx="2311517" cy="340420"/>
              <a:chOff x="233845" y="5297634"/>
              <a:chExt cx="2311517" cy="340420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546399" y="5297634"/>
                <a:ext cx="23591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endParaRPr lang="en-US" sz="15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233845" y="5361055"/>
                <a:ext cx="2311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100" b="1" dirty="0" err="1" smtClean="0">
                    <a:latin typeface="Oxygen Light"/>
                    <a:cs typeface="Oxygen Light"/>
                  </a:rPr>
                  <a:t>Tutr</a:t>
                </a:r>
                <a:r>
                  <a:rPr lang="en-US" sz="1100" b="1" dirty="0" smtClean="0">
                    <a:latin typeface="Oxygen Light"/>
                    <a:cs typeface="Oxygen Light"/>
                  </a:rPr>
                  <a:t>  </a:t>
                </a:r>
                <a:r>
                  <a:rPr lang="en-US" sz="1200" b="1" dirty="0" smtClean="0">
                    <a:latin typeface="Oxygen Light"/>
                    <a:cs typeface="Oxygen Light"/>
                  </a:rPr>
                  <a:t>  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Co-founder, Backend </a:t>
                </a:r>
                <a:r>
                  <a:rPr lang="en-US" sz="1000" dirty="0" smtClean="0">
                    <a:latin typeface="Oxygen Light"/>
                    <a:cs typeface="Oxygen Light"/>
                  </a:rPr>
                  <a:t>Engineer </a:t>
                </a:r>
                <a:endParaRPr lang="en-US" dirty="0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-184992" y="4793919"/>
              <a:ext cx="5869964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is a web application that provides on-demand tutoring service for college students, just like Uber.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Built the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T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utr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backend infrastructure using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nodejs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socket.io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mongodb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,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and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xygen Light"/>
                  <a:cs typeface="Oxygen Light"/>
                </a:rPr>
                <a:t>auth0</a:t>
              </a:r>
              <a:r>
                <a:rPr lang="en-US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</a:p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a continuous integration</a:t>
              </a:r>
              <a:r>
                <a:rPr lang="en-US" sz="9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deployment bot for the website build cycle using </a:t>
              </a:r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  <a:latin typeface="Oxygen Light"/>
                  <a:cs typeface="Oxygen Light"/>
                </a:rPr>
                <a:t>Slack API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03481" y="4380149"/>
            <a:ext cx="3392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900" b="1" dirty="0" smtClean="0">
                <a:latin typeface="Roboto Regular"/>
                <a:cs typeface="Roboto Regular"/>
              </a:rPr>
              <a:t>CSE250 : Data Structures in C++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252531" y="3472757"/>
            <a:ext cx="7180270" cy="1451786"/>
            <a:chOff x="-136296" y="3380679"/>
            <a:chExt cx="7180270" cy="1451786"/>
          </a:xfrm>
        </p:grpSpPr>
        <p:grpSp>
          <p:nvGrpSpPr>
            <p:cNvPr id="21" name="Group 20"/>
            <p:cNvGrpSpPr/>
            <p:nvPr/>
          </p:nvGrpSpPr>
          <p:grpSpPr>
            <a:xfrm>
              <a:off x="270640" y="3380679"/>
              <a:ext cx="4794766" cy="617679"/>
              <a:chOff x="1488327" y="4659743"/>
              <a:chExt cx="4794766" cy="61767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88327" y="4659743"/>
                <a:ext cx="2550708" cy="343150"/>
                <a:chOff x="1488327" y="4659743"/>
                <a:chExt cx="2550708" cy="343150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2855016" y="4659743"/>
                  <a:ext cx="118401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488327" y="4741283"/>
                  <a:ext cx="155871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3"/>
                  <a:r>
                    <a:rPr lang="en-US" sz="1100" b="1" dirty="0" smtClean="0">
                      <a:latin typeface="Oxygen Light"/>
                      <a:cs typeface="Oxygen Light"/>
                    </a:rPr>
                    <a:t>University at Buffalo</a:t>
                  </a:r>
                  <a:endParaRPr lang="en-US" dirty="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82814" y="4660322"/>
                <a:ext cx="3300279" cy="617100"/>
                <a:chOff x="3020523" y="3925371"/>
                <a:chExt cx="3300279" cy="617100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4246580" y="3925371"/>
                  <a:ext cx="207422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endParaRPr lang="en-US" sz="1500" dirty="0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3020523" y="4019251"/>
                  <a:ext cx="21435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lvl="3"/>
                  <a:r>
                    <a:rPr lang="en-US" sz="1000" dirty="0" smtClean="0">
                      <a:latin typeface="Oxygen Light"/>
                      <a:cs typeface="Oxygen Light"/>
                    </a:rPr>
                    <a:t>Computer Science TA     Buffalo, NY</a:t>
                  </a:r>
                  <a:endParaRPr lang="en-US" dirty="0" smtClean="0"/>
                </a:p>
                <a:p>
                  <a:endParaRPr lang="en-US" dirty="0"/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5422888" y="3460769"/>
              <a:ext cx="1359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Oxygen Light"/>
                  <a:cs typeface="Oxygen Light"/>
                </a:rPr>
                <a:t>Aug 2016 </a:t>
              </a:r>
              <a:r>
                <a:rPr lang="mr-IN" sz="1000" dirty="0" smtClean="0">
                  <a:latin typeface="Oxygen Light"/>
                  <a:cs typeface="Oxygen Light"/>
                </a:rPr>
                <a:t>–</a:t>
              </a:r>
              <a:r>
                <a:rPr lang="en-US" sz="1000" dirty="0" smtClean="0">
                  <a:latin typeface="Oxygen Light"/>
                  <a:cs typeface="Oxygen Light"/>
                </a:rPr>
                <a:t> May 2017</a:t>
              </a:r>
              <a:endParaRPr lang="en-US" sz="1000" dirty="0">
                <a:latin typeface="Oxygen Light"/>
                <a:cs typeface="Oxygen Light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9717" y="3656249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CSE421/521 : Operating Systems </a:t>
              </a:r>
              <a:r>
                <a:rPr lang="en-US" sz="900" b="1" dirty="0" smtClean="0">
                  <a:latin typeface="Roboto Regular"/>
                  <a:cs typeface="Roboto Regular"/>
                </a:rPr>
                <a:t>(ops-</a:t>
              </a:r>
              <a:r>
                <a:rPr lang="en-US" sz="900" b="1" dirty="0" err="1" smtClean="0">
                  <a:latin typeface="Roboto Regular"/>
                  <a:cs typeface="Roboto Regular"/>
                </a:rPr>
                <a:t>class.org</a:t>
              </a:r>
              <a:r>
                <a:rPr lang="en-US" sz="900" b="1" dirty="0" smtClean="0">
                  <a:latin typeface="Roboto Regular"/>
                  <a:cs typeface="Roboto Regular"/>
                </a:rPr>
                <a:t>)</a:t>
              </a:r>
              <a:endParaRPr lang="en-US" sz="900" b="1" dirty="0" smtClean="0">
                <a:latin typeface="Roboto Regular"/>
                <a:cs typeface="Roboto Regular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51847" y="3660268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CSE199 : How the Internet </a:t>
              </a:r>
              <a:r>
                <a:rPr lang="en-US" sz="900" b="1" dirty="0" smtClean="0">
                  <a:latin typeface="Roboto Regular"/>
                  <a:cs typeface="Roboto Regular"/>
                </a:rPr>
                <a:t>Works (internet-</a:t>
              </a:r>
              <a:r>
                <a:rPr lang="en-US" sz="900" b="1" dirty="0" err="1" smtClean="0">
                  <a:latin typeface="Roboto Regular"/>
                  <a:cs typeface="Roboto Regular"/>
                </a:rPr>
                <a:t>class.org</a:t>
              </a:r>
              <a:r>
                <a:rPr lang="en-US" sz="900" b="1" dirty="0" smtClean="0">
                  <a:latin typeface="Roboto Regular"/>
                  <a:cs typeface="Roboto Regular"/>
                </a:rPr>
                <a:t>)</a:t>
              </a:r>
              <a:endParaRPr lang="en-US" sz="900" b="1" dirty="0" smtClean="0">
                <a:latin typeface="Roboto Regular"/>
                <a:cs typeface="Roboto Regular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651847" y="4285277"/>
              <a:ext cx="33921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900" b="1" dirty="0" smtClean="0">
                  <a:latin typeface="Roboto Regular"/>
                  <a:cs typeface="Roboto Regular"/>
                </a:rPr>
                <a:t>CSE115 : Intro to Computer Science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-136296" y="4435433"/>
              <a:ext cx="320549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(5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and helped students with programming assignments.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02037" y="4432999"/>
              <a:ext cx="3429000" cy="3970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(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3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helped students with programming 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assignments, and taught recitations. 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199255" y="3806221"/>
              <a:ext cx="3429000" cy="5493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Developed tools &amp; infrastructure needed for the course. Interacted with students one-on-one during the class.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36296" y="3815813"/>
              <a:ext cx="3662666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10000"/>
                </a:lnSpc>
                <a:buFont typeface="Lucida Grande"/>
                <a:buChar char="-"/>
              </a:pP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Held office hours (8 </a:t>
              </a:r>
              <a:r>
                <a:rPr lang="mr-IN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–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10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hrs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/week), organized and hosted multiple 24 hour </a:t>
              </a:r>
              <a:r>
                <a:rPr lang="en-US" sz="9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hacknights</a:t>
              </a:r>
              <a:r>
                <a: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 Light"/>
                  <a:cs typeface="Oxygen Light"/>
                </a:rPr>
                <a:t> to help students debug their virtual memory implementation.</a:t>
              </a:r>
              <a:endPara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-310208" y="6173209"/>
            <a:ext cx="7110942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synchronization primitives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such as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mutex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 locks, conditional variables, and reader/writer locks.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Designed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the entire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file system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syscall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interface (read, write, close,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lseek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dup2,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chdir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, and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process support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(exec, fork,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waitpid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) so that user-programs can be executed by launching a simple shell.</a:t>
            </a:r>
          </a:p>
          <a:p>
            <a:pPr marL="628650" lvl="1" indent="-171450">
              <a:lnSpc>
                <a:spcPct val="110000"/>
              </a:lnSpc>
              <a:buFont typeface="Lucida Grande"/>
              <a:buChar char="-"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 Carefully designed and successfully 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implemented virtual memory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, including address translation, TLB management, page replacement, and swapping – without any memory leaks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 Light"/>
                <a:cs typeface="Oxygen Light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Oxygen Light"/>
              <a:cs typeface="Oxygen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10753" y="5326228"/>
            <a:ext cx="8691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Oxygen Light"/>
                <a:cs typeface="Oxygen Light"/>
              </a:rPr>
              <a:t>|</a:t>
            </a:r>
            <a:r>
              <a:rPr lang="en-US" sz="1000" b="1" dirty="0">
                <a:latin typeface="Oxygen Light"/>
                <a:cs typeface="Oxygen Light"/>
              </a:rPr>
              <a:t>   </a:t>
            </a:r>
            <a:r>
              <a:rPr 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xygen Light"/>
                <a:cs typeface="Oxygen Light"/>
              </a:rPr>
              <a:t>JavaScript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11609</TotalTime>
  <Words>677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Lucida Grande</vt:lpstr>
      <vt:lpstr>Oxygen</vt:lpstr>
      <vt:lpstr>Oxygen Light</vt:lpstr>
      <vt:lpstr>Roboto</vt:lpstr>
      <vt:lpstr>Roboto Light</vt:lpstr>
      <vt:lpstr>Roboto Regular</vt:lpstr>
      <vt:lpstr>Roboto Thin</vt:lpstr>
      <vt:lpstr>Arial</vt:lpstr>
      <vt:lpstr>Office Theme</vt:lpstr>
      <vt:lpstr>PowerPoint Presentation</vt:lpstr>
    </vt:vector>
  </TitlesOfParts>
  <Company>abc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Rakholia</dc:creator>
  <cp:lastModifiedBy>Brijesh Rakholia</cp:lastModifiedBy>
  <cp:revision>189</cp:revision>
  <cp:lastPrinted>2017-06-07T04:01:59Z</cp:lastPrinted>
  <dcterms:created xsi:type="dcterms:W3CDTF">2015-09-03T02:09:28Z</dcterms:created>
  <dcterms:modified xsi:type="dcterms:W3CDTF">2017-06-07T14:27:25Z</dcterms:modified>
</cp:coreProperties>
</file>