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8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79CF"/>
    <a:srgbClr val="008AEB"/>
    <a:srgbClr val="0096FF"/>
    <a:srgbClr val="4F87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40" autoAdjust="0"/>
    <p:restoredTop sz="94716" autoAdjust="0"/>
  </p:normalViewPr>
  <p:slideViewPr>
    <p:cSldViewPr snapToGrid="0" snapToObjects="1">
      <p:cViewPr>
        <p:scale>
          <a:sx n="295" d="100"/>
          <a:sy n="295" d="100"/>
        </p:scale>
        <p:origin x="-4744" y="312"/>
      </p:cViewPr>
      <p:guideLst>
        <p:guide orient="horz" pos="312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7DAA05-1AEF-D34B-8C96-9B3D35EF2715}" type="datetimeFigureOut">
              <a:rPr lang="en-US" smtClean="0"/>
              <a:t>6/6/17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41550" y="685800"/>
            <a:ext cx="23749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E7EC37-2C35-714E-99DB-6BF99AE75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331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3077283"/>
            <a:ext cx="5829300" cy="212336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78724-A30B-1743-925E-CD11EAAA2A52}" type="datetimeFigureOut">
              <a:rPr lang="en-US" smtClean="0"/>
              <a:t>6/6/17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97052-98E3-EA49-BCD4-956118209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493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78724-A30B-1743-925E-CD11EAAA2A52}" type="datetimeFigureOut">
              <a:rPr lang="en-US" smtClean="0"/>
              <a:t>6/6/17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97052-98E3-EA49-BCD4-956118209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608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96701"/>
            <a:ext cx="1543050" cy="845220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96701"/>
            <a:ext cx="4514850" cy="845220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78724-A30B-1743-925E-CD11EAAA2A52}" type="datetimeFigureOut">
              <a:rPr lang="en-US" smtClean="0"/>
              <a:t>6/6/17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97052-98E3-EA49-BCD4-956118209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291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78724-A30B-1743-925E-CD11EAAA2A52}" type="datetimeFigureOut">
              <a:rPr lang="en-US" smtClean="0"/>
              <a:t>6/6/17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97052-98E3-EA49-BCD4-956118209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469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6365524"/>
            <a:ext cx="5829300" cy="196744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4198586"/>
            <a:ext cx="5829300" cy="21669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78724-A30B-1743-925E-CD11EAAA2A52}" type="datetimeFigureOut">
              <a:rPr lang="en-US" smtClean="0"/>
              <a:t>6/6/17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97052-98E3-EA49-BCD4-956118209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283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311402"/>
            <a:ext cx="3028950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311402"/>
            <a:ext cx="3028950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78724-A30B-1743-925E-CD11EAAA2A52}" type="datetimeFigureOut">
              <a:rPr lang="en-US" smtClean="0"/>
              <a:t>6/6/17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97052-98E3-EA49-BCD4-956118209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505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217385"/>
            <a:ext cx="303014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3141486"/>
            <a:ext cx="303014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217385"/>
            <a:ext cx="3031332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3141486"/>
            <a:ext cx="3031332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78724-A30B-1743-925E-CD11EAAA2A52}" type="datetimeFigureOut">
              <a:rPr lang="en-US" smtClean="0"/>
              <a:t>6/6/17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97052-98E3-EA49-BCD4-956118209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819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78724-A30B-1743-925E-CD11EAAA2A52}" type="datetimeFigureOut">
              <a:rPr lang="en-US" smtClean="0"/>
              <a:t>6/6/17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97052-98E3-EA49-BCD4-956118209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414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78724-A30B-1743-925E-CD11EAAA2A52}" type="datetimeFigureOut">
              <a:rPr lang="en-US" smtClean="0"/>
              <a:t>6/6/17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97052-98E3-EA49-BCD4-956118209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019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94405"/>
            <a:ext cx="2256235" cy="167851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8" y="394408"/>
            <a:ext cx="3833812" cy="845449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072924"/>
            <a:ext cx="2256235" cy="67759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78724-A30B-1743-925E-CD11EAAA2A52}" type="datetimeFigureOut">
              <a:rPr lang="en-US" smtClean="0"/>
              <a:t>6/6/17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97052-98E3-EA49-BCD4-956118209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86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934200"/>
            <a:ext cx="4114800" cy="8186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752822"/>
            <a:ext cx="4114800" cy="11625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78724-A30B-1743-925E-CD11EAAA2A52}" type="datetimeFigureOut">
              <a:rPr lang="en-US" smtClean="0"/>
              <a:t>6/6/17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97052-98E3-EA49-BCD4-956118209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63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311402"/>
            <a:ext cx="6172200" cy="653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9181397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878724-A30B-1743-925E-CD11EAAA2A52}" type="datetimeFigureOut">
              <a:rPr lang="en-US" smtClean="0"/>
              <a:t>6/6/17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9181397"/>
            <a:ext cx="21717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9181397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A97052-98E3-EA49-BCD4-956118209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980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2.png"/><Relationship Id="rId5" Type="http://schemas.microsoft.com/office/2007/relationships/hdphoto" Target="../media/hdphoto2.wdp"/><Relationship Id="rId6" Type="http://schemas.openxmlformats.org/officeDocument/2006/relationships/image" Target="../media/image3.png"/><Relationship Id="rId7" Type="http://schemas.openxmlformats.org/officeDocument/2006/relationships/image" Target="../media/image4.png"/><Relationship Id="rId8" Type="http://schemas.openxmlformats.org/officeDocument/2006/relationships/image" Target="../media/image5.png"/><Relationship Id="rId9" Type="http://schemas.openxmlformats.org/officeDocument/2006/relationships/image" Target="../media/image6.png"/><Relationship Id="rId10" Type="http://schemas.microsoft.com/office/2007/relationships/hdphoto" Target="../media/hdphoto3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8889" y="148084"/>
            <a:ext cx="3172663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dirty="0" err="1" smtClean="0">
                <a:latin typeface="Roboto Thin" charset="0"/>
                <a:ea typeface="Roboto Thin" charset="0"/>
                <a:cs typeface="Roboto Thin" charset="0"/>
              </a:rPr>
              <a:t>Brijesh</a:t>
            </a:r>
            <a:r>
              <a:rPr lang="en-US" sz="3300" dirty="0" smtClean="0">
                <a:latin typeface="Roboto Thin" charset="0"/>
                <a:ea typeface="Roboto Thin" charset="0"/>
                <a:cs typeface="Roboto Thin" charset="0"/>
              </a:rPr>
              <a:t> </a:t>
            </a:r>
            <a:r>
              <a:rPr lang="en-US" sz="3300" dirty="0" err="1" smtClean="0">
                <a:latin typeface="Roboto" charset="0"/>
                <a:ea typeface="Roboto" charset="0"/>
                <a:cs typeface="Roboto" charset="0"/>
              </a:rPr>
              <a:t>Rakholia</a:t>
            </a:r>
            <a:endParaRPr lang="en-US" sz="3300" dirty="0">
              <a:latin typeface="Roboto" charset="0"/>
              <a:ea typeface="Roboto" charset="0"/>
              <a:cs typeface="Roboto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4196580" y="127464"/>
            <a:ext cx="1728517" cy="920714"/>
            <a:chOff x="5362040" y="102219"/>
            <a:chExt cx="1728517" cy="920714"/>
          </a:xfrm>
        </p:grpSpPr>
        <p:grpSp>
          <p:nvGrpSpPr>
            <p:cNvPr id="6" name="Group 5"/>
            <p:cNvGrpSpPr/>
            <p:nvPr/>
          </p:nvGrpSpPr>
          <p:grpSpPr>
            <a:xfrm>
              <a:off x="5542944" y="792101"/>
              <a:ext cx="1411692" cy="230832"/>
              <a:chOff x="4723963" y="1220011"/>
              <a:chExt cx="1305381" cy="230832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4789824" y="1220011"/>
                <a:ext cx="123952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+1 (716)-939-7102</a:t>
                </a:r>
                <a:endParaRPr 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endParaRPr>
              </a:p>
            </p:txBody>
          </p:sp>
          <p:pic>
            <p:nvPicPr>
              <p:cNvPr id="16" name="Picture 15" descr="McLB678ca.png"/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contrast="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23963" y="1255682"/>
                <a:ext cx="121943" cy="121943"/>
              </a:xfrm>
              <a:prstGeom prst="rect">
                <a:avLst/>
              </a:prstGeom>
            </p:spPr>
          </p:pic>
        </p:grpSp>
        <p:sp>
          <p:nvSpPr>
            <p:cNvPr id="8" name="TextBox 7"/>
            <p:cNvSpPr txBox="1"/>
            <p:nvPr/>
          </p:nvSpPr>
          <p:spPr>
            <a:xfrm>
              <a:off x="5362040" y="280019"/>
              <a:ext cx="165796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b</a:t>
              </a:r>
              <a:r>
                <a:rPr lang="en-US" sz="9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rijeshrakholia.me</a:t>
              </a:r>
              <a:endPara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 Light"/>
                <a:cs typeface="Oxygen Light"/>
              </a:endParaRPr>
            </a:p>
          </p:txBody>
        </p:sp>
        <p:pic>
          <p:nvPicPr>
            <p:cNvPr id="9" name="Picture 8" descr="search-256.png"/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-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34337" y="321471"/>
              <a:ext cx="142399" cy="131675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5477023" y="102219"/>
              <a:ext cx="161353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rakholiabrijesh@gmail</a:t>
              </a:r>
              <a:endPara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 Light"/>
                <a:cs typeface="Oxygen Light"/>
              </a:endParaRPr>
            </a:p>
          </p:txBody>
        </p:sp>
        <p:pic>
          <p:nvPicPr>
            <p:cNvPr id="11" name="Picture 10" descr="At-Symbol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34337" y="150224"/>
              <a:ext cx="131875" cy="121943"/>
            </a:xfrm>
            <a:prstGeom prst="rect">
              <a:avLst/>
            </a:prstGeom>
          </p:spPr>
        </p:pic>
        <p:pic>
          <p:nvPicPr>
            <p:cNvPr id="17" name="Picture 16" descr="github_2048_black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16523" y="450773"/>
              <a:ext cx="179754" cy="179754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5631124" y="440903"/>
              <a:ext cx="93641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brijeshrakholia</a:t>
              </a:r>
              <a:endPara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 Light"/>
                <a:cs typeface="Oxygen Light"/>
              </a:endParaRPr>
            </a:p>
          </p:txBody>
        </p:sp>
        <p:pic>
          <p:nvPicPr>
            <p:cNvPr id="19" name="Picture 18" descr="34227.png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49016" y="647118"/>
              <a:ext cx="108305" cy="108305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5634104" y="606572"/>
              <a:ext cx="93641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brijeshrakholia</a:t>
              </a:r>
              <a:endPara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 Light"/>
                <a:cs typeface="Oxygen Light"/>
              </a:endParaRP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99703" y="833453"/>
            <a:ext cx="6556458" cy="401110"/>
            <a:chOff x="230301" y="1213605"/>
            <a:chExt cx="6435888" cy="401110"/>
          </a:xfrm>
        </p:grpSpPr>
        <p:sp>
          <p:nvSpPr>
            <p:cNvPr id="27" name="TextBox 26"/>
            <p:cNvSpPr txBox="1"/>
            <p:nvPr/>
          </p:nvSpPr>
          <p:spPr>
            <a:xfrm>
              <a:off x="230301" y="1213605"/>
              <a:ext cx="16866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Roboto Thin" charset="0"/>
                  <a:ea typeface="Roboto Thin" charset="0"/>
                  <a:cs typeface="Roboto Thin" charset="0"/>
                </a:rPr>
                <a:t>Work </a:t>
              </a:r>
              <a:r>
                <a:rPr lang="en-US" sz="1600" b="1" dirty="0" smtClean="0">
                  <a:latin typeface="Roboto Light"/>
                  <a:cs typeface="Roboto Light"/>
                </a:rPr>
                <a:t>Experience</a:t>
              </a:r>
              <a:endParaRPr lang="en-US" sz="1600" b="1" dirty="0">
                <a:latin typeface="Roboto Light"/>
                <a:cs typeface="Roboto Light"/>
              </a:endParaRPr>
            </a:p>
          </p:txBody>
        </p:sp>
        <p:cxnSp>
          <p:nvCxnSpPr>
            <p:cNvPr id="46" name="Straight Connector 45"/>
            <p:cNvCxnSpPr/>
            <p:nvPr/>
          </p:nvCxnSpPr>
          <p:spPr>
            <a:xfrm>
              <a:off x="332169" y="1614715"/>
              <a:ext cx="6334020" cy="0"/>
            </a:xfrm>
            <a:prstGeom prst="line">
              <a:avLst/>
            </a:prstGeom>
            <a:ln w="3175" cmpd="sng">
              <a:solidFill>
                <a:srgbClr val="A6A6A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4375" r="9562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8647" y="-91377"/>
            <a:ext cx="1351616" cy="1351616"/>
          </a:xfrm>
          <a:prstGeom prst="rect">
            <a:avLst/>
          </a:prstGeom>
        </p:spPr>
      </p:pic>
      <p:grpSp>
        <p:nvGrpSpPr>
          <p:cNvPr id="62" name="Group 61"/>
          <p:cNvGrpSpPr/>
          <p:nvPr/>
        </p:nvGrpSpPr>
        <p:grpSpPr>
          <a:xfrm>
            <a:off x="142605" y="9004934"/>
            <a:ext cx="7794387" cy="1831764"/>
            <a:chOff x="142605" y="8914570"/>
            <a:chExt cx="7794387" cy="1831764"/>
          </a:xfrm>
        </p:grpSpPr>
        <p:grpSp>
          <p:nvGrpSpPr>
            <p:cNvPr id="107" name="Group 106"/>
            <p:cNvGrpSpPr/>
            <p:nvPr/>
          </p:nvGrpSpPr>
          <p:grpSpPr>
            <a:xfrm>
              <a:off x="142605" y="8914570"/>
              <a:ext cx="6513556" cy="1831764"/>
              <a:chOff x="2254037" y="7566580"/>
              <a:chExt cx="6513556" cy="1831764"/>
            </a:xfrm>
          </p:grpSpPr>
          <p:grpSp>
            <p:nvGrpSpPr>
              <p:cNvPr id="127" name="Group 126"/>
              <p:cNvGrpSpPr/>
              <p:nvPr/>
            </p:nvGrpSpPr>
            <p:grpSpPr>
              <a:xfrm>
                <a:off x="2262388" y="7930246"/>
                <a:ext cx="4455908" cy="1468098"/>
                <a:chOff x="-1484108" y="5882071"/>
                <a:chExt cx="4455908" cy="1468098"/>
              </a:xfrm>
            </p:grpSpPr>
            <p:grpSp>
              <p:nvGrpSpPr>
                <p:cNvPr id="130" name="Group 129"/>
                <p:cNvGrpSpPr/>
                <p:nvPr/>
              </p:nvGrpSpPr>
              <p:grpSpPr>
                <a:xfrm>
                  <a:off x="-1484108" y="5882071"/>
                  <a:ext cx="4455908" cy="246221"/>
                  <a:chOff x="-1568771" y="6220723"/>
                  <a:chExt cx="4455908" cy="246221"/>
                </a:xfrm>
              </p:grpSpPr>
              <p:sp>
                <p:nvSpPr>
                  <p:cNvPr id="135" name="TextBox 134"/>
                  <p:cNvSpPr txBox="1"/>
                  <p:nvPr/>
                </p:nvSpPr>
                <p:spPr>
                  <a:xfrm>
                    <a:off x="-1568771" y="6220723"/>
                    <a:ext cx="1378304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000" b="1" dirty="0" smtClean="0">
                        <a:latin typeface="Roboto" charset="0"/>
                        <a:ea typeface="Roboto" charset="0"/>
                        <a:cs typeface="Roboto" charset="0"/>
                      </a:rPr>
                      <a:t>University at Buffalo</a:t>
                    </a:r>
                  </a:p>
                </p:txBody>
              </p:sp>
              <p:sp>
                <p:nvSpPr>
                  <p:cNvPr id="136" name="TextBox 135"/>
                  <p:cNvSpPr txBox="1"/>
                  <p:nvPr/>
                </p:nvSpPr>
                <p:spPr>
                  <a:xfrm>
                    <a:off x="-347901" y="6229078"/>
                    <a:ext cx="3235038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9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Roboto" charset="0"/>
                        <a:ea typeface="Roboto" charset="0"/>
                        <a:cs typeface="Roboto" charset="0"/>
                      </a:rPr>
                      <a:t>B.S Computer </a:t>
                    </a:r>
                    <a:r>
                      <a:rPr lang="en-US" sz="9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Roboto" charset="0"/>
                        <a:ea typeface="Roboto" charset="0"/>
                        <a:cs typeface="Roboto" charset="0"/>
                      </a:rPr>
                      <a:t>Science, Expected December 2017</a:t>
                    </a:r>
                    <a:r>
                      <a:rPr lang="en-US" sz="9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Roboto" charset="0"/>
                        <a:ea typeface="Roboto" charset="0"/>
                        <a:cs typeface="Roboto" charset="0"/>
                      </a:rPr>
                      <a:t> </a:t>
                    </a:r>
                    <a:endParaRPr lang="en-US" sz="900" b="1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Roboto" charset="0"/>
                      <a:ea typeface="Roboto" charset="0"/>
                      <a:cs typeface="Roboto" charset="0"/>
                    </a:endParaRPr>
                  </a:p>
                </p:txBody>
              </p:sp>
            </p:grpSp>
            <p:sp>
              <p:nvSpPr>
                <p:cNvPr id="132" name="TextBox 131"/>
                <p:cNvSpPr txBox="1"/>
                <p:nvPr/>
              </p:nvSpPr>
              <p:spPr>
                <a:xfrm>
                  <a:off x="-299247" y="7107795"/>
                  <a:ext cx="3271047" cy="24237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1">
                    <a:lnSpc>
                      <a:spcPct val="110000"/>
                    </a:lnSpc>
                  </a:pPr>
                  <a:endParaRPr 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endParaRPr>
                </a:p>
              </p:txBody>
            </p:sp>
          </p:grpSp>
          <p:sp>
            <p:nvSpPr>
              <p:cNvPr id="128" name="TextBox 127"/>
              <p:cNvSpPr txBox="1"/>
              <p:nvPr/>
            </p:nvSpPr>
            <p:spPr>
              <a:xfrm>
                <a:off x="2254037" y="7566580"/>
                <a:ext cx="109517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latin typeface="Roboto Light"/>
                    <a:cs typeface="Roboto Light"/>
                  </a:rPr>
                  <a:t>Education</a:t>
                </a:r>
                <a:endParaRPr lang="en-US" sz="1600" b="1" dirty="0">
                  <a:latin typeface="Roboto Light"/>
                  <a:cs typeface="Roboto Light"/>
                </a:endParaRPr>
              </a:p>
            </p:txBody>
          </p:sp>
          <p:cxnSp>
            <p:nvCxnSpPr>
              <p:cNvPr id="129" name="Straight Connector 128"/>
              <p:cNvCxnSpPr/>
              <p:nvPr/>
            </p:nvCxnSpPr>
            <p:spPr>
              <a:xfrm>
                <a:off x="2344276" y="7913191"/>
                <a:ext cx="6423317" cy="0"/>
              </a:xfrm>
              <a:prstGeom prst="line">
                <a:avLst/>
              </a:prstGeom>
              <a:ln w="3175" cmpd="sng">
                <a:solidFill>
                  <a:srgbClr val="A6A6A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1" name="TextBox 110"/>
            <p:cNvSpPr txBox="1"/>
            <p:nvPr/>
          </p:nvSpPr>
          <p:spPr>
            <a:xfrm>
              <a:off x="157363" y="9461765"/>
              <a:ext cx="144043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>
                  <a:latin typeface="Roboto Regular"/>
                  <a:cs typeface="Roboto Regular"/>
                </a:rPr>
                <a:t>Relevant Courses</a:t>
              </a:r>
              <a:endParaRPr lang="en-US" sz="900" b="1" dirty="0" smtClean="0">
                <a:latin typeface="Roboto Thin"/>
                <a:cs typeface="Roboto Thin"/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903303" y="9465036"/>
              <a:ext cx="7033689" cy="2350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>
                <a:lnSpc>
                  <a:spcPct val="110000"/>
                </a:lnSpc>
              </a:pPr>
              <a:r>
                <a:rPr lang="en-US" sz="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oboto" charset="0"/>
                  <a:ea typeface="Roboto" charset="0"/>
                  <a:cs typeface="Roboto" charset="0"/>
                </a:rPr>
                <a:t>OS, </a:t>
              </a:r>
              <a:r>
                <a:rPr lang="en-US" sz="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oboto" charset="0"/>
                  <a:ea typeface="Roboto" charset="0"/>
                  <a:cs typeface="Roboto" charset="0"/>
                </a:rPr>
                <a:t>Networking, Distributed Systems, Database Concepts, Robotic Algorithms, Software Engineering.  </a:t>
              </a:r>
              <a:endPara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charset="0"/>
                <a:ea typeface="Roboto" charset="0"/>
                <a:cs typeface="Roboto" charset="0"/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-308650" y="4862069"/>
            <a:ext cx="7467118" cy="4170913"/>
            <a:chOff x="-308650" y="5293282"/>
            <a:chExt cx="7467118" cy="4170913"/>
          </a:xfrm>
        </p:grpSpPr>
        <p:grpSp>
          <p:nvGrpSpPr>
            <p:cNvPr id="31" name="Group 30"/>
            <p:cNvGrpSpPr/>
            <p:nvPr/>
          </p:nvGrpSpPr>
          <p:grpSpPr>
            <a:xfrm>
              <a:off x="-308650" y="5293282"/>
              <a:ext cx="7467118" cy="4170913"/>
              <a:chOff x="-187884" y="5084186"/>
              <a:chExt cx="7467118" cy="4170913"/>
            </a:xfrm>
          </p:grpSpPr>
          <p:grpSp>
            <p:nvGrpSpPr>
              <p:cNvPr id="125" name="Group 124"/>
              <p:cNvGrpSpPr/>
              <p:nvPr/>
            </p:nvGrpSpPr>
            <p:grpSpPr>
              <a:xfrm>
                <a:off x="261466" y="5084186"/>
                <a:ext cx="6660034" cy="2360964"/>
                <a:chOff x="261466" y="4643016"/>
                <a:chExt cx="6660034" cy="2360964"/>
              </a:xfrm>
            </p:grpSpPr>
            <p:grpSp>
              <p:nvGrpSpPr>
                <p:cNvPr id="76" name="Group 75"/>
                <p:cNvGrpSpPr/>
                <p:nvPr/>
              </p:nvGrpSpPr>
              <p:grpSpPr>
                <a:xfrm>
                  <a:off x="261466" y="4643016"/>
                  <a:ext cx="6515461" cy="401110"/>
                  <a:chOff x="261466" y="1460748"/>
                  <a:chExt cx="6515461" cy="401110"/>
                </a:xfrm>
              </p:grpSpPr>
              <p:sp>
                <p:nvSpPr>
                  <p:cNvPr id="77" name="TextBox 76"/>
                  <p:cNvSpPr txBox="1"/>
                  <p:nvPr/>
                </p:nvSpPr>
                <p:spPr>
                  <a:xfrm>
                    <a:off x="261466" y="1460748"/>
                    <a:ext cx="651546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600" dirty="0" smtClean="0">
                        <a:latin typeface="Roboto Thin" charset="0"/>
                        <a:ea typeface="Roboto Thin" charset="0"/>
                        <a:cs typeface="Roboto Thin" charset="0"/>
                      </a:rPr>
                      <a:t>Software</a:t>
                    </a:r>
                    <a:r>
                      <a:rPr lang="en-US" sz="1600" dirty="0" smtClean="0">
                        <a:latin typeface="Roboto Light"/>
                        <a:cs typeface="Roboto Light"/>
                      </a:rPr>
                      <a:t> </a:t>
                    </a:r>
                    <a:r>
                      <a:rPr lang="en-US" sz="1600" b="1" dirty="0" smtClean="0">
                        <a:latin typeface="Roboto Light"/>
                        <a:cs typeface="Roboto Light"/>
                      </a:rPr>
                      <a:t>Projects</a:t>
                    </a:r>
                    <a:r>
                      <a:rPr lang="en-US" dirty="0">
                        <a:latin typeface="Roboto Light"/>
                        <a:cs typeface="Roboto Light"/>
                      </a:rPr>
                      <a:t>	</a:t>
                    </a:r>
                    <a:r>
                      <a:rPr lang="en-US" dirty="0" smtClean="0">
                        <a:latin typeface="Roboto Light"/>
                        <a:cs typeface="Roboto Light"/>
                      </a:rPr>
                      <a:t>	</a:t>
                    </a:r>
                    <a:r>
                      <a:rPr lang="en-US" sz="1000" dirty="0" smtClean="0">
                        <a:latin typeface="Roboto Light"/>
                        <a:cs typeface="Roboto Light"/>
                      </a:rPr>
                      <a:t>(</a:t>
                    </a:r>
                    <a:r>
                      <a:rPr lang="en-US" sz="1000" i="1" dirty="0" smtClean="0">
                        <a:latin typeface="Roboto Light"/>
                        <a:cs typeface="Roboto Light"/>
                      </a:rPr>
                      <a:t>more at </a:t>
                    </a:r>
                    <a:r>
                      <a:rPr lang="en-US" sz="1000" i="1" dirty="0" err="1" smtClean="0">
                        <a:latin typeface="Roboto Light"/>
                        <a:cs typeface="Roboto Light"/>
                      </a:rPr>
                      <a:t>github.com</a:t>
                    </a:r>
                    <a:r>
                      <a:rPr lang="en-US" sz="1000" i="1" dirty="0" smtClean="0">
                        <a:latin typeface="Roboto Light"/>
                        <a:cs typeface="Roboto Light"/>
                      </a:rPr>
                      <a:t>/</a:t>
                    </a:r>
                    <a:r>
                      <a:rPr lang="en-US" sz="1000" i="1" dirty="0" err="1" smtClean="0">
                        <a:latin typeface="Roboto Light"/>
                        <a:cs typeface="Roboto Light"/>
                      </a:rPr>
                      <a:t>brijeshrakholia</a:t>
                    </a:r>
                    <a:r>
                      <a:rPr lang="en-US" sz="1000" dirty="0" smtClean="0">
                        <a:latin typeface="Roboto Light"/>
                        <a:cs typeface="Roboto Light"/>
                      </a:rPr>
                      <a:t>)</a:t>
                    </a:r>
                    <a:r>
                      <a:rPr lang="en-US" dirty="0" smtClean="0">
                        <a:latin typeface="Roboto Light"/>
                        <a:cs typeface="Roboto Light"/>
                      </a:rPr>
                      <a:t>		</a:t>
                    </a:r>
                    <a:endParaRPr lang="en-US" b="1" dirty="0">
                      <a:latin typeface="Roboto Light"/>
                      <a:cs typeface="Roboto Light"/>
                    </a:endParaRPr>
                  </a:p>
                </p:txBody>
              </p:sp>
              <p:cxnSp>
                <p:nvCxnSpPr>
                  <p:cNvPr id="78" name="Straight Connector 77"/>
                  <p:cNvCxnSpPr/>
                  <p:nvPr/>
                </p:nvCxnSpPr>
                <p:spPr>
                  <a:xfrm>
                    <a:off x="362857" y="1861858"/>
                    <a:ext cx="6414070" cy="0"/>
                  </a:xfrm>
                  <a:prstGeom prst="line">
                    <a:avLst/>
                  </a:prstGeom>
                  <a:ln w="3175" cmpd="sng">
                    <a:solidFill>
                      <a:srgbClr val="A6A6A6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79" name="TextBox 78"/>
                <p:cNvSpPr txBox="1"/>
                <p:nvPr/>
              </p:nvSpPr>
              <p:spPr>
                <a:xfrm>
                  <a:off x="268985" y="5741084"/>
                  <a:ext cx="5328085" cy="44627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b="1" dirty="0" err="1" smtClean="0">
                      <a:latin typeface="Oxygen Light"/>
                      <a:cs typeface="Oxygen Light"/>
                    </a:rPr>
                    <a:t>BridgeOS</a:t>
                  </a:r>
                  <a:r>
                    <a:rPr lang="en-US" sz="1100" b="1" dirty="0" smtClean="0">
                      <a:latin typeface="Oxygen Light"/>
                      <a:cs typeface="Oxygen Light"/>
                    </a:rPr>
                    <a:t>  - An Instructional Operating System     </a:t>
                  </a:r>
                  <a:r>
                    <a:rPr lang="en-US" sz="1200" b="1" dirty="0" smtClean="0">
                      <a:solidFill>
                        <a:schemeClr val="bg1">
                          <a:lumMod val="50000"/>
                        </a:schemeClr>
                      </a:solidFill>
                      <a:latin typeface="Oxygen Light"/>
                      <a:cs typeface="Oxygen Light"/>
                    </a:rPr>
                    <a:t>|</a:t>
                  </a:r>
                  <a:r>
                    <a:rPr lang="en-US" sz="1200" b="1" dirty="0" smtClean="0">
                      <a:latin typeface="Oxygen Light"/>
                      <a:cs typeface="Oxygen Light"/>
                    </a:rPr>
                    <a:t> </a:t>
                  </a:r>
                  <a:r>
                    <a:rPr lang="en-US" sz="1100" b="1" dirty="0" smtClean="0">
                      <a:latin typeface="Oxygen Light"/>
                      <a:cs typeface="Oxygen Light"/>
                    </a:rPr>
                    <a:t>  </a:t>
                  </a:r>
                  <a:r>
                    <a:rPr lang="en-US" sz="1100" b="1" dirty="0" smtClean="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latin typeface="Oxygen Light"/>
                      <a:cs typeface="Oxygen Light"/>
                    </a:rPr>
                    <a:t>C</a:t>
                  </a:r>
                  <a:endParaRPr lang="en-US" sz="1100" b="1" i="1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Roboto Thin"/>
                    <a:cs typeface="Roboto Thin"/>
                  </a:endParaRPr>
                </a:p>
                <a:p>
                  <a:endParaRPr lang="en-US" sz="1100" b="1" dirty="0" smtClean="0">
                    <a:latin typeface="Oxygen Light"/>
                    <a:cs typeface="Oxygen Light"/>
                  </a:endParaRPr>
                </a:p>
              </p:txBody>
            </p:sp>
            <p:sp>
              <p:nvSpPr>
                <p:cNvPr id="96" name="TextBox 95"/>
                <p:cNvSpPr txBox="1"/>
                <p:nvPr/>
              </p:nvSpPr>
              <p:spPr>
                <a:xfrm>
                  <a:off x="300635" y="6759298"/>
                  <a:ext cx="6620865" cy="24468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1">
                    <a:lnSpc>
                      <a:spcPct val="110000"/>
                    </a:lnSpc>
                  </a:pPr>
                  <a:endParaRPr 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endParaRPr>
                </a:p>
              </p:txBody>
            </p:sp>
          </p:grpSp>
          <p:grpSp>
            <p:nvGrpSpPr>
              <p:cNvPr id="93" name="Group 92"/>
              <p:cNvGrpSpPr/>
              <p:nvPr/>
            </p:nvGrpSpPr>
            <p:grpSpPr>
              <a:xfrm>
                <a:off x="-186588" y="8028045"/>
                <a:ext cx="7461245" cy="1227054"/>
                <a:chOff x="-186588" y="9716087"/>
                <a:chExt cx="7461245" cy="1227054"/>
              </a:xfrm>
            </p:grpSpPr>
            <p:grpSp>
              <p:nvGrpSpPr>
                <p:cNvPr id="98" name="Group 97"/>
                <p:cNvGrpSpPr/>
                <p:nvPr/>
              </p:nvGrpSpPr>
              <p:grpSpPr>
                <a:xfrm>
                  <a:off x="3230604" y="9716087"/>
                  <a:ext cx="4044053" cy="568694"/>
                  <a:chOff x="3230604" y="9616306"/>
                  <a:chExt cx="4044053" cy="568694"/>
                </a:xfrm>
              </p:grpSpPr>
              <p:sp>
                <p:nvSpPr>
                  <p:cNvPr id="102" name="TextBox 101"/>
                  <p:cNvSpPr txBox="1"/>
                  <p:nvPr/>
                </p:nvSpPr>
                <p:spPr>
                  <a:xfrm>
                    <a:off x="3693225" y="9616306"/>
                    <a:ext cx="3581432" cy="4462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000" b="1" dirty="0" smtClean="0">
                        <a:latin typeface="Oxygen Light"/>
                        <a:cs typeface="Oxygen Light"/>
                      </a:rPr>
                      <a:t>Silver</a:t>
                    </a:r>
                    <a:r>
                      <a:rPr lang="en-US" sz="1100" b="1" dirty="0" smtClean="0">
                        <a:latin typeface="Oxygen Light"/>
                        <a:cs typeface="Oxygen Light"/>
                      </a:rPr>
                      <a:t>   </a:t>
                    </a:r>
                    <a:r>
                      <a:rPr lang="en-US" sz="1000" b="1" dirty="0" smtClean="0">
                        <a:latin typeface="Oxygen Light"/>
                        <a:cs typeface="Oxygen Light"/>
                      </a:rPr>
                      <a:t> </a:t>
                    </a:r>
                    <a:r>
                      <a:rPr lang="en-US" sz="1000" b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Oxygen Light"/>
                        <a:cs typeface="Oxygen Light"/>
                      </a:rPr>
                      <a:t>|</a:t>
                    </a:r>
                    <a:r>
                      <a:rPr lang="en-US" sz="1000" b="1" dirty="0" smtClean="0">
                        <a:latin typeface="Oxygen Light"/>
                        <a:cs typeface="Oxygen Light"/>
                      </a:rPr>
                      <a:t>   </a:t>
                    </a:r>
                    <a:r>
                      <a:rPr lang="en-US" sz="1000" b="1" dirty="0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Oxygen Light"/>
                        <a:cs typeface="Oxygen Light"/>
                      </a:rPr>
                      <a:t>JavaScript, Python</a:t>
                    </a:r>
                    <a:endParaRPr lang="en-US" sz="1000" b="1" i="1" dirty="0" smtClean="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latin typeface="Roboto Thin"/>
                      <a:cs typeface="Roboto Thin"/>
                    </a:endParaRPr>
                  </a:p>
                  <a:p>
                    <a:endParaRPr lang="en-US" sz="1100" b="1" dirty="0" smtClean="0">
                      <a:latin typeface="Oxygen Light"/>
                      <a:cs typeface="Oxygen Light"/>
                    </a:endParaRPr>
                  </a:p>
                </p:txBody>
              </p:sp>
              <p:sp>
                <p:nvSpPr>
                  <p:cNvPr id="104" name="TextBox 103"/>
                  <p:cNvSpPr txBox="1"/>
                  <p:nvPr/>
                </p:nvSpPr>
                <p:spPr>
                  <a:xfrm>
                    <a:off x="3230604" y="9787968"/>
                    <a:ext cx="3622890" cy="3970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lvl="1">
                      <a:lnSpc>
                        <a:spcPct val="110000"/>
                      </a:lnSpc>
                    </a:pPr>
                    <a:r>
                      <a:rPr lang="en-US" sz="9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Oxygen Light"/>
                        <a:cs typeface="Oxygen Light"/>
                      </a:rPr>
                      <a:t>Wrote a slack bot and a </a:t>
                    </a:r>
                    <a:r>
                      <a:rPr lang="en-US" sz="900" b="1" dirty="0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Oxygen Light"/>
                        <a:cs typeface="Oxygen Light"/>
                      </a:rPr>
                      <a:t>web crawler </a:t>
                    </a:r>
                    <a:r>
                      <a:rPr lang="en-US" sz="9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Oxygen Light"/>
                        <a:cs typeface="Oxygen Light"/>
                      </a:rPr>
                      <a:t>to book private rooms every midnight at University at Buffalo Libraries.</a:t>
                    </a:r>
                    <a:endParaRPr lang="en-US" sz="9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Oxygen Light"/>
                      <a:cs typeface="Oxygen Light"/>
                    </a:endParaRPr>
                  </a:p>
                </p:txBody>
              </p:sp>
            </p:grpSp>
            <p:grpSp>
              <p:nvGrpSpPr>
                <p:cNvPr id="99" name="Group 98"/>
                <p:cNvGrpSpPr/>
                <p:nvPr/>
              </p:nvGrpSpPr>
              <p:grpSpPr>
                <a:xfrm>
                  <a:off x="-186588" y="10373230"/>
                  <a:ext cx="3715522" cy="569911"/>
                  <a:chOff x="-3540639" y="10291591"/>
                  <a:chExt cx="3715522" cy="569911"/>
                </a:xfrm>
              </p:grpSpPr>
              <p:sp>
                <p:nvSpPr>
                  <p:cNvPr id="100" name="TextBox 99"/>
                  <p:cNvSpPr txBox="1"/>
                  <p:nvPr/>
                </p:nvSpPr>
                <p:spPr>
                  <a:xfrm>
                    <a:off x="-3087088" y="10291591"/>
                    <a:ext cx="3261971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000" b="1" dirty="0" smtClean="0">
                        <a:latin typeface="Oxygen Light"/>
                        <a:cs typeface="Oxygen Light"/>
                      </a:rPr>
                      <a:t>Robotic Arm </a:t>
                    </a:r>
                    <a:r>
                      <a:rPr lang="en-US" sz="900" i="1" dirty="0" smtClean="0">
                        <a:latin typeface="Oxygen Light"/>
                        <a:cs typeface="Oxygen Light"/>
                      </a:rPr>
                      <a:t>(</a:t>
                    </a:r>
                    <a:r>
                      <a:rPr lang="en-US" sz="900" i="1" dirty="0" err="1" smtClean="0">
                        <a:latin typeface="Oxygen Light"/>
                        <a:cs typeface="Oxygen Light"/>
                      </a:rPr>
                      <a:t>tiny.cc</a:t>
                    </a:r>
                    <a:r>
                      <a:rPr lang="en-US" sz="900" i="1" dirty="0" smtClean="0">
                        <a:latin typeface="Oxygen Light"/>
                        <a:cs typeface="Oxygen Light"/>
                      </a:rPr>
                      <a:t>/</a:t>
                    </a:r>
                    <a:r>
                      <a:rPr lang="en-US" sz="900" i="1" dirty="0" err="1" smtClean="0">
                        <a:latin typeface="Oxygen Light"/>
                        <a:cs typeface="Oxygen Light"/>
                      </a:rPr>
                      <a:t>roboticarm</a:t>
                    </a:r>
                    <a:r>
                      <a:rPr lang="en-US" sz="900" i="1" dirty="0" smtClean="0">
                        <a:latin typeface="Oxygen Light"/>
                        <a:cs typeface="Oxygen Light"/>
                      </a:rPr>
                      <a:t>)</a:t>
                    </a:r>
                    <a:r>
                      <a:rPr lang="en-US" sz="1100" b="1" dirty="0" smtClean="0">
                        <a:latin typeface="Oxygen Light"/>
                        <a:cs typeface="Oxygen Light"/>
                      </a:rPr>
                      <a:t>  </a:t>
                    </a:r>
                    <a:r>
                      <a:rPr lang="en-US" sz="1000" b="1" dirty="0" smtClean="0">
                        <a:latin typeface="Oxygen Light"/>
                        <a:cs typeface="Oxygen Light"/>
                      </a:rPr>
                      <a:t> </a:t>
                    </a:r>
                    <a:r>
                      <a:rPr lang="en-US" sz="1000" b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Oxygen Light"/>
                        <a:cs typeface="Oxygen Light"/>
                      </a:rPr>
                      <a:t>|</a:t>
                    </a:r>
                    <a:r>
                      <a:rPr lang="en-US" sz="1000" b="1" dirty="0" smtClean="0">
                        <a:latin typeface="Oxygen Light"/>
                        <a:cs typeface="Oxygen Light"/>
                      </a:rPr>
                      <a:t>   </a:t>
                    </a:r>
                    <a:r>
                      <a:rPr lang="en-US" sz="1000" b="1" dirty="0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Oxygen Light"/>
                        <a:cs typeface="Oxygen Light"/>
                      </a:rPr>
                      <a:t>JavaScript</a:t>
                    </a:r>
                    <a:endParaRPr lang="en-US" sz="1100" b="1" dirty="0" smtClean="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latin typeface="Oxygen Light"/>
                      <a:cs typeface="Oxygen Light"/>
                    </a:endParaRPr>
                  </a:p>
                </p:txBody>
              </p:sp>
              <p:sp>
                <p:nvSpPr>
                  <p:cNvPr id="101" name="TextBox 100"/>
                  <p:cNvSpPr txBox="1"/>
                  <p:nvPr/>
                </p:nvSpPr>
                <p:spPr>
                  <a:xfrm>
                    <a:off x="-3540639" y="10466779"/>
                    <a:ext cx="3625513" cy="39472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lvl="1">
                      <a:lnSpc>
                        <a:spcPct val="110000"/>
                      </a:lnSpc>
                    </a:pPr>
                    <a:r>
                      <a:rPr lang="en-US" sz="9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Oxygen Light"/>
                        <a:cs typeface="Oxygen Light"/>
                      </a:rPr>
                      <a:t>Built a robotic arm to follow the movements of my hands in 3D space using </a:t>
                    </a:r>
                    <a:r>
                      <a:rPr lang="en-US" sz="900" b="1" dirty="0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Oxygen Light"/>
                        <a:cs typeface="Oxygen Light"/>
                      </a:rPr>
                      <a:t>leap motion</a:t>
                    </a:r>
                    <a:r>
                      <a:rPr lang="en-US" sz="900" b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Oxygen Light"/>
                        <a:cs typeface="Oxygen Light"/>
                      </a:rPr>
                      <a:t> </a:t>
                    </a:r>
                    <a:r>
                      <a:rPr lang="en-US" sz="9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Oxygen Light"/>
                        <a:cs typeface="Oxygen Light"/>
                      </a:rPr>
                      <a:t>and </a:t>
                    </a:r>
                    <a:r>
                      <a:rPr lang="en-US" sz="900" b="1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Oxygen Light"/>
                        <a:cs typeface="Oxygen Light"/>
                      </a:rPr>
                      <a:t>A</a:t>
                    </a:r>
                    <a:r>
                      <a:rPr lang="en-US" sz="900" b="1" dirty="0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Oxygen Light"/>
                        <a:cs typeface="Oxygen Light"/>
                      </a:rPr>
                      <a:t>rduino</a:t>
                    </a:r>
                    <a:r>
                      <a:rPr lang="en-US" sz="9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Oxygen Light"/>
                        <a:cs typeface="Oxygen Light"/>
                      </a:rPr>
                      <a:t>. 	</a:t>
                    </a:r>
                    <a:endParaRPr lang="en-US" sz="9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Oxygen Light"/>
                      <a:cs typeface="Oxygen Light"/>
                    </a:endParaRPr>
                  </a:p>
                </p:txBody>
              </p:sp>
            </p:grpSp>
          </p:grpSp>
          <p:sp>
            <p:nvSpPr>
              <p:cNvPr id="105" name="TextBox 104"/>
              <p:cNvSpPr txBox="1"/>
              <p:nvPr/>
            </p:nvSpPr>
            <p:spPr>
              <a:xfrm>
                <a:off x="3697802" y="7180920"/>
                <a:ext cx="3581432" cy="4462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 err="1" smtClean="0">
                    <a:latin typeface="Oxygen Light"/>
                    <a:cs typeface="Oxygen Light"/>
                  </a:rPr>
                  <a:t>Muvis</a:t>
                </a:r>
                <a:r>
                  <a:rPr lang="en-US" sz="1100" b="1" dirty="0" smtClean="0">
                    <a:latin typeface="Oxygen Light"/>
                    <a:cs typeface="Oxygen Light"/>
                  </a:rPr>
                  <a:t> </a:t>
                </a:r>
                <a:r>
                  <a:rPr lang="en-US" sz="900" i="1" dirty="0" smtClean="0">
                    <a:latin typeface="Oxygen Light"/>
                    <a:cs typeface="Oxygen Light"/>
                  </a:rPr>
                  <a:t>(</a:t>
                </a:r>
                <a:r>
                  <a:rPr lang="en-US" sz="900" i="1" dirty="0" err="1" smtClean="0">
                    <a:latin typeface="Oxygen Light"/>
                    <a:cs typeface="Oxygen Light"/>
                  </a:rPr>
                  <a:t>muvis.herokuapp.com</a:t>
                </a:r>
                <a:r>
                  <a:rPr lang="en-US" sz="900" i="1" dirty="0" smtClean="0">
                    <a:latin typeface="Oxygen Light"/>
                    <a:cs typeface="Oxygen Light"/>
                  </a:rPr>
                  <a:t>)</a:t>
                </a:r>
                <a:r>
                  <a:rPr lang="en-US" sz="1100" b="1" dirty="0">
                    <a:latin typeface="Oxygen Light"/>
                    <a:cs typeface="Oxygen Light"/>
                  </a:rPr>
                  <a:t> </a:t>
                </a:r>
                <a:r>
                  <a:rPr lang="en-US" sz="1100" b="1" dirty="0" smtClean="0">
                    <a:latin typeface="Oxygen Light"/>
                    <a:cs typeface="Oxygen Light"/>
                  </a:rPr>
                  <a:t> </a:t>
                </a:r>
                <a:r>
                  <a:rPr lang="en-US" sz="1000" b="1" dirty="0" smtClean="0">
                    <a:latin typeface="Oxygen Light"/>
                    <a:cs typeface="Oxygen Light"/>
                  </a:rPr>
                  <a:t> </a:t>
                </a:r>
                <a:r>
                  <a:rPr lang="en-US" sz="1000" b="1" dirty="0" smtClean="0">
                    <a:solidFill>
                      <a:schemeClr val="bg1">
                        <a:lumMod val="50000"/>
                      </a:schemeClr>
                    </a:solidFill>
                    <a:latin typeface="Oxygen Light"/>
                    <a:cs typeface="Oxygen Light"/>
                  </a:rPr>
                  <a:t>|</a:t>
                </a:r>
                <a:r>
                  <a:rPr lang="en-US" sz="1000" b="1" dirty="0" smtClean="0">
                    <a:latin typeface="Oxygen Light"/>
                    <a:cs typeface="Oxygen Light"/>
                  </a:rPr>
                  <a:t>   </a:t>
                </a:r>
                <a:r>
                  <a:rPr lang="en-US" sz="1000" b="1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Oxygen Light"/>
                    <a:cs typeface="Oxygen Light"/>
                  </a:rPr>
                  <a:t>JavaScript</a:t>
                </a:r>
                <a:endParaRPr lang="en-US" sz="1000" b="1" i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Roboto Thin"/>
                  <a:cs typeface="Roboto Thin"/>
                </a:endParaRPr>
              </a:p>
              <a:p>
                <a:endParaRPr lang="en-US" sz="1100" b="1" dirty="0" smtClean="0">
                  <a:latin typeface="Oxygen Light"/>
                  <a:cs typeface="Oxygen Light"/>
                </a:endParaRPr>
              </a:p>
            </p:txBody>
          </p:sp>
          <p:sp>
            <p:nvSpPr>
              <p:cNvPr id="117" name="TextBox 116"/>
              <p:cNvSpPr txBox="1"/>
              <p:nvPr/>
            </p:nvSpPr>
            <p:spPr>
              <a:xfrm>
                <a:off x="3240247" y="7363468"/>
                <a:ext cx="3622890" cy="3947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>
                  <a:lnSpc>
                    <a:spcPct val="110000"/>
                  </a:lnSpc>
                </a:pPr>
                <a:r>
                  <a:rPr lang="en-US" sz="900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Muvis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 is a music visualizer </a:t>
                </a:r>
                <a:r>
                  <a:rPr lang="en-US" sz="900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usign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 d3.js  and </a:t>
                </a:r>
                <a:r>
                  <a:rPr lang="en-US" sz="900" b="1" dirty="0" err="1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Oxygen Light"/>
                    <a:cs typeface="Oxygen Light"/>
                  </a:rPr>
                  <a:t>paper.js</a:t>
                </a:r>
                <a:r>
                  <a:rPr lang="en-US" sz="900" b="1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Oxygen Light"/>
                    <a:cs typeface="Oxygen Light"/>
                  </a:rPr>
                  <a:t> 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developed at Spotify Music Hackathon</a:t>
                </a:r>
                <a:endParaRPr 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endParaRPr>
              </a:p>
            </p:txBody>
          </p:sp>
          <p:sp>
            <p:nvSpPr>
              <p:cNvPr id="118" name="TextBox 117"/>
              <p:cNvSpPr txBox="1"/>
              <p:nvPr/>
            </p:nvSpPr>
            <p:spPr>
              <a:xfrm>
                <a:off x="265666" y="7192585"/>
                <a:ext cx="326197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 err="1" smtClean="0">
                    <a:latin typeface="Oxygen Light"/>
                    <a:cs typeface="Oxygen Light"/>
                  </a:rPr>
                  <a:t>SpinBot</a:t>
                </a:r>
                <a:r>
                  <a:rPr lang="en-US" sz="1000" b="1" dirty="0" smtClean="0">
                    <a:latin typeface="Oxygen Light"/>
                    <a:cs typeface="Oxygen Light"/>
                  </a:rPr>
                  <a:t> </a:t>
                </a:r>
                <a:r>
                  <a:rPr lang="en-US" sz="1000" i="1" dirty="0" smtClean="0">
                    <a:latin typeface="Oxygen" charset="0"/>
                    <a:ea typeface="Oxygen" charset="0"/>
                    <a:cs typeface="Oxygen" charset="0"/>
                  </a:rPr>
                  <a:t>(</a:t>
                </a:r>
                <a:r>
                  <a:rPr lang="en-US" sz="1000" i="1" dirty="0" err="1" smtClean="0">
                    <a:latin typeface="Oxygen" charset="0"/>
                    <a:ea typeface="Oxygen" charset="0"/>
                    <a:cs typeface="Oxygen" charset="0"/>
                  </a:rPr>
                  <a:t>UBHacking</a:t>
                </a:r>
                <a:r>
                  <a:rPr lang="en-US" sz="1000" i="1" dirty="0" smtClean="0">
                    <a:latin typeface="Oxygen" charset="0"/>
                    <a:ea typeface="Oxygen" charset="0"/>
                    <a:cs typeface="Oxygen" charset="0"/>
                  </a:rPr>
                  <a:t> Finalist)  </a:t>
                </a:r>
                <a:r>
                  <a:rPr lang="en-US" sz="1000" b="1" dirty="0" smtClean="0">
                    <a:solidFill>
                      <a:schemeClr val="bg1">
                        <a:lumMod val="50000"/>
                      </a:schemeClr>
                    </a:solidFill>
                    <a:latin typeface="Oxygen Light"/>
                    <a:cs typeface="Oxygen Light"/>
                  </a:rPr>
                  <a:t>|</a:t>
                </a:r>
                <a:r>
                  <a:rPr lang="en-US" sz="1000" b="1" dirty="0" smtClean="0">
                    <a:latin typeface="Oxygen Light"/>
                    <a:cs typeface="Oxygen Light"/>
                  </a:rPr>
                  <a:t>  </a:t>
                </a:r>
                <a:r>
                  <a:rPr lang="en-US" sz="1000" b="1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Oxygen Light"/>
                    <a:cs typeface="Oxygen Light"/>
                  </a:rPr>
                  <a:t>Arduino, Python</a:t>
                </a:r>
                <a:endParaRPr 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Oxygen Light"/>
                  <a:cs typeface="Oxygen Light"/>
                </a:endParaRPr>
              </a:p>
            </p:txBody>
          </p:sp>
          <p:sp>
            <p:nvSpPr>
              <p:cNvPr id="119" name="TextBox 118"/>
              <p:cNvSpPr txBox="1"/>
              <p:nvPr/>
            </p:nvSpPr>
            <p:spPr>
              <a:xfrm>
                <a:off x="-187884" y="7367773"/>
                <a:ext cx="3622890" cy="7017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>
                  <a:lnSpc>
                    <a:spcPct val="110000"/>
                  </a:lnSpc>
                </a:pP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Built a persistence of vision display for Slack from recycled 5.25” optical drives, LEDs, and Arduinos; capable of running in live `message ticker` via a custom Slack integration using Slack API. </a:t>
                </a:r>
                <a:endParaRPr 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endParaRPr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>
              <a:off x="3116352" y="8881677"/>
              <a:ext cx="3715522" cy="572220"/>
              <a:chOff x="6692282" y="8608344"/>
              <a:chExt cx="3715522" cy="572220"/>
            </a:xfrm>
          </p:grpSpPr>
          <p:sp>
            <p:nvSpPr>
              <p:cNvPr id="115" name="TextBox 114"/>
              <p:cNvSpPr txBox="1"/>
              <p:nvPr/>
            </p:nvSpPr>
            <p:spPr>
              <a:xfrm>
                <a:off x="7145833" y="8608344"/>
                <a:ext cx="326197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 err="1" smtClean="0">
                    <a:latin typeface="Oxygen Light"/>
                    <a:cs typeface="Oxygen Light"/>
                  </a:rPr>
                  <a:t>Network.js</a:t>
                </a:r>
                <a:r>
                  <a:rPr lang="en-US" sz="1000" b="1" dirty="0" smtClean="0">
                    <a:latin typeface="Oxygen Light"/>
                    <a:cs typeface="Oxygen Light"/>
                  </a:rPr>
                  <a:t>  </a:t>
                </a:r>
                <a:r>
                  <a:rPr lang="en-US" sz="1000" b="1" dirty="0" smtClean="0">
                    <a:solidFill>
                      <a:schemeClr val="bg1">
                        <a:lumMod val="50000"/>
                      </a:schemeClr>
                    </a:solidFill>
                    <a:latin typeface="Oxygen Light"/>
                    <a:cs typeface="Oxygen Light"/>
                  </a:rPr>
                  <a:t>|</a:t>
                </a:r>
                <a:r>
                  <a:rPr lang="en-US" sz="1000" b="1" dirty="0" smtClean="0">
                    <a:latin typeface="Oxygen Light"/>
                    <a:cs typeface="Oxygen Light"/>
                  </a:rPr>
                  <a:t>   </a:t>
                </a:r>
                <a:r>
                  <a:rPr lang="en-US" sz="1000" b="1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Oxygen Light"/>
                    <a:cs typeface="Oxygen Light"/>
                  </a:rPr>
                  <a:t>JavaScript</a:t>
                </a:r>
                <a:endParaRPr 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Oxygen Light"/>
                  <a:cs typeface="Oxygen Light"/>
                </a:endParaRPr>
              </a:p>
            </p:txBody>
          </p:sp>
          <p:sp>
            <p:nvSpPr>
              <p:cNvPr id="116" name="TextBox 115"/>
              <p:cNvSpPr txBox="1"/>
              <p:nvPr/>
            </p:nvSpPr>
            <p:spPr>
              <a:xfrm>
                <a:off x="6692282" y="8783532"/>
                <a:ext cx="3625513" cy="3970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>
                  <a:lnSpc>
                    <a:spcPct val="110000"/>
                  </a:lnSpc>
                </a:pP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Developed a visualization using </a:t>
                </a:r>
                <a:r>
                  <a:rPr lang="en-US" sz="900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js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 </a:t>
                </a:r>
                <a:r>
                  <a:rPr lang="en-US" sz="900" b="1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Oxygen Light"/>
                    <a:cs typeface="Oxygen Light"/>
                  </a:rPr>
                  <a:t>canvas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 portraying a network. It is basically a simpler version of </a:t>
                </a:r>
                <a:r>
                  <a:rPr lang="en-US" sz="900" b="1" dirty="0" err="1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Oxygen Light"/>
                    <a:cs typeface="Oxygen Light"/>
                  </a:rPr>
                  <a:t>particle.js</a:t>
                </a:r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.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 	</a:t>
                </a:r>
                <a:endParaRPr 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endParaRPr>
              </a:p>
            </p:txBody>
          </p:sp>
        </p:grpSp>
        <p:grpSp>
          <p:nvGrpSpPr>
            <p:cNvPr id="126" name="Group 125"/>
            <p:cNvGrpSpPr/>
            <p:nvPr/>
          </p:nvGrpSpPr>
          <p:grpSpPr>
            <a:xfrm>
              <a:off x="-306718" y="8239232"/>
              <a:ext cx="3715522" cy="715459"/>
              <a:chOff x="-314863" y="8100648"/>
              <a:chExt cx="3715522" cy="715459"/>
            </a:xfrm>
          </p:grpSpPr>
          <p:sp>
            <p:nvSpPr>
              <p:cNvPr id="134" name="TextBox 133"/>
              <p:cNvSpPr txBox="1"/>
              <p:nvPr/>
            </p:nvSpPr>
            <p:spPr>
              <a:xfrm>
                <a:off x="138688" y="8100648"/>
                <a:ext cx="326197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 smtClean="0">
                    <a:latin typeface="Oxygen Light"/>
                    <a:cs typeface="Oxygen Light"/>
                  </a:rPr>
                  <a:t>3D Hologram Generator  </a:t>
                </a:r>
                <a:r>
                  <a:rPr lang="en-US" sz="1000" b="1" dirty="0" smtClean="0">
                    <a:solidFill>
                      <a:schemeClr val="bg1">
                        <a:lumMod val="50000"/>
                      </a:schemeClr>
                    </a:solidFill>
                    <a:latin typeface="Oxygen Light"/>
                    <a:cs typeface="Oxygen Light"/>
                  </a:rPr>
                  <a:t>|</a:t>
                </a:r>
                <a:r>
                  <a:rPr lang="en-US" sz="1000" b="1" dirty="0" smtClean="0">
                    <a:latin typeface="Oxygen Light"/>
                    <a:cs typeface="Oxygen Light"/>
                  </a:rPr>
                  <a:t>   </a:t>
                </a:r>
                <a:r>
                  <a:rPr lang="en-US" sz="1000" b="1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Oxygen Light"/>
                    <a:cs typeface="Oxygen Light"/>
                  </a:rPr>
                  <a:t>Unity</a:t>
                </a:r>
                <a:endParaRPr 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Oxygen Light"/>
                  <a:cs typeface="Oxygen Light"/>
                </a:endParaRPr>
              </a:p>
            </p:txBody>
          </p:sp>
          <p:sp>
            <p:nvSpPr>
              <p:cNvPr id="138" name="TextBox 137"/>
              <p:cNvSpPr txBox="1"/>
              <p:nvPr/>
            </p:nvSpPr>
            <p:spPr>
              <a:xfrm>
                <a:off x="-314863" y="8266726"/>
                <a:ext cx="3625513" cy="5493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>
                  <a:lnSpc>
                    <a:spcPct val="110000"/>
                  </a:lnSpc>
                </a:pP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Built a Hologram Generator using a screen and acrylic sheet. Wrote a music visualizer using unity to project that visualization over the hologram generator.</a:t>
                </a:r>
                <a:endParaRPr 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endParaRPr>
              </a:p>
            </p:txBody>
          </p:sp>
        </p:grpSp>
      </p:grpSp>
      <p:grpSp>
        <p:nvGrpSpPr>
          <p:cNvPr id="25" name="Group 24"/>
          <p:cNvGrpSpPr/>
          <p:nvPr/>
        </p:nvGrpSpPr>
        <p:grpSpPr>
          <a:xfrm>
            <a:off x="152998" y="1752001"/>
            <a:ext cx="3442610" cy="625111"/>
            <a:chOff x="-4161640" y="992806"/>
            <a:chExt cx="3442610" cy="625111"/>
          </a:xfrm>
        </p:grpSpPr>
        <p:sp>
          <p:nvSpPr>
            <p:cNvPr id="37" name="TextBox 36"/>
            <p:cNvSpPr txBox="1"/>
            <p:nvPr/>
          </p:nvSpPr>
          <p:spPr>
            <a:xfrm>
              <a:off x="-3661383" y="992806"/>
              <a:ext cx="181095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 smtClean="0"/>
                <a:t>.</a:t>
              </a:r>
              <a:endParaRPr lang="en-US" sz="15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-1987551" y="1000686"/>
              <a:ext cx="320228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 smtClean="0"/>
                <a:t>.</a:t>
              </a:r>
              <a:endParaRPr lang="en-US" sz="15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-4161640" y="1063919"/>
              <a:ext cx="344261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3"/>
              <a:r>
                <a:rPr lang="en-US" sz="1100" b="1" dirty="0">
                  <a:latin typeface="Oxygen Light"/>
                  <a:cs typeface="Oxygen Light"/>
                </a:rPr>
                <a:t>Viacom</a:t>
              </a:r>
              <a:r>
                <a:rPr lang="en-US" sz="1200" b="1" dirty="0">
                  <a:latin typeface="Oxygen Light"/>
                  <a:cs typeface="Oxygen Light"/>
                </a:rPr>
                <a:t> </a:t>
              </a:r>
              <a:r>
                <a:rPr lang="en-US" sz="1200" b="1" dirty="0" smtClean="0">
                  <a:latin typeface="Oxygen Light"/>
                  <a:cs typeface="Oxygen Light"/>
                </a:rPr>
                <a:t>   </a:t>
              </a:r>
              <a:r>
                <a:rPr lang="en-US" sz="1000" dirty="0" smtClean="0">
                  <a:latin typeface="Oxygen Light"/>
                  <a:cs typeface="Oxygen Light"/>
                </a:rPr>
                <a:t>Software </a:t>
              </a:r>
              <a:r>
                <a:rPr lang="en-US" sz="1000" dirty="0">
                  <a:latin typeface="Oxygen Light"/>
                  <a:cs typeface="Oxygen Light"/>
                </a:rPr>
                <a:t>Engineering Intern</a:t>
              </a:r>
              <a:r>
                <a:rPr lang="en-US" sz="1100" b="1" dirty="0"/>
                <a:t>    </a:t>
              </a:r>
              <a:r>
                <a:rPr lang="en-US" sz="1000" dirty="0" smtClean="0">
                  <a:latin typeface="Oxygen Light"/>
                  <a:cs typeface="Oxygen Light"/>
                </a:rPr>
                <a:t>New York, NY</a:t>
              </a:r>
              <a:endParaRPr lang="en-US" dirty="0"/>
            </a:p>
            <a:p>
              <a:endParaRPr lang="en-US" dirty="0"/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5331411" y="1872139"/>
            <a:ext cx="16590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Oxygen Light"/>
                <a:cs typeface="Oxygen Light"/>
              </a:rPr>
              <a:t>May 2016 </a:t>
            </a:r>
            <a:r>
              <a:rPr lang="mr-IN" sz="1000" dirty="0" smtClean="0">
                <a:latin typeface="Oxygen Light"/>
                <a:cs typeface="Oxygen Light"/>
              </a:rPr>
              <a:t>–</a:t>
            </a:r>
            <a:r>
              <a:rPr lang="en-US" sz="1000" dirty="0" smtClean="0">
                <a:latin typeface="Oxygen Light"/>
                <a:cs typeface="Oxygen Light"/>
              </a:rPr>
              <a:t> Aug 2016</a:t>
            </a:r>
            <a:endParaRPr lang="en-US" sz="1000" dirty="0">
              <a:latin typeface="Oxygen Light"/>
              <a:cs typeface="Oxygen Light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-309964" y="2009084"/>
            <a:ext cx="6850215" cy="549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1" indent="-171450">
              <a:lnSpc>
                <a:spcPct val="110000"/>
              </a:lnSpc>
              <a:buFont typeface="Lucida Grande"/>
              <a:buChar char="-"/>
            </a:pPr>
            <a:r>
              <a:rPr 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xygen Light"/>
                <a:cs typeface="Oxygen Light"/>
              </a:rPr>
              <a:t>Worked closely with the Video Player Team to develop live-streaming support for MTV Apple TV app using </a:t>
            </a:r>
            <a:r>
              <a:rPr lang="en-US" sz="9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Oxygen Light"/>
                <a:cs typeface="Oxygen Light"/>
              </a:rPr>
              <a:t>tvOS</a:t>
            </a:r>
            <a:r>
              <a:rPr 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xygen Light"/>
                <a:cs typeface="Oxygen Light"/>
              </a:rPr>
              <a:t> and </a:t>
            </a:r>
            <a:r>
              <a:rPr lang="en-US" sz="9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Oxygen Light"/>
                <a:cs typeface="Oxygen Light"/>
              </a:rPr>
              <a:t>TVML</a:t>
            </a:r>
            <a:r>
              <a:rPr 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xygen Light"/>
                <a:cs typeface="Oxygen Light"/>
              </a:rPr>
              <a:t>. Launched the feature </a:t>
            </a:r>
            <a:r>
              <a:rPr 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xygen Light"/>
                <a:cs typeface="Oxygen Light"/>
              </a:rPr>
              <a:t>for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 Light"/>
                <a:cs typeface="Oxygen Light"/>
              </a:rPr>
              <a:t> </a:t>
            </a:r>
            <a:r>
              <a:rPr 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xygen Light"/>
                <a:cs typeface="Oxygen Light"/>
              </a:rPr>
              <a:t>Video </a:t>
            </a:r>
            <a:r>
              <a:rPr 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xygen Light"/>
                <a:cs typeface="Oxygen Light"/>
              </a:rPr>
              <a:t>Music Awards 2016.</a:t>
            </a:r>
          </a:p>
          <a:p>
            <a:pPr marL="628650" lvl="1" indent="-171450">
              <a:lnSpc>
                <a:spcPct val="110000"/>
              </a:lnSpc>
              <a:buFont typeface="Lucida Grande"/>
              <a:buChar char="-"/>
            </a:pPr>
            <a:r>
              <a:rPr 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xygen Light"/>
                <a:cs typeface="Oxygen Light"/>
              </a:rPr>
              <a:t>Developed an internal tool using </a:t>
            </a:r>
            <a:r>
              <a:rPr lang="en-US" sz="9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Oxygen Light"/>
                <a:cs typeface="Oxygen Light"/>
              </a:rPr>
              <a:t>d3.js</a:t>
            </a:r>
            <a:r>
              <a:rPr 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xygen Light"/>
                <a:cs typeface="Oxygen Light"/>
              </a:rPr>
              <a:t> to visualize </a:t>
            </a:r>
            <a:r>
              <a:rPr lang="en-US" sz="9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Oxygen Light"/>
                <a:cs typeface="Oxygen Light"/>
              </a:rPr>
              <a:t>Git</a:t>
            </a:r>
            <a:r>
              <a:rPr 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xygen Light"/>
                <a:cs typeface="Oxygen Light"/>
              </a:rPr>
              <a:t> repositories in order to analyze software development practices. 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  <a:latin typeface="Oxygen Light"/>
              <a:cs typeface="Oxygen Light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-309386" y="2459426"/>
            <a:ext cx="6986821" cy="1115532"/>
            <a:chOff x="-95631" y="1264739"/>
            <a:chExt cx="6986821" cy="1115532"/>
          </a:xfrm>
        </p:grpSpPr>
        <p:sp>
          <p:nvSpPr>
            <p:cNvPr id="64" name="TextBox 63"/>
            <p:cNvSpPr txBox="1"/>
            <p:nvPr/>
          </p:nvSpPr>
          <p:spPr>
            <a:xfrm>
              <a:off x="-95631" y="1526191"/>
              <a:ext cx="6622728" cy="8540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628650" lvl="1" indent="-171450">
                <a:lnSpc>
                  <a:spcPct val="110000"/>
                </a:lnSpc>
                <a:buFont typeface="Lucida Grande"/>
                <a:buChar char="-"/>
              </a:pPr>
              <a:r>
                <a:rPr lang="en-US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Worked towards quantifying and prioritizing smartphone Quality of Experience (</a:t>
              </a:r>
              <a:r>
                <a:rPr lang="en-US" sz="9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QoE</a:t>
              </a:r>
              <a:r>
                <a:rPr lang="en-US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).</a:t>
              </a:r>
            </a:p>
            <a:p>
              <a:pPr marL="628650" lvl="1" indent="-171450">
                <a:lnSpc>
                  <a:spcPct val="110000"/>
                </a:lnSpc>
                <a:buFont typeface="Lucida Grande"/>
                <a:buChar char="-"/>
              </a:pPr>
              <a:r>
                <a:rPr lang="en-US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Developed an offline-processing pipeline to analyze on-screen user interactions and events such as touch events, progress bars, screen freezing, etc.</a:t>
              </a:r>
            </a:p>
            <a:p>
              <a:pPr marL="628650" lvl="1" indent="-171450">
                <a:lnSpc>
                  <a:spcPct val="110000"/>
                </a:lnSpc>
                <a:buFont typeface="Lucida Grande"/>
                <a:buChar char="-"/>
              </a:pPr>
              <a:r>
                <a:rPr lang="en-US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It combines low-level Android Logging (</a:t>
              </a:r>
              <a:r>
                <a:rPr lang="en-US" sz="9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Oxygen Light"/>
                  <a:cs typeface="Oxygen Light"/>
                </a:rPr>
                <a:t>android platform</a:t>
              </a:r>
              <a:r>
                <a:rPr lang="en-US" sz="9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Oxygen Light"/>
                  <a:cs typeface="Oxygen Light"/>
                </a:rPr>
                <a:t> </a:t>
              </a:r>
              <a:r>
                <a:rPr lang="en-US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instrumentation) and analysis to measure the length of time user waits for apps to complete certain actions.</a:t>
              </a:r>
              <a:endPara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 Light"/>
                <a:cs typeface="Oxygen Light"/>
              </a:endParaRPr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366753" y="1264739"/>
              <a:ext cx="4670287" cy="612317"/>
              <a:chOff x="-3747259" y="1601224"/>
              <a:chExt cx="4670287" cy="612317"/>
            </a:xfrm>
          </p:grpSpPr>
          <p:sp>
            <p:nvSpPr>
              <p:cNvPr id="67" name="TextBox 66"/>
              <p:cNvSpPr txBox="1"/>
              <p:nvPr/>
            </p:nvSpPr>
            <p:spPr>
              <a:xfrm>
                <a:off x="-1842623" y="1609284"/>
                <a:ext cx="320228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 smtClean="0"/>
                  <a:t>.</a:t>
                </a:r>
                <a:endParaRPr lang="en-US" sz="1500" dirty="0"/>
              </a:p>
            </p:txBody>
          </p:sp>
          <p:grpSp>
            <p:nvGrpSpPr>
              <p:cNvPr id="28" name="Group 27"/>
              <p:cNvGrpSpPr/>
              <p:nvPr/>
            </p:nvGrpSpPr>
            <p:grpSpPr>
              <a:xfrm>
                <a:off x="-3747259" y="1601224"/>
                <a:ext cx="4670287" cy="612317"/>
                <a:chOff x="-3780679" y="1230952"/>
                <a:chExt cx="4670287" cy="612317"/>
              </a:xfrm>
            </p:grpSpPr>
            <p:sp>
              <p:nvSpPr>
                <p:cNvPr id="68" name="TextBox 67"/>
                <p:cNvSpPr txBox="1"/>
                <p:nvPr/>
              </p:nvSpPr>
              <p:spPr>
                <a:xfrm>
                  <a:off x="-597997" y="1230952"/>
                  <a:ext cx="320228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500" dirty="0" smtClean="0"/>
                    <a:t>.</a:t>
                  </a:r>
                  <a:endParaRPr lang="en-US" sz="1500" dirty="0"/>
                </a:p>
              </p:txBody>
            </p:sp>
            <p:sp>
              <p:nvSpPr>
                <p:cNvPr id="69" name="TextBox 68"/>
                <p:cNvSpPr txBox="1"/>
                <p:nvPr/>
              </p:nvSpPr>
              <p:spPr>
                <a:xfrm>
                  <a:off x="-3780679" y="1289271"/>
                  <a:ext cx="4670287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lvl="3"/>
                  <a:r>
                    <a:rPr lang="en-US" sz="1100" b="1" dirty="0">
                      <a:latin typeface="Oxygen Light"/>
                      <a:cs typeface="Oxygen Light"/>
                    </a:rPr>
                    <a:t>b</a:t>
                  </a:r>
                  <a:r>
                    <a:rPr lang="en-US" sz="1100" b="1" dirty="0" smtClean="0">
                      <a:latin typeface="Oxygen Light"/>
                      <a:cs typeface="Oxygen Light"/>
                    </a:rPr>
                    <a:t>lue Systems Research Group</a:t>
                  </a:r>
                  <a:r>
                    <a:rPr lang="en-US" sz="1200" b="1" dirty="0" smtClean="0">
                      <a:latin typeface="Oxygen Light"/>
                      <a:cs typeface="Oxygen Light"/>
                    </a:rPr>
                    <a:t>    </a:t>
                  </a:r>
                  <a:r>
                    <a:rPr lang="en-US" sz="1000" dirty="0" smtClean="0">
                      <a:latin typeface="Oxygen Light"/>
                      <a:cs typeface="Oxygen Light"/>
                    </a:rPr>
                    <a:t>Systems Researcher</a:t>
                  </a:r>
                  <a:r>
                    <a:rPr lang="en-US" sz="1100" b="1" dirty="0" smtClean="0"/>
                    <a:t>      </a:t>
                  </a:r>
                  <a:r>
                    <a:rPr lang="en-US" sz="1000" dirty="0" smtClean="0">
                      <a:latin typeface="Oxygen Light"/>
                      <a:cs typeface="Oxygen Light"/>
                    </a:rPr>
                    <a:t>Buffalo, NY</a:t>
                  </a:r>
                  <a:endParaRPr lang="en-US" dirty="0"/>
                </a:p>
                <a:p>
                  <a:endParaRPr lang="en-US" dirty="0"/>
                </a:p>
              </p:txBody>
            </p:sp>
          </p:grpSp>
        </p:grpSp>
        <p:sp>
          <p:nvSpPr>
            <p:cNvPr id="73" name="TextBox 72"/>
            <p:cNvSpPr txBox="1"/>
            <p:nvPr/>
          </p:nvSpPr>
          <p:spPr>
            <a:xfrm>
              <a:off x="5550758" y="1360122"/>
              <a:ext cx="134043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Oxygen Light"/>
                  <a:cs typeface="Oxygen Light"/>
                </a:rPr>
                <a:t>Feb 2015 </a:t>
              </a:r>
              <a:r>
                <a:rPr lang="mr-IN" sz="1000" dirty="0" smtClean="0">
                  <a:latin typeface="Oxygen Light"/>
                  <a:cs typeface="Oxygen Light"/>
                </a:rPr>
                <a:t>–</a:t>
              </a:r>
              <a:r>
                <a:rPr lang="en-US" sz="1000" dirty="0" smtClean="0">
                  <a:latin typeface="Oxygen Light"/>
                  <a:cs typeface="Oxygen Light"/>
                </a:rPr>
                <a:t> May 2017</a:t>
              </a:r>
              <a:endParaRPr lang="en-US" sz="1000" dirty="0">
                <a:latin typeface="Oxygen Light"/>
                <a:cs typeface="Oxygen Light"/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-305592" y="1215183"/>
            <a:ext cx="7008299" cy="660209"/>
            <a:chOff x="-189357" y="1045615"/>
            <a:chExt cx="7008299" cy="660209"/>
          </a:xfrm>
        </p:grpSpPr>
        <p:grpSp>
          <p:nvGrpSpPr>
            <p:cNvPr id="50" name="Group 49"/>
            <p:cNvGrpSpPr/>
            <p:nvPr/>
          </p:nvGrpSpPr>
          <p:grpSpPr>
            <a:xfrm>
              <a:off x="261484" y="1045615"/>
              <a:ext cx="4123749" cy="626073"/>
              <a:chOff x="237582" y="1797069"/>
              <a:chExt cx="4123749" cy="626073"/>
            </a:xfrm>
          </p:grpSpPr>
          <p:sp>
            <p:nvSpPr>
              <p:cNvPr id="156" name="TextBox 155"/>
              <p:cNvSpPr txBox="1"/>
              <p:nvPr/>
            </p:nvSpPr>
            <p:spPr>
              <a:xfrm>
                <a:off x="1536694" y="1797069"/>
                <a:ext cx="235912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 smtClean="0"/>
                  <a:t>.</a:t>
                </a:r>
                <a:endParaRPr lang="en-US" sz="1500" dirty="0"/>
              </a:p>
            </p:txBody>
          </p:sp>
          <p:sp>
            <p:nvSpPr>
              <p:cNvPr id="157" name="TextBox 156"/>
              <p:cNvSpPr txBox="1"/>
              <p:nvPr/>
            </p:nvSpPr>
            <p:spPr>
              <a:xfrm>
                <a:off x="3045292" y="1802201"/>
                <a:ext cx="417160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 smtClean="0"/>
                  <a:t>.</a:t>
                </a:r>
                <a:endParaRPr lang="en-US" sz="1500" dirty="0"/>
              </a:p>
            </p:txBody>
          </p:sp>
          <p:sp>
            <p:nvSpPr>
              <p:cNvPr id="158" name="TextBox 157"/>
              <p:cNvSpPr txBox="1"/>
              <p:nvPr/>
            </p:nvSpPr>
            <p:spPr>
              <a:xfrm>
                <a:off x="237582" y="1869144"/>
                <a:ext cx="4123749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lvl="3"/>
                <a:r>
                  <a:rPr lang="en-US" sz="1100" b="1" dirty="0" smtClean="0">
                    <a:latin typeface="Oxygen Light"/>
                    <a:cs typeface="Oxygen Light"/>
                  </a:rPr>
                  <a:t>Stark &amp; Wayne, LLC  </a:t>
                </a:r>
                <a:r>
                  <a:rPr lang="en-US" sz="1200" b="1" dirty="0" smtClean="0">
                    <a:latin typeface="Oxygen Light"/>
                    <a:cs typeface="Oxygen Light"/>
                  </a:rPr>
                  <a:t>    </a:t>
                </a:r>
                <a:r>
                  <a:rPr lang="en-US" sz="1000" dirty="0" smtClean="0">
                    <a:latin typeface="Oxygen Light"/>
                    <a:cs typeface="Oxygen Light"/>
                  </a:rPr>
                  <a:t>Cloud Engineering Intern</a:t>
                </a:r>
                <a:r>
                  <a:rPr lang="en-US" sz="1100" b="1" dirty="0" smtClean="0"/>
                  <a:t>     </a:t>
                </a:r>
                <a:r>
                  <a:rPr lang="en-US" sz="1000" dirty="0" smtClean="0">
                    <a:latin typeface="Oxygen Light"/>
                    <a:cs typeface="Oxygen Light"/>
                  </a:rPr>
                  <a:t>Buffalo, NY</a:t>
                </a:r>
                <a:endParaRPr lang="en-US" dirty="0"/>
              </a:p>
              <a:p>
                <a:endParaRPr lang="en-US" dirty="0"/>
              </a:p>
            </p:txBody>
          </p:sp>
        </p:grpSp>
        <p:sp>
          <p:nvSpPr>
            <p:cNvPr id="160" name="TextBox 159"/>
            <p:cNvSpPr txBox="1"/>
            <p:nvPr/>
          </p:nvSpPr>
          <p:spPr>
            <a:xfrm>
              <a:off x="-189357" y="1308792"/>
              <a:ext cx="5665661" cy="3970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628650" lvl="1" indent="-171450">
                <a:lnSpc>
                  <a:spcPct val="110000"/>
                </a:lnSpc>
                <a:buFont typeface="Lucida Grande"/>
                <a:buChar char="-"/>
              </a:pPr>
              <a:r>
                <a:rPr lang="en-US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Currently working with cloud native technologies such as </a:t>
              </a:r>
              <a:r>
                <a:rPr lang="en-US" sz="9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Oxygen Light"/>
                  <a:cs typeface="Oxygen Light"/>
                </a:rPr>
                <a:t>Cloud Foundry, Bosh</a:t>
              </a:r>
              <a:r>
                <a:rPr 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, </a:t>
              </a:r>
              <a:r>
                <a:rPr lang="en-US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and</a:t>
              </a:r>
              <a:r>
                <a:rPr 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 </a:t>
              </a:r>
              <a:r>
                <a:rPr lang="en-US" sz="9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Oxygen Light"/>
                  <a:cs typeface="Oxygen Light"/>
                </a:rPr>
                <a:t>Concourse</a:t>
              </a:r>
              <a:r>
                <a:rPr 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. </a:t>
              </a:r>
              <a:r>
                <a:rPr lang="en-US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More details about the project will be updated at http://brijeshrakholia.me soon.</a:t>
              </a:r>
              <a:endPara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 Light"/>
                <a:cs typeface="Oxygen Light"/>
              </a:endParaRPr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5529807" y="1161652"/>
              <a:ext cx="128913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Oxygen Light"/>
                  <a:cs typeface="Oxygen Light"/>
                </a:rPr>
                <a:t>June 2017 </a:t>
              </a:r>
              <a:r>
                <a:rPr lang="mr-IN" sz="1000" dirty="0" smtClean="0">
                  <a:latin typeface="Oxygen Light"/>
                  <a:cs typeface="Oxygen Light"/>
                </a:rPr>
                <a:t>–</a:t>
              </a:r>
              <a:r>
                <a:rPr lang="en-US" sz="1000" dirty="0" smtClean="0">
                  <a:latin typeface="Oxygen Light"/>
                  <a:cs typeface="Oxygen Light"/>
                </a:rPr>
                <a:t> Present </a:t>
              </a:r>
              <a:endParaRPr lang="en-US" sz="1000" dirty="0">
                <a:latin typeface="Oxygen Light"/>
                <a:cs typeface="Oxygen Light"/>
              </a:endParaRPr>
            </a:p>
          </p:txBody>
        </p:sp>
      </p:grpSp>
      <p:grpSp>
        <p:nvGrpSpPr>
          <p:cNvPr id="162" name="Group 161"/>
          <p:cNvGrpSpPr/>
          <p:nvPr/>
        </p:nvGrpSpPr>
        <p:grpSpPr>
          <a:xfrm>
            <a:off x="-302039" y="5240997"/>
            <a:ext cx="5869964" cy="797120"/>
            <a:chOff x="-184992" y="4546180"/>
            <a:chExt cx="5869964" cy="797120"/>
          </a:xfrm>
        </p:grpSpPr>
        <p:grpSp>
          <p:nvGrpSpPr>
            <p:cNvPr id="163" name="Group 162"/>
            <p:cNvGrpSpPr/>
            <p:nvPr/>
          </p:nvGrpSpPr>
          <p:grpSpPr>
            <a:xfrm>
              <a:off x="257747" y="4546180"/>
              <a:ext cx="2311517" cy="340420"/>
              <a:chOff x="233845" y="5297634"/>
              <a:chExt cx="2311517" cy="340420"/>
            </a:xfrm>
          </p:grpSpPr>
          <p:sp>
            <p:nvSpPr>
              <p:cNvPr id="166" name="TextBox 165"/>
              <p:cNvSpPr txBox="1"/>
              <p:nvPr/>
            </p:nvSpPr>
            <p:spPr>
              <a:xfrm>
                <a:off x="546399" y="5297634"/>
                <a:ext cx="235912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 smtClean="0"/>
                  <a:t>.</a:t>
                </a:r>
                <a:endParaRPr lang="en-US" sz="1500" dirty="0"/>
              </a:p>
            </p:txBody>
          </p:sp>
          <p:sp>
            <p:nvSpPr>
              <p:cNvPr id="168" name="TextBox 167"/>
              <p:cNvSpPr txBox="1"/>
              <p:nvPr/>
            </p:nvSpPr>
            <p:spPr>
              <a:xfrm>
                <a:off x="233845" y="5361055"/>
                <a:ext cx="23115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lvl="3"/>
                <a:r>
                  <a:rPr lang="en-US" sz="1100" b="1" dirty="0" err="1" smtClean="0">
                    <a:latin typeface="Oxygen Light"/>
                    <a:cs typeface="Oxygen Light"/>
                  </a:rPr>
                  <a:t>Tutr</a:t>
                </a:r>
                <a:r>
                  <a:rPr lang="en-US" sz="1100" b="1" dirty="0" smtClean="0">
                    <a:latin typeface="Oxygen Light"/>
                    <a:cs typeface="Oxygen Light"/>
                  </a:rPr>
                  <a:t>  </a:t>
                </a:r>
                <a:r>
                  <a:rPr lang="en-US" sz="1200" b="1" dirty="0" smtClean="0">
                    <a:latin typeface="Oxygen Light"/>
                    <a:cs typeface="Oxygen Light"/>
                  </a:rPr>
                  <a:t>   </a:t>
                </a:r>
                <a:r>
                  <a:rPr lang="en-US" sz="1000" dirty="0" smtClean="0">
                    <a:latin typeface="Oxygen Light"/>
                    <a:cs typeface="Oxygen Light"/>
                  </a:rPr>
                  <a:t>Co-founder, Backend </a:t>
                </a:r>
                <a:r>
                  <a:rPr lang="en-US" sz="1000" dirty="0" smtClean="0">
                    <a:latin typeface="Oxygen Light"/>
                    <a:cs typeface="Oxygen Light"/>
                  </a:rPr>
                  <a:t>Engineer </a:t>
                </a:r>
                <a:endParaRPr lang="en-US" dirty="0"/>
              </a:p>
            </p:txBody>
          </p:sp>
        </p:grpSp>
        <p:sp>
          <p:nvSpPr>
            <p:cNvPr id="164" name="TextBox 163"/>
            <p:cNvSpPr txBox="1"/>
            <p:nvPr/>
          </p:nvSpPr>
          <p:spPr>
            <a:xfrm>
              <a:off x="-184992" y="4793919"/>
              <a:ext cx="5869964" cy="5493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628650" lvl="1" indent="-171450">
                <a:lnSpc>
                  <a:spcPct val="110000"/>
                </a:lnSpc>
                <a:buFont typeface="Lucida Grande"/>
                <a:buChar char="-"/>
              </a:pPr>
              <a:r>
                <a:rPr lang="en-US" sz="9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Tutr</a:t>
              </a:r>
              <a:r>
                <a:rPr lang="en-US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 is a web application that provides on-demand tutoring service for college students, just like Uber.</a:t>
              </a:r>
            </a:p>
            <a:p>
              <a:pPr marL="628650" lvl="1" indent="-171450">
                <a:lnSpc>
                  <a:spcPct val="110000"/>
                </a:lnSpc>
                <a:buFont typeface="Lucida Grande"/>
                <a:buChar char="-"/>
              </a:pPr>
              <a:r>
                <a:rPr lang="en-US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Built the </a:t>
              </a:r>
              <a:r>
                <a:rPr lang="en-US" sz="9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T</a:t>
              </a:r>
              <a:r>
                <a:rPr lang="en-US" sz="9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utr</a:t>
              </a:r>
              <a:r>
                <a:rPr lang="en-US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 backend infrastructure using </a:t>
              </a:r>
              <a:r>
                <a:rPr lang="en-US" sz="900" b="1" dirty="0" err="1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Oxygen Light"/>
                  <a:cs typeface="Oxygen Light"/>
                </a:rPr>
                <a:t>nodejs</a:t>
              </a:r>
              <a:r>
                <a:rPr lang="en-US" sz="9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Oxygen Light"/>
                  <a:cs typeface="Oxygen Light"/>
                </a:rPr>
                <a:t>, </a:t>
              </a:r>
              <a:r>
                <a:rPr lang="en-US" sz="900" b="1" dirty="0" err="1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Oxygen Light"/>
                  <a:cs typeface="Oxygen Light"/>
                </a:rPr>
                <a:t>socket.io</a:t>
              </a:r>
              <a:r>
                <a:rPr lang="en-US" sz="9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Oxygen Light"/>
                  <a:cs typeface="Oxygen Light"/>
                </a:rPr>
                <a:t>, </a:t>
              </a:r>
              <a:r>
                <a:rPr lang="en-US" sz="900" b="1" dirty="0" err="1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Oxygen Light"/>
                  <a:cs typeface="Oxygen Light"/>
                </a:rPr>
                <a:t>mongodb</a:t>
              </a:r>
              <a:r>
                <a:rPr 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, </a:t>
              </a:r>
              <a:r>
                <a:rPr lang="en-US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and</a:t>
              </a:r>
              <a:r>
                <a:rPr 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 </a:t>
              </a:r>
              <a:r>
                <a:rPr lang="en-US" sz="9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Oxygen Light"/>
                  <a:cs typeface="Oxygen Light"/>
                </a:rPr>
                <a:t>auth0</a:t>
              </a:r>
              <a:r>
                <a:rPr 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.</a:t>
              </a:r>
            </a:p>
            <a:p>
              <a:pPr marL="628650" lvl="1" indent="-171450">
                <a:lnSpc>
                  <a:spcPct val="110000"/>
                </a:lnSpc>
                <a:buFont typeface="Lucida Grande"/>
                <a:buChar char="-"/>
              </a:pPr>
              <a:r>
                <a:rPr lang="en-US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Developed a continuous integration</a:t>
              </a:r>
              <a:r>
                <a:rPr lang="en-US" sz="9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Oxygen Light"/>
                  <a:cs typeface="Oxygen Light"/>
                </a:rPr>
                <a:t> </a:t>
              </a:r>
              <a:r>
                <a:rPr lang="en-US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deployment bot for the website build cycle using </a:t>
              </a:r>
              <a:r>
                <a:rPr lang="en-US" sz="900" dirty="0" smtClean="0">
                  <a:solidFill>
                    <a:schemeClr val="bg1">
                      <a:lumMod val="50000"/>
                    </a:schemeClr>
                  </a:solidFill>
                  <a:latin typeface="Oxygen Light"/>
                  <a:cs typeface="Oxygen Light"/>
                </a:rPr>
                <a:t>Slack API</a:t>
              </a:r>
              <a:r>
                <a:rPr lang="en-US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.</a:t>
              </a:r>
              <a:endPara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 Light"/>
                <a:cs typeface="Oxygen Light"/>
              </a:endParaRPr>
            </a:p>
          </p:txBody>
        </p:sp>
      </p:grpSp>
      <p:sp>
        <p:nvSpPr>
          <p:cNvPr id="170" name="TextBox 169"/>
          <p:cNvSpPr txBox="1"/>
          <p:nvPr/>
        </p:nvSpPr>
        <p:spPr>
          <a:xfrm>
            <a:off x="203481" y="4380149"/>
            <a:ext cx="339212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/>
              <a:buChar char="•"/>
            </a:pPr>
            <a:r>
              <a:rPr lang="en-US" sz="900" b="1" dirty="0" smtClean="0">
                <a:latin typeface="Roboto Regular"/>
                <a:cs typeface="Roboto Regular"/>
              </a:rPr>
              <a:t>CSE250 : Data Structures in C++</a:t>
            </a:r>
          </a:p>
        </p:txBody>
      </p:sp>
      <p:grpSp>
        <p:nvGrpSpPr>
          <p:cNvPr id="56" name="Group 55"/>
          <p:cNvGrpSpPr/>
          <p:nvPr/>
        </p:nvGrpSpPr>
        <p:grpSpPr>
          <a:xfrm>
            <a:off x="-252531" y="3472757"/>
            <a:ext cx="7180270" cy="1451786"/>
            <a:chOff x="-136296" y="3380679"/>
            <a:chExt cx="7180270" cy="1451786"/>
          </a:xfrm>
        </p:grpSpPr>
        <p:grpSp>
          <p:nvGrpSpPr>
            <p:cNvPr id="21" name="Group 20"/>
            <p:cNvGrpSpPr/>
            <p:nvPr/>
          </p:nvGrpSpPr>
          <p:grpSpPr>
            <a:xfrm>
              <a:off x="270640" y="3380679"/>
              <a:ext cx="4794766" cy="617679"/>
              <a:chOff x="1488327" y="4659743"/>
              <a:chExt cx="4794766" cy="617679"/>
            </a:xfrm>
          </p:grpSpPr>
          <p:grpSp>
            <p:nvGrpSpPr>
              <p:cNvPr id="13" name="Group 12"/>
              <p:cNvGrpSpPr/>
              <p:nvPr/>
            </p:nvGrpSpPr>
            <p:grpSpPr>
              <a:xfrm>
                <a:off x="1488327" y="4659743"/>
                <a:ext cx="2550708" cy="343150"/>
                <a:chOff x="1488327" y="4659743"/>
                <a:chExt cx="2550708" cy="343150"/>
              </a:xfrm>
            </p:grpSpPr>
            <p:sp>
              <p:nvSpPr>
                <p:cNvPr id="71" name="TextBox 70"/>
                <p:cNvSpPr txBox="1"/>
                <p:nvPr/>
              </p:nvSpPr>
              <p:spPr>
                <a:xfrm>
                  <a:off x="2855016" y="4659743"/>
                  <a:ext cx="1184019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500" dirty="0" smtClean="0"/>
                    <a:t>.</a:t>
                  </a:r>
                  <a:endParaRPr lang="en-US" sz="1500" dirty="0"/>
                </a:p>
              </p:txBody>
            </p:sp>
            <p:sp>
              <p:nvSpPr>
                <p:cNvPr id="81" name="TextBox 80"/>
                <p:cNvSpPr txBox="1"/>
                <p:nvPr/>
              </p:nvSpPr>
              <p:spPr>
                <a:xfrm>
                  <a:off x="1488327" y="4741283"/>
                  <a:ext cx="1558718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lvl="3"/>
                  <a:r>
                    <a:rPr lang="en-US" sz="1100" b="1" dirty="0" smtClean="0">
                      <a:latin typeface="Oxygen Light"/>
                      <a:cs typeface="Oxygen Light"/>
                    </a:rPr>
                    <a:t>University at Buffalo</a:t>
                  </a:r>
                  <a:endParaRPr lang="en-US" dirty="0"/>
                </a:p>
              </p:txBody>
            </p:sp>
          </p:grpSp>
          <p:grpSp>
            <p:nvGrpSpPr>
              <p:cNvPr id="14" name="Group 13"/>
              <p:cNvGrpSpPr/>
              <p:nvPr/>
            </p:nvGrpSpPr>
            <p:grpSpPr>
              <a:xfrm>
                <a:off x="2982814" y="4660322"/>
                <a:ext cx="3300279" cy="617100"/>
                <a:chOff x="3020523" y="3925371"/>
                <a:chExt cx="3300279" cy="617100"/>
              </a:xfrm>
            </p:grpSpPr>
            <p:sp>
              <p:nvSpPr>
                <p:cNvPr id="70" name="TextBox 69"/>
                <p:cNvSpPr txBox="1"/>
                <p:nvPr/>
              </p:nvSpPr>
              <p:spPr>
                <a:xfrm>
                  <a:off x="4246580" y="3925371"/>
                  <a:ext cx="2074222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500" dirty="0" smtClean="0"/>
                    <a:t>.</a:t>
                  </a:r>
                  <a:endParaRPr lang="en-US" sz="1500" dirty="0"/>
                </a:p>
              </p:txBody>
            </p:sp>
            <p:sp>
              <p:nvSpPr>
                <p:cNvPr id="2" name="TextBox 1"/>
                <p:cNvSpPr txBox="1"/>
                <p:nvPr/>
              </p:nvSpPr>
              <p:spPr>
                <a:xfrm>
                  <a:off x="3020523" y="4019251"/>
                  <a:ext cx="2143536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lvl="3"/>
                  <a:r>
                    <a:rPr lang="en-US" sz="1000" dirty="0" smtClean="0">
                      <a:latin typeface="Oxygen Light"/>
                      <a:cs typeface="Oxygen Light"/>
                    </a:rPr>
                    <a:t>Computer Science TA     Buffalo, NY</a:t>
                  </a:r>
                  <a:endParaRPr lang="en-US" dirty="0" smtClean="0"/>
                </a:p>
                <a:p>
                  <a:endParaRPr lang="en-US" dirty="0"/>
                </a:p>
              </p:txBody>
            </p:sp>
          </p:grpSp>
        </p:grpSp>
        <p:sp>
          <p:nvSpPr>
            <p:cNvPr id="84" name="TextBox 83"/>
            <p:cNvSpPr txBox="1"/>
            <p:nvPr/>
          </p:nvSpPr>
          <p:spPr>
            <a:xfrm>
              <a:off x="5422888" y="3460769"/>
              <a:ext cx="135966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Oxygen Light"/>
                  <a:cs typeface="Oxygen Light"/>
                </a:rPr>
                <a:t>Aug 2016 </a:t>
              </a:r>
              <a:r>
                <a:rPr lang="mr-IN" sz="1000" dirty="0" smtClean="0">
                  <a:latin typeface="Oxygen Light"/>
                  <a:cs typeface="Oxygen Light"/>
                </a:rPr>
                <a:t>–</a:t>
              </a:r>
              <a:r>
                <a:rPr lang="en-US" sz="1000" dirty="0" smtClean="0">
                  <a:latin typeface="Oxygen Light"/>
                  <a:cs typeface="Oxygen Light"/>
                </a:rPr>
                <a:t> May 2017</a:t>
              </a:r>
              <a:endParaRPr lang="en-US" sz="1000" dirty="0">
                <a:latin typeface="Oxygen Light"/>
                <a:cs typeface="Oxygen Light"/>
              </a:endParaRPr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319717" y="3656249"/>
              <a:ext cx="339212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/>
                <a:buChar char="•"/>
              </a:pPr>
              <a:r>
                <a:rPr lang="en-US" sz="900" b="1" dirty="0" smtClean="0">
                  <a:latin typeface="Roboto Regular"/>
                  <a:cs typeface="Roboto Regular"/>
                </a:rPr>
                <a:t>CSE421/521 : Operating Systems (OS/161 by Harvard)</a:t>
              </a:r>
            </a:p>
          </p:txBody>
        </p:sp>
        <p:sp>
          <p:nvSpPr>
            <p:cNvPr id="171" name="TextBox 170"/>
            <p:cNvSpPr txBox="1"/>
            <p:nvPr/>
          </p:nvSpPr>
          <p:spPr>
            <a:xfrm>
              <a:off x="3651847" y="3660268"/>
              <a:ext cx="339212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/>
                <a:buChar char="•"/>
              </a:pPr>
              <a:r>
                <a:rPr lang="en-US" sz="900" b="1" dirty="0" smtClean="0">
                  <a:latin typeface="Roboto Regular"/>
                  <a:cs typeface="Roboto Regular"/>
                </a:rPr>
                <a:t>CSE199 : How the Internet Works</a:t>
              </a:r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3651847" y="4285277"/>
              <a:ext cx="339212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/>
                <a:buChar char="•"/>
              </a:pPr>
              <a:r>
                <a:rPr lang="en-US" sz="900" b="1" dirty="0" smtClean="0">
                  <a:latin typeface="Roboto Regular"/>
                  <a:cs typeface="Roboto Regular"/>
                </a:rPr>
                <a:t>CSE115 : Intro to Computer Science</a:t>
              </a:r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-136296" y="4435433"/>
              <a:ext cx="3205490" cy="3970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628650" lvl="1" indent="-171450">
                <a:lnSpc>
                  <a:spcPct val="110000"/>
                </a:lnSpc>
                <a:buFont typeface="Lucida Grande"/>
                <a:buChar char="-"/>
              </a:pPr>
              <a:r>
                <a:rPr lang="en-US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Held office hours (5 </a:t>
              </a:r>
              <a:r>
                <a:rPr lang="mr-IN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–</a:t>
              </a:r>
              <a:r>
                <a:rPr lang="en-US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 10 </a:t>
              </a:r>
              <a:r>
                <a:rPr lang="en-US" sz="9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hrs</a:t>
              </a:r>
              <a:r>
                <a:rPr lang="en-US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/week), and helped students with programming assignments. </a:t>
              </a:r>
              <a:endPara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 Light"/>
                <a:cs typeface="Oxygen Light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3202037" y="4432999"/>
              <a:ext cx="3429000" cy="397032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628650" lvl="1" indent="-171450">
                <a:lnSpc>
                  <a:spcPct val="110000"/>
                </a:lnSpc>
                <a:buFont typeface="Lucida Grande"/>
                <a:buChar char="-"/>
              </a:pPr>
              <a:r>
                <a:rPr 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Held office hours </a:t>
              </a:r>
              <a:r>
                <a:rPr lang="en-US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(</a:t>
              </a:r>
              <a:r>
                <a:rPr 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3</a:t>
              </a:r>
              <a:r>
                <a:rPr lang="en-US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 </a:t>
              </a:r>
              <a:r>
                <a:rPr lang="en-US" sz="9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hrs</a:t>
              </a:r>
              <a:r>
                <a:rPr 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/week), helped students with programming </a:t>
              </a:r>
              <a:r>
                <a:rPr lang="en-US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assignments, and taught recitations. </a:t>
              </a:r>
              <a:endPara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 Light"/>
                <a:cs typeface="Oxygen Light"/>
              </a:endParaRPr>
            </a:p>
          </p:txBody>
        </p:sp>
        <p:sp>
          <p:nvSpPr>
            <p:cNvPr id="174" name="Rectangle 173"/>
            <p:cNvSpPr/>
            <p:nvPr/>
          </p:nvSpPr>
          <p:spPr>
            <a:xfrm>
              <a:off x="3199255" y="3806221"/>
              <a:ext cx="3429000" cy="549381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628650" lvl="1" indent="-171450">
                <a:lnSpc>
                  <a:spcPct val="110000"/>
                </a:lnSpc>
                <a:buFont typeface="Lucida Grande"/>
                <a:buChar char="-"/>
              </a:pPr>
              <a:r>
                <a:rPr lang="en-US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Developed tools &amp; infrastructure needed for the course. Interacted with students one-on-one during the class.</a:t>
              </a:r>
              <a:endPara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 Light"/>
                <a:cs typeface="Oxygen Light"/>
              </a:endParaRPr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-136296" y="3815813"/>
              <a:ext cx="3662666" cy="5493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628650" lvl="1" indent="-171450">
                <a:lnSpc>
                  <a:spcPct val="110000"/>
                </a:lnSpc>
                <a:buFont typeface="Lucida Grande"/>
                <a:buChar char="-"/>
              </a:pPr>
              <a:r>
                <a:rPr lang="en-US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Held office hours (8 </a:t>
              </a:r>
              <a:r>
                <a:rPr lang="mr-IN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–</a:t>
              </a:r>
              <a:r>
                <a:rPr lang="en-US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 10 </a:t>
              </a:r>
              <a:r>
                <a:rPr lang="en-US" sz="9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hrs</a:t>
              </a:r>
              <a:r>
                <a:rPr lang="en-US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/week), organized and hosted multiple 24 hour </a:t>
              </a:r>
              <a:r>
                <a:rPr lang="en-US" sz="9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hacknights</a:t>
              </a:r>
              <a:r>
                <a:rPr lang="en-US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 to help students debug their virtual memory implementation.</a:t>
              </a:r>
              <a:endPara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 Light"/>
                <a:cs typeface="Oxygen Light"/>
              </a:endParaRPr>
            </a:p>
          </p:txBody>
        </p:sp>
      </p:grpSp>
      <p:sp>
        <p:nvSpPr>
          <p:cNvPr id="108" name="TextBox 107"/>
          <p:cNvSpPr txBox="1"/>
          <p:nvPr/>
        </p:nvSpPr>
        <p:spPr>
          <a:xfrm>
            <a:off x="-310208" y="6173209"/>
            <a:ext cx="7110942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1" indent="-171450">
              <a:lnSpc>
                <a:spcPct val="110000"/>
              </a:lnSpc>
              <a:buFont typeface="Lucida Grande"/>
              <a:buChar char="-"/>
            </a:pPr>
            <a:r>
              <a:rPr lang="en-US" sz="9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Oxygen Light"/>
                <a:cs typeface="Oxygen Light"/>
              </a:rPr>
              <a:t>Implemented</a:t>
            </a:r>
            <a:r>
              <a:rPr lang="en-US" sz="900" b="1" dirty="0">
                <a:solidFill>
                  <a:schemeClr val="bg1">
                    <a:lumMod val="50000"/>
                  </a:schemeClr>
                </a:solidFill>
                <a:latin typeface="Oxygen Light"/>
                <a:cs typeface="Oxygen Light"/>
              </a:rPr>
              <a:t> </a:t>
            </a:r>
            <a:r>
              <a:rPr lang="en-US" sz="9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Oxygen Light"/>
                <a:cs typeface="Oxygen Light"/>
              </a:rPr>
              <a:t>synchronization primitives</a:t>
            </a:r>
            <a:r>
              <a:rPr lang="en-US" sz="900" b="1" dirty="0">
                <a:solidFill>
                  <a:schemeClr val="bg1">
                    <a:lumMod val="50000"/>
                  </a:schemeClr>
                </a:solidFill>
                <a:latin typeface="Oxygen Light"/>
                <a:cs typeface="Oxygen Light"/>
              </a:rPr>
              <a:t> </a:t>
            </a: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Oxygen Light"/>
                <a:cs typeface="Oxygen Light"/>
              </a:rPr>
              <a:t>such as </a:t>
            </a:r>
            <a:r>
              <a:rPr lang="en-US" sz="900" dirty="0" err="1">
                <a:solidFill>
                  <a:schemeClr val="bg1">
                    <a:lumMod val="50000"/>
                  </a:schemeClr>
                </a:solidFill>
                <a:latin typeface="Oxygen Light"/>
                <a:cs typeface="Oxygen Light"/>
              </a:rPr>
              <a:t>mutex</a:t>
            </a: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Oxygen Light"/>
                <a:cs typeface="Oxygen Light"/>
              </a:rPr>
              <a:t> locks, conditional variables, and reader/writer locks.</a:t>
            </a:r>
          </a:p>
          <a:p>
            <a:pPr marL="628650" lvl="1" indent="-171450">
              <a:lnSpc>
                <a:spcPct val="110000"/>
              </a:lnSpc>
              <a:buFont typeface="Lucida Grande"/>
              <a:buChar char="-"/>
            </a:pP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 Light"/>
                <a:cs typeface="Oxygen Light"/>
              </a:rPr>
              <a:t>Designed and </a:t>
            </a:r>
            <a:r>
              <a:rPr lang="en-US" sz="9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Oxygen Light"/>
                <a:cs typeface="Oxygen Light"/>
              </a:rPr>
              <a:t>implemented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 Light"/>
                <a:cs typeface="Oxygen Light"/>
              </a:rPr>
              <a:t> the entire </a:t>
            </a:r>
            <a:r>
              <a:rPr lang="en-US" sz="9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Oxygen Light"/>
                <a:cs typeface="Oxygen Light"/>
              </a:rPr>
              <a:t>file system </a:t>
            </a:r>
            <a:r>
              <a:rPr 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xygen Light"/>
                <a:cs typeface="Oxygen Light"/>
              </a:rPr>
              <a:t>syscall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 Light"/>
                <a:cs typeface="Oxygen Light"/>
              </a:rPr>
              <a:t> interface (read, write, close, </a:t>
            </a:r>
            <a:r>
              <a:rPr 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xygen Light"/>
                <a:cs typeface="Oxygen Light"/>
              </a:rPr>
              <a:t>lseek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 Light"/>
                <a:cs typeface="Oxygen Light"/>
              </a:rPr>
              <a:t>, dup2, </a:t>
            </a:r>
            <a:r>
              <a:rPr 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xygen Light"/>
                <a:cs typeface="Oxygen Light"/>
              </a:rPr>
              <a:t>chdir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 Light"/>
                <a:cs typeface="Oxygen Light"/>
              </a:rPr>
              <a:t>) , and </a:t>
            </a:r>
            <a:r>
              <a:rPr lang="en-US" sz="9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Oxygen Light"/>
                <a:cs typeface="Oxygen Light"/>
              </a:rPr>
              <a:t>process support 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 Light"/>
                <a:cs typeface="Oxygen Light"/>
              </a:rPr>
              <a:t>(exec, fork, </a:t>
            </a:r>
            <a:r>
              <a:rPr 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xygen Light"/>
                <a:cs typeface="Oxygen Light"/>
              </a:rPr>
              <a:t>waitpid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 Light"/>
                <a:cs typeface="Oxygen Light"/>
              </a:rPr>
              <a:t>) so that user-programs can be executed by launching a simple shell.</a:t>
            </a:r>
          </a:p>
          <a:p>
            <a:pPr marL="628650" lvl="1" indent="-171450">
              <a:lnSpc>
                <a:spcPct val="110000"/>
              </a:lnSpc>
              <a:buFont typeface="Lucida Grande"/>
              <a:buChar char="-"/>
            </a:pP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 Light"/>
                <a:cs typeface="Oxygen Light"/>
              </a:rPr>
              <a:t> Carefully designed and successfully </a:t>
            </a:r>
            <a:r>
              <a:rPr lang="en-US" sz="9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Oxygen Light"/>
                <a:cs typeface="Oxygen Light"/>
              </a:rPr>
              <a:t>implemented virtual memory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 Light"/>
                <a:cs typeface="Oxygen Light"/>
              </a:rPr>
              <a:t>, including address translation, TLB management, page replacement, and swapping – without any memory leaks</a:t>
            </a:r>
            <a:r>
              <a:rPr 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xygen Light"/>
                <a:cs typeface="Oxygen Light"/>
              </a:rPr>
              <a:t>.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  <a:latin typeface="Oxygen Light"/>
              <a:cs typeface="Oxygen Ligh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310753" y="5326228"/>
            <a:ext cx="86914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Oxygen Light"/>
                <a:cs typeface="Oxygen Light"/>
              </a:rPr>
              <a:t>|</a:t>
            </a:r>
            <a:r>
              <a:rPr lang="en-US" sz="1000" b="1" dirty="0">
                <a:latin typeface="Oxygen Light"/>
                <a:cs typeface="Oxygen Light"/>
              </a:rPr>
              <a:t>   </a:t>
            </a:r>
            <a:r>
              <a:rPr lang="en-US" sz="1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Oxygen Light"/>
                <a:cs typeface="Oxygen Light"/>
              </a:rPr>
              <a:t>JavaScript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115056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10983</TotalTime>
  <Words>676</Words>
  <Application>Microsoft Macintosh PowerPoint</Application>
  <PresentationFormat>A4 Paper (210x297 mm)</PresentationFormat>
  <Paragraphs>66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1" baseType="lpstr">
      <vt:lpstr>Calibri</vt:lpstr>
      <vt:lpstr>Lucida Grande</vt:lpstr>
      <vt:lpstr>Oxygen</vt:lpstr>
      <vt:lpstr>Oxygen Light</vt:lpstr>
      <vt:lpstr>Roboto</vt:lpstr>
      <vt:lpstr>Roboto Light</vt:lpstr>
      <vt:lpstr>Roboto Regular</vt:lpstr>
      <vt:lpstr>Roboto Thin</vt:lpstr>
      <vt:lpstr>Arial</vt:lpstr>
      <vt:lpstr>Office Theme</vt:lpstr>
      <vt:lpstr>PowerPoint Presentation</vt:lpstr>
    </vt:vector>
  </TitlesOfParts>
  <Company>abc</Company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Brijesh Rakholia</dc:creator>
  <cp:lastModifiedBy>Brijesh Rakholia</cp:lastModifiedBy>
  <cp:revision>188</cp:revision>
  <cp:lastPrinted>2017-06-07T04:00:41Z</cp:lastPrinted>
  <dcterms:created xsi:type="dcterms:W3CDTF">2015-09-03T02:09:28Z</dcterms:created>
  <dcterms:modified xsi:type="dcterms:W3CDTF">2017-06-07T04:01:51Z</dcterms:modified>
</cp:coreProperties>
</file>