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96" autoAdjust="0"/>
  </p:normalViewPr>
  <p:slideViewPr>
    <p:cSldViewPr snapToGrid="0">
      <p:cViewPr varScale="1">
        <p:scale>
          <a:sx n="79" d="100"/>
          <a:sy n="79" d="100"/>
        </p:scale>
        <p:origin x="444" y="48"/>
      </p:cViewPr>
      <p:guideLst/>
    </p:cSldViewPr>
  </p:slideViewPr>
  <p:outlineViewPr>
    <p:cViewPr>
      <p:scale>
        <a:sx n="33" d="100"/>
        <a:sy n="33" d="100"/>
      </p:scale>
      <p:origin x="0" y="-1877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42930B-1ED6-6354-E03A-099C3B896A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E7ABA2-8E3A-683C-ACFE-A51ACEE5B4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DFF87-7EB4-406E-A93F-C4E6DBE25676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E385A-65A3-C505-F2AB-A83983571C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AF8A0-E9EE-9280-4FE3-F3CFBF7278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6AA4C-CDB0-4391-B073-16DCCBD4C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609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FA2A-7433-4169-8BDF-948D2787B87A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2079-EED4-4408-AF78-BEE4B1D8B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176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FA2A-7433-4169-8BDF-948D2787B87A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2079-EED4-4408-AF78-BEE4B1D8B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50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FA2A-7433-4169-8BDF-948D2787B87A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2079-EED4-4408-AF78-BEE4B1D8B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0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FA2A-7433-4169-8BDF-948D2787B87A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2079-EED4-4408-AF78-BEE4B1D8B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69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FA2A-7433-4169-8BDF-948D2787B87A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2079-EED4-4408-AF78-BEE4B1D8B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42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FA2A-7433-4169-8BDF-948D2787B87A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2079-EED4-4408-AF78-BEE4B1D8B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00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FA2A-7433-4169-8BDF-948D2787B87A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2079-EED4-4408-AF78-BEE4B1D8B7C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3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FA2A-7433-4169-8BDF-948D2787B87A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2079-EED4-4408-AF78-BEE4B1D8B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3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FA2A-7433-4169-8BDF-948D2787B87A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2079-EED4-4408-AF78-BEE4B1D8B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76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FA2A-7433-4169-8BDF-948D2787B87A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2079-EED4-4408-AF78-BEE4B1D8B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18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297FA2A-7433-4169-8BDF-948D2787B87A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2079-EED4-4408-AF78-BEE4B1D8B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76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297FA2A-7433-4169-8BDF-948D2787B87A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FDD2079-EED4-4408-AF78-BEE4B1D8B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99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18B87-49C6-27BB-9DBF-B91E479DB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Credit Card Fault Detection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6727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566B5-C2DF-3844-17EF-6F13A7F6F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864" y="918167"/>
            <a:ext cx="10765410" cy="5369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>
                <a:latin typeface="Söhne"/>
              </a:rPr>
              <a:t>Feature Importance</a:t>
            </a:r>
            <a:endParaRPr lang="en-US" sz="1700" dirty="0">
              <a:latin typeface="Söhne"/>
            </a:endParaRPr>
          </a:p>
          <a:p>
            <a:r>
              <a:rPr lang="en-US" sz="1700" dirty="0">
                <a:latin typeface="Söhne"/>
              </a:rPr>
              <a:t>Q: How did you determine the importance of features in the Gradient Boosting model?</a:t>
            </a:r>
          </a:p>
          <a:p>
            <a:r>
              <a:rPr lang="en-US" sz="1700" dirty="0">
                <a:latin typeface="Söhne"/>
              </a:rPr>
              <a:t>A: We utilized the built-in feature importance attribute of the Gradient Boosting model. This analysis revealed that repayment status, credit-related features, and demographic variables played significant roles in predicting defaults.</a:t>
            </a:r>
          </a:p>
          <a:p>
            <a:endParaRPr lang="en-US" sz="1700" dirty="0">
              <a:latin typeface="Söhne"/>
            </a:endParaRPr>
          </a:p>
          <a:p>
            <a:pPr marL="0" indent="0">
              <a:buNone/>
            </a:pPr>
            <a:r>
              <a:rPr lang="en-US" sz="1700" b="1" dirty="0">
                <a:latin typeface="Söhne"/>
              </a:rPr>
              <a:t>Model Evaluation</a:t>
            </a:r>
            <a:endParaRPr lang="en-US" sz="1700" dirty="0">
              <a:latin typeface="Söhne"/>
            </a:endParaRPr>
          </a:p>
          <a:p>
            <a:r>
              <a:rPr lang="en-US" sz="1700" dirty="0">
                <a:latin typeface="Söhne"/>
              </a:rPr>
              <a:t>Q: What specific metrics were used to evaluate the model's performance, and why?</a:t>
            </a:r>
          </a:p>
          <a:p>
            <a:r>
              <a:rPr lang="en-US" sz="1700" dirty="0">
                <a:latin typeface="Söhne"/>
              </a:rPr>
              <a:t>A: We used accuracy, precision, and recall as key metrics. Accuracy gauges overall correctness, while precision and recall focus on the model's ability to correctly identify default cases.</a:t>
            </a:r>
          </a:p>
          <a:p>
            <a:pPr marL="0" indent="0">
              <a:buNone/>
            </a:pPr>
            <a:endParaRPr lang="en-US" sz="1700" dirty="0">
              <a:latin typeface="Söhne"/>
            </a:endParaRPr>
          </a:p>
          <a:p>
            <a:pPr marL="0" indent="0">
              <a:buNone/>
            </a:pPr>
            <a:r>
              <a:rPr lang="en-US" sz="1700" b="1" dirty="0">
                <a:latin typeface="Söhne"/>
              </a:rPr>
              <a:t>Handling Imbalanced Data</a:t>
            </a:r>
            <a:endParaRPr lang="en-US" sz="1700" dirty="0">
              <a:latin typeface="Söhne"/>
            </a:endParaRPr>
          </a:p>
          <a:p>
            <a:r>
              <a:rPr lang="en-US" sz="1700" dirty="0">
                <a:latin typeface="Söhne"/>
              </a:rPr>
              <a:t>Q: Can you explain the rationale behind using SMOTE to address the imbalance in the dataset?</a:t>
            </a:r>
          </a:p>
          <a:p>
            <a:r>
              <a:rPr lang="en-US" sz="1700" dirty="0">
                <a:latin typeface="Söhne"/>
              </a:rPr>
              <a:t>A: SMOTE (Synthetic Minority Over-sampling Technique) was employed to balance the dataset and improve the model's performance on the minority class, i.e., default cases. It generates synthetic samples to address the imbalance.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2791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6A16E-5B2C-79CD-6692-3812F5D51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291" y="932475"/>
            <a:ext cx="10369484" cy="46953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1" dirty="0">
                <a:latin typeface="Söhne"/>
              </a:rPr>
              <a:t>Feature Scaling</a:t>
            </a:r>
          </a:p>
          <a:p>
            <a:r>
              <a:rPr lang="en-US" sz="2000" dirty="0">
                <a:latin typeface="Söhne"/>
              </a:rPr>
              <a:t>Q: Did you perform feature scaling on the numerical variables, and what method did you use?</a:t>
            </a:r>
          </a:p>
          <a:p>
            <a:r>
              <a:rPr lang="en-US" sz="2000" dirty="0">
                <a:latin typeface="Söhne"/>
              </a:rPr>
              <a:t>A: Yes, we applied feature scaling to ensure numerical variables were on a similar scale. We used Standard Scaling (Z-score normalization) to transform the features, making them more comparable and preventing certain variables from dominating the model training process.</a:t>
            </a:r>
          </a:p>
          <a:p>
            <a:endParaRPr lang="en-US" sz="2000" dirty="0">
              <a:latin typeface="Söhne"/>
            </a:endParaRPr>
          </a:p>
          <a:p>
            <a:pPr marL="0" indent="0">
              <a:buNone/>
            </a:pPr>
            <a:r>
              <a:rPr lang="en-US" sz="2000" b="1" dirty="0">
                <a:latin typeface="Söhne"/>
              </a:rPr>
              <a:t>Future Work</a:t>
            </a:r>
            <a:endParaRPr lang="en-US" sz="2000" dirty="0">
              <a:latin typeface="Söhne"/>
            </a:endParaRPr>
          </a:p>
          <a:p>
            <a:r>
              <a:rPr lang="en-US" sz="2000" dirty="0">
                <a:latin typeface="Söhne"/>
              </a:rPr>
              <a:t>Q: What are the potential avenues for further improvement in the model or the analysis?</a:t>
            </a:r>
          </a:p>
          <a:p>
            <a:r>
              <a:rPr lang="en-US" sz="2000" dirty="0">
                <a:latin typeface="Söhne"/>
              </a:rPr>
              <a:t>A: Future work could involve exploring additional features, fine-tuning hyperparameters, and incorporating more advanced techniques for handling imbalanced data, potentially leading to further improvements in predictive accuracy.</a:t>
            </a:r>
          </a:p>
          <a:p>
            <a:pPr marL="0" indent="0">
              <a:buNone/>
            </a:pPr>
            <a:endParaRPr lang="en-US" sz="2000" dirty="0">
              <a:latin typeface="Söhne"/>
            </a:endParaRPr>
          </a:p>
          <a:p>
            <a:pPr marL="0" indent="0">
              <a:buNone/>
            </a:pPr>
            <a:r>
              <a:rPr lang="en-US" sz="2000" b="1" dirty="0">
                <a:latin typeface="Söhne"/>
              </a:rPr>
              <a:t>Practical Implementation</a:t>
            </a:r>
            <a:endParaRPr lang="en-US" sz="2000" dirty="0">
              <a:latin typeface="Söhne"/>
            </a:endParaRPr>
          </a:p>
          <a:p>
            <a:r>
              <a:rPr lang="en-US" sz="2000" dirty="0">
                <a:latin typeface="Söhne"/>
              </a:rPr>
              <a:t>Q: How would the insights from this analysis be practically applied by credit card companies?</a:t>
            </a:r>
          </a:p>
          <a:p>
            <a:r>
              <a:rPr lang="en-US" sz="2000" dirty="0">
                <a:latin typeface="Söhne"/>
              </a:rPr>
              <a:t>A: Credit card companies can leverage the model to identify clients at risk of default, allowing for proactive risk management. The insights gained can inform credit decisions and portfolio management.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961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517AA-D63C-8A6A-A715-C86F6EDE2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87397"/>
            <a:ext cx="7729728" cy="2328421"/>
          </a:xfrm>
        </p:spPr>
        <p:txBody>
          <a:bodyPr>
            <a:normAutofit/>
          </a:bodyPr>
          <a:lstStyle/>
          <a:p>
            <a:br>
              <a:rPr lang="en-IN" b="1" i="0" dirty="0">
                <a:effectLst/>
                <a:latin typeface="Söhne"/>
              </a:rPr>
            </a:br>
            <a:r>
              <a:rPr lang="en-IN" b="1" i="0" dirty="0">
                <a:effectLst/>
                <a:latin typeface="Söhne"/>
              </a:rPr>
              <a:t>Thank You</a:t>
            </a:r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814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3508-226B-3AA7-4402-808C67EC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6257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Söhne"/>
              </a:rPr>
              <a:t>Introduction</a:t>
            </a:r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AEB75-AB80-A873-9AF7-E6D781C7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1976"/>
            <a:ext cx="10515600" cy="5154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Söhne"/>
              </a:rPr>
              <a:t>Overview of the Dataset</a:t>
            </a:r>
          </a:p>
          <a:p>
            <a:r>
              <a:rPr lang="en-US" dirty="0">
                <a:latin typeface="Söhne"/>
              </a:rPr>
              <a:t>This dataset encapsulates vital information on credit card clients in Taiwan from April 2005 to September 2005.</a:t>
            </a:r>
          </a:p>
          <a:p>
            <a:r>
              <a:rPr lang="en-US" dirty="0">
                <a:latin typeface="Söhne"/>
              </a:rPr>
              <a:t>Comprising 25 variables, it includes demographic factors, credit data, repayment history, and bill statements.</a:t>
            </a:r>
          </a:p>
          <a:p>
            <a:pPr marL="0" indent="0">
              <a:buNone/>
            </a:pPr>
            <a:r>
              <a:rPr lang="en-US" b="1" dirty="0">
                <a:latin typeface="Söhne"/>
              </a:rPr>
              <a:t>Importance of Predicting Default Payments</a:t>
            </a:r>
          </a:p>
          <a:p>
            <a:r>
              <a:rPr lang="en-US" dirty="0">
                <a:latin typeface="Söhne"/>
              </a:rPr>
              <a:t>Predicting default payments is crucial for financial institutions to mitigate risks and make informed decisions.</a:t>
            </a:r>
          </a:p>
          <a:p>
            <a:r>
              <a:rPr lang="en-US" dirty="0">
                <a:latin typeface="Söhne"/>
              </a:rPr>
              <a:t>Identifying clients likely to default allows for proactive measures, reducing financial losses and maintaining a healthy credit portfolio.</a:t>
            </a:r>
          </a:p>
          <a:p>
            <a:pPr marL="0" indent="0">
              <a:buNone/>
            </a:pPr>
            <a:r>
              <a:rPr lang="en-US" b="1" dirty="0">
                <a:latin typeface="Söhne"/>
              </a:rPr>
              <a:t>Goal: Building a Model for Credit Card Fault Detection</a:t>
            </a:r>
          </a:p>
          <a:p>
            <a:r>
              <a:rPr lang="en-US" dirty="0">
                <a:latin typeface="Söhne"/>
              </a:rPr>
              <a:t>Our primary objective is to develop a robust model for credit card fault detection.</a:t>
            </a:r>
          </a:p>
          <a:p>
            <a:r>
              <a:rPr lang="en-US" dirty="0">
                <a:latin typeface="Söhne"/>
              </a:rPr>
              <a:t>Through advanced machine learning techniques, we aim to predict default payments, providing a valuable tool for risk assessment and financial planning.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86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C174-B87A-9EE4-0F1D-0B7E539D6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5126"/>
            <a:ext cx="7729728" cy="1105086"/>
          </a:xfrm>
        </p:spPr>
        <p:txBody>
          <a:bodyPr>
            <a:normAutofit fontScale="90000"/>
          </a:bodyPr>
          <a:lstStyle/>
          <a:p>
            <a:br>
              <a:rPr lang="en-IN" b="1" i="0" dirty="0">
                <a:effectLst/>
                <a:latin typeface="Söhne"/>
              </a:rPr>
            </a:br>
            <a:r>
              <a:rPr lang="en-IN" b="1" i="0" dirty="0">
                <a:effectLst/>
                <a:latin typeface="Söhne"/>
              </a:rPr>
              <a:t>Dataset Overview</a:t>
            </a:r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A7F2B-61DF-96BD-0D6D-1E71E64E3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3412"/>
            <a:ext cx="10515600" cy="4049426"/>
          </a:xfrm>
        </p:spPr>
        <p:txBody>
          <a:bodyPr>
            <a:normAutofit/>
          </a:bodyPr>
          <a:lstStyle/>
          <a:p>
            <a:r>
              <a:rPr lang="en-US" sz="1700" b="1" dirty="0">
                <a:latin typeface="Söhne"/>
              </a:rPr>
              <a:t>Number of Rows: </a:t>
            </a:r>
            <a:r>
              <a:rPr lang="en-US" sz="1700" dirty="0">
                <a:latin typeface="Söhne"/>
              </a:rPr>
              <a:t>30,000</a:t>
            </a:r>
          </a:p>
          <a:p>
            <a:r>
              <a:rPr lang="en-US" sz="1700" b="1" dirty="0">
                <a:latin typeface="Söhne"/>
              </a:rPr>
              <a:t>Number of columns: </a:t>
            </a:r>
            <a:r>
              <a:rPr lang="en-US" sz="1700" dirty="0">
                <a:latin typeface="Söhne"/>
              </a:rPr>
              <a:t>25</a:t>
            </a:r>
          </a:p>
          <a:p>
            <a:r>
              <a:rPr lang="en-US" sz="1700" b="1" dirty="0">
                <a:latin typeface="Söhne"/>
              </a:rPr>
              <a:t>Key features: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700" dirty="0">
                <a:latin typeface="Söhne"/>
              </a:rPr>
              <a:t>ID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700" dirty="0">
                <a:latin typeface="Söhne"/>
              </a:rPr>
              <a:t>LIMIT_BAL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700" dirty="0">
                <a:latin typeface="Söhne"/>
              </a:rPr>
              <a:t>SEX, EDUCATION, MARRIAGE, AGE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700" dirty="0">
                <a:latin typeface="Söhne"/>
              </a:rPr>
              <a:t>PAY_0 to PAY_6 (Repayment status)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700" dirty="0">
                <a:latin typeface="Söhne"/>
              </a:rPr>
              <a:t>BILL_AMT1 to BILL_AMT6 (Bill statements)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700" dirty="0">
                <a:latin typeface="Söhne"/>
              </a:rPr>
              <a:t>PAY_AMT1 to PAY_AMT6 (Previous payments)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700" dirty="0">
                <a:latin typeface="Söhne"/>
              </a:rPr>
              <a:t>Default payment (target variable)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803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7E24-A483-FACC-8DC5-D71CF318F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90194"/>
            <a:ext cx="7729728" cy="980387"/>
          </a:xfrm>
        </p:spPr>
        <p:txBody>
          <a:bodyPr>
            <a:normAutofit fontScale="90000"/>
          </a:bodyPr>
          <a:lstStyle/>
          <a:p>
            <a:br>
              <a:rPr lang="en-IN" b="1" i="0" dirty="0">
                <a:effectLst/>
                <a:latin typeface="Söhne"/>
              </a:rPr>
            </a:br>
            <a:r>
              <a:rPr lang="en-IN" b="1" i="0" dirty="0">
                <a:effectLst/>
                <a:latin typeface="Söhne"/>
              </a:rPr>
              <a:t>Data Exploration</a:t>
            </a:r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F5459-883F-7503-8414-EB07DA259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3828" y="1809945"/>
            <a:ext cx="5279010" cy="455786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latin typeface="Söhne"/>
              </a:rPr>
              <a:t>Dataset Overview:</a:t>
            </a:r>
          </a:p>
          <a:p>
            <a:r>
              <a:rPr lang="en-US" dirty="0">
                <a:latin typeface="Söhne"/>
              </a:rPr>
              <a:t>Exploring the dataset's basic characteristics, including the number of rows, columns, and data types.</a:t>
            </a:r>
          </a:p>
          <a:p>
            <a:pPr marL="0" indent="0">
              <a:buNone/>
            </a:pPr>
            <a:endParaRPr lang="en-US" dirty="0">
              <a:latin typeface="Söhne"/>
            </a:endParaRPr>
          </a:p>
          <a:p>
            <a:pPr marL="0" indent="0">
              <a:buNone/>
            </a:pPr>
            <a:r>
              <a:rPr lang="en-US" b="1" dirty="0">
                <a:latin typeface="Söhne"/>
              </a:rPr>
              <a:t>Data Quality Check:</a:t>
            </a:r>
          </a:p>
          <a:p>
            <a:r>
              <a:rPr lang="en-US" dirty="0">
                <a:latin typeface="Söhne"/>
              </a:rPr>
              <a:t>Conducting a preliminary check for missing values, duplicates, and outliers to ensure data integrity and reliability.</a:t>
            </a:r>
          </a:p>
          <a:p>
            <a:pPr marL="0" indent="0">
              <a:buNone/>
            </a:pPr>
            <a:endParaRPr lang="en-US" dirty="0">
              <a:latin typeface="Söhne"/>
            </a:endParaRPr>
          </a:p>
          <a:p>
            <a:pPr marL="0" indent="0">
              <a:buNone/>
            </a:pPr>
            <a:r>
              <a:rPr lang="en-US" b="1" dirty="0">
                <a:latin typeface="Söhne"/>
              </a:rPr>
              <a:t>Distribution of default and non-default cases:</a:t>
            </a:r>
          </a:p>
          <a:p>
            <a:r>
              <a:rPr lang="en-US" dirty="0">
                <a:latin typeface="Söhne"/>
              </a:rPr>
              <a:t>Imbalanced Dataset: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Acknowledging an imbalance between default and non-default cases, which may impact model performance.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7A9DD71-B279-05F2-B341-A7CC489584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88" y="2638044"/>
            <a:ext cx="4270375" cy="2636071"/>
          </a:xfrm>
        </p:spPr>
      </p:pic>
    </p:spTree>
    <p:extLst>
      <p:ext uri="{BB962C8B-B14F-4D97-AF65-F5344CB8AC3E}">
        <p14:creationId xmlns:p14="http://schemas.microsoft.com/office/powerpoint/2010/main" val="998454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2145-6C47-E581-E690-7B5FA56D0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31976"/>
            <a:ext cx="7729728" cy="1055801"/>
          </a:xfrm>
        </p:spPr>
        <p:txBody>
          <a:bodyPr>
            <a:normAutofit fontScale="90000"/>
          </a:bodyPr>
          <a:lstStyle/>
          <a:p>
            <a:br>
              <a:rPr lang="en-IN" b="1" i="0" dirty="0">
                <a:effectLst/>
                <a:latin typeface="Söhne"/>
              </a:rPr>
            </a:br>
            <a:r>
              <a:rPr lang="en-IN" b="1" i="0" dirty="0">
                <a:effectLst/>
                <a:latin typeface="Söhne"/>
              </a:rPr>
              <a:t>Data Preprocessing</a:t>
            </a:r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FF50F-6BDF-6990-6BB8-5F828D760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316" y="1385740"/>
            <a:ext cx="10935092" cy="5250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Söhne"/>
              </a:rPr>
              <a:t>Handling Missing Values</a:t>
            </a:r>
          </a:p>
          <a:p>
            <a:r>
              <a:rPr lang="en-US" dirty="0">
                <a:latin typeface="Söhne"/>
              </a:rPr>
              <a:t>No Missing Values Detected: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     Fortunately, our dataset is pristine with no missing values, ensuring the integrity of our analysis.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Addressing Imbalance Dataset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Utilizing the Synthetic Minority Over-sampling Technique (SMOTE) to balance the dataset.</a:t>
            </a:r>
            <a:endParaRPr lang="en-US" dirty="0">
              <a:latin typeface="Söhne"/>
            </a:endParaRPr>
          </a:p>
          <a:p>
            <a:pPr marL="0" indent="0">
              <a:buNone/>
            </a:pPr>
            <a:r>
              <a:rPr lang="en-US" b="1" dirty="0">
                <a:latin typeface="Söhne"/>
              </a:rPr>
              <a:t>Encoding Categorical Variables</a:t>
            </a:r>
          </a:p>
          <a:p>
            <a:r>
              <a:rPr lang="en-US" dirty="0">
                <a:latin typeface="Söhne"/>
              </a:rPr>
              <a:t>Categorical Variables: SEX, EDUCATION, MARRIAGE</a:t>
            </a:r>
          </a:p>
          <a:p>
            <a:r>
              <a:rPr lang="en-US" dirty="0">
                <a:latin typeface="Söhne"/>
              </a:rPr>
              <a:t>Already Encoded: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     These variables are already provided in encoded format, eliminating the need for additional encoding steps.</a:t>
            </a:r>
          </a:p>
          <a:p>
            <a:pPr marL="0" indent="0">
              <a:buNone/>
            </a:pPr>
            <a:r>
              <a:rPr lang="en-US" b="1" dirty="0">
                <a:latin typeface="Söhne"/>
              </a:rPr>
              <a:t>Feature Scaling for Numerical Variables</a:t>
            </a:r>
          </a:p>
          <a:p>
            <a:r>
              <a:rPr lang="en-US" dirty="0">
                <a:latin typeface="Söhne"/>
              </a:rPr>
              <a:t>Standard Scaling: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     Utilizing Standard Scalar to normalize numerical variables (e.g., LIMIT_BAL, AGE, PAY_AMT1 to PAY_AMT6).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     Ensures all features contribute equally to the model and enhances its performance.</a:t>
            </a:r>
            <a:endParaRPr lang="en-IN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94857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63E06-4B34-1283-785A-1F6A4AD0E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39366"/>
            <a:ext cx="7729728" cy="848411"/>
          </a:xfrm>
        </p:spPr>
        <p:txBody>
          <a:bodyPr>
            <a:normAutofit fontScale="90000"/>
          </a:bodyPr>
          <a:lstStyle/>
          <a:p>
            <a:br>
              <a:rPr lang="en-IN" b="1" i="0" dirty="0">
                <a:effectLst/>
                <a:latin typeface="Söhne"/>
              </a:rPr>
            </a:br>
            <a:r>
              <a:rPr lang="en-IN" b="1" i="0" dirty="0">
                <a:effectLst/>
                <a:latin typeface="Söhne"/>
              </a:rPr>
              <a:t>Model Selection</a:t>
            </a:r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5BDF7-D160-C927-4B4C-B786B5F34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375" y="1611984"/>
            <a:ext cx="10265790" cy="41280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Söhne"/>
              </a:rPr>
              <a:t>Brief Overview of Machine Learning Models </a:t>
            </a:r>
          </a:p>
          <a:p>
            <a:pPr marL="0" indent="0">
              <a:buNone/>
            </a:pPr>
            <a:r>
              <a:rPr lang="en-US" b="1" u="sng" dirty="0">
                <a:latin typeface="Söhne"/>
              </a:rPr>
              <a:t>Supervised Learning Models:</a:t>
            </a:r>
          </a:p>
          <a:p>
            <a:r>
              <a:rPr lang="en-US" dirty="0">
                <a:latin typeface="Söhne"/>
              </a:rPr>
              <a:t>SVM (Support Vector Machine)</a:t>
            </a:r>
          </a:p>
          <a:p>
            <a:r>
              <a:rPr lang="en-US" dirty="0">
                <a:latin typeface="Söhne"/>
              </a:rPr>
              <a:t>KNN (K-Nearest Neighbors)</a:t>
            </a:r>
          </a:p>
          <a:p>
            <a:r>
              <a:rPr lang="en-US" dirty="0">
                <a:latin typeface="Söhne"/>
              </a:rPr>
              <a:t>Decision Tree</a:t>
            </a:r>
          </a:p>
          <a:p>
            <a:r>
              <a:rPr lang="en-US" dirty="0">
                <a:latin typeface="Söhne"/>
              </a:rPr>
              <a:t>Gradient Boosting </a:t>
            </a:r>
          </a:p>
          <a:p>
            <a:r>
              <a:rPr lang="en-US" dirty="0">
                <a:latin typeface="Söhne"/>
              </a:rPr>
              <a:t>Logistic Regression</a:t>
            </a:r>
          </a:p>
          <a:p>
            <a:r>
              <a:rPr lang="en-US" dirty="0">
                <a:latin typeface="Söhne"/>
              </a:rPr>
              <a:t>Ada Boosting</a:t>
            </a:r>
          </a:p>
          <a:p>
            <a:r>
              <a:rPr lang="en-US" dirty="0">
                <a:latin typeface="Söhne"/>
              </a:rPr>
              <a:t>Naive Bayes</a:t>
            </a:r>
          </a:p>
          <a:p>
            <a:pPr marL="0" indent="0">
              <a:buNone/>
            </a:pPr>
            <a:r>
              <a:rPr lang="en-US" b="1" u="sng" dirty="0">
                <a:latin typeface="Söhne"/>
              </a:rPr>
              <a:t>Classification Problem: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The given dataset is a classification problem, aiming to predict default payments using supervised machine learning models.</a:t>
            </a:r>
            <a:endParaRPr lang="en-IN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17055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5108-AC06-4042-0F00-764CC034E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05354"/>
            <a:ext cx="7729728" cy="1131216"/>
          </a:xfrm>
        </p:spPr>
        <p:txBody>
          <a:bodyPr>
            <a:normAutofit fontScale="90000"/>
          </a:bodyPr>
          <a:lstStyle/>
          <a:p>
            <a:br>
              <a:rPr lang="en-IN" b="1" i="0" dirty="0">
                <a:effectLst/>
                <a:latin typeface="Söhne"/>
              </a:rPr>
            </a:br>
            <a:r>
              <a:rPr lang="en-IN" b="1" i="0" dirty="0">
                <a:effectLst/>
                <a:latin typeface="Söhne"/>
              </a:rPr>
              <a:t>Model Training</a:t>
            </a:r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FEB8-1631-1A5D-AD34-010D97A9E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49" y="1725106"/>
            <a:ext cx="10501459" cy="44400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Söhne"/>
              </a:rPr>
              <a:t>Splitting the Dataset into Training and Testing Sets</a:t>
            </a:r>
          </a:p>
          <a:p>
            <a:pPr marL="0" indent="0">
              <a:buNone/>
            </a:pPr>
            <a:r>
              <a:rPr lang="en-US" b="1" u="sng" dirty="0">
                <a:latin typeface="Söhne"/>
              </a:rPr>
              <a:t>Train-Test Split:</a:t>
            </a:r>
          </a:p>
          <a:p>
            <a:r>
              <a:rPr lang="en-US" dirty="0">
                <a:latin typeface="Söhne"/>
              </a:rPr>
              <a:t>Utilizing a 67-33 split (train data, test data) to ensure model evaluation on an independent dataset.</a:t>
            </a:r>
          </a:p>
          <a:p>
            <a:pPr marL="0" indent="0">
              <a:buNone/>
            </a:pPr>
            <a:r>
              <a:rPr lang="en-US" b="1" dirty="0">
                <a:latin typeface="Söhne"/>
              </a:rPr>
              <a:t>Training the Selected Models</a:t>
            </a:r>
          </a:p>
          <a:p>
            <a:pPr marL="0" indent="0">
              <a:buNone/>
            </a:pPr>
            <a:r>
              <a:rPr lang="en-US" b="1" u="sng" dirty="0">
                <a:latin typeface="Söhne"/>
              </a:rPr>
              <a:t>Supervised Learning Approach:</a:t>
            </a:r>
          </a:p>
          <a:p>
            <a:r>
              <a:rPr lang="en-US" dirty="0">
                <a:latin typeface="Söhne"/>
              </a:rPr>
              <a:t>Employing a supervised machine learning approach to train the models on labeled data.</a:t>
            </a:r>
          </a:p>
          <a:p>
            <a:r>
              <a:rPr lang="en-US" dirty="0">
                <a:latin typeface="Söhne"/>
              </a:rPr>
              <a:t>Utilizing the training set to enable the models to learn patterns and relationships.</a:t>
            </a:r>
          </a:p>
          <a:p>
            <a:pPr marL="0" indent="0">
              <a:buNone/>
            </a:pPr>
            <a:r>
              <a:rPr lang="en-US" b="1" dirty="0">
                <a:latin typeface="Söhne"/>
              </a:rPr>
              <a:t>Evaluating Model Performance Using Metrics</a:t>
            </a:r>
          </a:p>
          <a:p>
            <a:pPr marL="0" indent="0">
              <a:buNone/>
            </a:pPr>
            <a:r>
              <a:rPr lang="en-US" b="1" u="sng" dirty="0">
                <a:latin typeface="Söhne"/>
              </a:rPr>
              <a:t>Metrics Used:</a:t>
            </a:r>
          </a:p>
          <a:p>
            <a:r>
              <a:rPr lang="en-US" dirty="0">
                <a:latin typeface="Söhne"/>
              </a:rPr>
              <a:t>Employing standard evaluation metrics such as accuracy, precision, recall, etc.</a:t>
            </a:r>
          </a:p>
          <a:p>
            <a:r>
              <a:rPr lang="en-US" dirty="0">
                <a:latin typeface="Söhne"/>
              </a:rPr>
              <a:t>Finalized Model: Gradient Boosting</a:t>
            </a:r>
          </a:p>
          <a:p>
            <a:r>
              <a:rPr lang="en-US" dirty="0">
                <a:latin typeface="Söhne"/>
              </a:rPr>
              <a:t>Chosen due to comparable performance on both training and testing sets.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0422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9524-654C-3A62-2293-84BE9125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102" y="386499"/>
            <a:ext cx="7462761" cy="95210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latin typeface="Söhne"/>
              </a:rPr>
            </a:br>
            <a:r>
              <a:rPr lang="en-IN" b="1" i="0" dirty="0">
                <a:effectLst/>
                <a:latin typeface="Söhne"/>
              </a:rPr>
              <a:t>Results</a:t>
            </a:r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F9100-4413-DF3D-E877-0BE5D3610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2168164"/>
            <a:ext cx="11067068" cy="4072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>
                <a:latin typeface="Söhne"/>
              </a:rPr>
              <a:t>Best Model Found</a:t>
            </a:r>
            <a:r>
              <a:rPr lang="en-US" sz="1700" dirty="0">
                <a:latin typeface="Söhne"/>
              </a:rPr>
              <a:t>: </a:t>
            </a:r>
          </a:p>
          <a:p>
            <a:pPr marL="0" indent="0">
              <a:buNone/>
            </a:pPr>
            <a:r>
              <a:rPr lang="en-US" sz="1700" dirty="0">
                <a:latin typeface="Söhne"/>
              </a:rPr>
              <a:t>Gradient Boosting</a:t>
            </a:r>
          </a:p>
          <a:p>
            <a:pPr marL="0" indent="0">
              <a:buNone/>
            </a:pPr>
            <a:r>
              <a:rPr lang="en-US" sz="1700" b="1" dirty="0">
                <a:latin typeface="Söhne"/>
              </a:rPr>
              <a:t>Model Performance:</a:t>
            </a:r>
          </a:p>
          <a:p>
            <a:pPr marL="0" indent="0">
              <a:buNone/>
            </a:pPr>
            <a:r>
              <a:rPr lang="en-US" sz="1700" b="1" u="sng" dirty="0">
                <a:latin typeface="Söhne"/>
              </a:rPr>
              <a:t>Accuracy:</a:t>
            </a:r>
          </a:p>
          <a:p>
            <a:r>
              <a:rPr lang="en-US" sz="1700" dirty="0">
                <a:latin typeface="Söhne"/>
              </a:rPr>
              <a:t>Train Accuracy: Achieved a training accuracy of 79.02%, indicating the model's proficiency in learning from the training dataset.</a:t>
            </a:r>
          </a:p>
          <a:p>
            <a:r>
              <a:rPr lang="en-US" sz="1700" dirty="0">
                <a:latin typeface="Söhne"/>
              </a:rPr>
              <a:t>Test Accuracy: Demonstrated a testing accuracy of 79.08%, reflecting the model's ability to generalize well to new, unseen data.</a:t>
            </a:r>
          </a:p>
          <a:p>
            <a:pPr marL="0" indent="0">
              <a:buNone/>
            </a:pPr>
            <a:r>
              <a:rPr lang="en-US" sz="1700" dirty="0">
                <a:latin typeface="Söhne"/>
              </a:rPr>
              <a:t>Gradient Boosting demonstrated strong predictive performance on both training and testing sets.</a:t>
            </a:r>
          </a:p>
          <a:p>
            <a:pPr marL="0" indent="0">
              <a:buNone/>
            </a:pPr>
            <a:r>
              <a:rPr lang="en-US" sz="1700" b="1" u="sng" dirty="0">
                <a:latin typeface="Söhne"/>
              </a:rPr>
              <a:t>Precision and Recall:</a:t>
            </a:r>
          </a:p>
          <a:p>
            <a:pPr marL="0" indent="0">
              <a:buNone/>
            </a:pPr>
            <a:r>
              <a:rPr lang="en-US" sz="1700" dirty="0">
                <a:latin typeface="Söhne"/>
              </a:rPr>
              <a:t>Demonstrated strong precision and recall values, indicating effective identification of default cases.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74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A61C-4C5E-D7B2-5C58-A84DDA9B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82426"/>
            <a:ext cx="7729728" cy="1084082"/>
          </a:xfrm>
        </p:spPr>
        <p:txBody>
          <a:bodyPr/>
          <a:lstStyle/>
          <a:p>
            <a:r>
              <a:rPr lang="en-IN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96610-EFF5-04B2-9510-45868C524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718" y="2638044"/>
            <a:ext cx="10096107" cy="3065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>
                <a:latin typeface="Söhne"/>
              </a:rPr>
              <a:t>About the Data</a:t>
            </a:r>
          </a:p>
          <a:p>
            <a:r>
              <a:rPr lang="en-US" sz="1700" dirty="0">
                <a:latin typeface="Söhne"/>
              </a:rPr>
              <a:t>Q: Can you elaborate on any specific challenges or anomalies found in the dataset during the exploration?</a:t>
            </a:r>
          </a:p>
          <a:p>
            <a:r>
              <a:rPr lang="en-US" sz="1700" dirty="0">
                <a:latin typeface="Söhne"/>
              </a:rPr>
              <a:t>A: During data exploration, we didn't encounter any missing values or duplicates. However, the dataset exhibited an imbalance between default and non-default cases, prompting the use of SMOTE for balancing.</a:t>
            </a:r>
          </a:p>
          <a:p>
            <a:pPr marL="0" indent="0">
              <a:buNone/>
            </a:pPr>
            <a:r>
              <a:rPr lang="en-US" sz="1700" b="1" dirty="0">
                <a:latin typeface="Söhne"/>
              </a:rPr>
              <a:t>Model Selection</a:t>
            </a:r>
            <a:endParaRPr lang="en-US" sz="1700" dirty="0">
              <a:latin typeface="Söhne"/>
            </a:endParaRPr>
          </a:p>
          <a:p>
            <a:r>
              <a:rPr lang="en-US" sz="1700" dirty="0">
                <a:latin typeface="Söhne"/>
              </a:rPr>
              <a:t>Q: What considerations led to the selection of the Gradient Boosting model as the final choice?</a:t>
            </a:r>
          </a:p>
          <a:p>
            <a:r>
              <a:rPr lang="en-US" sz="1700" dirty="0">
                <a:latin typeface="Söhne"/>
              </a:rPr>
              <a:t>A: Gradient Boosting demonstrated robust performance with high accuracy on both training and testing sets. Its ability to handle complex relationships and provide reliable predictions influenced its selection.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336069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79</TotalTime>
  <Words>1116</Words>
  <Application>Microsoft Office PowerPoint</Application>
  <PresentationFormat>Widescreen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Söhne</vt:lpstr>
      <vt:lpstr>Parcel</vt:lpstr>
      <vt:lpstr>Credit Card Fault Detection</vt:lpstr>
      <vt:lpstr>Introduction </vt:lpstr>
      <vt:lpstr> Dataset Overview </vt:lpstr>
      <vt:lpstr> Data Exploration </vt:lpstr>
      <vt:lpstr> Data Preprocessing </vt:lpstr>
      <vt:lpstr> Model Selection </vt:lpstr>
      <vt:lpstr> Model Training </vt:lpstr>
      <vt:lpstr> Results </vt:lpstr>
      <vt:lpstr>Q&amp;A</vt:lpstr>
      <vt:lpstr>PowerPoint Presentation</vt:lpstr>
      <vt:lpstr>PowerPoint Presentation</vt:lpstr>
      <vt:lpstr>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Fault Detection</dc:title>
  <dc:creator>dell .</dc:creator>
  <cp:lastModifiedBy>Abhijit Paul</cp:lastModifiedBy>
  <cp:revision>2</cp:revision>
  <dcterms:created xsi:type="dcterms:W3CDTF">2023-12-18T23:09:58Z</dcterms:created>
  <dcterms:modified xsi:type="dcterms:W3CDTF">2023-12-20T07:45:57Z</dcterms:modified>
</cp:coreProperties>
</file>