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209EC0-8AE7-4A6C-9C6B-09E469AA8E03}" v="74" dt="2022-09-25T09:04:09.8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jit Sarkar" userId="55efd9c8b510b5ee" providerId="LiveId" clId="{F7F25F92-AE33-4AC0-9A53-BEA53C3691B1}"/>
    <pc:docChg chg="modSld">
      <pc:chgData name="Abhijit Sarkar" userId="55efd9c8b510b5ee" providerId="LiveId" clId="{F7F25F92-AE33-4AC0-9A53-BEA53C3691B1}" dt="2022-09-25T09:26:41.298" v="0" actId="14100"/>
      <pc:docMkLst>
        <pc:docMk/>
      </pc:docMkLst>
      <pc:sldChg chg="modSp mod">
        <pc:chgData name="Abhijit Sarkar" userId="55efd9c8b510b5ee" providerId="LiveId" clId="{F7F25F92-AE33-4AC0-9A53-BEA53C3691B1}" dt="2022-09-25T09:26:41.298" v="0" actId="14100"/>
        <pc:sldMkLst>
          <pc:docMk/>
          <pc:sldMk cId="3335979931" sldId="268"/>
        </pc:sldMkLst>
        <pc:picChg chg="mod">
          <ac:chgData name="Abhijit Sarkar" userId="55efd9c8b510b5ee" providerId="LiveId" clId="{F7F25F92-AE33-4AC0-9A53-BEA53C3691B1}" dt="2022-09-25T09:26:41.298" v="0" actId="14100"/>
          <ac:picMkLst>
            <pc:docMk/>
            <pc:sldMk cId="3335979931" sldId="268"/>
            <ac:picMk id="6" creationId="{7F56900D-F096-DEB6-3D60-BC89DE884B2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2D5D8-2CCB-E328-FE24-7F9516A024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D6F84E-A8CE-7799-DA56-AAAAC86562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E05672-383B-1C16-E900-8574B2890EBE}"/>
              </a:ext>
            </a:extLst>
          </p:cNvPr>
          <p:cNvSpPr>
            <a:spLocks noGrp="1"/>
          </p:cNvSpPr>
          <p:nvPr>
            <p:ph type="dt" sz="half" idx="10"/>
          </p:nvPr>
        </p:nvSpPr>
        <p:spPr/>
        <p:txBody>
          <a:bodyPr/>
          <a:lstStyle/>
          <a:p>
            <a:fld id="{A155DD18-6288-4AF7-969C-FFC217EA07C9}" type="datetimeFigureOut">
              <a:rPr lang="en-IN" smtClean="0"/>
              <a:t>25-09-2022</a:t>
            </a:fld>
            <a:endParaRPr lang="en-IN"/>
          </a:p>
        </p:txBody>
      </p:sp>
      <p:sp>
        <p:nvSpPr>
          <p:cNvPr id="5" name="Footer Placeholder 4">
            <a:extLst>
              <a:ext uri="{FF2B5EF4-FFF2-40B4-BE49-F238E27FC236}">
                <a16:creationId xmlns:a16="http://schemas.microsoft.com/office/drawing/2014/main" id="{3001C521-A2FA-ED89-2EEC-2FF17E62A0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DA4DC0-66C6-8572-D113-01A79454F807}"/>
              </a:ext>
            </a:extLst>
          </p:cNvPr>
          <p:cNvSpPr>
            <a:spLocks noGrp="1"/>
          </p:cNvSpPr>
          <p:nvPr>
            <p:ph type="sldNum" sz="quarter" idx="12"/>
          </p:nvPr>
        </p:nvSpPr>
        <p:spPr/>
        <p:txBody>
          <a:bodyPr/>
          <a:lstStyle/>
          <a:p>
            <a:fld id="{4BC07084-3961-42E6-8201-B4586C0F12AD}" type="slidenum">
              <a:rPr lang="en-IN" smtClean="0"/>
              <a:t>‹#›</a:t>
            </a:fld>
            <a:endParaRPr lang="en-IN"/>
          </a:p>
        </p:txBody>
      </p:sp>
    </p:spTree>
    <p:extLst>
      <p:ext uri="{BB962C8B-B14F-4D97-AF65-F5344CB8AC3E}">
        <p14:creationId xmlns:p14="http://schemas.microsoft.com/office/powerpoint/2010/main" val="1129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F91C-7EB9-C433-AE8B-63D38E2976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01247C-523C-D6A7-5607-4642E0C34F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DA3608-E00A-D1B1-23D9-46A9A12524C9}"/>
              </a:ext>
            </a:extLst>
          </p:cNvPr>
          <p:cNvSpPr>
            <a:spLocks noGrp="1"/>
          </p:cNvSpPr>
          <p:nvPr>
            <p:ph type="dt" sz="half" idx="10"/>
          </p:nvPr>
        </p:nvSpPr>
        <p:spPr/>
        <p:txBody>
          <a:bodyPr/>
          <a:lstStyle/>
          <a:p>
            <a:fld id="{A155DD18-6288-4AF7-969C-FFC217EA07C9}" type="datetimeFigureOut">
              <a:rPr lang="en-IN" smtClean="0"/>
              <a:t>25-09-2022</a:t>
            </a:fld>
            <a:endParaRPr lang="en-IN"/>
          </a:p>
        </p:txBody>
      </p:sp>
      <p:sp>
        <p:nvSpPr>
          <p:cNvPr id="5" name="Footer Placeholder 4">
            <a:extLst>
              <a:ext uri="{FF2B5EF4-FFF2-40B4-BE49-F238E27FC236}">
                <a16:creationId xmlns:a16="http://schemas.microsoft.com/office/drawing/2014/main" id="{9543DE83-A1C8-D4A1-A8A7-4A90E4AD18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FFD93E-FA93-1CFA-F061-AD394A4C983F}"/>
              </a:ext>
            </a:extLst>
          </p:cNvPr>
          <p:cNvSpPr>
            <a:spLocks noGrp="1"/>
          </p:cNvSpPr>
          <p:nvPr>
            <p:ph type="sldNum" sz="quarter" idx="12"/>
          </p:nvPr>
        </p:nvSpPr>
        <p:spPr/>
        <p:txBody>
          <a:bodyPr/>
          <a:lstStyle/>
          <a:p>
            <a:fld id="{4BC07084-3961-42E6-8201-B4586C0F12AD}" type="slidenum">
              <a:rPr lang="en-IN" smtClean="0"/>
              <a:t>‹#›</a:t>
            </a:fld>
            <a:endParaRPr lang="en-IN"/>
          </a:p>
        </p:txBody>
      </p:sp>
    </p:spTree>
    <p:extLst>
      <p:ext uri="{BB962C8B-B14F-4D97-AF65-F5344CB8AC3E}">
        <p14:creationId xmlns:p14="http://schemas.microsoft.com/office/powerpoint/2010/main" val="374304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49384A-1CF4-0F34-B972-175D549DB0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933F79-718B-51DD-EC95-24124B0748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0C628-19FE-12E0-4C58-D4415D6A51C1}"/>
              </a:ext>
            </a:extLst>
          </p:cNvPr>
          <p:cNvSpPr>
            <a:spLocks noGrp="1"/>
          </p:cNvSpPr>
          <p:nvPr>
            <p:ph type="dt" sz="half" idx="10"/>
          </p:nvPr>
        </p:nvSpPr>
        <p:spPr/>
        <p:txBody>
          <a:bodyPr/>
          <a:lstStyle/>
          <a:p>
            <a:fld id="{A155DD18-6288-4AF7-969C-FFC217EA07C9}" type="datetimeFigureOut">
              <a:rPr lang="en-IN" smtClean="0"/>
              <a:t>25-09-2022</a:t>
            </a:fld>
            <a:endParaRPr lang="en-IN"/>
          </a:p>
        </p:txBody>
      </p:sp>
      <p:sp>
        <p:nvSpPr>
          <p:cNvPr id="5" name="Footer Placeholder 4">
            <a:extLst>
              <a:ext uri="{FF2B5EF4-FFF2-40B4-BE49-F238E27FC236}">
                <a16:creationId xmlns:a16="http://schemas.microsoft.com/office/drawing/2014/main" id="{479E6AC9-E29F-04B5-3798-6FF8A52EC4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604C12-90A5-F389-9163-D7B57D5D7A00}"/>
              </a:ext>
            </a:extLst>
          </p:cNvPr>
          <p:cNvSpPr>
            <a:spLocks noGrp="1"/>
          </p:cNvSpPr>
          <p:nvPr>
            <p:ph type="sldNum" sz="quarter" idx="12"/>
          </p:nvPr>
        </p:nvSpPr>
        <p:spPr/>
        <p:txBody>
          <a:bodyPr/>
          <a:lstStyle/>
          <a:p>
            <a:fld id="{4BC07084-3961-42E6-8201-B4586C0F12AD}" type="slidenum">
              <a:rPr lang="en-IN" smtClean="0"/>
              <a:t>‹#›</a:t>
            </a:fld>
            <a:endParaRPr lang="en-IN"/>
          </a:p>
        </p:txBody>
      </p:sp>
    </p:spTree>
    <p:extLst>
      <p:ext uri="{BB962C8B-B14F-4D97-AF65-F5344CB8AC3E}">
        <p14:creationId xmlns:p14="http://schemas.microsoft.com/office/powerpoint/2010/main" val="276766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342D-43D5-131B-6BCB-A65DB9B470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74A4CA-A91F-27E7-859D-E2694AB99F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31188B-8A0E-062C-6127-70CD439035BD}"/>
              </a:ext>
            </a:extLst>
          </p:cNvPr>
          <p:cNvSpPr>
            <a:spLocks noGrp="1"/>
          </p:cNvSpPr>
          <p:nvPr>
            <p:ph type="dt" sz="half" idx="10"/>
          </p:nvPr>
        </p:nvSpPr>
        <p:spPr/>
        <p:txBody>
          <a:bodyPr/>
          <a:lstStyle/>
          <a:p>
            <a:fld id="{A155DD18-6288-4AF7-969C-FFC217EA07C9}" type="datetimeFigureOut">
              <a:rPr lang="en-IN" smtClean="0"/>
              <a:t>25-09-2022</a:t>
            </a:fld>
            <a:endParaRPr lang="en-IN"/>
          </a:p>
        </p:txBody>
      </p:sp>
      <p:sp>
        <p:nvSpPr>
          <p:cNvPr id="5" name="Footer Placeholder 4">
            <a:extLst>
              <a:ext uri="{FF2B5EF4-FFF2-40B4-BE49-F238E27FC236}">
                <a16:creationId xmlns:a16="http://schemas.microsoft.com/office/drawing/2014/main" id="{F2C81C4A-4C48-C72B-07F5-8BF3655D8B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629765-2D62-85D9-7113-8A5BF60B6D97}"/>
              </a:ext>
            </a:extLst>
          </p:cNvPr>
          <p:cNvSpPr>
            <a:spLocks noGrp="1"/>
          </p:cNvSpPr>
          <p:nvPr>
            <p:ph type="sldNum" sz="quarter" idx="12"/>
          </p:nvPr>
        </p:nvSpPr>
        <p:spPr/>
        <p:txBody>
          <a:bodyPr/>
          <a:lstStyle/>
          <a:p>
            <a:fld id="{4BC07084-3961-42E6-8201-B4586C0F12AD}" type="slidenum">
              <a:rPr lang="en-IN" smtClean="0"/>
              <a:t>‹#›</a:t>
            </a:fld>
            <a:endParaRPr lang="en-IN"/>
          </a:p>
        </p:txBody>
      </p:sp>
    </p:spTree>
    <p:extLst>
      <p:ext uri="{BB962C8B-B14F-4D97-AF65-F5344CB8AC3E}">
        <p14:creationId xmlns:p14="http://schemas.microsoft.com/office/powerpoint/2010/main" val="3710116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4636-32BB-6C2F-DBEE-9AA7B4DF96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709F0A-A4F1-AC0A-241E-D3CC8C3C95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EFAC71-39E7-F01E-881A-A5180F1223C4}"/>
              </a:ext>
            </a:extLst>
          </p:cNvPr>
          <p:cNvSpPr>
            <a:spLocks noGrp="1"/>
          </p:cNvSpPr>
          <p:nvPr>
            <p:ph type="dt" sz="half" idx="10"/>
          </p:nvPr>
        </p:nvSpPr>
        <p:spPr/>
        <p:txBody>
          <a:bodyPr/>
          <a:lstStyle/>
          <a:p>
            <a:fld id="{A155DD18-6288-4AF7-969C-FFC217EA07C9}" type="datetimeFigureOut">
              <a:rPr lang="en-IN" smtClean="0"/>
              <a:t>25-09-2022</a:t>
            </a:fld>
            <a:endParaRPr lang="en-IN"/>
          </a:p>
        </p:txBody>
      </p:sp>
      <p:sp>
        <p:nvSpPr>
          <p:cNvPr id="5" name="Footer Placeholder 4">
            <a:extLst>
              <a:ext uri="{FF2B5EF4-FFF2-40B4-BE49-F238E27FC236}">
                <a16:creationId xmlns:a16="http://schemas.microsoft.com/office/drawing/2014/main" id="{04416F56-A046-E05B-525A-7DCBB89E1F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AE9268-6346-D2FD-ED0D-275EAEDBE14F}"/>
              </a:ext>
            </a:extLst>
          </p:cNvPr>
          <p:cNvSpPr>
            <a:spLocks noGrp="1"/>
          </p:cNvSpPr>
          <p:nvPr>
            <p:ph type="sldNum" sz="quarter" idx="12"/>
          </p:nvPr>
        </p:nvSpPr>
        <p:spPr/>
        <p:txBody>
          <a:bodyPr/>
          <a:lstStyle/>
          <a:p>
            <a:fld id="{4BC07084-3961-42E6-8201-B4586C0F12AD}" type="slidenum">
              <a:rPr lang="en-IN" smtClean="0"/>
              <a:t>‹#›</a:t>
            </a:fld>
            <a:endParaRPr lang="en-IN"/>
          </a:p>
        </p:txBody>
      </p:sp>
    </p:spTree>
    <p:extLst>
      <p:ext uri="{BB962C8B-B14F-4D97-AF65-F5344CB8AC3E}">
        <p14:creationId xmlns:p14="http://schemas.microsoft.com/office/powerpoint/2010/main" val="401153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F99A-F954-C49C-C2AC-50D33FCB7F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A38250-383E-0179-AD07-0D7895CF9F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24420-617B-53F0-CC47-D857ADBC40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88DBDC-0A8F-9F9B-EBB9-94C25C31B857}"/>
              </a:ext>
            </a:extLst>
          </p:cNvPr>
          <p:cNvSpPr>
            <a:spLocks noGrp="1"/>
          </p:cNvSpPr>
          <p:nvPr>
            <p:ph type="dt" sz="half" idx="10"/>
          </p:nvPr>
        </p:nvSpPr>
        <p:spPr/>
        <p:txBody>
          <a:bodyPr/>
          <a:lstStyle/>
          <a:p>
            <a:fld id="{A155DD18-6288-4AF7-969C-FFC217EA07C9}" type="datetimeFigureOut">
              <a:rPr lang="en-IN" smtClean="0"/>
              <a:t>25-09-2022</a:t>
            </a:fld>
            <a:endParaRPr lang="en-IN"/>
          </a:p>
        </p:txBody>
      </p:sp>
      <p:sp>
        <p:nvSpPr>
          <p:cNvPr id="6" name="Footer Placeholder 5">
            <a:extLst>
              <a:ext uri="{FF2B5EF4-FFF2-40B4-BE49-F238E27FC236}">
                <a16:creationId xmlns:a16="http://schemas.microsoft.com/office/drawing/2014/main" id="{90F19DF0-A2C0-AF28-8B8C-EBD2981439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144ABA-7A08-0954-4836-58A5CAD4EAB4}"/>
              </a:ext>
            </a:extLst>
          </p:cNvPr>
          <p:cNvSpPr>
            <a:spLocks noGrp="1"/>
          </p:cNvSpPr>
          <p:nvPr>
            <p:ph type="sldNum" sz="quarter" idx="12"/>
          </p:nvPr>
        </p:nvSpPr>
        <p:spPr/>
        <p:txBody>
          <a:bodyPr/>
          <a:lstStyle/>
          <a:p>
            <a:fld id="{4BC07084-3961-42E6-8201-B4586C0F12AD}" type="slidenum">
              <a:rPr lang="en-IN" smtClean="0"/>
              <a:t>‹#›</a:t>
            </a:fld>
            <a:endParaRPr lang="en-IN"/>
          </a:p>
        </p:txBody>
      </p:sp>
    </p:spTree>
    <p:extLst>
      <p:ext uri="{BB962C8B-B14F-4D97-AF65-F5344CB8AC3E}">
        <p14:creationId xmlns:p14="http://schemas.microsoft.com/office/powerpoint/2010/main" val="1437541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4D7D-C354-DD93-AA9F-5A1FAF35A8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035724-3DA3-E657-9F38-2374FE8221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93EDBC-EC27-9CAF-4A65-910717218E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BEC4F9-40F4-AC3C-5EBA-2E6D57E21C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661BD7-CA9F-1A67-7279-A753CB782B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2891C5-91AA-64EB-48DD-C334CD28B1E7}"/>
              </a:ext>
            </a:extLst>
          </p:cNvPr>
          <p:cNvSpPr>
            <a:spLocks noGrp="1"/>
          </p:cNvSpPr>
          <p:nvPr>
            <p:ph type="dt" sz="half" idx="10"/>
          </p:nvPr>
        </p:nvSpPr>
        <p:spPr/>
        <p:txBody>
          <a:bodyPr/>
          <a:lstStyle/>
          <a:p>
            <a:fld id="{A155DD18-6288-4AF7-969C-FFC217EA07C9}" type="datetimeFigureOut">
              <a:rPr lang="en-IN" smtClean="0"/>
              <a:t>25-09-2022</a:t>
            </a:fld>
            <a:endParaRPr lang="en-IN"/>
          </a:p>
        </p:txBody>
      </p:sp>
      <p:sp>
        <p:nvSpPr>
          <p:cNvPr id="8" name="Footer Placeholder 7">
            <a:extLst>
              <a:ext uri="{FF2B5EF4-FFF2-40B4-BE49-F238E27FC236}">
                <a16:creationId xmlns:a16="http://schemas.microsoft.com/office/drawing/2014/main" id="{4314A623-7463-6BCC-A8CE-4132F88730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FCEB47-938F-0477-023D-12006880DD58}"/>
              </a:ext>
            </a:extLst>
          </p:cNvPr>
          <p:cNvSpPr>
            <a:spLocks noGrp="1"/>
          </p:cNvSpPr>
          <p:nvPr>
            <p:ph type="sldNum" sz="quarter" idx="12"/>
          </p:nvPr>
        </p:nvSpPr>
        <p:spPr/>
        <p:txBody>
          <a:bodyPr/>
          <a:lstStyle/>
          <a:p>
            <a:fld id="{4BC07084-3961-42E6-8201-B4586C0F12AD}" type="slidenum">
              <a:rPr lang="en-IN" smtClean="0"/>
              <a:t>‹#›</a:t>
            </a:fld>
            <a:endParaRPr lang="en-IN"/>
          </a:p>
        </p:txBody>
      </p:sp>
    </p:spTree>
    <p:extLst>
      <p:ext uri="{BB962C8B-B14F-4D97-AF65-F5344CB8AC3E}">
        <p14:creationId xmlns:p14="http://schemas.microsoft.com/office/powerpoint/2010/main" val="373648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D27E-2C26-443F-3CA1-978B55D074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C4A076-B429-66F7-9E3A-7F0E6A019DC6}"/>
              </a:ext>
            </a:extLst>
          </p:cNvPr>
          <p:cNvSpPr>
            <a:spLocks noGrp="1"/>
          </p:cNvSpPr>
          <p:nvPr>
            <p:ph type="dt" sz="half" idx="10"/>
          </p:nvPr>
        </p:nvSpPr>
        <p:spPr/>
        <p:txBody>
          <a:bodyPr/>
          <a:lstStyle/>
          <a:p>
            <a:fld id="{A155DD18-6288-4AF7-969C-FFC217EA07C9}" type="datetimeFigureOut">
              <a:rPr lang="en-IN" smtClean="0"/>
              <a:t>25-09-2022</a:t>
            </a:fld>
            <a:endParaRPr lang="en-IN"/>
          </a:p>
        </p:txBody>
      </p:sp>
      <p:sp>
        <p:nvSpPr>
          <p:cNvPr id="4" name="Footer Placeholder 3">
            <a:extLst>
              <a:ext uri="{FF2B5EF4-FFF2-40B4-BE49-F238E27FC236}">
                <a16:creationId xmlns:a16="http://schemas.microsoft.com/office/drawing/2014/main" id="{7CBFCB01-2F16-9B76-A46D-8ECCED8021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1D736C-FE7A-19BC-B15B-34F6E978E093}"/>
              </a:ext>
            </a:extLst>
          </p:cNvPr>
          <p:cNvSpPr>
            <a:spLocks noGrp="1"/>
          </p:cNvSpPr>
          <p:nvPr>
            <p:ph type="sldNum" sz="quarter" idx="12"/>
          </p:nvPr>
        </p:nvSpPr>
        <p:spPr/>
        <p:txBody>
          <a:bodyPr/>
          <a:lstStyle/>
          <a:p>
            <a:fld id="{4BC07084-3961-42E6-8201-B4586C0F12AD}" type="slidenum">
              <a:rPr lang="en-IN" smtClean="0"/>
              <a:t>‹#›</a:t>
            </a:fld>
            <a:endParaRPr lang="en-IN"/>
          </a:p>
        </p:txBody>
      </p:sp>
    </p:spTree>
    <p:extLst>
      <p:ext uri="{BB962C8B-B14F-4D97-AF65-F5344CB8AC3E}">
        <p14:creationId xmlns:p14="http://schemas.microsoft.com/office/powerpoint/2010/main" val="4233202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ADAF4B-A5B7-AFD4-FF30-60FDB04B40DD}"/>
              </a:ext>
            </a:extLst>
          </p:cNvPr>
          <p:cNvSpPr>
            <a:spLocks noGrp="1"/>
          </p:cNvSpPr>
          <p:nvPr>
            <p:ph type="dt" sz="half" idx="10"/>
          </p:nvPr>
        </p:nvSpPr>
        <p:spPr/>
        <p:txBody>
          <a:bodyPr/>
          <a:lstStyle/>
          <a:p>
            <a:fld id="{A155DD18-6288-4AF7-969C-FFC217EA07C9}" type="datetimeFigureOut">
              <a:rPr lang="en-IN" smtClean="0"/>
              <a:t>25-09-2022</a:t>
            </a:fld>
            <a:endParaRPr lang="en-IN"/>
          </a:p>
        </p:txBody>
      </p:sp>
      <p:sp>
        <p:nvSpPr>
          <p:cNvPr id="3" name="Footer Placeholder 2">
            <a:extLst>
              <a:ext uri="{FF2B5EF4-FFF2-40B4-BE49-F238E27FC236}">
                <a16:creationId xmlns:a16="http://schemas.microsoft.com/office/drawing/2014/main" id="{B6A82205-03C1-5552-AA9C-F82EDD9284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650329-D5B4-A14C-3F29-B3686E2F123B}"/>
              </a:ext>
            </a:extLst>
          </p:cNvPr>
          <p:cNvSpPr>
            <a:spLocks noGrp="1"/>
          </p:cNvSpPr>
          <p:nvPr>
            <p:ph type="sldNum" sz="quarter" idx="12"/>
          </p:nvPr>
        </p:nvSpPr>
        <p:spPr/>
        <p:txBody>
          <a:bodyPr/>
          <a:lstStyle/>
          <a:p>
            <a:fld id="{4BC07084-3961-42E6-8201-B4586C0F12AD}" type="slidenum">
              <a:rPr lang="en-IN" smtClean="0"/>
              <a:t>‹#›</a:t>
            </a:fld>
            <a:endParaRPr lang="en-IN"/>
          </a:p>
        </p:txBody>
      </p:sp>
    </p:spTree>
    <p:extLst>
      <p:ext uri="{BB962C8B-B14F-4D97-AF65-F5344CB8AC3E}">
        <p14:creationId xmlns:p14="http://schemas.microsoft.com/office/powerpoint/2010/main" val="315691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5C939-540E-6835-94BC-01C2012E1A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0BC022-EA40-D2A7-BD44-623C96AF8D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2EB799-480A-2489-56AB-F83EB6514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56860F-B8B2-BE3B-FFAB-CEE079A72E21}"/>
              </a:ext>
            </a:extLst>
          </p:cNvPr>
          <p:cNvSpPr>
            <a:spLocks noGrp="1"/>
          </p:cNvSpPr>
          <p:nvPr>
            <p:ph type="dt" sz="half" idx="10"/>
          </p:nvPr>
        </p:nvSpPr>
        <p:spPr/>
        <p:txBody>
          <a:bodyPr/>
          <a:lstStyle/>
          <a:p>
            <a:fld id="{A155DD18-6288-4AF7-969C-FFC217EA07C9}" type="datetimeFigureOut">
              <a:rPr lang="en-IN" smtClean="0"/>
              <a:t>25-09-2022</a:t>
            </a:fld>
            <a:endParaRPr lang="en-IN"/>
          </a:p>
        </p:txBody>
      </p:sp>
      <p:sp>
        <p:nvSpPr>
          <p:cNvPr id="6" name="Footer Placeholder 5">
            <a:extLst>
              <a:ext uri="{FF2B5EF4-FFF2-40B4-BE49-F238E27FC236}">
                <a16:creationId xmlns:a16="http://schemas.microsoft.com/office/drawing/2014/main" id="{98FC920F-F665-CD75-7F37-8F80C3AA83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3E1AC9-E6F6-9672-DC1D-75B487870AD8}"/>
              </a:ext>
            </a:extLst>
          </p:cNvPr>
          <p:cNvSpPr>
            <a:spLocks noGrp="1"/>
          </p:cNvSpPr>
          <p:nvPr>
            <p:ph type="sldNum" sz="quarter" idx="12"/>
          </p:nvPr>
        </p:nvSpPr>
        <p:spPr/>
        <p:txBody>
          <a:bodyPr/>
          <a:lstStyle/>
          <a:p>
            <a:fld id="{4BC07084-3961-42E6-8201-B4586C0F12AD}" type="slidenum">
              <a:rPr lang="en-IN" smtClean="0"/>
              <a:t>‹#›</a:t>
            </a:fld>
            <a:endParaRPr lang="en-IN"/>
          </a:p>
        </p:txBody>
      </p:sp>
    </p:spTree>
    <p:extLst>
      <p:ext uri="{BB962C8B-B14F-4D97-AF65-F5344CB8AC3E}">
        <p14:creationId xmlns:p14="http://schemas.microsoft.com/office/powerpoint/2010/main" val="68316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027B7-B754-7410-28DC-638843E837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EA39A7-B73A-E8F1-0C5F-5B3C12FC62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31349E-26C6-8AD7-854B-1660A8E49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6D70A5-8CAF-308B-279E-D8F9AE4689B2}"/>
              </a:ext>
            </a:extLst>
          </p:cNvPr>
          <p:cNvSpPr>
            <a:spLocks noGrp="1"/>
          </p:cNvSpPr>
          <p:nvPr>
            <p:ph type="dt" sz="half" idx="10"/>
          </p:nvPr>
        </p:nvSpPr>
        <p:spPr/>
        <p:txBody>
          <a:bodyPr/>
          <a:lstStyle/>
          <a:p>
            <a:fld id="{A155DD18-6288-4AF7-969C-FFC217EA07C9}" type="datetimeFigureOut">
              <a:rPr lang="en-IN" smtClean="0"/>
              <a:t>25-09-2022</a:t>
            </a:fld>
            <a:endParaRPr lang="en-IN"/>
          </a:p>
        </p:txBody>
      </p:sp>
      <p:sp>
        <p:nvSpPr>
          <p:cNvPr id="6" name="Footer Placeholder 5">
            <a:extLst>
              <a:ext uri="{FF2B5EF4-FFF2-40B4-BE49-F238E27FC236}">
                <a16:creationId xmlns:a16="http://schemas.microsoft.com/office/drawing/2014/main" id="{7DB7AA58-2994-3918-C564-ADD8E7D28F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C2DA92-D378-707F-5A47-EB17686FFF92}"/>
              </a:ext>
            </a:extLst>
          </p:cNvPr>
          <p:cNvSpPr>
            <a:spLocks noGrp="1"/>
          </p:cNvSpPr>
          <p:nvPr>
            <p:ph type="sldNum" sz="quarter" idx="12"/>
          </p:nvPr>
        </p:nvSpPr>
        <p:spPr/>
        <p:txBody>
          <a:bodyPr/>
          <a:lstStyle/>
          <a:p>
            <a:fld id="{4BC07084-3961-42E6-8201-B4586C0F12AD}" type="slidenum">
              <a:rPr lang="en-IN" smtClean="0"/>
              <a:t>‹#›</a:t>
            </a:fld>
            <a:endParaRPr lang="en-IN"/>
          </a:p>
        </p:txBody>
      </p:sp>
    </p:spTree>
    <p:extLst>
      <p:ext uri="{BB962C8B-B14F-4D97-AF65-F5344CB8AC3E}">
        <p14:creationId xmlns:p14="http://schemas.microsoft.com/office/powerpoint/2010/main" val="1295837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CD5B2C-AF3C-8010-4F63-126201D48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E432BC-4E81-32F7-9410-04D19F9210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873DF0-4E9F-BE6E-01B2-A40D21D69C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55DD18-6288-4AF7-969C-FFC217EA07C9}" type="datetimeFigureOut">
              <a:rPr lang="en-IN" smtClean="0"/>
              <a:t>25-09-2022</a:t>
            </a:fld>
            <a:endParaRPr lang="en-IN"/>
          </a:p>
        </p:txBody>
      </p:sp>
      <p:sp>
        <p:nvSpPr>
          <p:cNvPr id="5" name="Footer Placeholder 4">
            <a:extLst>
              <a:ext uri="{FF2B5EF4-FFF2-40B4-BE49-F238E27FC236}">
                <a16:creationId xmlns:a16="http://schemas.microsoft.com/office/drawing/2014/main" id="{8121F690-C0A8-CDF0-C7E2-8B28DEAC22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8EC573-D3FE-3611-BABA-F94339048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07084-3961-42E6-8201-B4586C0F12AD}" type="slidenum">
              <a:rPr lang="en-IN" smtClean="0"/>
              <a:t>‹#›</a:t>
            </a:fld>
            <a:endParaRPr lang="en-IN"/>
          </a:p>
        </p:txBody>
      </p:sp>
    </p:spTree>
    <p:extLst>
      <p:ext uri="{BB962C8B-B14F-4D97-AF65-F5344CB8AC3E}">
        <p14:creationId xmlns:p14="http://schemas.microsoft.com/office/powerpoint/2010/main" val="1878522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sv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A0C664-DF82-6494-0513-73273FCA1222}"/>
              </a:ext>
            </a:extLst>
          </p:cNvPr>
          <p:cNvSpPr>
            <a:spLocks noGrp="1"/>
          </p:cNvSpPr>
          <p:nvPr>
            <p:ph type="subTitle" idx="1"/>
          </p:nvPr>
        </p:nvSpPr>
        <p:spPr>
          <a:xfrm>
            <a:off x="599768" y="2458065"/>
            <a:ext cx="11051458" cy="2389238"/>
          </a:xfrm>
        </p:spPr>
        <p:txBody>
          <a:bodyPr>
            <a:normAutofit fontScale="92500"/>
          </a:bodyPr>
          <a:lstStyle/>
          <a:p>
            <a:pPr algn="just">
              <a:lnSpc>
                <a:spcPct val="150000"/>
              </a:lnSpc>
            </a:pPr>
            <a:r>
              <a:rPr lang="en-IN" sz="4400" dirty="0">
                <a:solidFill>
                  <a:schemeClr val="accent2"/>
                </a:solidFill>
                <a:effectLst/>
                <a:latin typeface="Bahnschrift Condensed" panose="020B0502040204020203" pitchFamily="34" charset="0"/>
                <a:ea typeface="Calibri" panose="020F0502020204030204" pitchFamily="34" charset="0"/>
                <a:cs typeface="Times New Roman" panose="02020603050405020304" pitchFamily="18" charset="0"/>
              </a:rPr>
              <a:t>Customer satisfaction has emerged as one of the most important factors that guarantee the success of online store. </a:t>
            </a:r>
            <a:endParaRPr lang="en-IN" sz="4800" dirty="0">
              <a:solidFill>
                <a:schemeClr val="accent2"/>
              </a:solidFill>
              <a:latin typeface="Bahnschrift Condensed" panose="020B0502040204020203"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1060A29F-AF4C-3276-96B1-ACAC7DDA5CE8}"/>
              </a:ext>
            </a:extLst>
          </p:cNvPr>
          <p:cNvSpPr/>
          <p:nvPr/>
        </p:nvSpPr>
        <p:spPr>
          <a:xfrm>
            <a:off x="1976285" y="479681"/>
            <a:ext cx="9006348" cy="1552445"/>
          </a:xfrm>
          <a:prstGeom prst="rect">
            <a:avLst/>
          </a:prstGeom>
          <a:solidFill>
            <a:srgbClr val="0070C0"/>
          </a:solidFill>
          <a:ln w="12700">
            <a:solidFill>
              <a:schemeClr val="accent2">
                <a:lumMod val="60000"/>
                <a:lumOff val="4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IN" sz="4000" b="1"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Times New Roman" panose="02020603050405020304" pitchFamily="18" charset="0"/>
              </a:rPr>
              <a:t>THE RESEARCH PROBLEM STATEMENT</a:t>
            </a:r>
            <a:endParaRPr lang="en-IN" sz="4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17" name="Graphic 16" descr="Forest scene with solid fill">
            <a:extLst>
              <a:ext uri="{FF2B5EF4-FFF2-40B4-BE49-F238E27FC236}">
                <a16:creationId xmlns:a16="http://schemas.microsoft.com/office/drawing/2014/main" id="{2D7725C2-5B6F-1A34-34EE-29CA87E3D5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317" y="207529"/>
            <a:ext cx="1700979" cy="1824597"/>
          </a:xfrm>
          <a:prstGeom prst="rect">
            <a:avLst/>
          </a:prstGeom>
        </p:spPr>
      </p:pic>
      <p:pic>
        <p:nvPicPr>
          <p:cNvPr id="18" name="Graphic 17" descr="Coffee with solid fill">
            <a:extLst>
              <a:ext uri="{FF2B5EF4-FFF2-40B4-BE49-F238E27FC236}">
                <a16:creationId xmlns:a16="http://schemas.microsoft.com/office/drawing/2014/main" id="{C9970D3A-A298-44B1-FFED-8AB55898E9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47123" y="4739149"/>
            <a:ext cx="1784555" cy="1789471"/>
          </a:xfrm>
          <a:prstGeom prst="rect">
            <a:avLst/>
          </a:prstGeom>
        </p:spPr>
      </p:pic>
    </p:spTree>
    <p:extLst>
      <p:ext uri="{BB962C8B-B14F-4D97-AF65-F5344CB8AC3E}">
        <p14:creationId xmlns:p14="http://schemas.microsoft.com/office/powerpoint/2010/main" val="494535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D9F2-92BD-5EE3-ABCD-E6243D2D2AEF}"/>
              </a:ext>
            </a:extLst>
          </p:cNvPr>
          <p:cNvSpPr>
            <a:spLocks noGrp="1"/>
          </p:cNvSpPr>
          <p:nvPr>
            <p:ph type="title"/>
          </p:nvPr>
        </p:nvSpPr>
        <p:spPr>
          <a:xfrm>
            <a:off x="838200" y="365125"/>
            <a:ext cx="10515600" cy="1355520"/>
          </a:xfrm>
        </p:spPr>
        <p:txBody>
          <a:bodyPr>
            <a:normAutofit/>
          </a:bodyPr>
          <a:lstStyle/>
          <a:p>
            <a:pPr algn="ctr"/>
            <a:r>
              <a:rPr lang="en-IN" sz="6600" b="1" u="sng" dirty="0">
                <a:solidFill>
                  <a:srgbClr val="00B050"/>
                </a:solidFill>
                <a:effectLst>
                  <a:outerShdw blurRad="38100" dist="38100" dir="2700000" algn="tl">
                    <a:srgbClr val="000000">
                      <a:alpha val="43137"/>
                    </a:srgbClr>
                  </a:outerShdw>
                </a:effectLst>
                <a:latin typeface="Bahnschrift SemiBold SemiConden" panose="020B0502040204020203" pitchFamily="34" charset="0"/>
              </a:rPr>
              <a:t>CONCLUSION</a:t>
            </a:r>
            <a:r>
              <a:rPr lang="en-IN" sz="7200" b="1" u="sng" dirty="0">
                <a:solidFill>
                  <a:srgbClr val="00B050"/>
                </a:solidFill>
                <a:effectLst>
                  <a:outerShdw blurRad="38100" dist="38100" dir="2700000" algn="tl">
                    <a:srgbClr val="000000">
                      <a:alpha val="43137"/>
                    </a:srgbClr>
                  </a:outerShdw>
                </a:effectLst>
                <a:latin typeface="Bahnschrift SemiBold SemiConden" panose="020B0502040204020203" pitchFamily="34" charset="0"/>
              </a:rPr>
              <a:t> </a:t>
            </a:r>
            <a:r>
              <a:rPr lang="en-IN" sz="6600" b="1" u="sng" dirty="0">
                <a:solidFill>
                  <a:srgbClr val="FFC000"/>
                </a:solidFill>
                <a:effectLst>
                  <a:outerShdw blurRad="38100" dist="38100" dir="2700000" algn="tl">
                    <a:srgbClr val="000000">
                      <a:alpha val="43137"/>
                    </a:srgbClr>
                  </a:outerShdw>
                </a:effectLst>
                <a:latin typeface="Bahnschrift SemiBold SemiConden" panose="020B0502040204020203" pitchFamily="34" charset="0"/>
              </a:rPr>
              <a:t>PART</a:t>
            </a:r>
            <a:r>
              <a:rPr lang="en-IN" sz="7200" b="1" u="sng" dirty="0">
                <a:solidFill>
                  <a:srgbClr val="FFC000"/>
                </a:solidFill>
                <a:effectLst>
                  <a:outerShdw blurRad="38100" dist="38100" dir="2700000" algn="tl">
                    <a:srgbClr val="000000">
                      <a:alpha val="43137"/>
                    </a:srgbClr>
                  </a:outerShdw>
                </a:effectLst>
                <a:latin typeface="Bahnschrift SemiBold SemiConden" panose="020B0502040204020203" pitchFamily="34" charset="0"/>
              </a:rPr>
              <a:t> 3</a:t>
            </a:r>
            <a:endParaRPr lang="en-IN" sz="48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5452E63-0B55-0798-149E-9B5F0ECCE707}"/>
              </a:ext>
            </a:extLst>
          </p:cNvPr>
          <p:cNvSpPr>
            <a:spLocks noGrp="1"/>
          </p:cNvSpPr>
          <p:nvPr>
            <p:ph idx="1"/>
          </p:nvPr>
        </p:nvSpPr>
        <p:spPr>
          <a:xfrm>
            <a:off x="838199" y="1898432"/>
            <a:ext cx="11148391" cy="4699013"/>
          </a:xfrm>
        </p:spPr>
        <p:txBody>
          <a:bodyPr>
            <a:normAutofit/>
          </a:bodyPr>
          <a:lstStyle/>
          <a:p>
            <a:r>
              <a:rPr lang="en-US" sz="1400" dirty="0"/>
              <a:t>Maximum customer agrees that  Empathy (readiness to assist with queries) towards the customers. Those provide References.</a:t>
            </a:r>
          </a:p>
          <a:p>
            <a:r>
              <a:rPr lang="en-US" sz="1400" dirty="0"/>
              <a:t>The One who agrees to that Privacy is import those customer provide references</a:t>
            </a:r>
          </a:p>
          <a:p>
            <a:r>
              <a:rPr lang="en-US" sz="1400" dirty="0"/>
              <a:t>Responsiveness, availability of several communication channels (email, online rep, twitter, phone etc.) The customer who agrees to it provide references</a:t>
            </a:r>
          </a:p>
          <a:p>
            <a:r>
              <a:rPr lang="en-US" sz="1400" dirty="0"/>
              <a:t>The customer who that agrees Online Shopping gives Benefit and discounts provide reference</a:t>
            </a:r>
            <a:endParaRPr lang="en-IN" sz="1400" dirty="0"/>
          </a:p>
          <a:p>
            <a:r>
              <a:rPr lang="en-US" sz="1400" dirty="0"/>
              <a:t>The customer who Enjoy Online Shopping those provide lot of references.</a:t>
            </a:r>
          </a:p>
          <a:p>
            <a:r>
              <a:rPr lang="en-US" sz="1400" dirty="0"/>
              <a:t>The customer who Shop online they agree Shopping online is convenient and flexible and those customer provide maximum references.</a:t>
            </a:r>
          </a:p>
          <a:p>
            <a:r>
              <a:rPr lang="en-US" sz="1400" dirty="0"/>
              <a:t>The One Who loves the Return Replace Policy provide references.</a:t>
            </a:r>
          </a:p>
          <a:p>
            <a:r>
              <a:rPr lang="en-US" sz="1400" dirty="0"/>
              <a:t>The one who Agrees or Dis-agrees with loyalty Program provide references.</a:t>
            </a:r>
          </a:p>
          <a:p>
            <a:r>
              <a:rPr lang="en-US" sz="1400" dirty="0"/>
              <a:t>Trust is one of the biggest factor for reference.</a:t>
            </a:r>
          </a:p>
          <a:p>
            <a:r>
              <a:rPr lang="en-US" sz="1400" dirty="0"/>
              <a:t>The One who agrees offerings are more the reference are more.</a:t>
            </a:r>
          </a:p>
          <a:p>
            <a:r>
              <a:rPr lang="en-US" sz="1400" dirty="0"/>
              <a:t>Customer prefer that Product Information is more import the brand having more product information receives more reference.</a:t>
            </a:r>
          </a:p>
          <a:p>
            <a:r>
              <a:rPr lang="en-US" sz="1400" dirty="0"/>
              <a:t>The one who thinks Monetary Savings are more they provide more references.</a:t>
            </a:r>
          </a:p>
          <a:p>
            <a:r>
              <a:rPr lang="en-US" sz="1400" dirty="0"/>
              <a:t>The one who thinks the Convenience of patronizing the online retailer they also with indifferent provide reference as well.</a:t>
            </a:r>
          </a:p>
        </p:txBody>
      </p:sp>
      <p:pic>
        <p:nvPicPr>
          <p:cNvPr id="5" name="Graphic 4" descr="Chevron arrows with solid fill">
            <a:extLst>
              <a:ext uri="{FF2B5EF4-FFF2-40B4-BE49-F238E27FC236}">
                <a16:creationId xmlns:a16="http://schemas.microsoft.com/office/drawing/2014/main" id="{4881ECCC-EC50-6669-4532-805FE5FB17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1671" y="445242"/>
            <a:ext cx="1978742" cy="1195285"/>
          </a:xfrm>
          <a:prstGeom prst="rect">
            <a:avLst/>
          </a:prstGeom>
        </p:spPr>
      </p:pic>
      <p:pic>
        <p:nvPicPr>
          <p:cNvPr id="7" name="Graphic 6" descr="Factory with solid fill">
            <a:extLst>
              <a:ext uri="{FF2B5EF4-FFF2-40B4-BE49-F238E27FC236}">
                <a16:creationId xmlns:a16="http://schemas.microsoft.com/office/drawing/2014/main" id="{B4A74B38-5B0A-1994-52A5-A1977E3A65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27226" y="4959568"/>
            <a:ext cx="1859364" cy="1898432"/>
          </a:xfrm>
          <a:prstGeom prst="rect">
            <a:avLst/>
          </a:prstGeom>
        </p:spPr>
      </p:pic>
    </p:spTree>
    <p:extLst>
      <p:ext uri="{BB962C8B-B14F-4D97-AF65-F5344CB8AC3E}">
        <p14:creationId xmlns:p14="http://schemas.microsoft.com/office/powerpoint/2010/main" val="3539072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E1D30-E3A9-22C0-04F5-87DC6EA7739B}"/>
              </a:ext>
            </a:extLst>
          </p:cNvPr>
          <p:cNvSpPr>
            <a:spLocks noGrp="1"/>
          </p:cNvSpPr>
          <p:nvPr>
            <p:ph type="title"/>
          </p:nvPr>
        </p:nvSpPr>
        <p:spPr/>
        <p:txBody>
          <a:bodyPr>
            <a:normAutofit/>
          </a:bodyPr>
          <a:lstStyle/>
          <a:p>
            <a:pPr algn="ctr"/>
            <a:r>
              <a:rPr lang="en-IN" sz="6600" b="1" u="sng" dirty="0">
                <a:solidFill>
                  <a:srgbClr val="00B050"/>
                </a:solidFill>
                <a:effectLst>
                  <a:outerShdw blurRad="38100" dist="38100" dir="2700000" algn="tl">
                    <a:srgbClr val="000000">
                      <a:alpha val="43137"/>
                    </a:srgbClr>
                  </a:outerShdw>
                </a:effectLst>
                <a:latin typeface="Bahnschrift SemiBold SemiConden" panose="020B0502040204020203" pitchFamily="34" charset="0"/>
              </a:rPr>
              <a:t>CONCLUSION</a:t>
            </a:r>
            <a:r>
              <a:rPr lang="en-IN" sz="7200" b="1" u="sng" dirty="0">
                <a:solidFill>
                  <a:srgbClr val="00B050"/>
                </a:solidFill>
                <a:effectLst>
                  <a:outerShdw blurRad="38100" dist="38100" dir="2700000" algn="tl">
                    <a:srgbClr val="000000">
                      <a:alpha val="43137"/>
                    </a:srgbClr>
                  </a:outerShdw>
                </a:effectLst>
                <a:latin typeface="Bahnschrift SemiBold SemiConden" panose="020B0502040204020203" pitchFamily="34" charset="0"/>
              </a:rPr>
              <a:t> </a:t>
            </a:r>
            <a:r>
              <a:rPr lang="en-IN" sz="6600" b="1" u="sng" dirty="0">
                <a:solidFill>
                  <a:srgbClr val="FFC000"/>
                </a:solidFill>
                <a:effectLst>
                  <a:outerShdw blurRad="38100" dist="38100" dir="2700000" algn="tl">
                    <a:srgbClr val="000000">
                      <a:alpha val="43137"/>
                    </a:srgbClr>
                  </a:outerShdw>
                </a:effectLst>
                <a:latin typeface="Bahnschrift SemiBold SemiConden" panose="020B0502040204020203" pitchFamily="34" charset="0"/>
              </a:rPr>
              <a:t>PART</a:t>
            </a:r>
            <a:r>
              <a:rPr lang="en-IN" sz="7200" b="1" u="sng" dirty="0">
                <a:solidFill>
                  <a:srgbClr val="FFC000"/>
                </a:solidFill>
                <a:effectLst>
                  <a:outerShdw blurRad="38100" dist="38100" dir="2700000" algn="tl">
                    <a:srgbClr val="000000">
                      <a:alpha val="43137"/>
                    </a:srgbClr>
                  </a:outerShdw>
                </a:effectLst>
                <a:latin typeface="Bahnschrift SemiBold SemiConden" panose="020B0502040204020203" pitchFamily="34" charset="0"/>
              </a:rPr>
              <a:t> 4</a:t>
            </a:r>
            <a:endParaRPr lang="en-IN" sz="6600" dirty="0"/>
          </a:p>
        </p:txBody>
      </p:sp>
      <p:sp>
        <p:nvSpPr>
          <p:cNvPr id="3" name="Content Placeholder 2">
            <a:extLst>
              <a:ext uri="{FF2B5EF4-FFF2-40B4-BE49-F238E27FC236}">
                <a16:creationId xmlns:a16="http://schemas.microsoft.com/office/drawing/2014/main" id="{961A1AA1-97FB-FDF6-E1E2-F0E2326E4258}"/>
              </a:ext>
            </a:extLst>
          </p:cNvPr>
          <p:cNvSpPr>
            <a:spLocks noGrp="1"/>
          </p:cNvSpPr>
          <p:nvPr>
            <p:ph idx="1"/>
          </p:nvPr>
        </p:nvSpPr>
        <p:spPr>
          <a:xfrm>
            <a:off x="838200" y="1637941"/>
            <a:ext cx="10867103" cy="3582117"/>
          </a:xfrm>
        </p:spPr>
        <p:txBody>
          <a:bodyPr>
            <a:normAutofit/>
          </a:bodyPr>
          <a:lstStyle/>
          <a:p>
            <a:r>
              <a:rPr lang="en-US" sz="1600" dirty="0"/>
              <a:t>The one customer who finds Loading and processing speed is main factor provide references.</a:t>
            </a:r>
          </a:p>
          <a:p>
            <a:r>
              <a:rPr lang="en-US" sz="1600" dirty="0"/>
              <a:t>The one who likes the Interface Rating provide references.</a:t>
            </a:r>
          </a:p>
          <a:p>
            <a:r>
              <a:rPr lang="en-US" sz="1600" dirty="0"/>
              <a:t>Graphs Convenient Payment methods doesn't matter much for to provide references</a:t>
            </a:r>
          </a:p>
          <a:p>
            <a:r>
              <a:rPr lang="en-US" sz="1600" dirty="0"/>
              <a:t>The One who Trust that the online retail store will fulfill its part of the transaction at the stipulated time those provide references</a:t>
            </a:r>
          </a:p>
          <a:p>
            <a:r>
              <a:rPr lang="en-US" sz="1600" dirty="0"/>
              <a:t> Feel gratification shopping on your favorite e-tailer is not an import point one who disagree provides more references.</a:t>
            </a:r>
          </a:p>
          <a:p>
            <a:r>
              <a:rPr lang="en-US" sz="1600" dirty="0"/>
              <a:t>Shopping on the website helps you fulfill certain roles the one who agree or disagree provide references.</a:t>
            </a:r>
          </a:p>
          <a:p>
            <a:r>
              <a:rPr lang="en-US" sz="1600" dirty="0"/>
              <a:t>The One who things online shopping is value for money provides Maximum references but indifferent provide less references.</a:t>
            </a:r>
          </a:p>
          <a:p>
            <a:r>
              <a:rPr lang="en-US" sz="1600" dirty="0"/>
              <a:t>Shopping on the website gives you the sense of adventure Many agrees they provide reference along with indifferent.</a:t>
            </a:r>
          </a:p>
          <a:p>
            <a:r>
              <a:rPr lang="en-US" sz="1600" dirty="0"/>
              <a:t>The one who agrees Shopping on your preferred E-tailer enhances your social status provide reference along indifferent and disagree also provide references</a:t>
            </a:r>
            <a:endParaRPr lang="en-IN" sz="1600" dirty="0"/>
          </a:p>
          <a:p>
            <a:endParaRPr lang="en-US" sz="2000" dirty="0"/>
          </a:p>
          <a:p>
            <a:endParaRPr lang="en-IN" sz="2000" dirty="0"/>
          </a:p>
        </p:txBody>
      </p:sp>
      <p:pic>
        <p:nvPicPr>
          <p:cNvPr id="4" name="Graphic 3" descr="Chevron arrows with solid fill">
            <a:extLst>
              <a:ext uri="{FF2B5EF4-FFF2-40B4-BE49-F238E27FC236}">
                <a16:creationId xmlns:a16="http://schemas.microsoft.com/office/drawing/2014/main" id="{0B779D58-5757-43C9-B0CB-80D439C7F3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813" y="365124"/>
            <a:ext cx="1978742" cy="1325563"/>
          </a:xfrm>
          <a:prstGeom prst="rect">
            <a:avLst/>
          </a:prstGeom>
        </p:spPr>
      </p:pic>
      <p:pic>
        <p:nvPicPr>
          <p:cNvPr id="6" name="Graphic 5" descr="Bar graph with upward trend with solid fill">
            <a:extLst>
              <a:ext uri="{FF2B5EF4-FFF2-40B4-BE49-F238E27FC236}">
                <a16:creationId xmlns:a16="http://schemas.microsoft.com/office/drawing/2014/main" id="{C87DCEAD-6A6D-38BD-C81E-BE6F065FF7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56290" y="4729316"/>
            <a:ext cx="2549013" cy="2128684"/>
          </a:xfrm>
          <a:prstGeom prst="rect">
            <a:avLst/>
          </a:prstGeom>
        </p:spPr>
      </p:pic>
    </p:spTree>
    <p:extLst>
      <p:ext uri="{BB962C8B-B14F-4D97-AF65-F5344CB8AC3E}">
        <p14:creationId xmlns:p14="http://schemas.microsoft.com/office/powerpoint/2010/main" val="54467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966EA-9571-27AD-65AA-87416BE848DF}"/>
              </a:ext>
            </a:extLst>
          </p:cNvPr>
          <p:cNvSpPr>
            <a:spLocks noGrp="1"/>
          </p:cNvSpPr>
          <p:nvPr>
            <p:ph type="title"/>
          </p:nvPr>
        </p:nvSpPr>
        <p:spPr>
          <a:xfrm>
            <a:off x="2723534" y="365125"/>
            <a:ext cx="8630265" cy="1325563"/>
          </a:xfrm>
        </p:spPr>
        <p:txBody>
          <a:bodyPr>
            <a:normAutofit/>
          </a:bodyPr>
          <a:lstStyle/>
          <a:p>
            <a:r>
              <a:rPr lang="en-IN" sz="6600" b="1" u="sng" dirty="0">
                <a:solidFill>
                  <a:srgbClr val="FF0000"/>
                </a:solidFill>
                <a:effectLst>
                  <a:outerShdw blurRad="38100" dist="38100" dir="2700000" algn="tl">
                    <a:srgbClr val="000000">
                      <a:alpha val="43137"/>
                    </a:srgbClr>
                  </a:outerShdw>
                </a:effectLst>
                <a:latin typeface="Bahnschrift SemiBold SemiConden" panose="020B0502040204020203" pitchFamily="34" charset="0"/>
              </a:rPr>
              <a:t>CONCLUSION </a:t>
            </a:r>
            <a:r>
              <a:rPr lang="en-IN" sz="6600" b="1" u="sng" dirty="0">
                <a:effectLst>
                  <a:outerShdw blurRad="38100" dist="38100" dir="2700000" algn="tl">
                    <a:srgbClr val="000000">
                      <a:alpha val="43137"/>
                    </a:srgbClr>
                  </a:outerShdw>
                </a:effectLst>
                <a:latin typeface="Bahnschrift SemiBold SemiConden" panose="020B0502040204020203" pitchFamily="34" charset="0"/>
              </a:rPr>
              <a:t>PART 5</a:t>
            </a:r>
            <a:endParaRPr lang="en-IN" sz="6600" dirty="0"/>
          </a:p>
        </p:txBody>
      </p:sp>
      <p:sp>
        <p:nvSpPr>
          <p:cNvPr id="3" name="Content Placeholder 2">
            <a:extLst>
              <a:ext uri="{FF2B5EF4-FFF2-40B4-BE49-F238E27FC236}">
                <a16:creationId xmlns:a16="http://schemas.microsoft.com/office/drawing/2014/main" id="{AC9308BB-6844-35EC-6FF3-68A18F71AAD5}"/>
              </a:ext>
            </a:extLst>
          </p:cNvPr>
          <p:cNvSpPr>
            <a:spLocks noGrp="1"/>
          </p:cNvSpPr>
          <p:nvPr>
            <p:ph idx="1"/>
          </p:nvPr>
        </p:nvSpPr>
        <p:spPr>
          <a:xfrm>
            <a:off x="730044" y="1818968"/>
            <a:ext cx="10803195" cy="4673906"/>
          </a:xfrm>
        </p:spPr>
        <p:txBody>
          <a:bodyPr>
            <a:noAutofit/>
          </a:bodyPr>
          <a:lstStyle/>
          <a:p>
            <a:r>
              <a:rPr lang="en-US" sz="1600" dirty="0"/>
              <a:t>Easy Website Enable promote reference</a:t>
            </a:r>
          </a:p>
          <a:p>
            <a:r>
              <a:rPr lang="en-US" sz="1600" dirty="0"/>
              <a:t>Website Layout Attract more customer and reference are more.</a:t>
            </a:r>
          </a:p>
          <a:p>
            <a:r>
              <a:rPr lang="en-US" sz="1600" dirty="0"/>
              <a:t>Best Offers attract customers and that source of Reference maximum in female</a:t>
            </a:r>
          </a:p>
          <a:p>
            <a:r>
              <a:rPr lang="en-US" sz="1600" dirty="0"/>
              <a:t>Complete and Relevant description information of products attract customers mainly male, That helps in reference.</a:t>
            </a:r>
          </a:p>
          <a:p>
            <a:r>
              <a:rPr lang="en-US" sz="1600" dirty="0"/>
              <a:t>Website Speed is more import for customers as the Website Speed is good the refer of the website is more.</a:t>
            </a:r>
          </a:p>
          <a:p>
            <a:r>
              <a:rPr lang="en-US" sz="1600" dirty="0"/>
              <a:t>Website Reliability is more import for maximum of male customers then Female for references</a:t>
            </a:r>
          </a:p>
          <a:p>
            <a:r>
              <a:rPr lang="en-US" sz="1600" dirty="0"/>
              <a:t>Quick Purchase is maximum done by male then female, Website reference also depends on Quick Purchase.</a:t>
            </a:r>
          </a:p>
          <a:p>
            <a:r>
              <a:rPr lang="en-US" sz="1600" dirty="0"/>
              <a:t>Customer Mainly male prefer to have Different Pay option.</a:t>
            </a:r>
          </a:p>
          <a:p>
            <a:r>
              <a:rPr lang="en-US" sz="1600" dirty="0"/>
              <a:t>Speed Delivery doesn't meant much for customers to provide references.</a:t>
            </a:r>
          </a:p>
          <a:p>
            <a:r>
              <a:rPr lang="en-US" sz="1600" dirty="0"/>
              <a:t>Customer Privacy Info is more import for Female.</a:t>
            </a:r>
          </a:p>
          <a:p>
            <a:r>
              <a:rPr lang="en-US" sz="1600" dirty="0"/>
              <a:t>Reference goes down for Male if Website Security is poor, whereas Female doesn't feel the same to provide references.</a:t>
            </a:r>
          </a:p>
          <a:p>
            <a:r>
              <a:rPr lang="en-US" sz="1600" dirty="0"/>
              <a:t>Trust Worthy is very import for Male and Female. As trust goes up Reference also goes up.</a:t>
            </a:r>
          </a:p>
          <a:p>
            <a:r>
              <a:rPr lang="en-US" sz="1600" dirty="0"/>
              <a:t>Assistance is more import for male customers followed by female customers, as the Assistance is good reference will go up.</a:t>
            </a:r>
          </a:p>
          <a:p>
            <a:pPr marL="0" indent="0">
              <a:buNone/>
            </a:pPr>
            <a:endParaRPr lang="en-IN" sz="1600" dirty="0"/>
          </a:p>
        </p:txBody>
      </p:sp>
      <p:pic>
        <p:nvPicPr>
          <p:cNvPr id="4" name="Graphic 3" descr="Chevron arrows with solid fill">
            <a:extLst>
              <a:ext uri="{FF2B5EF4-FFF2-40B4-BE49-F238E27FC236}">
                <a16:creationId xmlns:a16="http://schemas.microsoft.com/office/drawing/2014/main" id="{AE20A607-7A88-E4C9-182F-CAAA7DA1B6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7980" y="365124"/>
            <a:ext cx="1978742" cy="1325563"/>
          </a:xfrm>
          <a:prstGeom prst="rect">
            <a:avLst/>
          </a:prstGeom>
        </p:spPr>
      </p:pic>
    </p:spTree>
    <p:extLst>
      <p:ext uri="{BB962C8B-B14F-4D97-AF65-F5344CB8AC3E}">
        <p14:creationId xmlns:p14="http://schemas.microsoft.com/office/powerpoint/2010/main" val="1325287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1421-ED80-8E73-4AB1-186845F7A19D}"/>
              </a:ext>
            </a:extLst>
          </p:cNvPr>
          <p:cNvSpPr>
            <a:spLocks noGrp="1"/>
          </p:cNvSpPr>
          <p:nvPr>
            <p:ph type="title"/>
          </p:nvPr>
        </p:nvSpPr>
        <p:spPr>
          <a:xfrm>
            <a:off x="838200" y="405783"/>
            <a:ext cx="10515600" cy="1325563"/>
          </a:xfrm>
        </p:spPr>
        <p:txBody>
          <a:bodyPr>
            <a:normAutofit/>
          </a:bodyPr>
          <a:lstStyle/>
          <a:p>
            <a:pPr algn="ctr"/>
            <a:r>
              <a:rPr lang="en-IN" sz="6000" b="1" u="sng" dirty="0">
                <a:solidFill>
                  <a:srgbClr val="FF0000"/>
                </a:solidFill>
                <a:effectLst>
                  <a:outerShdw blurRad="38100" dist="38100" dir="2700000" algn="tl">
                    <a:srgbClr val="000000">
                      <a:alpha val="43137"/>
                    </a:srgbClr>
                  </a:outerShdw>
                </a:effectLst>
                <a:latin typeface="Bahnschrift SemiBold SemiConden" panose="020B0502040204020203" pitchFamily="34" charset="0"/>
              </a:rPr>
              <a:t>CONCLUSION </a:t>
            </a:r>
            <a:r>
              <a:rPr lang="en-IN" sz="6000" b="1" u="sng" dirty="0">
                <a:effectLst>
                  <a:outerShdw blurRad="38100" dist="38100" dir="2700000" algn="tl">
                    <a:srgbClr val="000000">
                      <a:alpha val="43137"/>
                    </a:srgbClr>
                  </a:outerShdw>
                </a:effectLst>
                <a:latin typeface="Bahnschrift SemiBold SemiConden" panose="020B0502040204020203" pitchFamily="34" charset="0"/>
              </a:rPr>
              <a:t>PART 6</a:t>
            </a:r>
            <a:endParaRPr lang="en-IN" sz="6000" dirty="0"/>
          </a:p>
        </p:txBody>
      </p:sp>
      <p:sp>
        <p:nvSpPr>
          <p:cNvPr id="3" name="Content Placeholder 2">
            <a:extLst>
              <a:ext uri="{FF2B5EF4-FFF2-40B4-BE49-F238E27FC236}">
                <a16:creationId xmlns:a16="http://schemas.microsoft.com/office/drawing/2014/main" id="{129FF952-E9F5-4FF2-D193-A030DCEB83FD}"/>
              </a:ext>
            </a:extLst>
          </p:cNvPr>
          <p:cNvSpPr>
            <a:spLocks noGrp="1"/>
          </p:cNvSpPr>
          <p:nvPr>
            <p:ph idx="1"/>
          </p:nvPr>
        </p:nvSpPr>
        <p:spPr>
          <a:xfrm>
            <a:off x="838200" y="1825625"/>
            <a:ext cx="10515600" cy="3965575"/>
          </a:xfrm>
        </p:spPr>
        <p:txBody>
          <a:bodyPr>
            <a:normAutofit/>
          </a:bodyPr>
          <a:lstStyle/>
          <a:p>
            <a:r>
              <a:rPr lang="en-US" sz="1600" dirty="0"/>
              <a:t>If log in time is more the reference goes down for male customers whereas that doesn't matters to female customers for references.</a:t>
            </a:r>
          </a:p>
          <a:p>
            <a:r>
              <a:rPr lang="en-US" sz="1600" dirty="0"/>
              <a:t>Delay in Website loading will decrease the reference mainly in male and female.</a:t>
            </a:r>
          </a:p>
          <a:p>
            <a:r>
              <a:rPr lang="en-US" sz="1600" dirty="0"/>
              <a:t>If Promotion price is Good the reference is also Up.</a:t>
            </a:r>
          </a:p>
          <a:p>
            <a:r>
              <a:rPr lang="en-US" sz="1600" dirty="0"/>
              <a:t>Promotion Loading time doesn't matter for male or Female. To provide references</a:t>
            </a:r>
          </a:p>
          <a:p>
            <a:r>
              <a:rPr lang="en-US" sz="1600" dirty="0"/>
              <a:t>Limited Pay Mode would little bother to for Male. But refer to Website remains neutral.</a:t>
            </a:r>
          </a:p>
          <a:p>
            <a:r>
              <a:rPr lang="en-US" sz="1600" dirty="0"/>
              <a:t>Longer Delivery Time would Matter Mostly Female. Reference will improve if delivery period is less.</a:t>
            </a:r>
          </a:p>
          <a:p>
            <a:r>
              <a:rPr lang="en-US" sz="1600" dirty="0"/>
              <a:t>Change in Web/App Design would matters a lot the reference goes up if Apps Design are better.</a:t>
            </a:r>
          </a:p>
          <a:p>
            <a:r>
              <a:rPr lang="en-US" sz="1600" dirty="0"/>
              <a:t>Frequent disruption when moving from one page to another would matter for Female, so reference would be quite nominal but Males would refer website.</a:t>
            </a:r>
          </a:p>
          <a:p>
            <a:r>
              <a:rPr lang="en-US" sz="1600" dirty="0"/>
              <a:t>Efficient Website brings more reference from male and female as well </a:t>
            </a:r>
            <a:endParaRPr lang="en-IN" sz="1600" dirty="0"/>
          </a:p>
        </p:txBody>
      </p:sp>
      <p:pic>
        <p:nvPicPr>
          <p:cNvPr id="4" name="Graphic 3" descr="Chevron arrows with solid fill">
            <a:extLst>
              <a:ext uri="{FF2B5EF4-FFF2-40B4-BE49-F238E27FC236}">
                <a16:creationId xmlns:a16="http://schemas.microsoft.com/office/drawing/2014/main" id="{C2969BDC-9CB3-832E-F922-D6FA6A9718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7980" y="365124"/>
            <a:ext cx="1978742" cy="1325563"/>
          </a:xfrm>
          <a:prstGeom prst="rect">
            <a:avLst/>
          </a:prstGeom>
        </p:spPr>
      </p:pic>
      <p:pic>
        <p:nvPicPr>
          <p:cNvPr id="6" name="Graphic 5" descr="Bar graph with upward trend with solid fill">
            <a:extLst>
              <a:ext uri="{FF2B5EF4-FFF2-40B4-BE49-F238E27FC236}">
                <a16:creationId xmlns:a16="http://schemas.microsoft.com/office/drawing/2014/main" id="{7F56900D-F096-DEB6-3D60-BC89DE884B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71934" y="4925961"/>
            <a:ext cx="2453149" cy="2000865"/>
          </a:xfrm>
          <a:prstGeom prst="rect">
            <a:avLst/>
          </a:prstGeom>
        </p:spPr>
      </p:pic>
    </p:spTree>
    <p:extLst>
      <p:ext uri="{BB962C8B-B14F-4D97-AF65-F5344CB8AC3E}">
        <p14:creationId xmlns:p14="http://schemas.microsoft.com/office/powerpoint/2010/main" val="3335979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yrannosaurus Rex with solid fill">
            <a:extLst>
              <a:ext uri="{FF2B5EF4-FFF2-40B4-BE49-F238E27FC236}">
                <a16:creationId xmlns:a16="http://schemas.microsoft.com/office/drawing/2014/main" id="{9A8EF70D-9D34-5D1F-25F5-E80728842E9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5807" y="1730477"/>
            <a:ext cx="4680155" cy="3631073"/>
          </a:xfrm>
        </p:spPr>
      </p:pic>
      <p:sp>
        <p:nvSpPr>
          <p:cNvPr id="6" name="Rectangle 5">
            <a:extLst>
              <a:ext uri="{FF2B5EF4-FFF2-40B4-BE49-F238E27FC236}">
                <a16:creationId xmlns:a16="http://schemas.microsoft.com/office/drawing/2014/main" id="{10179A28-2CBE-AA92-0979-B6BABEB4A358}"/>
              </a:ext>
            </a:extLst>
          </p:cNvPr>
          <p:cNvSpPr/>
          <p:nvPr/>
        </p:nvSpPr>
        <p:spPr>
          <a:xfrm>
            <a:off x="5230761" y="3156154"/>
            <a:ext cx="5781368" cy="923330"/>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The End </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67635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2847-08E6-579A-63DD-DBC7E93D6DD9}"/>
              </a:ext>
            </a:extLst>
          </p:cNvPr>
          <p:cNvSpPr>
            <a:spLocks noGrp="1"/>
          </p:cNvSpPr>
          <p:nvPr>
            <p:ph type="title"/>
          </p:nvPr>
        </p:nvSpPr>
        <p:spPr>
          <a:ln>
            <a:solidFill>
              <a:srgbClr val="FF0000"/>
            </a:solidFill>
          </a:ln>
        </p:spPr>
        <p:txBody>
          <a:bodyPr>
            <a:normAutofit/>
          </a:bodyPr>
          <a:lstStyle/>
          <a:p>
            <a:pPr algn="ctr"/>
            <a:r>
              <a:rPr lang="en-IN" sz="6000" b="1" dirty="0">
                <a:solidFill>
                  <a:srgbClr val="FF0000"/>
                </a:solidFill>
                <a:effectLst>
                  <a:outerShdw blurRad="38100" dist="38100" dir="2700000" algn="tl">
                    <a:srgbClr val="000000">
                      <a:alpha val="43137"/>
                    </a:srgbClr>
                  </a:outerShdw>
                </a:effectLst>
                <a:latin typeface="Bahnschrift SemiBold SemiConden" panose="020B0502040204020203" pitchFamily="34" charset="0"/>
              </a:rPr>
              <a:t>   RESEARCH PROBLEM….............               </a:t>
            </a:r>
          </a:p>
        </p:txBody>
      </p:sp>
      <p:sp>
        <p:nvSpPr>
          <p:cNvPr id="3" name="Content Placeholder 2">
            <a:extLst>
              <a:ext uri="{FF2B5EF4-FFF2-40B4-BE49-F238E27FC236}">
                <a16:creationId xmlns:a16="http://schemas.microsoft.com/office/drawing/2014/main" id="{3AF3DB7B-69F4-00D7-A388-0E76479AF31A}"/>
              </a:ext>
            </a:extLst>
          </p:cNvPr>
          <p:cNvSpPr>
            <a:spLocks noGrp="1"/>
          </p:cNvSpPr>
          <p:nvPr>
            <p:ph idx="1"/>
          </p:nvPr>
        </p:nvSpPr>
        <p:spPr>
          <a:xfrm>
            <a:off x="838200" y="2172929"/>
            <a:ext cx="10515600" cy="3608439"/>
          </a:xfrm>
        </p:spPr>
        <p:txBody>
          <a:bodyPr>
            <a:normAutofit/>
          </a:bodyPr>
          <a:lstStyle/>
          <a:p>
            <a:pPr algn="just"/>
            <a:r>
              <a:rPr lang="en-IN" sz="2400" dirty="0">
                <a:ea typeface="Calibri" panose="020F0502020204030204" pitchFamily="34" charset="0"/>
                <a:cs typeface="Times New Roman" panose="02020603050405020304" pitchFamily="18" charset="0"/>
              </a:rPr>
              <a:t>I</a:t>
            </a:r>
            <a:r>
              <a:rPr lang="en-IN" sz="2400" dirty="0">
                <a:effectLst/>
                <a:ea typeface="Calibri" panose="020F0502020204030204" pitchFamily="34" charset="0"/>
                <a:cs typeface="Times New Roman" panose="02020603050405020304" pitchFamily="18" charset="0"/>
              </a:rPr>
              <a:t>t has been posited as a key stimulant of purchase, repurchase intentions and customer loyalty. A comprehensive review of the literature, theories and models have been carried out to propose the models for customer activation and customer retention. </a:t>
            </a:r>
          </a:p>
          <a:p>
            <a:pPr algn="just"/>
            <a:r>
              <a:rPr lang="en-IN" sz="2400" dirty="0">
                <a:effectLst/>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 </a:t>
            </a:r>
          </a:p>
          <a:p>
            <a:pPr algn="just"/>
            <a:endParaRPr lang="en-IN" sz="1800" dirty="0">
              <a:solidFill>
                <a:schemeClr val="accent5">
                  <a:lumMod val="50000"/>
                </a:schemeClr>
              </a:solidFill>
              <a:effectLst/>
              <a:ea typeface="Calibri" panose="020F0502020204030204" pitchFamily="34" charset="0"/>
            </a:endParaRPr>
          </a:p>
          <a:p>
            <a:endParaRPr lang="en-IN" dirty="0"/>
          </a:p>
        </p:txBody>
      </p:sp>
      <p:pic>
        <p:nvPicPr>
          <p:cNvPr id="6" name="Graphic 5" descr="Connections with solid fill">
            <a:extLst>
              <a:ext uri="{FF2B5EF4-FFF2-40B4-BE49-F238E27FC236}">
                <a16:creationId xmlns:a16="http://schemas.microsoft.com/office/drawing/2014/main" id="{901E9E02-8D45-14FD-F403-6B2A33F545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7148" y="4205733"/>
            <a:ext cx="3146323" cy="2490035"/>
          </a:xfrm>
          <a:prstGeom prst="rect">
            <a:avLst/>
          </a:prstGeom>
        </p:spPr>
      </p:pic>
      <p:sp>
        <p:nvSpPr>
          <p:cNvPr id="7" name="Arrow: Right 6">
            <a:extLst>
              <a:ext uri="{FF2B5EF4-FFF2-40B4-BE49-F238E27FC236}">
                <a16:creationId xmlns:a16="http://schemas.microsoft.com/office/drawing/2014/main" id="{321A510A-999E-8D65-A1BF-64EEA7A25727}"/>
              </a:ext>
            </a:extLst>
          </p:cNvPr>
          <p:cNvSpPr/>
          <p:nvPr/>
        </p:nvSpPr>
        <p:spPr>
          <a:xfrm>
            <a:off x="914400" y="1429902"/>
            <a:ext cx="9812594" cy="216310"/>
          </a:xfrm>
          <a:prstGeom prs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Tree>
    <p:extLst>
      <p:ext uri="{BB962C8B-B14F-4D97-AF65-F5344CB8AC3E}">
        <p14:creationId xmlns:p14="http://schemas.microsoft.com/office/powerpoint/2010/main" val="2876977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8D33-F85A-3E25-E1C3-DC0BC126E71E}"/>
              </a:ext>
            </a:extLst>
          </p:cNvPr>
          <p:cNvSpPr>
            <a:spLocks noGrp="1"/>
          </p:cNvSpPr>
          <p:nvPr>
            <p:ph type="title"/>
          </p:nvPr>
        </p:nvSpPr>
        <p:spPr>
          <a:xfrm>
            <a:off x="2035278" y="365125"/>
            <a:ext cx="9318522" cy="1325563"/>
          </a:xfrm>
          <a:solidFill>
            <a:schemeClr val="bg1"/>
          </a:solidFill>
          <a:ln>
            <a:solidFill>
              <a:srgbClr val="FF0000"/>
            </a:solidFill>
          </a:ln>
          <a:effectLst>
            <a:glow rad="63500">
              <a:schemeClr val="accent4">
                <a:satMod val="175000"/>
                <a:alpha val="40000"/>
              </a:schemeClr>
            </a:glow>
          </a:effectLst>
        </p:spPr>
        <p:txBody>
          <a:bodyPr>
            <a:normAutofit/>
          </a:bodyPr>
          <a:lstStyle/>
          <a:p>
            <a:r>
              <a:rPr lang="en-IN" sz="7200" b="1" u="sng" dirty="0">
                <a:solidFill>
                  <a:srgbClr val="000000"/>
                </a:solidFill>
                <a:effectLst/>
                <a:latin typeface="Arial" panose="020B0604020202020204" pitchFamily="34" charset="0"/>
                <a:ea typeface="Times New Roman" panose="02020603050405020304" pitchFamily="18" charset="0"/>
              </a:rPr>
              <a:t> </a:t>
            </a:r>
            <a:r>
              <a:rPr lang="en-IN" sz="7200" b="1" u="sng" dirty="0">
                <a:effectLst/>
                <a:latin typeface="Arial" panose="020B0604020202020204" pitchFamily="34" charset="0"/>
                <a:ea typeface="Times New Roman" panose="02020603050405020304" pitchFamily="18" charset="0"/>
              </a:rPr>
              <a:t> Research </a:t>
            </a:r>
            <a:r>
              <a:rPr lang="en-IN" sz="7200" b="1" u="sng" dirty="0">
                <a:solidFill>
                  <a:srgbClr val="FF0000"/>
                </a:solidFill>
                <a:effectLst/>
                <a:latin typeface="Arial" panose="020B0604020202020204" pitchFamily="34" charset="0"/>
                <a:ea typeface="Times New Roman" panose="02020603050405020304" pitchFamily="18" charset="0"/>
              </a:rPr>
              <a:t>Problem</a:t>
            </a:r>
            <a:endParaRPr lang="en-IN" sz="21500" b="1" u="sng" dirty="0">
              <a:solidFill>
                <a:srgbClr val="FF0000"/>
              </a:solidFill>
            </a:endParaRPr>
          </a:p>
        </p:txBody>
      </p:sp>
      <p:sp>
        <p:nvSpPr>
          <p:cNvPr id="3" name="Content Placeholder 2">
            <a:extLst>
              <a:ext uri="{FF2B5EF4-FFF2-40B4-BE49-F238E27FC236}">
                <a16:creationId xmlns:a16="http://schemas.microsoft.com/office/drawing/2014/main" id="{155886C5-1C39-5696-89C5-34EF80040BD3}"/>
              </a:ext>
            </a:extLst>
          </p:cNvPr>
          <p:cNvSpPr>
            <a:spLocks noGrp="1"/>
          </p:cNvSpPr>
          <p:nvPr>
            <p:ph idx="1"/>
          </p:nvPr>
        </p:nvSpPr>
        <p:spPr>
          <a:xfrm>
            <a:off x="196645" y="1927994"/>
            <a:ext cx="11661058" cy="3056962"/>
          </a:xfrm>
        </p:spPr>
        <p:txBody>
          <a:bodyPr>
            <a:normAutofit/>
          </a:bodyPr>
          <a:lstStyle/>
          <a:p>
            <a:pPr marL="914400" lvl="2" indent="0">
              <a:lnSpc>
                <a:spcPct val="150000"/>
              </a:lnSpc>
              <a:buNone/>
            </a:pPr>
            <a:r>
              <a:rPr lang="en-IN" sz="2800" i="1" dirty="0">
                <a:solidFill>
                  <a:schemeClr val="bg2">
                    <a:lumMod val="25000"/>
                  </a:schemeClr>
                </a:solidFill>
                <a:latin typeface="Times New Roman" panose="02020603050405020304" pitchFamily="18" charset="0"/>
                <a:ea typeface="Calibri" panose="020F0502020204030204" pitchFamily="34" charset="0"/>
                <a:cs typeface="Times New Roman" panose="02020603050405020304" pitchFamily="18" charset="0"/>
              </a:rPr>
              <a:t>The research furthermore investigated the factors that influence the online customers repeat purchase intention. The combination of both utilitarian value and hedonistic values are needed to affect the repeat purchase intention (loyalty) positively</a:t>
            </a:r>
            <a:r>
              <a:rPr lang="en-IN" sz="2800" b="1" i="1" dirty="0">
                <a:solidFill>
                  <a:schemeClr val="bg2">
                    <a:lumMod val="25000"/>
                  </a:schemeClr>
                </a:solidFill>
                <a:latin typeface="Times New Roman" panose="02020603050405020304" pitchFamily="18" charset="0"/>
                <a:ea typeface="Calibri" panose="020F0502020204030204" pitchFamily="34" charset="0"/>
                <a:cs typeface="Times New Roman" panose="02020603050405020304" pitchFamily="18" charset="0"/>
              </a:rPr>
              <a:t>.</a:t>
            </a:r>
          </a:p>
          <a:p>
            <a:pPr lvl="2"/>
            <a:endParaRPr lang="en-IN" b="1" i="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a:p>
            <a:pPr lvl="2"/>
            <a:endParaRPr lang="en-IN" b="1" i="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a:p>
            <a:pPr lvl="2"/>
            <a:endParaRPr lang="en-IN" sz="2000" i="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a:p>
            <a:pPr lvl="2"/>
            <a:endParaRPr lang="en-IN" sz="2000" i="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a:p>
            <a:pPr lvl="2"/>
            <a:endParaRPr lang="en-IN" dirty="0"/>
          </a:p>
        </p:txBody>
      </p:sp>
      <p:pic>
        <p:nvPicPr>
          <p:cNvPr id="5" name="Graphic 4" descr="Child with balloon with solid fill">
            <a:extLst>
              <a:ext uri="{FF2B5EF4-FFF2-40B4-BE49-F238E27FC236}">
                <a16:creationId xmlns:a16="http://schemas.microsoft.com/office/drawing/2014/main" id="{385BCD30-A4DF-68A0-E962-84C5C85A6D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903" y="127819"/>
            <a:ext cx="1440375" cy="1562869"/>
          </a:xfrm>
          <a:prstGeom prst="rect">
            <a:avLst/>
          </a:prstGeom>
        </p:spPr>
      </p:pic>
      <p:pic>
        <p:nvPicPr>
          <p:cNvPr id="7" name="Graphic 6" descr="Baby crawling with solid fill">
            <a:extLst>
              <a:ext uri="{FF2B5EF4-FFF2-40B4-BE49-F238E27FC236}">
                <a16:creationId xmlns:a16="http://schemas.microsoft.com/office/drawing/2014/main" id="{A749D21C-FD5C-9F2D-5AB4-1EC128645B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36310" y="4436808"/>
            <a:ext cx="3706761" cy="2212258"/>
          </a:xfrm>
          <a:prstGeom prst="rect">
            <a:avLst/>
          </a:prstGeom>
        </p:spPr>
      </p:pic>
    </p:spTree>
    <p:extLst>
      <p:ext uri="{BB962C8B-B14F-4D97-AF65-F5344CB8AC3E}">
        <p14:creationId xmlns:p14="http://schemas.microsoft.com/office/powerpoint/2010/main" val="402003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E406-801F-2E5A-90E7-4D17B5AEC0BB}"/>
              </a:ext>
            </a:extLst>
          </p:cNvPr>
          <p:cNvSpPr>
            <a:spLocks noGrp="1"/>
          </p:cNvSpPr>
          <p:nvPr>
            <p:ph type="title"/>
          </p:nvPr>
        </p:nvSpPr>
        <p:spPr>
          <a:xfrm>
            <a:off x="838200" y="365125"/>
            <a:ext cx="8994058" cy="1434178"/>
          </a:xfrm>
          <a:solidFill>
            <a:schemeClr val="bg2"/>
          </a:solidFill>
          <a:ln>
            <a:solidFill>
              <a:schemeClr val="bg1">
                <a:lumMod val="85000"/>
              </a:schemeClr>
            </a:solidFill>
          </a:ln>
        </p:spPr>
        <p:txBody>
          <a:bodyPr>
            <a:noAutofit/>
          </a:bodyPr>
          <a:lstStyle/>
          <a:p>
            <a:r>
              <a:rPr lang="en-IN" sz="8000" b="1" dirty="0">
                <a:solidFill>
                  <a:schemeClr val="accent2">
                    <a:lumMod val="75000"/>
                  </a:schemeClr>
                </a:solidFill>
                <a:effectLst>
                  <a:outerShdw blurRad="38100" dist="38100" dir="2700000" algn="tl">
                    <a:srgbClr val="000000">
                      <a:alpha val="43137"/>
                    </a:srgbClr>
                  </a:outerShdw>
                </a:effectLst>
                <a:latin typeface="Bahnschrift Condensed" panose="020B0502040204020203" pitchFamily="34" charset="0"/>
              </a:rPr>
              <a:t>RESEARCH</a:t>
            </a:r>
            <a:r>
              <a:rPr lang="en-IN" sz="8000" b="1" dirty="0">
                <a:solidFill>
                  <a:srgbClr val="FF0000"/>
                </a:solidFill>
                <a:effectLst>
                  <a:outerShdw blurRad="38100" dist="38100" dir="2700000" algn="tl">
                    <a:srgbClr val="000000">
                      <a:alpha val="43137"/>
                    </a:srgbClr>
                  </a:outerShdw>
                </a:effectLst>
                <a:latin typeface="Bahnschrift Condensed" panose="020B0502040204020203" pitchFamily="34" charset="0"/>
              </a:rPr>
              <a:t> SOURCE………</a:t>
            </a:r>
          </a:p>
        </p:txBody>
      </p:sp>
      <p:sp>
        <p:nvSpPr>
          <p:cNvPr id="3" name="Content Placeholder 2">
            <a:extLst>
              <a:ext uri="{FF2B5EF4-FFF2-40B4-BE49-F238E27FC236}">
                <a16:creationId xmlns:a16="http://schemas.microsoft.com/office/drawing/2014/main" id="{48190EB5-FAE8-3ABB-2C6D-4E26DC6BFF6D}"/>
              </a:ext>
            </a:extLst>
          </p:cNvPr>
          <p:cNvSpPr>
            <a:spLocks noGrp="1"/>
          </p:cNvSpPr>
          <p:nvPr>
            <p:ph idx="1"/>
          </p:nvPr>
        </p:nvSpPr>
        <p:spPr>
          <a:xfrm>
            <a:off x="838200" y="2232793"/>
            <a:ext cx="10515600" cy="2392414"/>
          </a:xfrm>
        </p:spPr>
        <p:txBody>
          <a:bodyPr>
            <a:normAutofit/>
          </a:bodyPr>
          <a:lstStyle/>
          <a:p>
            <a:pPr algn="just"/>
            <a:r>
              <a:rPr lang="en-IN" sz="3600" dirty="0">
                <a:solidFill>
                  <a:srgbClr val="111111"/>
                </a:solidFill>
                <a:effectLst/>
                <a:ea typeface="Calibri" panose="020F0502020204030204" pitchFamily="34" charset="0"/>
                <a:cs typeface="Times New Roman" panose="02020603050405020304" pitchFamily="18" charset="0"/>
              </a:rPr>
              <a:t>The data is collected from the Indian online shoppers.</a:t>
            </a:r>
          </a:p>
          <a:p>
            <a:pPr marL="0" indent="0" algn="just">
              <a:buNone/>
            </a:pPr>
            <a:r>
              <a:rPr lang="en-IN" sz="3600" dirty="0">
                <a:solidFill>
                  <a:srgbClr val="111111"/>
                </a:solidFill>
                <a:effectLst/>
                <a:ea typeface="Calibri" panose="020F0502020204030204" pitchFamily="34" charset="0"/>
                <a:cs typeface="Times New Roman" panose="02020603050405020304" pitchFamily="18" charset="0"/>
              </a:rPr>
              <a:t> </a:t>
            </a:r>
          </a:p>
          <a:p>
            <a:pPr algn="just"/>
            <a:r>
              <a:rPr lang="en-IN" sz="3600" dirty="0">
                <a:solidFill>
                  <a:srgbClr val="111111"/>
                </a:solidFill>
                <a:effectLst/>
                <a:ea typeface="Calibri" panose="020F0502020204030204" pitchFamily="34" charset="0"/>
                <a:cs typeface="Times New Roman" panose="02020603050405020304" pitchFamily="18" charset="0"/>
              </a:rPr>
              <a:t>Results indicate the E-Retail success factors, which are very much critical for customer satisfaction.</a:t>
            </a:r>
            <a:endParaRPr lang="en-IN" sz="3600" dirty="0">
              <a:effectLst/>
              <a:ea typeface="Calibri" panose="020F0502020204030204" pitchFamily="34" charset="0"/>
              <a:cs typeface="Times New Roman" panose="02020603050405020304" pitchFamily="18" charset="0"/>
            </a:endParaRPr>
          </a:p>
          <a:p>
            <a:endParaRPr lang="en-IN" dirty="0"/>
          </a:p>
        </p:txBody>
      </p:sp>
      <p:pic>
        <p:nvPicPr>
          <p:cNvPr id="5" name="Graphic 4" descr="Books with solid fill">
            <a:extLst>
              <a:ext uri="{FF2B5EF4-FFF2-40B4-BE49-F238E27FC236}">
                <a16:creationId xmlns:a16="http://schemas.microsoft.com/office/drawing/2014/main" id="{8E0554B7-1E5F-E202-1811-A2848FFA03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40994" y="4800599"/>
            <a:ext cx="2374490" cy="1619865"/>
          </a:xfrm>
          <a:prstGeom prst="rect">
            <a:avLst/>
          </a:prstGeom>
        </p:spPr>
      </p:pic>
    </p:spTree>
    <p:extLst>
      <p:ext uri="{BB962C8B-B14F-4D97-AF65-F5344CB8AC3E}">
        <p14:creationId xmlns:p14="http://schemas.microsoft.com/office/powerpoint/2010/main" val="452393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C955-5B29-C0F5-E510-09F8C9E0825A}"/>
              </a:ext>
            </a:extLst>
          </p:cNvPr>
          <p:cNvSpPr>
            <a:spLocks noGrp="1"/>
          </p:cNvSpPr>
          <p:nvPr>
            <p:ph type="title"/>
          </p:nvPr>
        </p:nvSpPr>
        <p:spPr>
          <a:xfrm>
            <a:off x="838200" y="365126"/>
            <a:ext cx="10515600" cy="1050720"/>
          </a:xfrm>
        </p:spPr>
        <p:txBody>
          <a:bodyPr>
            <a:normAutofit fontScale="90000"/>
          </a:bodyPr>
          <a:lstStyle/>
          <a:p>
            <a:pPr algn="ctr"/>
            <a:r>
              <a:rPr lang="en-IN" sz="8800" b="1" spc="600" dirty="0">
                <a:solidFill>
                  <a:schemeClr val="accent1">
                    <a:lumMod val="75000"/>
                  </a:schemeClr>
                </a:solidFill>
                <a:latin typeface="Bahnschrift Condensed" panose="020B0502040204020203" pitchFamily="34" charset="0"/>
              </a:rPr>
              <a:t>RESEARCH</a:t>
            </a:r>
            <a:r>
              <a:rPr lang="en-IN" sz="8800" b="1" spc="600" dirty="0">
                <a:latin typeface="Bahnschrift Condensed" panose="020B0502040204020203" pitchFamily="34" charset="0"/>
              </a:rPr>
              <a:t> </a:t>
            </a:r>
            <a:r>
              <a:rPr lang="en-IN" sz="8800" b="1" spc="600" dirty="0">
                <a:solidFill>
                  <a:srgbClr val="FFC000"/>
                </a:solidFill>
                <a:latin typeface="Bahnschrift Condensed" panose="020B0502040204020203" pitchFamily="34" charset="0"/>
              </a:rPr>
              <a:t>STEP-1</a:t>
            </a:r>
          </a:p>
        </p:txBody>
      </p:sp>
      <p:sp>
        <p:nvSpPr>
          <p:cNvPr id="3" name="Content Placeholder 2">
            <a:extLst>
              <a:ext uri="{FF2B5EF4-FFF2-40B4-BE49-F238E27FC236}">
                <a16:creationId xmlns:a16="http://schemas.microsoft.com/office/drawing/2014/main" id="{43008C26-C696-A81C-617C-1112B645259E}"/>
              </a:ext>
            </a:extLst>
          </p:cNvPr>
          <p:cNvSpPr>
            <a:spLocks noGrp="1"/>
          </p:cNvSpPr>
          <p:nvPr>
            <p:ph idx="1"/>
          </p:nvPr>
        </p:nvSpPr>
        <p:spPr>
          <a:xfrm>
            <a:off x="2998838" y="1750143"/>
            <a:ext cx="8354961" cy="4208206"/>
          </a:xfrm>
        </p:spPr>
        <p:txBody>
          <a:bodyPr>
            <a:normAutofit/>
          </a:bodyPr>
          <a:lstStyle/>
          <a:p>
            <a:pPr marL="457200" indent="-457200">
              <a:buFont typeface="+mj-lt"/>
              <a:buAutoNum type="arabicPeriod"/>
            </a:pPr>
            <a:r>
              <a:rPr lang="en-IN" sz="2000" dirty="0">
                <a:solidFill>
                  <a:schemeClr val="accent2">
                    <a:lumMod val="50000"/>
                  </a:schemeClr>
                </a:solidFill>
              </a:rPr>
              <a:t>Loading Data Frame in Jupiter Note Book</a:t>
            </a:r>
          </a:p>
          <a:p>
            <a:pPr marL="457200" indent="-457200">
              <a:buFont typeface="+mj-lt"/>
              <a:buAutoNum type="arabicPeriod"/>
            </a:pPr>
            <a:r>
              <a:rPr lang="en-IN" sz="2000" dirty="0">
                <a:solidFill>
                  <a:schemeClr val="accent2">
                    <a:lumMod val="50000"/>
                  </a:schemeClr>
                </a:solidFill>
              </a:rPr>
              <a:t>Checking Information about</a:t>
            </a:r>
          </a:p>
          <a:p>
            <a:pPr marL="1943100" lvl="3" indent="-571500">
              <a:buFont typeface="+mj-lt"/>
              <a:buAutoNum type="arabicPeriod"/>
            </a:pPr>
            <a:r>
              <a:rPr lang="en-IN" sz="2000" dirty="0">
                <a:solidFill>
                  <a:schemeClr val="accent1">
                    <a:lumMod val="75000"/>
                  </a:schemeClr>
                </a:solidFill>
              </a:rPr>
              <a:t>Checking top 5 and Bottom 5 columns</a:t>
            </a:r>
          </a:p>
          <a:p>
            <a:pPr marL="1943100" lvl="3" indent="-571500">
              <a:buFont typeface="+mj-lt"/>
              <a:buAutoNum type="arabicPeriod"/>
            </a:pPr>
            <a:r>
              <a:rPr lang="en-IN" sz="2000" dirty="0">
                <a:solidFill>
                  <a:schemeClr val="accent1">
                    <a:lumMod val="75000"/>
                  </a:schemeClr>
                </a:solidFill>
              </a:rPr>
              <a:t>Checking Total Rows</a:t>
            </a:r>
          </a:p>
          <a:p>
            <a:pPr marL="1943100" lvl="3" indent="-571500">
              <a:buFont typeface="+mj-lt"/>
              <a:buAutoNum type="arabicPeriod"/>
            </a:pPr>
            <a:r>
              <a:rPr lang="en-IN" sz="2000" dirty="0">
                <a:solidFill>
                  <a:schemeClr val="accent1">
                    <a:lumMod val="75000"/>
                  </a:schemeClr>
                </a:solidFill>
              </a:rPr>
              <a:t>Checking Total Columns</a:t>
            </a:r>
          </a:p>
          <a:p>
            <a:pPr marL="1943100" lvl="3" indent="-571500">
              <a:buFont typeface="+mj-lt"/>
              <a:buAutoNum type="arabicPeriod"/>
            </a:pPr>
            <a:r>
              <a:rPr lang="en-IN" sz="2000" dirty="0">
                <a:solidFill>
                  <a:schemeClr val="accent1">
                    <a:lumMod val="75000"/>
                  </a:schemeClr>
                </a:solidFill>
              </a:rPr>
              <a:t>Checking Data Type</a:t>
            </a:r>
          </a:p>
          <a:p>
            <a:pPr marL="1943100" lvl="3" indent="-571500">
              <a:buFont typeface="+mj-lt"/>
              <a:buAutoNum type="arabicPeriod"/>
            </a:pPr>
            <a:r>
              <a:rPr lang="en-IN" sz="2000" dirty="0">
                <a:solidFill>
                  <a:schemeClr val="accent1">
                    <a:lumMod val="75000"/>
                  </a:schemeClr>
                </a:solidFill>
              </a:rPr>
              <a:t>Shape and Size</a:t>
            </a:r>
          </a:p>
          <a:p>
            <a:pPr marL="457200" indent="-457200">
              <a:buFont typeface="+mj-lt"/>
              <a:buAutoNum type="arabicPeriod"/>
            </a:pPr>
            <a:r>
              <a:rPr lang="en-IN" sz="2000" dirty="0">
                <a:solidFill>
                  <a:schemeClr val="accent2">
                    <a:lumMod val="50000"/>
                  </a:schemeClr>
                </a:solidFill>
              </a:rPr>
              <a:t>Checking Unique Rows.</a:t>
            </a:r>
          </a:p>
          <a:p>
            <a:pPr marL="457200" indent="-457200">
              <a:buFont typeface="+mj-lt"/>
              <a:buAutoNum type="arabicPeriod"/>
            </a:pPr>
            <a:r>
              <a:rPr lang="en-IN" sz="2000" dirty="0">
                <a:solidFill>
                  <a:schemeClr val="accent2">
                    <a:lumMod val="50000"/>
                  </a:schemeClr>
                </a:solidFill>
              </a:rPr>
              <a:t>Checking Duplicated Rows and Removing Duplicated Rows and values.</a:t>
            </a:r>
          </a:p>
          <a:p>
            <a:pPr marL="457200" indent="-457200">
              <a:buFont typeface="+mj-lt"/>
              <a:buAutoNum type="arabicPeriod"/>
            </a:pPr>
            <a:r>
              <a:rPr lang="en-IN" sz="2000" dirty="0">
                <a:solidFill>
                  <a:schemeClr val="accent2">
                    <a:lumMod val="50000"/>
                  </a:schemeClr>
                </a:solidFill>
              </a:rPr>
              <a:t>Checking Null Values in Columns and Editing Null Values.</a:t>
            </a:r>
          </a:p>
          <a:p>
            <a:pPr marL="457200" indent="-457200">
              <a:buFont typeface="+mj-lt"/>
              <a:buAutoNum type="arabicPeriod"/>
            </a:pPr>
            <a:r>
              <a:rPr lang="en-IN" sz="2000" dirty="0">
                <a:solidFill>
                  <a:schemeClr val="accent2">
                    <a:lumMod val="50000"/>
                  </a:schemeClr>
                </a:solidFill>
              </a:rPr>
              <a:t>Using Seaborn Graphical representation of Null Values</a:t>
            </a:r>
          </a:p>
          <a:p>
            <a:endParaRPr lang="en-IN" sz="2000" dirty="0">
              <a:solidFill>
                <a:schemeClr val="accent2">
                  <a:lumMod val="50000"/>
                </a:schemeClr>
              </a:solidFill>
            </a:endParaRPr>
          </a:p>
        </p:txBody>
      </p:sp>
      <p:sp>
        <p:nvSpPr>
          <p:cNvPr id="4" name="Arrow: Right 3">
            <a:extLst>
              <a:ext uri="{FF2B5EF4-FFF2-40B4-BE49-F238E27FC236}">
                <a16:creationId xmlns:a16="http://schemas.microsoft.com/office/drawing/2014/main" id="{997A11A2-4A9C-081F-DD2F-063330062B9E}"/>
              </a:ext>
            </a:extLst>
          </p:cNvPr>
          <p:cNvSpPr/>
          <p:nvPr/>
        </p:nvSpPr>
        <p:spPr>
          <a:xfrm>
            <a:off x="8436077" y="5869858"/>
            <a:ext cx="2418736" cy="623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Next Page</a:t>
            </a:r>
          </a:p>
        </p:txBody>
      </p:sp>
      <p:pic>
        <p:nvPicPr>
          <p:cNvPr id="10" name="Graphic 9" descr="Internet with solid fill">
            <a:extLst>
              <a:ext uri="{FF2B5EF4-FFF2-40B4-BE49-F238E27FC236}">
                <a16:creationId xmlns:a16="http://schemas.microsoft.com/office/drawing/2014/main" id="{4163F7E2-9CD0-0E0E-83C4-D4F0522081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902" y="1995948"/>
            <a:ext cx="2234381" cy="2234381"/>
          </a:xfrm>
          <a:prstGeom prst="rect">
            <a:avLst/>
          </a:prstGeom>
        </p:spPr>
      </p:pic>
    </p:spTree>
    <p:extLst>
      <p:ext uri="{BB962C8B-B14F-4D97-AF65-F5344CB8AC3E}">
        <p14:creationId xmlns:p14="http://schemas.microsoft.com/office/powerpoint/2010/main" val="1646674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C132D-1AB1-C83F-D08C-4895525D959C}"/>
              </a:ext>
            </a:extLst>
          </p:cNvPr>
          <p:cNvSpPr>
            <a:spLocks noGrp="1"/>
          </p:cNvSpPr>
          <p:nvPr>
            <p:ph type="title"/>
          </p:nvPr>
        </p:nvSpPr>
        <p:spPr>
          <a:xfrm>
            <a:off x="245806" y="365125"/>
            <a:ext cx="11107993" cy="1325563"/>
          </a:xfrm>
          <a:ln>
            <a:solidFill>
              <a:schemeClr val="accent1">
                <a:lumMod val="60000"/>
                <a:lumOff val="40000"/>
              </a:schemeClr>
            </a:solidFill>
          </a:ln>
        </p:spPr>
        <p:txBody>
          <a:bodyPr>
            <a:normAutofit/>
          </a:bodyPr>
          <a:lstStyle/>
          <a:p>
            <a:pPr algn="ctr"/>
            <a:r>
              <a:rPr lang="en-IN" sz="8000" b="1" spc="600" dirty="0">
                <a:solidFill>
                  <a:schemeClr val="accent1">
                    <a:lumMod val="75000"/>
                  </a:schemeClr>
                </a:solidFill>
                <a:latin typeface="Bahnschrift Condensed" panose="020B0502040204020203" pitchFamily="34" charset="0"/>
              </a:rPr>
              <a:t>RESEARCH </a:t>
            </a:r>
            <a:r>
              <a:rPr lang="en-IN" sz="8000" b="1" spc="600" dirty="0">
                <a:solidFill>
                  <a:srgbClr val="FFC000"/>
                </a:solidFill>
                <a:latin typeface="Bahnschrift Condensed" panose="020B0502040204020203" pitchFamily="34" charset="0"/>
              </a:rPr>
              <a:t>STEP-2</a:t>
            </a:r>
            <a:endParaRPr lang="en-IN" sz="8000" spc="600" dirty="0">
              <a:solidFill>
                <a:srgbClr val="FFC000"/>
              </a:solidFill>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63FA5A25-A418-33FF-0690-C0C05C3CDCE4}"/>
              </a:ext>
            </a:extLst>
          </p:cNvPr>
          <p:cNvSpPr>
            <a:spLocks noGrp="1"/>
          </p:cNvSpPr>
          <p:nvPr>
            <p:ph idx="1"/>
          </p:nvPr>
        </p:nvSpPr>
        <p:spPr>
          <a:xfrm>
            <a:off x="2536723" y="2189420"/>
            <a:ext cx="8885903" cy="2972516"/>
          </a:xfrm>
        </p:spPr>
        <p:txBody>
          <a:bodyPr>
            <a:normAutofit/>
          </a:bodyPr>
          <a:lstStyle/>
          <a:p>
            <a:r>
              <a:rPr lang="en-IN" sz="2000" dirty="0">
                <a:solidFill>
                  <a:schemeClr val="accent2">
                    <a:lumMod val="50000"/>
                  </a:schemeClr>
                </a:solidFill>
              </a:rPr>
              <a:t>Using Univariate Graph</a:t>
            </a:r>
          </a:p>
          <a:p>
            <a:pPr algn="just"/>
            <a:r>
              <a:rPr lang="en-IN" sz="2000" dirty="0">
                <a:solidFill>
                  <a:schemeClr val="accent2">
                    <a:lumMod val="50000"/>
                  </a:schemeClr>
                </a:solidFill>
              </a:rPr>
              <a:t>Planting Bi-Variate Graphs with Target variable</a:t>
            </a:r>
          </a:p>
          <a:p>
            <a:r>
              <a:rPr lang="en-IN" sz="2000" dirty="0">
                <a:solidFill>
                  <a:schemeClr val="accent2">
                    <a:lumMod val="50000"/>
                  </a:schemeClr>
                </a:solidFill>
              </a:rPr>
              <a:t> Multi-variate graphs for checking relationship with Target Variable</a:t>
            </a:r>
          </a:p>
          <a:p>
            <a:r>
              <a:rPr lang="en-IN" sz="2000" dirty="0">
                <a:solidFill>
                  <a:schemeClr val="accent2">
                    <a:lumMod val="50000"/>
                  </a:schemeClr>
                </a:solidFill>
              </a:rPr>
              <a:t>Checking Descriptive Statistics</a:t>
            </a:r>
          </a:p>
          <a:p>
            <a:r>
              <a:rPr lang="en-IN" sz="2000" dirty="0">
                <a:solidFill>
                  <a:schemeClr val="accent2">
                    <a:lumMod val="50000"/>
                  </a:schemeClr>
                </a:solidFill>
              </a:rPr>
              <a:t>Checking Correlation with Target Variable</a:t>
            </a:r>
          </a:p>
          <a:p>
            <a:r>
              <a:rPr lang="en-IN" sz="2000" dirty="0">
                <a:solidFill>
                  <a:schemeClr val="accent2">
                    <a:lumMod val="50000"/>
                  </a:schemeClr>
                </a:solidFill>
              </a:rPr>
              <a:t>Checking Outliers </a:t>
            </a:r>
          </a:p>
          <a:p>
            <a:r>
              <a:rPr lang="en-IN" sz="2000" dirty="0">
                <a:solidFill>
                  <a:schemeClr val="accent2">
                    <a:lumMod val="50000"/>
                  </a:schemeClr>
                </a:solidFill>
              </a:rPr>
              <a:t> Checking Skewness in Data.</a:t>
            </a:r>
          </a:p>
          <a:p>
            <a:endParaRPr lang="en-IN" sz="2400" dirty="0"/>
          </a:p>
        </p:txBody>
      </p:sp>
      <p:pic>
        <p:nvPicPr>
          <p:cNvPr id="5" name="Graphic 4" descr="Target Audience with solid fill">
            <a:extLst>
              <a:ext uri="{FF2B5EF4-FFF2-40B4-BE49-F238E27FC236}">
                <a16:creationId xmlns:a16="http://schemas.microsoft.com/office/drawing/2014/main" id="{930EB4C5-4BEE-8924-EBA8-D883CA2B9A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5806" y="1690688"/>
            <a:ext cx="2220093" cy="2360202"/>
          </a:xfrm>
          <a:prstGeom prst="rect">
            <a:avLst/>
          </a:prstGeom>
        </p:spPr>
      </p:pic>
    </p:spTree>
    <p:extLst>
      <p:ext uri="{BB962C8B-B14F-4D97-AF65-F5344CB8AC3E}">
        <p14:creationId xmlns:p14="http://schemas.microsoft.com/office/powerpoint/2010/main" val="1173708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7E7C-0410-C64E-20FD-77AE37129142}"/>
              </a:ext>
            </a:extLst>
          </p:cNvPr>
          <p:cNvSpPr>
            <a:spLocks noGrp="1"/>
          </p:cNvSpPr>
          <p:nvPr>
            <p:ph type="title"/>
          </p:nvPr>
        </p:nvSpPr>
        <p:spPr>
          <a:xfrm>
            <a:off x="2941982" y="365125"/>
            <a:ext cx="8411818" cy="1284771"/>
          </a:xfrm>
        </p:spPr>
        <p:txBody>
          <a:bodyPr>
            <a:normAutofit/>
          </a:bodyPr>
          <a:lstStyle/>
          <a:p>
            <a:r>
              <a:rPr lang="en-IN" sz="8000" b="1" u="sng" spc="300" dirty="0">
                <a:solidFill>
                  <a:srgbClr val="00B050"/>
                </a:solidFill>
                <a:effectLst>
                  <a:outerShdw blurRad="38100" dist="38100" dir="2700000" algn="tl">
                    <a:srgbClr val="000000">
                      <a:alpha val="43137"/>
                    </a:srgbClr>
                  </a:outerShdw>
                </a:effectLst>
                <a:latin typeface="Bahnschrift Condensed" panose="020B0502040204020203" pitchFamily="34" charset="0"/>
              </a:rPr>
              <a:t>PROJECT </a:t>
            </a:r>
            <a:r>
              <a:rPr lang="en-IN" sz="8000" b="1" u="sng" spc="300" dirty="0">
                <a:solidFill>
                  <a:schemeClr val="accent2">
                    <a:lumMod val="75000"/>
                  </a:schemeClr>
                </a:solidFill>
                <a:effectLst>
                  <a:outerShdw blurRad="38100" dist="38100" dir="2700000" algn="tl">
                    <a:srgbClr val="000000">
                      <a:alpha val="43137"/>
                    </a:srgbClr>
                  </a:outerShdw>
                </a:effectLst>
                <a:latin typeface="Bahnschrift Condensed" panose="020B0502040204020203" pitchFamily="34" charset="0"/>
              </a:rPr>
              <a:t>ANALYSIS</a:t>
            </a:r>
          </a:p>
        </p:txBody>
      </p:sp>
      <p:sp>
        <p:nvSpPr>
          <p:cNvPr id="3" name="Content Placeholder 2">
            <a:extLst>
              <a:ext uri="{FF2B5EF4-FFF2-40B4-BE49-F238E27FC236}">
                <a16:creationId xmlns:a16="http://schemas.microsoft.com/office/drawing/2014/main" id="{9108C95A-BFDF-25DA-9056-776A5606CFA7}"/>
              </a:ext>
            </a:extLst>
          </p:cNvPr>
          <p:cNvSpPr>
            <a:spLocks noGrp="1"/>
          </p:cNvSpPr>
          <p:nvPr>
            <p:ph idx="1"/>
          </p:nvPr>
        </p:nvSpPr>
        <p:spPr>
          <a:xfrm>
            <a:off x="1485901" y="1848678"/>
            <a:ext cx="8577469" cy="4154557"/>
          </a:xfrm>
        </p:spPr>
        <p:txBody>
          <a:bodyPr>
            <a:normAutofit/>
          </a:bodyPr>
          <a:lstStyle/>
          <a:p>
            <a:pPr marL="0" indent="0" algn="l">
              <a:buNone/>
            </a:pPr>
            <a:endParaRPr lang="en-IN" sz="2000" dirty="0">
              <a:solidFill>
                <a:srgbClr val="000000"/>
              </a:solidFill>
              <a:latin typeface="Franklin Gothic Medium" panose="020B0603020102020204" pitchFamily="34" charset="0"/>
            </a:endParaRPr>
          </a:p>
          <a:p>
            <a:pPr algn="l">
              <a:buFont typeface="Wingdings" panose="05000000000000000000" pitchFamily="2" charset="2"/>
              <a:buChar char="v"/>
            </a:pPr>
            <a:r>
              <a:rPr lang="en-IN" sz="2000" dirty="0">
                <a:solidFill>
                  <a:srgbClr val="000000"/>
                </a:solidFill>
                <a:latin typeface="Franklin Gothic Medium" panose="020B0603020102020204" pitchFamily="34" charset="0"/>
              </a:rPr>
              <a:t>To understand the Mind-Set of customer.</a:t>
            </a:r>
          </a:p>
          <a:p>
            <a:pPr algn="l">
              <a:buFont typeface="Wingdings" panose="05000000000000000000" pitchFamily="2" charset="2"/>
              <a:buChar char="v"/>
            </a:pPr>
            <a:r>
              <a:rPr lang="en-IN" sz="2000" dirty="0">
                <a:solidFill>
                  <a:srgbClr val="000000"/>
                </a:solidFill>
                <a:latin typeface="Franklin Gothic Medium" panose="020B0603020102020204" pitchFamily="34" charset="0"/>
              </a:rPr>
              <a:t> To check the Understanding of male female separately as per purchase.</a:t>
            </a:r>
          </a:p>
          <a:p>
            <a:pPr>
              <a:buFont typeface="Wingdings" panose="05000000000000000000" pitchFamily="2" charset="2"/>
              <a:buChar char="v"/>
            </a:pPr>
            <a:r>
              <a:rPr lang="en-IN" sz="2000" dirty="0">
                <a:solidFill>
                  <a:srgbClr val="000000"/>
                </a:solidFill>
                <a:latin typeface="Franklin Gothic Medium" panose="020B0603020102020204" pitchFamily="34" charset="0"/>
              </a:rPr>
              <a:t>To understand the likes and dislike of the customer.</a:t>
            </a:r>
          </a:p>
          <a:p>
            <a:pPr>
              <a:buFont typeface="Wingdings" panose="05000000000000000000" pitchFamily="2" charset="2"/>
              <a:buChar char="v"/>
            </a:pPr>
            <a:r>
              <a:rPr lang="en-IN" sz="2000" b="0" i="0" dirty="0">
                <a:solidFill>
                  <a:srgbClr val="000000"/>
                </a:solidFill>
                <a:effectLst/>
                <a:latin typeface="Franklin Gothic Medium" panose="020B0603020102020204" pitchFamily="34" charset="0"/>
              </a:rPr>
              <a:t>To Understand the demands of the customer.</a:t>
            </a:r>
          </a:p>
          <a:p>
            <a:pPr>
              <a:buFont typeface="Wingdings" panose="05000000000000000000" pitchFamily="2" charset="2"/>
              <a:buChar char="v"/>
            </a:pPr>
            <a:r>
              <a:rPr lang="en-IN" sz="2000" dirty="0">
                <a:solidFill>
                  <a:srgbClr val="000000"/>
                </a:solidFill>
                <a:latin typeface="Franklin Gothic Medium" panose="020B0603020102020204" pitchFamily="34" charset="0"/>
              </a:rPr>
              <a:t>To Understand the response of Customer as per various aspects.</a:t>
            </a:r>
          </a:p>
          <a:p>
            <a:pPr>
              <a:buFont typeface="Wingdings" panose="05000000000000000000" pitchFamily="2" charset="2"/>
              <a:buChar char="v"/>
            </a:pPr>
            <a:r>
              <a:rPr lang="en-IN" sz="2000" dirty="0">
                <a:solidFill>
                  <a:srgbClr val="000000"/>
                </a:solidFill>
                <a:latin typeface="Franklin Gothic Medium" panose="020B0603020102020204" pitchFamily="34" charset="0"/>
              </a:rPr>
              <a:t>Mainly to check then the customer provide References.</a:t>
            </a:r>
            <a:endParaRPr lang="en-IN" sz="2000" b="0" i="0" dirty="0">
              <a:solidFill>
                <a:srgbClr val="000000"/>
              </a:solidFill>
              <a:effectLst/>
              <a:latin typeface="Franklin Gothic Medium" panose="020B0603020102020204" pitchFamily="34" charset="0"/>
            </a:endParaRPr>
          </a:p>
          <a:p>
            <a:pPr marL="0" indent="0" algn="l">
              <a:buNone/>
            </a:pPr>
            <a:endParaRPr lang="en-IN" sz="2000" b="0" i="0" dirty="0">
              <a:solidFill>
                <a:srgbClr val="000000"/>
              </a:solidFill>
              <a:effectLst/>
              <a:latin typeface="Franklin Gothic Medium" panose="020B0603020102020204" pitchFamily="34" charset="0"/>
            </a:endParaRPr>
          </a:p>
        </p:txBody>
      </p:sp>
      <p:sp>
        <p:nvSpPr>
          <p:cNvPr id="7" name="Rectangle 3">
            <a:extLst>
              <a:ext uri="{FF2B5EF4-FFF2-40B4-BE49-F238E27FC236}">
                <a16:creationId xmlns:a16="http://schemas.microsoft.com/office/drawing/2014/main" id="{0783D6F1-80C7-2537-B682-1B589164B3B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Graphic 10" descr="Open book with solid fill">
            <a:extLst>
              <a:ext uri="{FF2B5EF4-FFF2-40B4-BE49-F238E27FC236}">
                <a16:creationId xmlns:a16="http://schemas.microsoft.com/office/drawing/2014/main" id="{EE4E8C8C-0AA2-5D1F-9A36-3DEADE9252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6415" y="271735"/>
            <a:ext cx="1778972" cy="1567004"/>
          </a:xfrm>
          <a:prstGeom prst="rect">
            <a:avLst/>
          </a:prstGeom>
        </p:spPr>
      </p:pic>
      <p:pic>
        <p:nvPicPr>
          <p:cNvPr id="13" name="Graphic 12" descr="Business Growth with solid fill">
            <a:extLst>
              <a:ext uri="{FF2B5EF4-FFF2-40B4-BE49-F238E27FC236}">
                <a16:creationId xmlns:a16="http://schemas.microsoft.com/office/drawing/2014/main" id="{04BF8BC3-DACA-87E7-6BA7-9176F252CF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32912" y="3518452"/>
            <a:ext cx="3120887" cy="3110949"/>
          </a:xfrm>
          <a:prstGeom prst="rect">
            <a:avLst/>
          </a:prstGeom>
        </p:spPr>
      </p:pic>
    </p:spTree>
    <p:extLst>
      <p:ext uri="{BB962C8B-B14F-4D97-AF65-F5344CB8AC3E}">
        <p14:creationId xmlns:p14="http://schemas.microsoft.com/office/powerpoint/2010/main" val="931395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5F89-D5FB-DB4D-1BF6-61EA508397D4}"/>
              </a:ext>
            </a:extLst>
          </p:cNvPr>
          <p:cNvSpPr>
            <a:spLocks noGrp="1"/>
          </p:cNvSpPr>
          <p:nvPr>
            <p:ph type="title"/>
          </p:nvPr>
        </p:nvSpPr>
        <p:spPr>
          <a:xfrm>
            <a:off x="2408903" y="263905"/>
            <a:ext cx="8974394" cy="1085988"/>
          </a:xfrm>
        </p:spPr>
        <p:txBody>
          <a:bodyPr>
            <a:normAutofit/>
          </a:bodyPr>
          <a:lstStyle/>
          <a:p>
            <a:r>
              <a:rPr lang="en-IN" sz="6000" b="1" spc="300" dirty="0">
                <a:solidFill>
                  <a:srgbClr val="00B050"/>
                </a:solidFill>
                <a:latin typeface="Bahnschrift SemiBold SemiConden" panose="020B0502040204020203" pitchFamily="34" charset="0"/>
              </a:rPr>
              <a:t>CONCLUSION </a:t>
            </a:r>
            <a:r>
              <a:rPr lang="en-IN" sz="6000" b="1" spc="300" dirty="0">
                <a:solidFill>
                  <a:srgbClr val="FFC000"/>
                </a:solidFill>
                <a:latin typeface="Bahnschrift SemiBold SemiConden" panose="020B0502040204020203" pitchFamily="34" charset="0"/>
              </a:rPr>
              <a:t>PART 1</a:t>
            </a:r>
          </a:p>
        </p:txBody>
      </p:sp>
      <p:sp>
        <p:nvSpPr>
          <p:cNvPr id="3" name="Content Placeholder 2">
            <a:extLst>
              <a:ext uri="{FF2B5EF4-FFF2-40B4-BE49-F238E27FC236}">
                <a16:creationId xmlns:a16="http://schemas.microsoft.com/office/drawing/2014/main" id="{9AAD6567-0045-EB4E-1520-02DA2B181766}"/>
              </a:ext>
            </a:extLst>
          </p:cNvPr>
          <p:cNvSpPr>
            <a:spLocks noGrp="1"/>
          </p:cNvSpPr>
          <p:nvPr>
            <p:ph idx="1"/>
          </p:nvPr>
        </p:nvSpPr>
        <p:spPr>
          <a:xfrm>
            <a:off x="698090" y="1391136"/>
            <a:ext cx="11061291" cy="4891334"/>
          </a:xfrm>
          <a:ln>
            <a:solidFill>
              <a:schemeClr val="bg2">
                <a:lumMod val="75000"/>
              </a:schemeClr>
            </a:solidFill>
          </a:ln>
        </p:spPr>
        <p:txBody>
          <a:bodyPr numCol="1">
            <a:noAutofit/>
          </a:bodyPr>
          <a:lstStyle/>
          <a:p>
            <a:pPr algn="l"/>
            <a:r>
              <a:rPr lang="en-IN" sz="1600" i="0" dirty="0">
                <a:effectLst/>
              </a:rPr>
              <a:t>Maximum Female Uses online Shopping.</a:t>
            </a:r>
          </a:p>
          <a:p>
            <a:pPr algn="l"/>
            <a:r>
              <a:rPr lang="en-US" sz="1600" i="0" dirty="0">
                <a:effectLst/>
              </a:rPr>
              <a:t>Maximum Online Shopping is done by Customer Age Range 31-40, followed by age range 21-30.</a:t>
            </a:r>
          </a:p>
          <a:p>
            <a:pPr algn="l"/>
            <a:r>
              <a:rPr lang="en-US" sz="1600" i="0" dirty="0">
                <a:effectLst/>
              </a:rPr>
              <a:t>Delhi Having the maximum Customer and Bulandshahr will the lowest customer.</a:t>
            </a:r>
          </a:p>
          <a:p>
            <a:pPr algn="l"/>
            <a:r>
              <a:rPr lang="en-US" sz="1600" i="0" dirty="0">
                <a:effectLst/>
              </a:rPr>
              <a:t>Top </a:t>
            </a:r>
            <a:r>
              <a:rPr lang="en-US" sz="1600" dirty="0"/>
              <a:t>5 pin code  </a:t>
            </a:r>
            <a:r>
              <a:rPr lang="en-IN" sz="1600" i="0" dirty="0">
                <a:effectLst/>
              </a:rPr>
              <a:t>201308 ,132001 ,201310,110044 ,250001 with maximum delivery</a:t>
            </a:r>
          </a:p>
          <a:p>
            <a:pPr algn="l"/>
            <a:r>
              <a:rPr lang="en-IN" sz="1600" dirty="0"/>
              <a:t>Reference depends on the Uses of Male and Female Users.</a:t>
            </a:r>
            <a:r>
              <a:rPr lang="en-US" sz="1600" dirty="0"/>
              <a:t> Somewhere Female have referred those website which Male has  Referred less , somewhere male have referred more than female.</a:t>
            </a:r>
          </a:p>
          <a:p>
            <a:pPr algn="l"/>
            <a:r>
              <a:rPr lang="en-US" sz="1600" i="0" dirty="0">
                <a:effectLst/>
              </a:rPr>
              <a:t>Reference comes down as per increase in Age. Maximum reference are between age 31-50.</a:t>
            </a:r>
          </a:p>
          <a:p>
            <a:pPr algn="l"/>
            <a:r>
              <a:rPr lang="en-US" sz="1600" i="0" dirty="0">
                <a:effectLst/>
              </a:rPr>
              <a:t>Graph Shows Male reference are more as per increase in age whereas Female reference gets less as per the increase in age.</a:t>
            </a:r>
          </a:p>
          <a:p>
            <a:pPr algn="l"/>
            <a:r>
              <a:rPr lang="en-US" sz="1600" i="0" dirty="0">
                <a:effectLst/>
              </a:rPr>
              <a:t>Reference is more from Metro Cities</a:t>
            </a:r>
            <a:r>
              <a:rPr lang="en-US" sz="1600" dirty="0"/>
              <a:t> </a:t>
            </a:r>
            <a:r>
              <a:rPr lang="en-US" sz="1600" i="0" dirty="0">
                <a:effectLst/>
              </a:rPr>
              <a:t>Maximum reference are generated from pin 100000 to 200000</a:t>
            </a:r>
          </a:p>
          <a:p>
            <a:pPr algn="l"/>
            <a:r>
              <a:rPr lang="en-US" sz="1600" i="0" dirty="0">
                <a:effectLst/>
              </a:rPr>
              <a:t>Internet Mode is not a factor for male and they refer website.</a:t>
            </a:r>
          </a:p>
          <a:p>
            <a:pPr algn="l"/>
            <a:r>
              <a:rPr lang="en-IN" sz="1600" i="0" dirty="0">
                <a:effectLst/>
              </a:rPr>
              <a:t>Maximum Smartphone, Laptop user provide references,</a:t>
            </a:r>
            <a:r>
              <a:rPr lang="en-US" sz="1600" i="0" dirty="0">
                <a:effectLst/>
              </a:rPr>
              <a:t> As Device display Size increases the Reference also Increases the references in Man and female</a:t>
            </a:r>
          </a:p>
          <a:p>
            <a:pPr algn="l"/>
            <a:r>
              <a:rPr lang="en-US" sz="1600" i="0" dirty="0">
                <a:effectLst/>
              </a:rPr>
              <a:t>Maximum Android user provide references which are male,  </a:t>
            </a:r>
          </a:p>
          <a:p>
            <a:r>
              <a:rPr lang="en-US" sz="1600" i="0" dirty="0">
                <a:effectLst/>
              </a:rPr>
              <a:t>Maximum user uses chrome for sharing references.</a:t>
            </a:r>
            <a:r>
              <a:rPr lang="en-US" sz="1600" dirty="0"/>
              <a:t> More Reference from new Users.</a:t>
            </a:r>
          </a:p>
          <a:p>
            <a:pPr algn="l"/>
            <a:endParaRPr lang="en-IN" sz="1600" i="0" dirty="0">
              <a:effectLst/>
            </a:endParaRPr>
          </a:p>
        </p:txBody>
      </p:sp>
      <p:pic>
        <p:nvPicPr>
          <p:cNvPr id="6" name="Graphic 5" descr="Chevron arrows with solid fill">
            <a:extLst>
              <a:ext uri="{FF2B5EF4-FFF2-40B4-BE49-F238E27FC236}">
                <a16:creationId xmlns:a16="http://schemas.microsoft.com/office/drawing/2014/main" id="{C37C5DA5-6DAC-6DC7-B9FE-AB7CD1E0AD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858" y="175401"/>
            <a:ext cx="1978742" cy="1195285"/>
          </a:xfrm>
          <a:prstGeom prst="rect">
            <a:avLst/>
          </a:prstGeom>
        </p:spPr>
      </p:pic>
      <p:pic>
        <p:nvPicPr>
          <p:cNvPr id="10" name="Graphic 9" descr="Flask with solid fill">
            <a:extLst>
              <a:ext uri="{FF2B5EF4-FFF2-40B4-BE49-F238E27FC236}">
                <a16:creationId xmlns:a16="http://schemas.microsoft.com/office/drawing/2014/main" id="{E85BF1D8-C1A6-AA81-BB37-7FFAD8AF56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87223" y="5176679"/>
            <a:ext cx="1496074" cy="1496074"/>
          </a:xfrm>
          <a:prstGeom prst="rect">
            <a:avLst/>
          </a:prstGeom>
        </p:spPr>
      </p:pic>
    </p:spTree>
    <p:extLst>
      <p:ext uri="{BB962C8B-B14F-4D97-AF65-F5344CB8AC3E}">
        <p14:creationId xmlns:p14="http://schemas.microsoft.com/office/powerpoint/2010/main" val="292376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5798-EA54-2885-1688-2062C52B46C8}"/>
              </a:ext>
            </a:extLst>
          </p:cNvPr>
          <p:cNvSpPr>
            <a:spLocks noGrp="1"/>
          </p:cNvSpPr>
          <p:nvPr>
            <p:ph type="title"/>
          </p:nvPr>
        </p:nvSpPr>
        <p:spPr>
          <a:xfrm>
            <a:off x="838200" y="166342"/>
            <a:ext cx="10515600" cy="1095928"/>
          </a:xfrm>
          <a:ln>
            <a:solidFill>
              <a:srgbClr val="FF0000"/>
            </a:solidFill>
          </a:ln>
        </p:spPr>
        <p:txBody>
          <a:bodyPr>
            <a:normAutofit/>
          </a:bodyPr>
          <a:lstStyle/>
          <a:p>
            <a:pPr algn="ctr"/>
            <a:r>
              <a:rPr lang="en-IN" sz="6000" b="1" spc="600" dirty="0">
                <a:solidFill>
                  <a:srgbClr val="00B050"/>
                </a:solidFill>
                <a:latin typeface="Bahnschrift SemiBold SemiConden" panose="020B0502040204020203" pitchFamily="34" charset="0"/>
              </a:rPr>
              <a:t>	</a:t>
            </a:r>
            <a:r>
              <a:rPr lang="en-IN" sz="6000" b="1" u="sng" spc="600" dirty="0">
                <a:solidFill>
                  <a:srgbClr val="00B050"/>
                </a:solidFill>
                <a:latin typeface="Bahnschrift SemiBold SemiConden" panose="020B0502040204020203" pitchFamily="34" charset="0"/>
              </a:rPr>
              <a:t>Conclusion </a:t>
            </a:r>
            <a:r>
              <a:rPr lang="en-IN" sz="6000" b="1" u="sng" spc="600" dirty="0">
                <a:solidFill>
                  <a:srgbClr val="FFC000"/>
                </a:solidFill>
                <a:latin typeface="Bahnschrift SemiBold SemiConden" panose="020B0502040204020203" pitchFamily="34" charset="0"/>
              </a:rPr>
              <a:t>PART 2</a:t>
            </a:r>
            <a:endParaRPr lang="en-IN" sz="6000" u="sng" spc="600" dirty="0"/>
          </a:p>
        </p:txBody>
      </p:sp>
      <p:sp>
        <p:nvSpPr>
          <p:cNvPr id="3" name="Content Placeholder 2">
            <a:extLst>
              <a:ext uri="{FF2B5EF4-FFF2-40B4-BE49-F238E27FC236}">
                <a16:creationId xmlns:a16="http://schemas.microsoft.com/office/drawing/2014/main" id="{C0AEA9D9-3B75-7655-01D4-3279AB08CCA7}"/>
              </a:ext>
            </a:extLst>
          </p:cNvPr>
          <p:cNvSpPr>
            <a:spLocks noGrp="1"/>
          </p:cNvSpPr>
          <p:nvPr>
            <p:ph idx="1"/>
          </p:nvPr>
        </p:nvSpPr>
        <p:spPr>
          <a:xfrm>
            <a:off x="838200" y="1435510"/>
            <a:ext cx="10547554" cy="4925961"/>
          </a:xfrm>
        </p:spPr>
        <p:txBody>
          <a:bodyPr numCol="1">
            <a:noAutofit/>
          </a:bodyPr>
          <a:lstStyle/>
          <a:p>
            <a:r>
              <a:rPr lang="en-US" sz="1400" dirty="0"/>
              <a:t>Search Engine is major source used for references</a:t>
            </a:r>
          </a:p>
          <a:p>
            <a:r>
              <a:rPr lang="en-US" sz="1400" dirty="0"/>
              <a:t>Maximum user uses Search Engine, application and direct link for references</a:t>
            </a:r>
          </a:p>
          <a:p>
            <a:r>
              <a:rPr lang="en-US" sz="1400" dirty="0"/>
              <a:t>Maximum user takes more than 15 mints before Purchase. References are more from those users</a:t>
            </a:r>
          </a:p>
          <a:p>
            <a:r>
              <a:rPr lang="en-US" sz="1400" dirty="0"/>
              <a:t>Almost all the user provide references, but Credit Card  and Debit Card Payments user provide more references.</a:t>
            </a:r>
          </a:p>
          <a:p>
            <a:r>
              <a:rPr lang="en-US" sz="1400" dirty="0"/>
              <a:t>The one who sometimes keeps items in cart provide maximum references then other customers</a:t>
            </a:r>
          </a:p>
          <a:p>
            <a:r>
              <a:rPr lang="en-US" sz="1400" dirty="0"/>
              <a:t>Maximum references is given by those user who Keeps items in cart and wait for Better Alternative offer.</a:t>
            </a:r>
          </a:p>
          <a:p>
            <a:r>
              <a:rPr lang="en-US" sz="1400" dirty="0"/>
              <a:t>Maximum User Agree that The content on the website must be easy to read and understand</a:t>
            </a:r>
          </a:p>
          <a:p>
            <a:r>
              <a:rPr lang="en-US" sz="1400" dirty="0"/>
              <a:t>Maximum user who agrees Information on similar product to the one highlighted is important for product comparison provides.</a:t>
            </a:r>
          </a:p>
          <a:p>
            <a:r>
              <a:rPr lang="en-US" sz="1400" dirty="0"/>
              <a:t>The user who agree Complete information on listed seller and product being offered is important for purchase decision provide more references</a:t>
            </a:r>
          </a:p>
          <a:p>
            <a:r>
              <a:rPr lang="en-US" sz="1400" dirty="0"/>
              <a:t>Almost all customer agrees that all relevant information on listed products must be stated clearly.</a:t>
            </a:r>
          </a:p>
          <a:p>
            <a:r>
              <a:rPr lang="en-US" sz="1400" dirty="0"/>
              <a:t>Reference are more from those who agree Ease of navigation in website is important..</a:t>
            </a:r>
          </a:p>
        </p:txBody>
      </p:sp>
      <p:pic>
        <p:nvPicPr>
          <p:cNvPr id="5" name="Graphic 4" descr="Bullseye with solid fill">
            <a:extLst>
              <a:ext uri="{FF2B5EF4-FFF2-40B4-BE49-F238E27FC236}">
                <a16:creationId xmlns:a16="http://schemas.microsoft.com/office/drawing/2014/main" id="{7DF84CFF-A2DA-1CEE-4D33-29C8B1041F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5673" y="3923263"/>
            <a:ext cx="3029012" cy="2998453"/>
          </a:xfrm>
          <a:prstGeom prst="rect">
            <a:avLst/>
          </a:prstGeom>
        </p:spPr>
      </p:pic>
      <p:pic>
        <p:nvPicPr>
          <p:cNvPr id="6" name="Graphic 5" descr="Chevron arrows with solid fill">
            <a:extLst>
              <a:ext uri="{FF2B5EF4-FFF2-40B4-BE49-F238E27FC236}">
                <a16:creationId xmlns:a16="http://schemas.microsoft.com/office/drawing/2014/main" id="{535DEDAD-1589-8FB8-BE10-D59A7EC83B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116663"/>
            <a:ext cx="1978742" cy="1195285"/>
          </a:xfrm>
          <a:prstGeom prst="rect">
            <a:avLst/>
          </a:prstGeom>
        </p:spPr>
      </p:pic>
    </p:spTree>
    <p:extLst>
      <p:ext uri="{BB962C8B-B14F-4D97-AF65-F5344CB8AC3E}">
        <p14:creationId xmlns:p14="http://schemas.microsoft.com/office/powerpoint/2010/main" val="3539189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316</TotalTime>
  <Words>1417</Words>
  <Application>Microsoft Office PowerPoint</Application>
  <PresentationFormat>Widescreen</PresentationFormat>
  <Paragraphs>117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Bahnschrift Condensed</vt:lpstr>
      <vt:lpstr>Bahnschrift SemiBold SemiConden</vt:lpstr>
      <vt:lpstr>Calibri</vt:lpstr>
      <vt:lpstr>Calibri Light</vt:lpstr>
      <vt:lpstr>Franklin Gothic Medium</vt:lpstr>
      <vt:lpstr>Times New Roman</vt:lpstr>
      <vt:lpstr>Wingdings</vt:lpstr>
      <vt:lpstr>Office Theme</vt:lpstr>
      <vt:lpstr>PowerPoint Presentation</vt:lpstr>
      <vt:lpstr>   RESEARCH PROBLEM….............               </vt:lpstr>
      <vt:lpstr>  Research Problem</vt:lpstr>
      <vt:lpstr>RESEARCH SOURCE………</vt:lpstr>
      <vt:lpstr>RESEARCH STEP-1</vt:lpstr>
      <vt:lpstr>RESEARCH STEP-2</vt:lpstr>
      <vt:lpstr>PROJECT ANALYSIS</vt:lpstr>
      <vt:lpstr>CONCLUSION PART 1</vt:lpstr>
      <vt:lpstr> Conclusion PART 2</vt:lpstr>
      <vt:lpstr>CONCLUSION PART 3</vt:lpstr>
      <vt:lpstr>CONCLUSION PART 4</vt:lpstr>
      <vt:lpstr>CONCLUSION PART 5</vt:lpstr>
      <vt:lpstr>CONCLUSION PART 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Abhijit Sarkar</dc:creator>
  <cp:lastModifiedBy>Abhijit Sarkar</cp:lastModifiedBy>
  <cp:revision>2</cp:revision>
  <dcterms:created xsi:type="dcterms:W3CDTF">2022-09-24T19:12:50Z</dcterms:created>
  <dcterms:modified xsi:type="dcterms:W3CDTF">2022-09-25T09:26:49Z</dcterms:modified>
</cp:coreProperties>
</file>