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6"/>
  </p:notesMasterIdLst>
  <p:sldIdLst>
    <p:sldId id="256" r:id="rId3"/>
    <p:sldId id="321" r:id="rId4"/>
    <p:sldId id="474" r:id="rId5"/>
    <p:sldId id="323" r:id="rId6"/>
    <p:sldId id="739" r:id="rId7"/>
    <p:sldId id="740" r:id="rId8"/>
    <p:sldId id="741" r:id="rId9"/>
    <p:sldId id="742" r:id="rId10"/>
    <p:sldId id="743" r:id="rId11"/>
    <p:sldId id="744" r:id="rId12"/>
    <p:sldId id="738" r:id="rId13"/>
    <p:sldId id="367" r:id="rId14"/>
    <p:sldId id="3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7443" autoAdjust="0"/>
  </p:normalViewPr>
  <p:slideViewPr>
    <p:cSldViewPr>
      <p:cViewPr varScale="1">
        <p:scale>
          <a:sx n="98" d="100"/>
          <a:sy n="98" d="100"/>
        </p:scale>
        <p:origin x="2120" y="18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3933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206774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6091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34676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23214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3904714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55969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11/8/22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11/8/22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Static Analysis Tools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Project Structure</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dirty="0" err="1">
                <a:solidFill>
                  <a:srgbClr val="62B1D8"/>
                </a:solidFill>
                <a:effectLst/>
              </a:rPr>
              <a:t>mkdir</a:t>
            </a:r>
            <a:r>
              <a:rPr lang="en-IN" dirty="0"/>
              <a:t> webpack-demo </a:t>
            </a:r>
            <a:br>
              <a:rPr lang="en-IN" dirty="0"/>
            </a:br>
            <a:r>
              <a:rPr lang="en-IN" dirty="0">
                <a:solidFill>
                  <a:srgbClr val="4AB576"/>
                </a:solidFill>
                <a:effectLst/>
              </a:rPr>
              <a:t>cd</a:t>
            </a:r>
            <a:r>
              <a:rPr lang="en-IN" dirty="0"/>
              <a:t> webpack-demo </a:t>
            </a:r>
            <a:br>
              <a:rPr lang="en-IN" dirty="0"/>
            </a:br>
            <a:r>
              <a:rPr lang="en-IN" dirty="0" err="1">
                <a:solidFill>
                  <a:srgbClr val="62B1D8"/>
                </a:solidFill>
                <a:effectLst/>
              </a:rPr>
              <a:t>npm</a:t>
            </a:r>
            <a:r>
              <a:rPr lang="en-IN" dirty="0"/>
              <a:t> </a:t>
            </a:r>
            <a:r>
              <a:rPr lang="en-IN" dirty="0" err="1"/>
              <a:t>init</a:t>
            </a:r>
            <a:r>
              <a:rPr lang="en-IN" dirty="0"/>
              <a:t> -y </a:t>
            </a:r>
            <a:br>
              <a:rPr lang="en-IN" dirty="0"/>
            </a:br>
            <a:r>
              <a:rPr lang="en-IN" dirty="0" err="1">
                <a:solidFill>
                  <a:srgbClr val="62B1D8"/>
                </a:solidFill>
                <a:effectLst/>
              </a:rPr>
              <a:t>npm</a:t>
            </a:r>
            <a:r>
              <a:rPr lang="en-IN" dirty="0"/>
              <a:t> </a:t>
            </a:r>
            <a:r>
              <a:rPr lang="en-IN" dirty="0">
                <a:solidFill>
                  <a:srgbClr val="62B1D8"/>
                </a:solidFill>
                <a:effectLst/>
              </a:rPr>
              <a:t>install</a:t>
            </a:r>
            <a:r>
              <a:rPr lang="en-IN" dirty="0"/>
              <a:t> webpack webpack-cli --save-dev</a:t>
            </a:r>
          </a:p>
          <a:p>
            <a:pPr algn="l" fontAlgn="base"/>
            <a:endParaRPr lang="en-IN" b="0" i="0" dirty="0">
              <a:effectLst/>
              <a:latin typeface="urw-din"/>
            </a:endParaRPr>
          </a:p>
        </p:txBody>
      </p:sp>
    </p:spTree>
    <p:extLst>
      <p:ext uri="{BB962C8B-B14F-4D97-AF65-F5344CB8AC3E}">
        <p14:creationId xmlns:p14="http://schemas.microsoft.com/office/powerpoint/2010/main" val="3962036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hlinkClick r:id="rId3"/>
              </a:rPr>
              <a:t>https://angular.io/guide/styleguide</a:t>
            </a:r>
            <a:endParaRPr lang="en-US" dirty="0"/>
          </a:p>
          <a:p>
            <a:pPr algn="just"/>
            <a:r>
              <a:rPr lang="en-US" dirty="0"/>
              <a:t>https://</a:t>
            </a:r>
            <a:r>
              <a:rPr lang="en-US" dirty="0" err="1"/>
              <a:t>m.economictimes.com</a:t>
            </a:r>
            <a:r>
              <a:rPr lang="en-US" dirty="0"/>
              <a:t>/markets/stocks/news/these-6-companies-with-consistently-rising-profit-amp-sales-offer-over-60-returns-to-investors-in-a-year/</a:t>
            </a:r>
            <a:r>
              <a:rPr lang="en-US" dirty="0" err="1"/>
              <a:t>aurionpro</a:t>
            </a:r>
            <a:r>
              <a:rPr lang="en-US" dirty="0"/>
              <a:t>-solutions/slideshow/95301067.cms </a:t>
            </a:r>
            <a:endParaRPr lang="it-IT" sz="1800" dirty="0"/>
          </a:p>
        </p:txBody>
      </p:sp>
    </p:spTree>
    <p:extLst>
      <p:ext uri="{BB962C8B-B14F-4D97-AF65-F5344CB8AC3E}">
        <p14:creationId xmlns:p14="http://schemas.microsoft.com/office/powerpoint/2010/main" val="15648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a:t>
            </a:r>
          </a:p>
          <a:p>
            <a:r>
              <a:rPr lang="en-US" sz="2400" dirty="0">
                <a:effectLst/>
              </a:rPr>
              <a:t>Different Tools</a:t>
            </a: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Static Analysis?</a:t>
            </a:r>
          </a:p>
        </p:txBody>
      </p:sp>
      <p:sp>
        <p:nvSpPr>
          <p:cNvPr id="10" name="Content Placeholder 2"/>
          <p:cNvSpPr>
            <a:spLocks noGrp="1"/>
          </p:cNvSpPr>
          <p:nvPr>
            <p:ph sz="quarter" idx="1"/>
          </p:nvPr>
        </p:nvSpPr>
        <p:spPr>
          <a:xfrm>
            <a:off x="233363" y="1112838"/>
            <a:ext cx="8587109" cy="1380058"/>
          </a:xfrm>
          <a:noFill/>
        </p:spPr>
        <p:txBody>
          <a:bodyPr>
            <a:normAutofit/>
          </a:bodyPr>
          <a:lstStyle/>
          <a:p>
            <a:r>
              <a:rPr lang="en-IN" dirty="0">
                <a:latin typeface="Calibri" panose="020F0502020204030204" pitchFamily="34" charset="0"/>
                <a:cs typeface="Calibri" panose="020F0502020204030204" pitchFamily="34" charset="0"/>
              </a:rPr>
              <a:t>Static analysis is a method of debugging that is done by automatically examining the source code without having to execute the program. </a:t>
            </a:r>
          </a:p>
          <a:p>
            <a:r>
              <a:rPr lang="en-IN" dirty="0">
                <a:latin typeface="Calibri" panose="020F0502020204030204" pitchFamily="34" charset="0"/>
                <a:cs typeface="Calibri" panose="020F0502020204030204" pitchFamily="34" charset="0"/>
              </a:rPr>
              <a:t>This provides developers with an understanding of their code base and helps ensure that it is compliant, safe, and secure.</a:t>
            </a:r>
            <a:endParaRPr lang="en-IN" b="0" i="0" dirty="0">
              <a:effectLst/>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B0728BA-9E5B-8ACA-844A-1C5C2D4D0DB7}"/>
              </a:ext>
            </a:extLst>
          </p:cNvPr>
          <p:cNvSpPr txBox="1">
            <a:spLocks/>
          </p:cNvSpPr>
          <p:nvPr/>
        </p:nvSpPr>
        <p:spPr bwMode="auto">
          <a:xfrm>
            <a:off x="422861" y="2479873"/>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Static Code Analysis?</a:t>
            </a:r>
          </a:p>
        </p:txBody>
      </p:sp>
      <p:sp>
        <p:nvSpPr>
          <p:cNvPr id="3" name="Content Placeholder 2">
            <a:extLst>
              <a:ext uri="{FF2B5EF4-FFF2-40B4-BE49-F238E27FC236}">
                <a16:creationId xmlns:a16="http://schemas.microsoft.com/office/drawing/2014/main" id="{C53EA2EA-3259-D54E-B17F-2E2A03319735}"/>
              </a:ext>
            </a:extLst>
          </p:cNvPr>
          <p:cNvSpPr txBox="1">
            <a:spLocks/>
          </p:cNvSpPr>
          <p:nvPr/>
        </p:nvSpPr>
        <p:spPr bwMode="auto">
          <a:xfrm>
            <a:off x="332696" y="3254448"/>
            <a:ext cx="8587109" cy="31268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Calibri" panose="020F0502020204030204" pitchFamily="34" charset="0"/>
                <a:cs typeface="Calibri" panose="020F0502020204030204" pitchFamily="34" charset="0"/>
              </a:rPr>
              <a:t>Static code analysis refers to the operation performed by a static analysis tool, which is the analysis of a set of code against a set (or multiple sets) of coding rules.</a:t>
            </a:r>
          </a:p>
          <a:p>
            <a:r>
              <a:rPr lang="en-IN" dirty="0">
                <a:latin typeface="Calibri" panose="020F0502020204030204" pitchFamily="34" charset="0"/>
                <a:cs typeface="Calibri" panose="020F0502020204030204" pitchFamily="34" charset="0"/>
              </a:rPr>
              <a:t>Static code analysis and static analysis are often used interchangeably, along with source code analysis. </a:t>
            </a:r>
          </a:p>
          <a:p>
            <a:r>
              <a:rPr lang="en-IN" dirty="0">
                <a:latin typeface="Calibri" panose="020F0502020204030204" pitchFamily="34" charset="0"/>
                <a:cs typeface="Calibri" panose="020F0502020204030204" pitchFamily="34" charset="0"/>
              </a:rPr>
              <a:t>This type of analysis addresses weaknesses in source code that might lead to vulnerabilities. Of course, this may also be achieved through manual code reviews. But using automated tools is much more effective.</a:t>
            </a:r>
          </a:p>
          <a:p>
            <a:r>
              <a:rPr lang="en-IN" dirty="0">
                <a:latin typeface="Calibri" panose="020F0502020204030204" pitchFamily="34" charset="0"/>
                <a:cs typeface="Calibri" panose="020F0502020204030204" pitchFamily="34" charset="0"/>
              </a:rPr>
              <a:t>Static analysis is commonly used to comply with coding guidelines — such as  MISRA. And it’s often used for complying with industry standards — such as  ISO 26262.</a:t>
            </a:r>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When to perform Static Analysis</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just"/>
            <a:r>
              <a:rPr lang="en-IN" b="0" i="0" dirty="0">
                <a:effectLst/>
                <a:latin typeface="urw-din"/>
              </a:rPr>
              <a:t>Static code analysis is performed early in development, before software testing  begins. </a:t>
            </a:r>
          </a:p>
          <a:p>
            <a:pPr algn="just"/>
            <a:r>
              <a:rPr lang="en-IN" b="0" i="0" dirty="0">
                <a:effectLst/>
                <a:latin typeface="urw-din"/>
              </a:rPr>
              <a:t>For organizations practicing DevOps, static code analysis takes place during the “Create” phase.</a:t>
            </a:r>
          </a:p>
          <a:p>
            <a:pPr algn="just"/>
            <a:r>
              <a:rPr lang="en-IN" b="0" i="0" dirty="0">
                <a:effectLst/>
                <a:latin typeface="urw-din"/>
              </a:rPr>
              <a:t>Static code analysis also supports DevOps by creating an automated feedback loop. Developers will know early on if there are any problems in their code. And it will be easier to fix those problems.</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Static vs Dynamic</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i="0" dirty="0">
                <a:effectLst/>
                <a:latin typeface="Calibri" panose="020F0502020204030204" pitchFamily="34" charset="0"/>
                <a:cs typeface="Calibri" panose="020F0502020204030204" pitchFamily="34" charset="0"/>
              </a:rPr>
              <a:t>Both types detect defects. The big difference is where they find defects in the development lifecycle.</a:t>
            </a:r>
          </a:p>
          <a:p>
            <a:pPr algn="l" fontAlgn="base"/>
            <a:r>
              <a:rPr lang="en-IN" i="0" dirty="0">
                <a:effectLst/>
                <a:latin typeface="Calibri" panose="020F0502020204030204" pitchFamily="34" charset="0"/>
                <a:cs typeface="Calibri" panose="020F0502020204030204" pitchFamily="34" charset="0"/>
              </a:rPr>
              <a:t>Static analysis identifies defects before you run a program (e.g., between coding and unit testing).</a:t>
            </a:r>
          </a:p>
          <a:p>
            <a:pPr algn="l" fontAlgn="base"/>
            <a:r>
              <a:rPr lang="en-IN" i="0" dirty="0">
                <a:effectLst/>
                <a:latin typeface="Calibri" panose="020F0502020204030204" pitchFamily="34" charset="0"/>
                <a:cs typeface="Calibri" panose="020F0502020204030204" pitchFamily="34" charset="0"/>
              </a:rPr>
              <a:t>Dynamic code analysis  identifies defects after you run a program (e.g., during unit testing). However, some coding errors might not surface during </a:t>
            </a:r>
          </a:p>
        </p:txBody>
      </p:sp>
    </p:spTree>
    <p:extLst>
      <p:ext uri="{BB962C8B-B14F-4D97-AF65-F5344CB8AC3E}">
        <p14:creationId xmlns:p14="http://schemas.microsoft.com/office/powerpoint/2010/main" val="379210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Tools</a:t>
            </a:r>
          </a:p>
        </p:txBody>
      </p:sp>
      <p:sp>
        <p:nvSpPr>
          <p:cNvPr id="10" name="Content Placeholder 2"/>
          <p:cNvSpPr>
            <a:spLocks noGrp="1"/>
          </p:cNvSpPr>
          <p:nvPr>
            <p:ph sz="quarter" idx="1"/>
          </p:nvPr>
        </p:nvSpPr>
        <p:spPr>
          <a:xfrm>
            <a:off x="233363" y="1112838"/>
            <a:ext cx="8587109" cy="5052466"/>
          </a:xfrm>
          <a:noFill/>
        </p:spPr>
        <p:txBody>
          <a:bodyPr>
            <a:normAutofit fontScale="85000" lnSpcReduction="10000"/>
          </a:bodyPr>
          <a:lstStyle/>
          <a:p>
            <a:r>
              <a:rPr lang="en-IN" b="0" i="0" dirty="0">
                <a:solidFill>
                  <a:srgbClr val="3A3A3A"/>
                </a:solidFill>
                <a:effectLst/>
                <a:latin typeface="Calibri" panose="020F0502020204030204" pitchFamily="34" charset="0"/>
                <a:cs typeface="Calibri" panose="020F0502020204030204" pitchFamily="34" charset="0"/>
              </a:rPr>
              <a:t>To ease our work, several types of static analysis tools are available in the market which helps to </a:t>
            </a:r>
            <a:r>
              <a:rPr lang="en-IN" b="0" i="0" dirty="0" err="1">
                <a:solidFill>
                  <a:srgbClr val="3A3A3A"/>
                </a:solidFill>
                <a:effectLst/>
                <a:latin typeface="Calibri" panose="020F0502020204030204" pitchFamily="34" charset="0"/>
                <a:cs typeface="Calibri" panose="020F0502020204030204" pitchFamily="34" charset="0"/>
              </a:rPr>
              <a:t>analyze</a:t>
            </a:r>
            <a:r>
              <a:rPr lang="en-IN" b="0" i="0" dirty="0">
                <a:solidFill>
                  <a:srgbClr val="3A3A3A"/>
                </a:solidFill>
                <a:effectLst/>
                <a:latin typeface="Calibri" panose="020F0502020204030204" pitchFamily="34" charset="0"/>
                <a:cs typeface="Calibri" panose="020F0502020204030204" pitchFamily="34" charset="0"/>
              </a:rPr>
              <a:t> the code during the development and detect fatal defects early in the SDLC phase.</a:t>
            </a:r>
            <a:endParaRPr lang="en-IN" dirty="0">
              <a:solidFill>
                <a:srgbClr val="3A3A3A"/>
              </a:solidFill>
              <a:latin typeface="Calibri" panose="020F0502020204030204" pitchFamily="34" charset="0"/>
              <a:cs typeface="Calibri" panose="020F0502020204030204" pitchFamily="34" charset="0"/>
            </a:endParaRPr>
          </a:p>
          <a:p>
            <a:r>
              <a:rPr lang="en-IN" dirty="0" err="1">
                <a:solidFill>
                  <a:srgbClr val="3A3A3A"/>
                </a:solidFill>
                <a:latin typeface="Calibri" panose="020F0502020204030204" pitchFamily="34" charset="0"/>
                <a:cs typeface="Calibri" panose="020F0502020204030204" pitchFamily="34" charset="0"/>
              </a:rPr>
              <a:t>Diffeent</a:t>
            </a:r>
            <a:r>
              <a:rPr lang="en-IN" dirty="0">
                <a:solidFill>
                  <a:srgbClr val="3A3A3A"/>
                </a:solidFill>
                <a:latin typeface="Calibri" panose="020F0502020204030204" pitchFamily="34" charset="0"/>
                <a:cs typeface="Calibri" panose="020F0502020204030204" pitchFamily="34" charset="0"/>
              </a:rPr>
              <a:t> tools</a:t>
            </a:r>
          </a:p>
          <a:p>
            <a:pPr lvl="1"/>
            <a:r>
              <a:rPr lang="en-IN" dirty="0" err="1">
                <a:latin typeface="Calibri" panose="020F0502020204030204" pitchFamily="34" charset="0"/>
                <a:cs typeface="Calibri" panose="020F0502020204030204" pitchFamily="34" charset="0"/>
              </a:rPr>
              <a:t>Raxis</a:t>
            </a:r>
            <a:endParaRPr lang="en-IN" dirty="0">
              <a:latin typeface="Calibri" panose="020F0502020204030204" pitchFamily="34" charset="0"/>
              <a:cs typeface="Calibri" panose="020F0502020204030204" pitchFamily="34" charset="0"/>
            </a:endParaRPr>
          </a:p>
          <a:p>
            <a:pPr lvl="1"/>
            <a:r>
              <a:rPr lang="en-IN" dirty="0" err="1">
                <a:latin typeface="Calibri" panose="020F0502020204030204" pitchFamily="34" charset="0"/>
                <a:cs typeface="Calibri" panose="020F0502020204030204" pitchFamily="34" charset="0"/>
              </a:rPr>
              <a:t>TSLint</a:t>
            </a:r>
            <a:endParaRPr lang="en-IN" dirty="0">
              <a:latin typeface="Calibri" panose="020F0502020204030204" pitchFamily="34" charset="0"/>
              <a:cs typeface="Calibri" panose="020F0502020204030204" pitchFamily="34" charset="0"/>
            </a:endParaRPr>
          </a:p>
          <a:p>
            <a:pPr lvl="1"/>
            <a:r>
              <a:rPr lang="en-IN" dirty="0" err="1">
                <a:latin typeface="Calibri" panose="020F0502020204030204" pitchFamily="34" charset="0"/>
                <a:cs typeface="Calibri" panose="020F0502020204030204" pitchFamily="34" charset="0"/>
              </a:rPr>
              <a:t>Codelyzer</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SonarQube</a:t>
            </a:r>
          </a:p>
          <a:p>
            <a:pPr lvl="1"/>
            <a:r>
              <a:rPr lang="en-IN" dirty="0">
                <a:latin typeface="Calibri" panose="020F0502020204030204" pitchFamily="34" charset="0"/>
                <a:cs typeface="Calibri" panose="020F0502020204030204" pitchFamily="34" charset="0"/>
              </a:rPr>
              <a:t>PVS-Studio</a:t>
            </a:r>
          </a:p>
          <a:p>
            <a:pPr lvl="1"/>
            <a:r>
              <a:rPr lang="en-IN" dirty="0" err="1">
                <a:latin typeface="Calibri" panose="020F0502020204030204" pitchFamily="34" charset="0"/>
                <a:cs typeface="Calibri" panose="020F0502020204030204" pitchFamily="34" charset="0"/>
              </a:rPr>
              <a:t>DeepSource</a:t>
            </a:r>
            <a:endParaRPr lang="en-IN" dirty="0">
              <a:latin typeface="Calibri" panose="020F0502020204030204" pitchFamily="34" charset="0"/>
              <a:cs typeface="Calibri" panose="020F0502020204030204" pitchFamily="34" charset="0"/>
            </a:endParaRPr>
          </a:p>
          <a:p>
            <a:pPr lvl="1"/>
            <a:r>
              <a:rPr lang="en-IN" dirty="0" err="1">
                <a:latin typeface="Calibri" panose="020F0502020204030204" pitchFamily="34" charset="0"/>
                <a:cs typeface="Calibri" panose="020F0502020204030204" pitchFamily="34" charset="0"/>
              </a:rPr>
              <a:t>Embold</a:t>
            </a:r>
            <a:endParaRPr lang="en-IN" dirty="0">
              <a:latin typeface="Calibri" panose="020F0502020204030204" pitchFamily="34" charset="0"/>
              <a:cs typeface="Calibri" panose="020F0502020204030204" pitchFamily="34" charset="0"/>
            </a:endParaRPr>
          </a:p>
          <a:p>
            <a:pPr lvl="1"/>
            <a:r>
              <a:rPr lang="en-IN" dirty="0" err="1">
                <a:latin typeface="Calibri" panose="020F0502020204030204" pitchFamily="34" charset="0"/>
                <a:cs typeface="Calibri" panose="020F0502020204030204" pitchFamily="34" charset="0"/>
              </a:rPr>
              <a:t>SmartBear</a:t>
            </a:r>
            <a:r>
              <a:rPr lang="en-IN" dirty="0">
                <a:latin typeface="Calibri" panose="020F0502020204030204" pitchFamily="34" charset="0"/>
                <a:cs typeface="Calibri" panose="020F0502020204030204" pitchFamily="34" charset="0"/>
              </a:rPr>
              <a:t> Collaborator</a:t>
            </a:r>
          </a:p>
          <a:p>
            <a:pPr lvl="1"/>
            <a:r>
              <a:rPr lang="en-IN" dirty="0" err="1">
                <a:latin typeface="Calibri" panose="020F0502020204030204" pitchFamily="34" charset="0"/>
                <a:cs typeface="Calibri" panose="020F0502020204030204" pitchFamily="34" charset="0"/>
              </a:rPr>
              <a:t>CodeScene</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Behavioral</a:t>
            </a:r>
            <a:r>
              <a:rPr lang="en-IN" dirty="0">
                <a:latin typeface="Calibri" panose="020F0502020204030204" pitchFamily="34" charset="0"/>
                <a:cs typeface="Calibri" panose="020F0502020204030204" pitchFamily="34" charset="0"/>
              </a:rPr>
              <a:t> Code Analysis</a:t>
            </a:r>
          </a:p>
          <a:p>
            <a:pPr lvl="1"/>
            <a:r>
              <a:rPr lang="en-IN" dirty="0" err="1">
                <a:latin typeface="Calibri" panose="020F0502020204030204" pitchFamily="34" charset="0"/>
                <a:cs typeface="Calibri" panose="020F0502020204030204" pitchFamily="34" charset="0"/>
              </a:rPr>
              <a:t>reshift</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RIPS Technologies</a:t>
            </a:r>
          </a:p>
          <a:p>
            <a:pPr lvl="1"/>
            <a:r>
              <a:rPr lang="en-IN" dirty="0">
                <a:latin typeface="Calibri" panose="020F0502020204030204" pitchFamily="34" charset="0"/>
                <a:cs typeface="Calibri" panose="020F0502020204030204" pitchFamily="34" charset="0"/>
              </a:rPr>
              <a:t>Veracode</a:t>
            </a:r>
          </a:p>
          <a:p>
            <a:pPr lvl="1"/>
            <a:r>
              <a:rPr lang="en-IN" dirty="0">
                <a:latin typeface="Calibri" panose="020F0502020204030204" pitchFamily="34" charset="0"/>
                <a:cs typeface="Calibri" panose="020F0502020204030204" pitchFamily="34" charset="0"/>
              </a:rPr>
              <a:t>Fortify Static Code Analyzer</a:t>
            </a:r>
          </a:p>
          <a:p>
            <a:pPr lvl="1"/>
            <a:r>
              <a:rPr lang="en-IN" dirty="0" err="1">
                <a:latin typeface="Calibri" panose="020F0502020204030204" pitchFamily="34" charset="0"/>
                <a:cs typeface="Calibri" panose="020F0502020204030204" pitchFamily="34" charset="0"/>
              </a:rPr>
              <a:t>Parasoft</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Coverity</a:t>
            </a:r>
          </a:p>
          <a:p>
            <a:pPr lvl="1"/>
            <a:r>
              <a:rPr lang="en-IN" dirty="0">
                <a:latin typeface="Calibri" panose="020F0502020204030204" pitchFamily="34" charset="0"/>
                <a:cs typeface="Calibri" panose="020F0502020204030204" pitchFamily="34" charset="0"/>
              </a:rPr>
              <a:t>CAST</a:t>
            </a:r>
          </a:p>
          <a:p>
            <a:pPr lvl="1"/>
            <a:r>
              <a:rPr lang="en-IN" dirty="0" err="1">
                <a:latin typeface="Calibri" panose="020F0502020204030204" pitchFamily="34" charset="0"/>
                <a:cs typeface="Calibri" panose="020F0502020204030204" pitchFamily="34" charset="0"/>
              </a:rPr>
              <a:t>CodeSonar</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Understand</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908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TSLint</a:t>
            </a:r>
            <a:endParaRPr lang="en-US" dirty="0"/>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b="0" i="0" dirty="0">
                <a:solidFill>
                  <a:srgbClr val="292929"/>
                </a:solidFill>
                <a:effectLst/>
                <a:latin typeface="Calibri" panose="020F0502020204030204" pitchFamily="34" charset="0"/>
                <a:cs typeface="Calibri" panose="020F0502020204030204" pitchFamily="34" charset="0"/>
              </a:rPr>
              <a:t>Add the </a:t>
            </a:r>
            <a:r>
              <a:rPr lang="en-IN" b="0" i="0" dirty="0" err="1">
                <a:solidFill>
                  <a:srgbClr val="292929"/>
                </a:solidFill>
                <a:effectLst/>
                <a:latin typeface="Calibri" panose="020F0502020204030204" pitchFamily="34" charset="0"/>
                <a:cs typeface="Calibri" panose="020F0502020204030204" pitchFamily="34" charset="0"/>
              </a:rPr>
              <a:t>tslint</a:t>
            </a:r>
            <a:r>
              <a:rPr lang="en-IN" b="0" i="0" dirty="0">
                <a:solidFill>
                  <a:srgbClr val="292929"/>
                </a:solidFill>
                <a:effectLst/>
                <a:latin typeface="Calibri" panose="020F0502020204030204" pitchFamily="34" charset="0"/>
                <a:cs typeface="Calibri" panose="020F0502020204030204" pitchFamily="34" charset="0"/>
              </a:rPr>
              <a:t> module as follows:</a:t>
            </a:r>
            <a:br>
              <a:rPr lang="en-IN" b="0" i="0" dirty="0">
                <a:solidFill>
                  <a:srgbClr val="292929"/>
                </a:solidFill>
                <a:effectLst/>
                <a:latin typeface="Calibri" panose="020F0502020204030204" pitchFamily="34" charset="0"/>
                <a:cs typeface="Calibri" panose="020F0502020204030204" pitchFamily="34" charset="0"/>
              </a:rPr>
            </a:br>
            <a:r>
              <a:rPr lang="en-IN" b="0" i="0" dirty="0">
                <a:solidFill>
                  <a:srgbClr val="292929"/>
                </a:solidFill>
                <a:effectLst/>
                <a:latin typeface="Calibri" panose="020F0502020204030204" pitchFamily="34" charset="0"/>
                <a:cs typeface="Calibri" panose="020F0502020204030204" pitchFamily="34" charset="0"/>
              </a:rPr>
              <a:t> ng add @angular-</a:t>
            </a:r>
            <a:r>
              <a:rPr lang="en-IN" b="0" i="0" dirty="0" err="1">
                <a:solidFill>
                  <a:srgbClr val="292929"/>
                </a:solidFill>
                <a:effectLst/>
                <a:latin typeface="Calibri" panose="020F0502020204030204" pitchFamily="34" charset="0"/>
                <a:cs typeface="Calibri" panose="020F0502020204030204" pitchFamily="34" charset="0"/>
              </a:rPr>
              <a:t>eslint</a:t>
            </a:r>
            <a:r>
              <a:rPr lang="en-IN" b="0" i="0" dirty="0">
                <a:solidFill>
                  <a:srgbClr val="292929"/>
                </a:solidFill>
                <a:effectLst/>
                <a:latin typeface="Calibri" panose="020F0502020204030204" pitchFamily="34" charset="0"/>
                <a:cs typeface="Calibri" panose="020F0502020204030204" pitchFamily="34" charset="0"/>
              </a:rPr>
              <a:t>/schematics</a:t>
            </a:r>
          </a:p>
          <a:p>
            <a:r>
              <a:rPr lang="en-IN" sz="1800" dirty="0">
                <a:solidFill>
                  <a:srgbClr val="292929"/>
                </a:solidFill>
                <a:latin typeface="Calibri" panose="020F0502020204030204" pitchFamily="34" charset="0"/>
                <a:cs typeface="Calibri" panose="020F0502020204030204" pitchFamily="34" charset="0"/>
              </a:rPr>
              <a:t>Run ng lint to run the static analysis</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66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SonarQube</a:t>
            </a:r>
          </a:p>
        </p:txBody>
      </p:sp>
      <p:sp>
        <p:nvSpPr>
          <p:cNvPr id="10" name="Content Placeholder 2"/>
          <p:cNvSpPr>
            <a:spLocks noGrp="1"/>
          </p:cNvSpPr>
          <p:nvPr>
            <p:ph sz="quarter" idx="1"/>
          </p:nvPr>
        </p:nvSpPr>
        <p:spPr>
          <a:xfrm>
            <a:off x="233363" y="1112838"/>
            <a:ext cx="8587109" cy="5052466"/>
          </a:xfrm>
          <a:noFill/>
        </p:spPr>
        <p:txBody>
          <a:bodyPr>
            <a:normAutofit/>
          </a:bodyPr>
          <a:lstStyle/>
          <a:p>
            <a:pPr fontAlgn="base"/>
            <a:r>
              <a:rPr lang="en-IN" dirty="0">
                <a:solidFill>
                  <a:srgbClr val="292929"/>
                </a:solidFill>
                <a:latin typeface="source-serif-pro"/>
              </a:rPr>
              <a:t>T</a:t>
            </a:r>
            <a:r>
              <a:rPr lang="en-IN" b="0" i="0" dirty="0">
                <a:solidFill>
                  <a:srgbClr val="292929"/>
                </a:solidFill>
                <a:effectLst/>
                <a:latin typeface="source-serif-pro"/>
              </a:rPr>
              <a:t>o </a:t>
            </a:r>
            <a:r>
              <a:rPr lang="en-IN" b="0" i="0" dirty="0" err="1">
                <a:solidFill>
                  <a:srgbClr val="292929"/>
                </a:solidFill>
                <a:effectLst/>
                <a:latin typeface="source-serif-pro"/>
              </a:rPr>
              <a:t>analyze</a:t>
            </a:r>
            <a:r>
              <a:rPr lang="en-IN" b="0" i="0" dirty="0">
                <a:solidFill>
                  <a:srgbClr val="292929"/>
                </a:solidFill>
                <a:effectLst/>
                <a:latin typeface="source-serif-pro"/>
              </a:rPr>
              <a:t> code quality, test coverage, code-smells, etc. </a:t>
            </a:r>
            <a:r>
              <a:rPr lang="en-IN" b="0" i="0" dirty="0" err="1">
                <a:solidFill>
                  <a:srgbClr val="292929"/>
                </a:solidFill>
                <a:effectLst/>
                <a:latin typeface="source-serif-pro"/>
              </a:rPr>
              <a:t>Sonarqube</a:t>
            </a:r>
            <a:r>
              <a:rPr lang="en-IN" b="0" i="0" dirty="0">
                <a:solidFill>
                  <a:srgbClr val="292929"/>
                </a:solidFill>
                <a:effectLst/>
                <a:latin typeface="source-serif-pro"/>
              </a:rPr>
              <a:t> is an easy choice since it provides all of the above with a nice UI.</a:t>
            </a:r>
          </a:p>
          <a:p>
            <a:pPr fontAlgn="base"/>
            <a:r>
              <a:rPr lang="en-IN" b="0" i="0" dirty="0">
                <a:effectLst/>
                <a:latin typeface="urw-din"/>
              </a:rPr>
              <a:t>https://</a:t>
            </a:r>
            <a:r>
              <a:rPr lang="en-IN" b="0" i="0" dirty="0" err="1">
                <a:effectLst/>
                <a:latin typeface="urw-din"/>
              </a:rPr>
              <a:t>docs.sonarqube.org</a:t>
            </a:r>
            <a:r>
              <a:rPr lang="en-IN" b="0" i="0">
                <a:effectLst/>
                <a:latin typeface="urw-din"/>
              </a:rPr>
              <a:t>/latest/setup/get-started-2-minutes/</a:t>
            </a:r>
            <a:endParaRPr lang="en-IN" b="0" i="0" dirty="0">
              <a:effectLst/>
              <a:latin typeface="urw-din"/>
            </a:endParaRPr>
          </a:p>
        </p:txBody>
      </p:sp>
    </p:spTree>
    <p:extLst>
      <p:ext uri="{BB962C8B-B14F-4D97-AF65-F5344CB8AC3E}">
        <p14:creationId xmlns:p14="http://schemas.microsoft.com/office/powerpoint/2010/main" val="294383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Mode</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b="0" i="0" dirty="0">
                <a:effectLst/>
                <a:latin typeface="urw-din"/>
              </a:rPr>
              <a:t>We can enable webpack’s built-in optimizations that correspond to each environment by setting the mode parameter to either development, production, or none. Its default value is production.</a:t>
            </a:r>
          </a:p>
          <a:p>
            <a:pPr algn="just" fontAlgn="base"/>
            <a:r>
              <a:rPr lang="en-IN" b="1" i="0" dirty="0">
                <a:effectLst/>
                <a:latin typeface="urw-din"/>
              </a:rPr>
              <a:t>Filename: </a:t>
            </a:r>
            <a:r>
              <a:rPr lang="en-IN" b="1" i="0" dirty="0" err="1">
                <a:effectLst/>
                <a:latin typeface="urw-din"/>
              </a:rPr>
              <a:t>webpack.config.js</a:t>
            </a:r>
            <a:endParaRPr lang="en-IN" b="0" i="0" dirty="0">
              <a:effectLst/>
              <a:latin typeface="urw-din"/>
            </a:endParaRPr>
          </a:p>
          <a:p>
            <a:r>
              <a:rPr lang="en-IN" dirty="0" err="1"/>
              <a:t>module.exports</a:t>
            </a:r>
            <a:r>
              <a:rPr lang="en-IN" dirty="0"/>
              <a:t> = { mode: 'development' }</a:t>
            </a:r>
            <a:endParaRPr lang="en-IN" b="0" i="0" dirty="0">
              <a:effectLst/>
              <a:latin typeface="urw-din"/>
            </a:endParaRPr>
          </a:p>
        </p:txBody>
      </p:sp>
    </p:spTree>
    <p:extLst>
      <p:ext uri="{BB962C8B-B14F-4D97-AF65-F5344CB8AC3E}">
        <p14:creationId xmlns:p14="http://schemas.microsoft.com/office/powerpoint/2010/main" val="22846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41649</TotalTime>
  <Words>629</Words>
  <Application>Microsoft Macintosh PowerPoint</Application>
  <PresentationFormat>On-screen Show (4:3)</PresentationFormat>
  <Paragraphs>75</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Courier New</vt:lpstr>
      <vt:lpstr>source-serif-pro</vt:lpstr>
      <vt:lpstr>Tahoma</vt:lpstr>
      <vt:lpstr>urw-din</vt:lpstr>
      <vt:lpstr>2_CT-Master</vt:lpstr>
      <vt:lpstr>3_CT-Master</vt:lpstr>
      <vt:lpstr>Static Analysis Tools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1668</cp:revision>
  <dcterms:created xsi:type="dcterms:W3CDTF">2012-01-30T11:39:54Z</dcterms:created>
  <dcterms:modified xsi:type="dcterms:W3CDTF">2022-11-08T20:09:35Z</dcterms:modified>
</cp:coreProperties>
</file>