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2"/>
  </p:notesMasterIdLst>
  <p:sldIdLst>
    <p:sldId id="256" r:id="rId3"/>
    <p:sldId id="321" r:id="rId4"/>
    <p:sldId id="474" r:id="rId5"/>
    <p:sldId id="323" r:id="rId6"/>
    <p:sldId id="739" r:id="rId7"/>
    <p:sldId id="740" r:id="rId8"/>
    <p:sldId id="741" r:id="rId9"/>
    <p:sldId id="742" r:id="rId10"/>
    <p:sldId id="743" r:id="rId11"/>
    <p:sldId id="744" r:id="rId12"/>
    <p:sldId id="748" r:id="rId13"/>
    <p:sldId id="745" r:id="rId14"/>
    <p:sldId id="746" r:id="rId15"/>
    <p:sldId id="747" r:id="rId16"/>
    <p:sldId id="749" r:id="rId17"/>
    <p:sldId id="750" r:id="rId18"/>
    <p:sldId id="738" r:id="rId19"/>
    <p:sldId id="367" r:id="rId20"/>
    <p:sldId id="3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87443" autoAdjust="0"/>
  </p:normalViewPr>
  <p:slideViewPr>
    <p:cSldViewPr>
      <p:cViewPr varScale="1">
        <p:scale>
          <a:sx n="98" d="100"/>
          <a:sy n="98" d="100"/>
        </p:scale>
        <p:origin x="2120" y="184"/>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11/8/22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ebpack.js.org/guides/output-management/#setting-up-htmlwebpackplugi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ebpack.js.org/guides/output-management/#setting-up-htmlwebpackplugi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ebpack.js.org/guides/output-management/#setting-up-htmlwebpackplugi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ebpack.js.org/guides/output-management/#setting-up-htmlwebpackplug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ebpack.js.org/guides/output-management/#setting-up-htmlwebpackplugi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ebpack.js.org/guides/output-management/#setting-up-htmlwebpackplugi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ebpack.js.org/guides/output-management/#setting-up-htmlwebpackplugi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15727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E7182"/>
                </a:solidFill>
                <a:effectLst/>
                <a:latin typeface="Source Sans Pro" panose="020B0503030403020204" pitchFamily="34" charset="0"/>
              </a:rPr>
              <a:t>You may have noticed that </a:t>
            </a:r>
            <a:r>
              <a:rPr lang="en-IN" dirty="0" err="1"/>
              <a:t>index.html</a:t>
            </a:r>
            <a:r>
              <a:rPr lang="en-IN" b="0" i="0" dirty="0">
                <a:solidFill>
                  <a:srgbClr val="4E7182"/>
                </a:solidFill>
                <a:effectLst/>
                <a:latin typeface="Source Sans Pro" panose="020B0503030403020204" pitchFamily="34" charset="0"/>
              </a:rPr>
              <a:t> was created manually, even though it is now placed in the </a:t>
            </a:r>
            <a:r>
              <a:rPr lang="en-IN" dirty="0" err="1"/>
              <a:t>dist</a:t>
            </a:r>
            <a:r>
              <a:rPr lang="en-IN" b="0" i="0" dirty="0">
                <a:solidFill>
                  <a:srgbClr val="4E7182"/>
                </a:solidFill>
                <a:effectLst/>
                <a:latin typeface="Source Sans Pro" panose="020B0503030403020204" pitchFamily="34" charset="0"/>
              </a:rPr>
              <a:t> directory. Later on in </a:t>
            </a:r>
            <a:r>
              <a:rPr lang="en-IN" b="0" i="0" u="none" strike="noStrike" dirty="0">
                <a:solidFill>
                  <a:srgbClr val="1A6BAC"/>
                </a:solidFill>
                <a:effectLst/>
                <a:latin typeface="Source Sans Pro" panose="020B0503030403020204" pitchFamily="34" charset="0"/>
                <a:hlinkClick r:id="rId3"/>
              </a:rPr>
              <a:t>another guide</a:t>
            </a:r>
            <a:r>
              <a:rPr lang="en-IN" b="0" i="0" dirty="0">
                <a:solidFill>
                  <a:srgbClr val="4E7182"/>
                </a:solidFill>
                <a:effectLst/>
                <a:latin typeface="Source Sans Pro" panose="020B0503030403020204" pitchFamily="34" charset="0"/>
              </a:rPr>
              <a:t>, we will generate </a:t>
            </a:r>
            <a:r>
              <a:rPr lang="en-IN" dirty="0" err="1"/>
              <a:t>index.html</a:t>
            </a:r>
            <a:r>
              <a:rPr lang="en-IN" b="0" i="0" dirty="0">
                <a:solidFill>
                  <a:srgbClr val="4E7182"/>
                </a:solidFill>
                <a:effectLst/>
                <a:latin typeface="Source Sans Pro" panose="020B0503030403020204" pitchFamily="34" charset="0"/>
              </a:rPr>
              <a:t> rather than edit it manually. Once this is done, it should be safe to empty the </a:t>
            </a:r>
            <a:r>
              <a:rPr lang="en-IN" dirty="0" err="1"/>
              <a:t>dist</a:t>
            </a:r>
            <a:r>
              <a:rPr lang="en-IN" b="0" i="0" dirty="0">
                <a:solidFill>
                  <a:srgbClr val="4E7182"/>
                </a:solidFill>
                <a:effectLst/>
                <a:latin typeface="Source Sans Pro" panose="020B0503030403020204" pitchFamily="34" charset="0"/>
              </a:rPr>
              <a:t> directory and to regenerate all the files within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23933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E7182"/>
                </a:solidFill>
                <a:effectLst/>
                <a:latin typeface="Source Sans Pro" panose="020B0503030403020204" pitchFamily="34" charset="0"/>
              </a:rPr>
              <a:t>You may have noticed that </a:t>
            </a:r>
            <a:r>
              <a:rPr lang="en-IN" dirty="0" err="1"/>
              <a:t>index.html</a:t>
            </a:r>
            <a:r>
              <a:rPr lang="en-IN" b="0" i="0" dirty="0">
                <a:solidFill>
                  <a:srgbClr val="4E7182"/>
                </a:solidFill>
                <a:effectLst/>
                <a:latin typeface="Source Sans Pro" panose="020B0503030403020204" pitchFamily="34" charset="0"/>
              </a:rPr>
              <a:t> was created manually, even though it is now placed in the </a:t>
            </a:r>
            <a:r>
              <a:rPr lang="en-IN" dirty="0" err="1"/>
              <a:t>dist</a:t>
            </a:r>
            <a:r>
              <a:rPr lang="en-IN" b="0" i="0" dirty="0">
                <a:solidFill>
                  <a:srgbClr val="4E7182"/>
                </a:solidFill>
                <a:effectLst/>
                <a:latin typeface="Source Sans Pro" panose="020B0503030403020204" pitchFamily="34" charset="0"/>
              </a:rPr>
              <a:t> directory. Later on in </a:t>
            </a:r>
            <a:r>
              <a:rPr lang="en-IN" b="0" i="0" u="none" strike="noStrike" dirty="0">
                <a:solidFill>
                  <a:srgbClr val="1A6BAC"/>
                </a:solidFill>
                <a:effectLst/>
                <a:latin typeface="Source Sans Pro" panose="020B0503030403020204" pitchFamily="34" charset="0"/>
                <a:hlinkClick r:id="rId3"/>
              </a:rPr>
              <a:t>another guide</a:t>
            </a:r>
            <a:r>
              <a:rPr lang="en-IN" b="0" i="0" dirty="0">
                <a:solidFill>
                  <a:srgbClr val="4E7182"/>
                </a:solidFill>
                <a:effectLst/>
                <a:latin typeface="Source Sans Pro" panose="020B0503030403020204" pitchFamily="34" charset="0"/>
              </a:rPr>
              <a:t>, we will generate </a:t>
            </a:r>
            <a:r>
              <a:rPr lang="en-IN" dirty="0" err="1"/>
              <a:t>index.html</a:t>
            </a:r>
            <a:r>
              <a:rPr lang="en-IN" b="0" i="0" dirty="0">
                <a:solidFill>
                  <a:srgbClr val="4E7182"/>
                </a:solidFill>
                <a:effectLst/>
                <a:latin typeface="Source Sans Pro" panose="020B0503030403020204" pitchFamily="34" charset="0"/>
              </a:rPr>
              <a:t> rather than edit it manually. Once this is done, it should be safe to empty the </a:t>
            </a:r>
            <a:r>
              <a:rPr lang="en-IN" dirty="0" err="1"/>
              <a:t>dist</a:t>
            </a:r>
            <a:r>
              <a:rPr lang="en-IN" b="0" i="0" dirty="0">
                <a:solidFill>
                  <a:srgbClr val="4E7182"/>
                </a:solidFill>
                <a:effectLst/>
                <a:latin typeface="Source Sans Pro" panose="020B0503030403020204" pitchFamily="34" charset="0"/>
              </a:rPr>
              <a:t> directory and to regenerate all the files within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210255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E7182"/>
                </a:solidFill>
                <a:effectLst/>
                <a:latin typeface="Source Sans Pro" panose="020B0503030403020204" pitchFamily="34" charset="0"/>
              </a:rPr>
              <a:t>You may have noticed that </a:t>
            </a:r>
            <a:r>
              <a:rPr lang="en-IN" dirty="0" err="1"/>
              <a:t>index.html</a:t>
            </a:r>
            <a:r>
              <a:rPr lang="en-IN" b="0" i="0" dirty="0">
                <a:solidFill>
                  <a:srgbClr val="4E7182"/>
                </a:solidFill>
                <a:effectLst/>
                <a:latin typeface="Source Sans Pro" panose="020B0503030403020204" pitchFamily="34" charset="0"/>
              </a:rPr>
              <a:t> was created manually, even though it is now placed in the </a:t>
            </a:r>
            <a:r>
              <a:rPr lang="en-IN" dirty="0" err="1"/>
              <a:t>dist</a:t>
            </a:r>
            <a:r>
              <a:rPr lang="en-IN" b="0" i="0" dirty="0">
                <a:solidFill>
                  <a:srgbClr val="4E7182"/>
                </a:solidFill>
                <a:effectLst/>
                <a:latin typeface="Source Sans Pro" panose="020B0503030403020204" pitchFamily="34" charset="0"/>
              </a:rPr>
              <a:t> directory. Later on in </a:t>
            </a:r>
            <a:r>
              <a:rPr lang="en-IN" b="0" i="0" u="none" strike="noStrike" dirty="0">
                <a:solidFill>
                  <a:srgbClr val="1A6BAC"/>
                </a:solidFill>
                <a:effectLst/>
                <a:latin typeface="Source Sans Pro" panose="020B0503030403020204" pitchFamily="34" charset="0"/>
                <a:hlinkClick r:id="rId3"/>
              </a:rPr>
              <a:t>another guide</a:t>
            </a:r>
            <a:r>
              <a:rPr lang="en-IN" b="0" i="0" dirty="0">
                <a:solidFill>
                  <a:srgbClr val="4E7182"/>
                </a:solidFill>
                <a:effectLst/>
                <a:latin typeface="Source Sans Pro" panose="020B0503030403020204" pitchFamily="34" charset="0"/>
              </a:rPr>
              <a:t>, we will generate </a:t>
            </a:r>
            <a:r>
              <a:rPr lang="en-IN" dirty="0" err="1"/>
              <a:t>index.html</a:t>
            </a:r>
            <a:r>
              <a:rPr lang="en-IN" b="0" i="0" dirty="0">
                <a:solidFill>
                  <a:srgbClr val="4E7182"/>
                </a:solidFill>
                <a:effectLst/>
                <a:latin typeface="Source Sans Pro" panose="020B0503030403020204" pitchFamily="34" charset="0"/>
              </a:rPr>
              <a:t> rather than edit it manually. Once this is done, it should be safe to empty the </a:t>
            </a:r>
            <a:r>
              <a:rPr lang="en-IN" dirty="0" err="1"/>
              <a:t>dist</a:t>
            </a:r>
            <a:r>
              <a:rPr lang="en-IN" b="0" i="0" dirty="0">
                <a:solidFill>
                  <a:srgbClr val="4E7182"/>
                </a:solidFill>
                <a:effectLst/>
                <a:latin typeface="Source Sans Pro" panose="020B0503030403020204" pitchFamily="34" charset="0"/>
              </a:rPr>
              <a:t> directory and to regenerate all the files within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36636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E7182"/>
                </a:solidFill>
                <a:effectLst/>
                <a:latin typeface="Source Sans Pro" panose="020B0503030403020204" pitchFamily="34" charset="0"/>
              </a:rPr>
              <a:t>You may have noticed that </a:t>
            </a:r>
            <a:r>
              <a:rPr lang="en-IN" dirty="0" err="1"/>
              <a:t>index.html</a:t>
            </a:r>
            <a:r>
              <a:rPr lang="en-IN" b="0" i="0" dirty="0">
                <a:solidFill>
                  <a:srgbClr val="4E7182"/>
                </a:solidFill>
                <a:effectLst/>
                <a:latin typeface="Source Sans Pro" panose="020B0503030403020204" pitchFamily="34" charset="0"/>
              </a:rPr>
              <a:t> was created manually, even though it is now placed in the </a:t>
            </a:r>
            <a:r>
              <a:rPr lang="en-IN" dirty="0" err="1"/>
              <a:t>dist</a:t>
            </a:r>
            <a:r>
              <a:rPr lang="en-IN" b="0" i="0" dirty="0">
                <a:solidFill>
                  <a:srgbClr val="4E7182"/>
                </a:solidFill>
                <a:effectLst/>
                <a:latin typeface="Source Sans Pro" panose="020B0503030403020204" pitchFamily="34" charset="0"/>
              </a:rPr>
              <a:t> directory. Later on in </a:t>
            </a:r>
            <a:r>
              <a:rPr lang="en-IN" b="0" i="0" u="none" strike="noStrike" dirty="0">
                <a:solidFill>
                  <a:srgbClr val="1A6BAC"/>
                </a:solidFill>
                <a:effectLst/>
                <a:latin typeface="Source Sans Pro" panose="020B0503030403020204" pitchFamily="34" charset="0"/>
                <a:hlinkClick r:id="rId3"/>
              </a:rPr>
              <a:t>another guide</a:t>
            </a:r>
            <a:r>
              <a:rPr lang="en-IN" b="0" i="0" dirty="0">
                <a:solidFill>
                  <a:srgbClr val="4E7182"/>
                </a:solidFill>
                <a:effectLst/>
                <a:latin typeface="Source Sans Pro" panose="020B0503030403020204" pitchFamily="34" charset="0"/>
              </a:rPr>
              <a:t>, we will generate </a:t>
            </a:r>
            <a:r>
              <a:rPr lang="en-IN" dirty="0" err="1"/>
              <a:t>index.html</a:t>
            </a:r>
            <a:r>
              <a:rPr lang="en-IN" b="0" i="0" dirty="0">
                <a:solidFill>
                  <a:srgbClr val="4E7182"/>
                </a:solidFill>
                <a:effectLst/>
                <a:latin typeface="Source Sans Pro" panose="020B0503030403020204" pitchFamily="34" charset="0"/>
              </a:rPr>
              <a:t> rather than edit it manually. Once this is done, it should be safe to empty the </a:t>
            </a:r>
            <a:r>
              <a:rPr lang="en-IN" dirty="0" err="1"/>
              <a:t>dist</a:t>
            </a:r>
            <a:r>
              <a:rPr lang="en-IN" b="0" i="0" dirty="0">
                <a:solidFill>
                  <a:srgbClr val="4E7182"/>
                </a:solidFill>
                <a:effectLst/>
                <a:latin typeface="Source Sans Pro" panose="020B0503030403020204" pitchFamily="34" charset="0"/>
              </a:rPr>
              <a:t> directory and to regenerate all the files within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3723317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E7182"/>
                </a:solidFill>
                <a:effectLst/>
                <a:latin typeface="Source Sans Pro" panose="020B0503030403020204" pitchFamily="34" charset="0"/>
              </a:rPr>
              <a:t>You may have noticed that </a:t>
            </a:r>
            <a:r>
              <a:rPr lang="en-IN" dirty="0" err="1"/>
              <a:t>index.html</a:t>
            </a:r>
            <a:r>
              <a:rPr lang="en-IN" b="0" i="0" dirty="0">
                <a:solidFill>
                  <a:srgbClr val="4E7182"/>
                </a:solidFill>
                <a:effectLst/>
                <a:latin typeface="Source Sans Pro" panose="020B0503030403020204" pitchFamily="34" charset="0"/>
              </a:rPr>
              <a:t> was created manually, even though it is now placed in the </a:t>
            </a:r>
            <a:r>
              <a:rPr lang="en-IN" dirty="0" err="1"/>
              <a:t>dist</a:t>
            </a:r>
            <a:r>
              <a:rPr lang="en-IN" b="0" i="0" dirty="0">
                <a:solidFill>
                  <a:srgbClr val="4E7182"/>
                </a:solidFill>
                <a:effectLst/>
                <a:latin typeface="Source Sans Pro" panose="020B0503030403020204" pitchFamily="34" charset="0"/>
              </a:rPr>
              <a:t> directory. Later on in </a:t>
            </a:r>
            <a:r>
              <a:rPr lang="en-IN" b="0" i="0" u="none" strike="noStrike" dirty="0">
                <a:solidFill>
                  <a:srgbClr val="1A6BAC"/>
                </a:solidFill>
                <a:effectLst/>
                <a:latin typeface="Source Sans Pro" panose="020B0503030403020204" pitchFamily="34" charset="0"/>
                <a:hlinkClick r:id="rId3"/>
              </a:rPr>
              <a:t>another guide</a:t>
            </a:r>
            <a:r>
              <a:rPr lang="en-IN" b="0" i="0" dirty="0">
                <a:solidFill>
                  <a:srgbClr val="4E7182"/>
                </a:solidFill>
                <a:effectLst/>
                <a:latin typeface="Source Sans Pro" panose="020B0503030403020204" pitchFamily="34" charset="0"/>
              </a:rPr>
              <a:t>, we will generate </a:t>
            </a:r>
            <a:r>
              <a:rPr lang="en-IN" dirty="0" err="1"/>
              <a:t>index.html</a:t>
            </a:r>
            <a:r>
              <a:rPr lang="en-IN" b="0" i="0" dirty="0">
                <a:solidFill>
                  <a:srgbClr val="4E7182"/>
                </a:solidFill>
                <a:effectLst/>
                <a:latin typeface="Source Sans Pro" panose="020B0503030403020204" pitchFamily="34" charset="0"/>
              </a:rPr>
              <a:t> rather than edit it manually. Once this is done, it should be safe to empty the </a:t>
            </a:r>
            <a:r>
              <a:rPr lang="en-IN" dirty="0" err="1"/>
              <a:t>dist</a:t>
            </a:r>
            <a:r>
              <a:rPr lang="en-IN" b="0" i="0" dirty="0">
                <a:solidFill>
                  <a:srgbClr val="4E7182"/>
                </a:solidFill>
                <a:effectLst/>
                <a:latin typeface="Source Sans Pro" panose="020B0503030403020204" pitchFamily="34" charset="0"/>
              </a:rPr>
              <a:t> directory and to regenerate all the files within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36383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E7182"/>
                </a:solidFill>
                <a:effectLst/>
                <a:latin typeface="Source Sans Pro" panose="020B0503030403020204" pitchFamily="34" charset="0"/>
              </a:rPr>
              <a:t>You may have noticed that </a:t>
            </a:r>
            <a:r>
              <a:rPr lang="en-IN" dirty="0" err="1"/>
              <a:t>index.html</a:t>
            </a:r>
            <a:r>
              <a:rPr lang="en-IN" b="0" i="0" dirty="0">
                <a:solidFill>
                  <a:srgbClr val="4E7182"/>
                </a:solidFill>
                <a:effectLst/>
                <a:latin typeface="Source Sans Pro" panose="020B0503030403020204" pitchFamily="34" charset="0"/>
              </a:rPr>
              <a:t> was created manually, even though it is now placed in the </a:t>
            </a:r>
            <a:r>
              <a:rPr lang="en-IN" dirty="0" err="1"/>
              <a:t>dist</a:t>
            </a:r>
            <a:r>
              <a:rPr lang="en-IN" b="0" i="0" dirty="0">
                <a:solidFill>
                  <a:srgbClr val="4E7182"/>
                </a:solidFill>
                <a:effectLst/>
                <a:latin typeface="Source Sans Pro" panose="020B0503030403020204" pitchFamily="34" charset="0"/>
              </a:rPr>
              <a:t> directory. Later on in </a:t>
            </a:r>
            <a:r>
              <a:rPr lang="en-IN" b="0" i="0" u="none" strike="noStrike" dirty="0">
                <a:solidFill>
                  <a:srgbClr val="1A6BAC"/>
                </a:solidFill>
                <a:effectLst/>
                <a:latin typeface="Source Sans Pro" panose="020B0503030403020204" pitchFamily="34" charset="0"/>
                <a:hlinkClick r:id="rId3"/>
              </a:rPr>
              <a:t>another guide</a:t>
            </a:r>
            <a:r>
              <a:rPr lang="en-IN" b="0" i="0" dirty="0">
                <a:solidFill>
                  <a:srgbClr val="4E7182"/>
                </a:solidFill>
                <a:effectLst/>
                <a:latin typeface="Source Sans Pro" panose="020B0503030403020204" pitchFamily="34" charset="0"/>
              </a:rPr>
              <a:t>, we will generate </a:t>
            </a:r>
            <a:r>
              <a:rPr lang="en-IN" dirty="0" err="1"/>
              <a:t>index.html</a:t>
            </a:r>
            <a:r>
              <a:rPr lang="en-IN" b="0" i="0" dirty="0">
                <a:solidFill>
                  <a:srgbClr val="4E7182"/>
                </a:solidFill>
                <a:effectLst/>
                <a:latin typeface="Source Sans Pro" panose="020B0503030403020204" pitchFamily="34" charset="0"/>
              </a:rPr>
              <a:t> rather than edit it manually. Once this is done, it should be safe to empty the </a:t>
            </a:r>
            <a:r>
              <a:rPr lang="en-IN" dirty="0" err="1"/>
              <a:t>dist</a:t>
            </a:r>
            <a:r>
              <a:rPr lang="en-IN" b="0" i="0" dirty="0">
                <a:solidFill>
                  <a:srgbClr val="4E7182"/>
                </a:solidFill>
                <a:effectLst/>
                <a:latin typeface="Source Sans Pro" panose="020B0503030403020204" pitchFamily="34" charset="0"/>
              </a:rPr>
              <a:t> directory and to regenerate all the files within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345524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E7182"/>
                </a:solidFill>
                <a:effectLst/>
                <a:latin typeface="Source Sans Pro" panose="020B0503030403020204" pitchFamily="34" charset="0"/>
              </a:rPr>
              <a:t>You may have noticed that </a:t>
            </a:r>
            <a:r>
              <a:rPr lang="en-IN" dirty="0" err="1"/>
              <a:t>index.html</a:t>
            </a:r>
            <a:r>
              <a:rPr lang="en-IN" b="0" i="0" dirty="0">
                <a:solidFill>
                  <a:srgbClr val="4E7182"/>
                </a:solidFill>
                <a:effectLst/>
                <a:latin typeface="Source Sans Pro" panose="020B0503030403020204" pitchFamily="34" charset="0"/>
              </a:rPr>
              <a:t> was created manually, even though it is now placed in the </a:t>
            </a:r>
            <a:r>
              <a:rPr lang="en-IN" dirty="0" err="1"/>
              <a:t>dist</a:t>
            </a:r>
            <a:r>
              <a:rPr lang="en-IN" b="0" i="0" dirty="0">
                <a:solidFill>
                  <a:srgbClr val="4E7182"/>
                </a:solidFill>
                <a:effectLst/>
                <a:latin typeface="Source Sans Pro" panose="020B0503030403020204" pitchFamily="34" charset="0"/>
              </a:rPr>
              <a:t> directory. Later on in </a:t>
            </a:r>
            <a:r>
              <a:rPr lang="en-IN" b="0" i="0" u="none" strike="noStrike" dirty="0">
                <a:solidFill>
                  <a:srgbClr val="1A6BAC"/>
                </a:solidFill>
                <a:effectLst/>
                <a:latin typeface="Source Sans Pro" panose="020B0503030403020204" pitchFamily="34" charset="0"/>
                <a:hlinkClick r:id="rId3"/>
              </a:rPr>
              <a:t>another guide</a:t>
            </a:r>
            <a:r>
              <a:rPr lang="en-IN" b="0" i="0" dirty="0">
                <a:solidFill>
                  <a:srgbClr val="4E7182"/>
                </a:solidFill>
                <a:effectLst/>
                <a:latin typeface="Source Sans Pro" panose="020B0503030403020204" pitchFamily="34" charset="0"/>
              </a:rPr>
              <a:t>, we will generate </a:t>
            </a:r>
            <a:r>
              <a:rPr lang="en-IN" dirty="0" err="1"/>
              <a:t>index.html</a:t>
            </a:r>
            <a:r>
              <a:rPr lang="en-IN" b="0" i="0" dirty="0">
                <a:solidFill>
                  <a:srgbClr val="4E7182"/>
                </a:solidFill>
                <a:effectLst/>
                <a:latin typeface="Source Sans Pro" panose="020B0503030403020204" pitchFamily="34" charset="0"/>
              </a:rPr>
              <a:t> rather than edit it manually. Once this is done, it should be safe to empty the </a:t>
            </a:r>
            <a:r>
              <a:rPr lang="en-IN" dirty="0" err="1"/>
              <a:t>dist</a:t>
            </a:r>
            <a:r>
              <a:rPr lang="en-IN" b="0" i="0" dirty="0">
                <a:solidFill>
                  <a:srgbClr val="4E7182"/>
                </a:solidFill>
                <a:effectLst/>
                <a:latin typeface="Source Sans Pro" panose="020B0503030403020204" pitchFamily="34" charset="0"/>
              </a:rPr>
              <a:t> directory and to regenerate all the files within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185430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Content projection</a:t>
            </a:r>
            <a:r>
              <a:rPr lang="en-US" sz="1200" b="0" i="0" kern="1200" dirty="0">
                <a:solidFill>
                  <a:schemeClr val="tx1"/>
                </a:solidFill>
                <a:effectLst/>
                <a:latin typeface="+mn-lt"/>
                <a:ea typeface="+mn-ea"/>
                <a:cs typeface="+mn-cs"/>
              </a:rPr>
              <a:t> is a way to import HTML content from outside the component and insert that content into the component's template in a designated spot.</a:t>
            </a:r>
          </a:p>
          <a:p>
            <a:r>
              <a:rPr lang="en-US" sz="1200" b="0" i="0" kern="1200" dirty="0">
                <a:solidFill>
                  <a:schemeClr val="tx1"/>
                </a:solidFill>
                <a:effectLst/>
                <a:latin typeface="+mn-lt"/>
                <a:ea typeface="+mn-ea"/>
                <a:cs typeface="+mn-cs"/>
              </a:rPr>
              <a:t>AngularJS developers know this technique as </a:t>
            </a:r>
            <a:r>
              <a:rPr lang="en-US" sz="1200" b="0" i="1" kern="1200" dirty="0" err="1">
                <a:solidFill>
                  <a:schemeClr val="tx1"/>
                </a:solidFill>
                <a:effectLst/>
                <a:latin typeface="+mn-lt"/>
                <a:ea typeface="+mn-ea"/>
                <a:cs typeface="+mn-cs"/>
              </a:rPr>
              <a:t>transclusion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2067742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01417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60918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34676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2232146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3904714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55969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11/8/22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11/8/22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webpack.js.org/guides/getting-started"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err="1"/>
              <a:t>WebPack</a:t>
            </a:r>
            <a:r>
              <a:rPr lang="en-US" sz="7200" dirty="0"/>
              <a:t> Bundler</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Project Structure</a:t>
            </a:r>
          </a:p>
        </p:txBody>
      </p:sp>
      <p:sp>
        <p:nvSpPr>
          <p:cNvPr id="10" name="Content Placeholder 2"/>
          <p:cNvSpPr>
            <a:spLocks noGrp="1"/>
          </p:cNvSpPr>
          <p:nvPr>
            <p:ph sz="quarter" idx="1"/>
          </p:nvPr>
        </p:nvSpPr>
        <p:spPr>
          <a:xfrm>
            <a:off x="233363" y="1112838"/>
            <a:ext cx="8587109" cy="5052466"/>
          </a:xfrm>
          <a:noFill/>
        </p:spPr>
        <p:txBody>
          <a:bodyPr>
            <a:normAutofit/>
          </a:bodyPr>
          <a:lstStyle/>
          <a:p>
            <a:pPr algn="l" fontAlgn="base"/>
            <a:r>
              <a:rPr lang="en-IN" dirty="0" err="1">
                <a:solidFill>
                  <a:srgbClr val="62B1D8"/>
                </a:solidFill>
                <a:effectLst/>
              </a:rPr>
              <a:t>mkdir</a:t>
            </a:r>
            <a:r>
              <a:rPr lang="en-IN" dirty="0"/>
              <a:t> webpack-demo </a:t>
            </a:r>
            <a:br>
              <a:rPr lang="en-IN" dirty="0"/>
            </a:br>
            <a:r>
              <a:rPr lang="en-IN" dirty="0">
                <a:solidFill>
                  <a:srgbClr val="4AB576"/>
                </a:solidFill>
                <a:effectLst/>
              </a:rPr>
              <a:t>cd</a:t>
            </a:r>
            <a:r>
              <a:rPr lang="en-IN" dirty="0"/>
              <a:t> webpack-demo </a:t>
            </a:r>
            <a:br>
              <a:rPr lang="en-IN" dirty="0"/>
            </a:br>
            <a:r>
              <a:rPr lang="en-IN" dirty="0" err="1">
                <a:solidFill>
                  <a:srgbClr val="62B1D8"/>
                </a:solidFill>
                <a:effectLst/>
              </a:rPr>
              <a:t>npm</a:t>
            </a:r>
            <a:r>
              <a:rPr lang="en-IN" dirty="0"/>
              <a:t> </a:t>
            </a:r>
            <a:r>
              <a:rPr lang="en-IN" dirty="0" err="1"/>
              <a:t>init</a:t>
            </a:r>
            <a:r>
              <a:rPr lang="en-IN" dirty="0"/>
              <a:t> --y </a:t>
            </a:r>
            <a:br>
              <a:rPr lang="en-IN" dirty="0"/>
            </a:br>
            <a:r>
              <a:rPr lang="en-IN" dirty="0" err="1">
                <a:solidFill>
                  <a:srgbClr val="62B1D8"/>
                </a:solidFill>
                <a:effectLst/>
              </a:rPr>
              <a:t>npm</a:t>
            </a:r>
            <a:r>
              <a:rPr lang="en-IN" dirty="0"/>
              <a:t> </a:t>
            </a:r>
            <a:r>
              <a:rPr lang="en-IN" dirty="0">
                <a:solidFill>
                  <a:srgbClr val="62B1D8"/>
                </a:solidFill>
                <a:effectLst/>
              </a:rPr>
              <a:t>install</a:t>
            </a:r>
            <a:r>
              <a:rPr lang="en-IN" dirty="0"/>
              <a:t> webpack webpack-cli serve --save-dev</a:t>
            </a:r>
          </a:p>
          <a:p>
            <a:pPr algn="l" fontAlgn="base"/>
            <a:r>
              <a:rPr lang="en-IN" dirty="0"/>
              <a:t>Project directory</a:t>
            </a:r>
          </a:p>
          <a:p>
            <a:r>
              <a:rPr lang="en-IN" dirty="0">
                <a:effectLst/>
              </a:rPr>
              <a:t>webpack-demo </a:t>
            </a:r>
            <a:br>
              <a:rPr lang="en-IN" dirty="0">
                <a:effectLst/>
              </a:rPr>
            </a:br>
            <a:r>
              <a:rPr lang="en-IN" dirty="0">
                <a:effectLst/>
              </a:rPr>
              <a:t>	|- </a:t>
            </a:r>
            <a:r>
              <a:rPr lang="en-IN" dirty="0" err="1">
                <a:effectLst/>
              </a:rPr>
              <a:t>package.json</a:t>
            </a:r>
            <a:r>
              <a:rPr lang="en-IN" dirty="0">
                <a:effectLst/>
              </a:rPr>
              <a:t> </a:t>
            </a:r>
            <a:br>
              <a:rPr lang="en-IN" dirty="0">
                <a:effectLst/>
              </a:rPr>
            </a:br>
            <a:r>
              <a:rPr lang="en-IN" dirty="0">
                <a:effectLst/>
              </a:rPr>
              <a:t>	|- package-</a:t>
            </a:r>
            <a:r>
              <a:rPr lang="en-IN" dirty="0" err="1">
                <a:effectLst/>
              </a:rPr>
              <a:t>lock.json</a:t>
            </a:r>
            <a:r>
              <a:rPr lang="en-IN" dirty="0">
                <a:effectLst/>
              </a:rPr>
              <a:t> </a:t>
            </a:r>
            <a:br>
              <a:rPr lang="en-IN" dirty="0">
                <a:solidFill>
                  <a:srgbClr val="9DF29D"/>
                </a:solidFill>
              </a:rPr>
            </a:br>
            <a:r>
              <a:rPr lang="en-IN" dirty="0">
                <a:solidFill>
                  <a:srgbClr val="9DF29D"/>
                </a:solidFill>
              </a:rPr>
              <a:t>	</a:t>
            </a:r>
            <a:r>
              <a:rPr lang="en-IN" dirty="0">
                <a:solidFill>
                  <a:srgbClr val="9DF29D"/>
                </a:solidFill>
                <a:effectLst/>
              </a:rPr>
              <a:t>|- /</a:t>
            </a:r>
            <a:r>
              <a:rPr lang="en-IN" dirty="0" err="1">
                <a:solidFill>
                  <a:srgbClr val="9DF29D"/>
                </a:solidFill>
                <a:effectLst/>
              </a:rPr>
              <a:t>dist</a:t>
            </a:r>
            <a:r>
              <a:rPr lang="en-IN" dirty="0">
                <a:solidFill>
                  <a:srgbClr val="9DF29D"/>
                </a:solidFill>
                <a:effectLst/>
              </a:rPr>
              <a:t> </a:t>
            </a:r>
            <a:br>
              <a:rPr lang="en-IN" dirty="0">
                <a:solidFill>
                  <a:srgbClr val="9DF29D"/>
                </a:solidFill>
                <a:effectLst/>
              </a:rPr>
            </a:br>
            <a:r>
              <a:rPr lang="en-IN" dirty="0">
                <a:solidFill>
                  <a:srgbClr val="9DF29D"/>
                </a:solidFill>
                <a:effectLst/>
              </a:rPr>
              <a:t>		|- </a:t>
            </a:r>
            <a:r>
              <a:rPr lang="en-IN" dirty="0" err="1">
                <a:solidFill>
                  <a:srgbClr val="9DF29D"/>
                </a:solidFill>
                <a:effectLst/>
              </a:rPr>
              <a:t>index.html</a:t>
            </a:r>
            <a:r>
              <a:rPr lang="en-IN" dirty="0">
                <a:solidFill>
                  <a:srgbClr val="9DF29D"/>
                </a:solidFill>
                <a:effectLst/>
              </a:rPr>
              <a:t> </a:t>
            </a:r>
            <a:br>
              <a:rPr lang="en-IN" dirty="0">
                <a:solidFill>
                  <a:srgbClr val="9DF29D"/>
                </a:solidFill>
                <a:effectLst/>
              </a:rPr>
            </a:br>
            <a:r>
              <a:rPr lang="en-IN" dirty="0">
                <a:solidFill>
                  <a:srgbClr val="9DF29D"/>
                </a:solidFill>
                <a:effectLst/>
              </a:rPr>
              <a:t>	</a:t>
            </a:r>
            <a:r>
              <a:rPr lang="en-IN" dirty="0">
                <a:effectLst/>
              </a:rPr>
              <a:t>|- /</a:t>
            </a:r>
            <a:r>
              <a:rPr lang="en-IN" dirty="0" err="1">
                <a:effectLst/>
              </a:rPr>
              <a:t>src</a:t>
            </a:r>
            <a:r>
              <a:rPr lang="en-IN" dirty="0">
                <a:effectLst/>
              </a:rPr>
              <a:t> </a:t>
            </a:r>
            <a:br>
              <a:rPr lang="en-IN" dirty="0">
                <a:effectLst/>
              </a:rPr>
            </a:br>
            <a:r>
              <a:rPr lang="en-IN" dirty="0">
                <a:effectLst/>
              </a:rPr>
              <a:t>		|- </a:t>
            </a:r>
            <a:r>
              <a:rPr lang="en-IN" dirty="0" err="1">
                <a:effectLst/>
              </a:rPr>
              <a:t>index.js</a:t>
            </a:r>
            <a:endParaRPr lang="en-IN" dirty="0">
              <a:effectLst/>
            </a:endParaRPr>
          </a:p>
          <a:p>
            <a:r>
              <a:rPr lang="en-IN" dirty="0" err="1">
                <a:solidFill>
                  <a:srgbClr val="62B1D8"/>
                </a:solidFill>
                <a:effectLst/>
              </a:rPr>
              <a:t>npm</a:t>
            </a:r>
            <a:r>
              <a:rPr lang="en-IN" dirty="0"/>
              <a:t> </a:t>
            </a:r>
            <a:r>
              <a:rPr lang="en-IN" dirty="0">
                <a:solidFill>
                  <a:srgbClr val="62B1D8"/>
                </a:solidFill>
                <a:effectLst/>
              </a:rPr>
              <a:t>install</a:t>
            </a:r>
            <a:r>
              <a:rPr lang="en-IN" dirty="0"/>
              <a:t> --save </a:t>
            </a:r>
            <a:r>
              <a:rPr lang="en-IN" dirty="0" err="1"/>
              <a:t>lodash</a:t>
            </a:r>
            <a:endParaRPr lang="en-IN" dirty="0"/>
          </a:p>
          <a:p>
            <a:pPr algn="l" fontAlgn="base"/>
            <a:endParaRPr lang="en-IN" b="0" i="0" dirty="0">
              <a:effectLst/>
              <a:latin typeface="urw-din"/>
            </a:endParaRPr>
          </a:p>
        </p:txBody>
      </p:sp>
    </p:spTree>
    <p:extLst>
      <p:ext uri="{BB962C8B-B14F-4D97-AF65-F5344CB8AC3E}">
        <p14:creationId xmlns:p14="http://schemas.microsoft.com/office/powerpoint/2010/main" val="396203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Package.json</a:t>
            </a:r>
            <a:endParaRPr lang="en-US" dirty="0"/>
          </a:p>
        </p:txBody>
      </p:sp>
      <p:sp>
        <p:nvSpPr>
          <p:cNvPr id="10" name="Content Placeholder 2"/>
          <p:cNvSpPr>
            <a:spLocks noGrp="1"/>
          </p:cNvSpPr>
          <p:nvPr>
            <p:ph sz="quarter" idx="1"/>
          </p:nvPr>
        </p:nvSpPr>
        <p:spPr>
          <a:xfrm>
            <a:off x="233363" y="1112838"/>
            <a:ext cx="8587109" cy="5052466"/>
          </a:xfrm>
          <a:noFill/>
        </p:spPr>
        <p:txBody>
          <a:bodyPr>
            <a:normAutofit/>
          </a:bodyPr>
          <a:lstStyle/>
          <a:p>
            <a:r>
              <a:rPr lang="en-IN" dirty="0">
                <a:solidFill>
                  <a:srgbClr val="62B1D8"/>
                </a:solidFill>
                <a:effectLst/>
                <a:latin typeface="Calibri" panose="020F0502020204030204" pitchFamily="34" charset="0"/>
                <a:cs typeface="Calibri" panose="020F0502020204030204" pitchFamily="34" charset="0"/>
              </a:rPr>
              <a:t>Modify </a:t>
            </a:r>
            <a:r>
              <a:rPr lang="en-IN" dirty="0" err="1">
                <a:solidFill>
                  <a:srgbClr val="62B1D8"/>
                </a:solidFill>
                <a:effectLst/>
                <a:latin typeface="Calibri" panose="020F0502020204030204" pitchFamily="34" charset="0"/>
                <a:cs typeface="Calibri" panose="020F0502020204030204" pitchFamily="34" charset="0"/>
              </a:rPr>
              <a:t>package.json</a:t>
            </a:r>
            <a:r>
              <a:rPr lang="en-IN" dirty="0">
                <a:solidFill>
                  <a:srgbClr val="62B1D8"/>
                </a:solidFill>
                <a:effectLst/>
                <a:latin typeface="Calibri" panose="020F0502020204030204" pitchFamily="34" charset="0"/>
                <a:cs typeface="Calibri" panose="020F0502020204030204" pitchFamily="34" charset="0"/>
              </a:rPr>
              <a:t> following properties</a:t>
            </a:r>
            <a:br>
              <a:rPr lang="en-IN" dirty="0">
                <a:solidFill>
                  <a:srgbClr val="62B1D8"/>
                </a:solidFill>
                <a:effectLst/>
                <a:latin typeface="Calibri" panose="020F0502020204030204" pitchFamily="34" charset="0"/>
                <a:cs typeface="Calibri" panose="020F0502020204030204" pitchFamily="34" charset="0"/>
              </a:rPr>
            </a:br>
            <a:br>
              <a:rPr lang="en-IN" dirty="0">
                <a:solidFill>
                  <a:srgbClr val="62B1D8"/>
                </a:solidFill>
                <a:effectLst/>
                <a:latin typeface="Calibri" panose="020F0502020204030204" pitchFamily="34" charset="0"/>
                <a:cs typeface="Calibri" panose="020F0502020204030204" pitchFamily="34" charset="0"/>
              </a:rPr>
            </a:br>
            <a:r>
              <a:rPr lang="en-IN" dirty="0">
                <a:solidFill>
                  <a:srgbClr val="62B1D8"/>
                </a:solidFill>
                <a:effectLst/>
                <a:latin typeface="Calibri" panose="020F0502020204030204" pitchFamily="34" charset="0"/>
                <a:cs typeface="Calibri" panose="020F0502020204030204" pitchFamily="34" charset="0"/>
              </a:rPr>
              <a:t> </a:t>
            </a:r>
            <a:r>
              <a:rPr lang="en-IN" b="0" dirty="0">
                <a:effectLst/>
                <a:latin typeface="Calibri" panose="020F0502020204030204" pitchFamily="34" charset="0"/>
                <a:cs typeface="Calibri" panose="020F0502020204030204" pitchFamily="34" charset="0"/>
              </a:rPr>
              <a:t>"</a:t>
            </a:r>
            <a:r>
              <a:rPr lang="en-IN" b="0" dirty="0" err="1">
                <a:effectLst/>
                <a:latin typeface="Calibri" panose="020F0502020204030204" pitchFamily="34" charset="0"/>
                <a:cs typeface="Calibri" panose="020F0502020204030204" pitchFamily="34" charset="0"/>
              </a:rPr>
              <a:t>private":true</a:t>
            </a:r>
            <a:r>
              <a:rPr lang="en-IN" b="0" dirty="0">
                <a:effectLst/>
                <a:latin typeface="Calibri" panose="020F0502020204030204" pitchFamily="34" charset="0"/>
                <a:cs typeface="Calibri" panose="020F0502020204030204" pitchFamily="34" charset="0"/>
              </a:rPr>
              <a:t>,</a:t>
            </a:r>
          </a:p>
          <a:p>
            <a:pPr marL="400050" lvl="1" indent="0">
              <a:buNone/>
            </a:pPr>
            <a:r>
              <a:rPr lang="en-IN" sz="1800" b="0" dirty="0">
                <a:effectLst/>
                <a:latin typeface="Calibri" panose="020F0502020204030204" pitchFamily="34" charset="0"/>
                <a:cs typeface="Calibri" panose="020F0502020204030204" pitchFamily="34" charset="0"/>
              </a:rPr>
              <a:t>"scripts": {</a:t>
            </a:r>
          </a:p>
          <a:p>
            <a:pPr marL="400050" lvl="1" indent="0">
              <a:buNone/>
            </a:pPr>
            <a:r>
              <a:rPr lang="en-IN" sz="1800" b="0" dirty="0">
                <a:effectLst/>
                <a:latin typeface="Calibri" panose="020F0502020204030204" pitchFamily="34" charset="0"/>
                <a:cs typeface="Calibri" panose="020F0502020204030204" pitchFamily="34" charset="0"/>
              </a:rPr>
              <a:t>"test": "echo \"Error: no test specified\" &amp;&amp; exit 1",</a:t>
            </a:r>
          </a:p>
          <a:p>
            <a:pPr marL="400050" lvl="1" indent="0">
              <a:buNone/>
            </a:pPr>
            <a:r>
              <a:rPr lang="en-IN" sz="1800" b="0" dirty="0">
                <a:effectLst/>
                <a:latin typeface="Calibri" panose="020F0502020204030204" pitchFamily="34" charset="0"/>
                <a:cs typeface="Calibri" panose="020F0502020204030204" pitchFamily="34" charset="0"/>
              </a:rPr>
              <a:t>"build": "webpack",</a:t>
            </a:r>
          </a:p>
          <a:p>
            <a:pPr marL="400050" lvl="1" indent="0">
              <a:buNone/>
            </a:pPr>
            <a:r>
              <a:rPr lang="en-IN" sz="1800" b="0" dirty="0">
                <a:effectLst/>
                <a:latin typeface="Calibri" panose="020F0502020204030204" pitchFamily="34" charset="0"/>
                <a:cs typeface="Calibri" panose="020F0502020204030204" pitchFamily="34" charset="0"/>
              </a:rPr>
              <a:t>"start": "serve </a:t>
            </a:r>
            <a:r>
              <a:rPr lang="en-IN" sz="1800" b="0" dirty="0" err="1">
                <a:effectLst/>
                <a:latin typeface="Calibri" panose="020F0502020204030204" pitchFamily="34" charset="0"/>
                <a:cs typeface="Calibri" panose="020F0502020204030204" pitchFamily="34" charset="0"/>
              </a:rPr>
              <a:t>dist</a:t>
            </a:r>
            <a:r>
              <a:rPr lang="en-IN" sz="1800" b="0" dirty="0">
                <a:effectLst/>
                <a:latin typeface="Calibri" panose="020F0502020204030204" pitchFamily="34" charset="0"/>
                <a:cs typeface="Calibri" panose="020F0502020204030204" pitchFamily="34" charset="0"/>
              </a:rPr>
              <a:t>"</a:t>
            </a:r>
          </a:p>
          <a:p>
            <a:pPr marL="400050" lvl="1" indent="0">
              <a:buNone/>
            </a:pPr>
            <a:r>
              <a:rPr lang="en-IN" sz="1800" b="0" dirty="0">
                <a:effectLst/>
                <a:latin typeface="Calibri" panose="020F0502020204030204" pitchFamily="34" charset="0"/>
                <a:cs typeface="Calibri" panose="020F0502020204030204" pitchFamily="34" charset="0"/>
              </a:rPr>
              <a:t>}</a:t>
            </a:r>
          </a:p>
          <a:p>
            <a:pPr algn="l" fontAlgn="base"/>
            <a:endParaRPr lang="en-IN"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143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Index.js</a:t>
            </a:r>
            <a:endParaRPr lang="en-US" dirty="0"/>
          </a:p>
        </p:txBody>
      </p:sp>
      <p:sp>
        <p:nvSpPr>
          <p:cNvPr id="10" name="Content Placeholder 2"/>
          <p:cNvSpPr>
            <a:spLocks noGrp="1"/>
          </p:cNvSpPr>
          <p:nvPr>
            <p:ph sz="quarter" idx="1"/>
          </p:nvPr>
        </p:nvSpPr>
        <p:spPr>
          <a:xfrm>
            <a:off x="233363" y="1112838"/>
            <a:ext cx="8587109" cy="5052466"/>
          </a:xfrm>
          <a:noFill/>
        </p:spPr>
        <p:txBody>
          <a:bodyPr>
            <a:normAutofit/>
          </a:bodyPr>
          <a:lstStyle/>
          <a:p>
            <a:pPr marL="0" indent="0">
              <a:buNone/>
            </a:pPr>
            <a:r>
              <a:rPr lang="en-IN" b="0" dirty="0">
                <a:solidFill>
                  <a:srgbClr val="C586C0"/>
                </a:solidFill>
                <a:effectLst/>
                <a:latin typeface="Menlo" panose="020B0609030804020204" pitchFamily="49" charset="0"/>
              </a:rPr>
              <a:t>import</a:t>
            </a:r>
            <a:r>
              <a:rPr lang="en-IN" b="0" dirty="0">
                <a:solidFill>
                  <a:srgbClr val="D4D4D4"/>
                </a:solidFill>
                <a:effectLst/>
                <a:latin typeface="Menlo" panose="020B0609030804020204" pitchFamily="49" charset="0"/>
              </a:rPr>
              <a:t> </a:t>
            </a:r>
            <a:r>
              <a:rPr lang="en-IN" b="0" dirty="0">
                <a:solidFill>
                  <a:srgbClr val="9CDCFE"/>
                </a:solidFill>
                <a:effectLst/>
                <a:latin typeface="Menlo" panose="020B0609030804020204" pitchFamily="49" charset="0"/>
              </a:rPr>
              <a:t>_</a:t>
            </a:r>
            <a:r>
              <a:rPr lang="en-IN" b="0" dirty="0">
                <a:solidFill>
                  <a:srgbClr val="D4D4D4"/>
                </a:solidFill>
                <a:effectLst/>
                <a:latin typeface="Menlo" panose="020B0609030804020204" pitchFamily="49" charset="0"/>
              </a:rPr>
              <a:t> </a:t>
            </a:r>
            <a:r>
              <a:rPr lang="en-IN" b="0" dirty="0">
                <a:solidFill>
                  <a:srgbClr val="C586C0"/>
                </a:solidFill>
                <a:effectLst/>
                <a:latin typeface="Menlo" panose="020B0609030804020204" pitchFamily="49" charset="0"/>
              </a:rPr>
              <a:t>from</a:t>
            </a:r>
            <a:r>
              <a:rPr lang="en-IN" b="0" dirty="0">
                <a:solidFill>
                  <a:srgbClr val="D4D4D4"/>
                </a:solidFill>
                <a:effectLst/>
                <a:latin typeface="Menlo" panose="020B0609030804020204" pitchFamily="49" charset="0"/>
              </a:rPr>
              <a:t> </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lodash</a:t>
            </a:r>
            <a:r>
              <a:rPr lang="en-IN" b="0" dirty="0">
                <a:solidFill>
                  <a:srgbClr val="CE9178"/>
                </a:solidFill>
                <a:effectLst/>
                <a:latin typeface="Menlo" panose="020B0609030804020204" pitchFamily="49" charset="0"/>
              </a:rPr>
              <a:t>'</a:t>
            </a:r>
            <a:r>
              <a:rPr lang="en-IN" b="0" dirty="0">
                <a:solidFill>
                  <a:srgbClr val="D4D4D4"/>
                </a:solidFill>
                <a:effectLst/>
                <a:latin typeface="Menlo" panose="020B0609030804020204" pitchFamily="49" charset="0"/>
              </a:rPr>
              <a:t>;</a:t>
            </a:r>
          </a:p>
          <a:p>
            <a:pPr marL="0" indent="0">
              <a:buNone/>
            </a:pPr>
            <a:br>
              <a:rPr lang="en-IN" b="0" dirty="0">
                <a:solidFill>
                  <a:srgbClr val="D4D4D4"/>
                </a:solidFill>
                <a:effectLst/>
                <a:latin typeface="Menlo" panose="020B0609030804020204" pitchFamily="49" charset="0"/>
              </a:rPr>
            </a:br>
            <a:r>
              <a:rPr lang="en-IN" b="0" dirty="0">
                <a:solidFill>
                  <a:srgbClr val="569CD6"/>
                </a:solidFill>
                <a:effectLst/>
                <a:latin typeface="Menlo" panose="020B0609030804020204" pitchFamily="49" charset="0"/>
              </a:rPr>
              <a:t>function</a:t>
            </a:r>
            <a:r>
              <a:rPr lang="en-IN" b="0" dirty="0">
                <a:solidFill>
                  <a:srgbClr val="D4D4D4"/>
                </a:solidFill>
                <a:effectLst/>
                <a:latin typeface="Menlo" panose="020B0609030804020204" pitchFamily="49" charset="0"/>
              </a:rPr>
              <a:t> </a:t>
            </a:r>
            <a:r>
              <a:rPr lang="en-IN" b="0" dirty="0">
                <a:solidFill>
                  <a:srgbClr val="DCDCAA"/>
                </a:solidFill>
                <a:effectLst/>
                <a:latin typeface="Menlo" panose="020B0609030804020204" pitchFamily="49" charset="0"/>
              </a:rPr>
              <a:t>component</a:t>
            </a:r>
            <a:r>
              <a:rPr lang="en-IN" b="0" dirty="0">
                <a:solidFill>
                  <a:srgbClr val="D4D4D4"/>
                </a:solidFill>
                <a:effectLst/>
                <a:latin typeface="Menlo" panose="020B0609030804020204" pitchFamily="49" charset="0"/>
              </a:rPr>
              <a:t>() {</a:t>
            </a:r>
          </a:p>
          <a:p>
            <a:pPr marL="400050" lvl="1" indent="0">
              <a:buNone/>
            </a:pPr>
            <a:r>
              <a:rPr lang="en-IN" b="0" dirty="0" err="1">
                <a:solidFill>
                  <a:srgbClr val="569CD6"/>
                </a:solidFill>
                <a:effectLst/>
                <a:latin typeface="Menlo" panose="020B0609030804020204" pitchFamily="49" charset="0"/>
              </a:rPr>
              <a:t>const</a:t>
            </a:r>
            <a:r>
              <a:rPr lang="en-IN" b="0" dirty="0">
                <a:solidFill>
                  <a:srgbClr val="D4D4D4"/>
                </a:solidFill>
                <a:effectLst/>
                <a:latin typeface="Menlo" panose="020B0609030804020204" pitchFamily="49" charset="0"/>
              </a:rPr>
              <a:t> </a:t>
            </a:r>
            <a:r>
              <a:rPr lang="en-IN" b="0" dirty="0">
                <a:solidFill>
                  <a:srgbClr val="4FC1FF"/>
                </a:solidFill>
                <a:effectLst/>
                <a:latin typeface="Menlo" panose="020B0609030804020204" pitchFamily="49" charset="0"/>
              </a:rPr>
              <a:t>element</a:t>
            </a:r>
            <a:r>
              <a:rPr lang="en-IN" b="0" dirty="0">
                <a:solidFill>
                  <a:srgbClr val="D4D4D4"/>
                </a:solidFill>
                <a:effectLst/>
                <a:latin typeface="Menlo" panose="020B0609030804020204" pitchFamily="49" charset="0"/>
              </a:rPr>
              <a:t> = </a:t>
            </a:r>
            <a:r>
              <a:rPr lang="en-IN" b="0" dirty="0" err="1">
                <a:solidFill>
                  <a:srgbClr val="9CDCFE"/>
                </a:solidFill>
                <a:effectLst/>
                <a:latin typeface="Menlo" panose="020B0609030804020204" pitchFamily="49" charset="0"/>
              </a:rPr>
              <a:t>document</a:t>
            </a:r>
            <a:r>
              <a:rPr lang="en-IN" b="0" dirty="0" err="1">
                <a:solidFill>
                  <a:srgbClr val="D4D4D4"/>
                </a:solidFill>
                <a:effectLst/>
                <a:latin typeface="Menlo" panose="020B0609030804020204" pitchFamily="49" charset="0"/>
              </a:rPr>
              <a:t>.</a:t>
            </a:r>
            <a:r>
              <a:rPr lang="en-IN" b="0" dirty="0" err="1">
                <a:solidFill>
                  <a:srgbClr val="DCDCAA"/>
                </a:solidFill>
                <a:effectLst/>
                <a:latin typeface="Menlo" panose="020B0609030804020204" pitchFamily="49" charset="0"/>
              </a:rPr>
              <a:t>createElement</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'div'</a:t>
            </a:r>
            <a:r>
              <a:rPr lang="en-IN" b="0" dirty="0">
                <a:solidFill>
                  <a:srgbClr val="D4D4D4"/>
                </a:solidFill>
                <a:effectLst/>
                <a:latin typeface="Menlo" panose="020B0609030804020204" pitchFamily="49" charset="0"/>
              </a:rPr>
              <a:t>);</a:t>
            </a:r>
          </a:p>
          <a:p>
            <a:pPr marL="400050" lvl="1" indent="0">
              <a:buNone/>
            </a:pPr>
            <a:r>
              <a:rPr lang="en-IN" b="0" dirty="0">
                <a:solidFill>
                  <a:srgbClr val="6A9955"/>
                </a:solidFill>
                <a:effectLst/>
                <a:latin typeface="Menlo" panose="020B0609030804020204" pitchFamily="49" charset="0"/>
              </a:rPr>
              <a:t>// </a:t>
            </a:r>
            <a:r>
              <a:rPr lang="en-IN" b="0" dirty="0" err="1">
                <a:solidFill>
                  <a:srgbClr val="6A9955"/>
                </a:solidFill>
                <a:effectLst/>
                <a:latin typeface="Menlo" panose="020B0609030804020204" pitchFamily="49" charset="0"/>
              </a:rPr>
              <a:t>Lodash</a:t>
            </a:r>
            <a:r>
              <a:rPr lang="en-IN" b="0" dirty="0">
                <a:solidFill>
                  <a:srgbClr val="6A9955"/>
                </a:solidFill>
                <a:effectLst/>
                <a:latin typeface="Menlo" panose="020B0609030804020204" pitchFamily="49" charset="0"/>
              </a:rPr>
              <a:t>, now imported by this script</a:t>
            </a:r>
            <a:endParaRPr lang="en-IN" b="0" dirty="0">
              <a:solidFill>
                <a:srgbClr val="D4D4D4"/>
              </a:solidFill>
              <a:effectLst/>
              <a:latin typeface="Menlo" panose="020B0609030804020204" pitchFamily="49" charset="0"/>
            </a:endParaRPr>
          </a:p>
          <a:p>
            <a:pPr marL="400050" lvl="1" indent="0">
              <a:buNone/>
            </a:pPr>
            <a:r>
              <a:rPr lang="en-IN" b="0" dirty="0" err="1">
                <a:solidFill>
                  <a:srgbClr val="4FC1FF"/>
                </a:solidFill>
                <a:effectLst/>
                <a:latin typeface="Menlo" panose="020B0609030804020204" pitchFamily="49" charset="0"/>
              </a:rPr>
              <a:t>element</a:t>
            </a:r>
            <a:r>
              <a:rPr lang="en-IN" b="0" dirty="0" err="1">
                <a:solidFill>
                  <a:srgbClr val="D4D4D4"/>
                </a:solidFill>
                <a:effectLst/>
                <a:latin typeface="Menlo" panose="020B0609030804020204" pitchFamily="49" charset="0"/>
              </a:rPr>
              <a:t>.</a:t>
            </a:r>
            <a:r>
              <a:rPr lang="en-IN" b="0" dirty="0" err="1">
                <a:solidFill>
                  <a:srgbClr val="9CDCFE"/>
                </a:solidFill>
                <a:effectLst/>
                <a:latin typeface="Menlo" panose="020B0609030804020204" pitchFamily="49" charset="0"/>
              </a:rPr>
              <a:t>innerHTML</a:t>
            </a:r>
            <a:r>
              <a:rPr lang="en-IN" b="0" dirty="0">
                <a:solidFill>
                  <a:srgbClr val="D4D4D4"/>
                </a:solidFill>
                <a:effectLst/>
                <a:latin typeface="Menlo" panose="020B0609030804020204" pitchFamily="49" charset="0"/>
              </a:rPr>
              <a:t> = </a:t>
            </a:r>
            <a:r>
              <a:rPr lang="en-IN" b="0" dirty="0">
                <a:solidFill>
                  <a:srgbClr val="4FC1FF"/>
                </a:solidFill>
                <a:effectLst/>
                <a:latin typeface="Menlo" panose="020B0609030804020204" pitchFamily="49" charset="0"/>
              </a:rPr>
              <a:t>_</a:t>
            </a:r>
            <a:r>
              <a:rPr lang="en-IN" b="0" dirty="0">
                <a:solidFill>
                  <a:srgbClr val="D4D4D4"/>
                </a:solidFill>
                <a:effectLst/>
                <a:latin typeface="Menlo" panose="020B0609030804020204" pitchFamily="49" charset="0"/>
              </a:rPr>
              <a:t>.</a:t>
            </a:r>
            <a:r>
              <a:rPr lang="en-IN" b="0" dirty="0">
                <a:solidFill>
                  <a:srgbClr val="DCDCAA"/>
                </a:solidFill>
                <a:effectLst/>
                <a:latin typeface="Menlo" panose="020B0609030804020204" pitchFamily="49" charset="0"/>
              </a:rPr>
              <a:t>join</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'Hello'</a:t>
            </a:r>
            <a:r>
              <a:rPr lang="en-IN" b="0" dirty="0">
                <a:solidFill>
                  <a:srgbClr val="D4D4D4"/>
                </a:solidFill>
                <a:effectLst/>
                <a:latin typeface="Menlo" panose="020B0609030804020204" pitchFamily="49" charset="0"/>
              </a:rPr>
              <a:t>, </a:t>
            </a:r>
            <a:r>
              <a:rPr lang="en-IN" b="0" dirty="0">
                <a:solidFill>
                  <a:srgbClr val="CE9178"/>
                </a:solidFill>
                <a:effectLst/>
                <a:latin typeface="Menlo" panose="020B0609030804020204" pitchFamily="49" charset="0"/>
              </a:rPr>
              <a:t>'webpack'</a:t>
            </a:r>
            <a:r>
              <a:rPr lang="en-IN" b="0" dirty="0">
                <a:solidFill>
                  <a:srgbClr val="D4D4D4"/>
                </a:solidFill>
                <a:effectLst/>
                <a:latin typeface="Menlo" panose="020B0609030804020204" pitchFamily="49" charset="0"/>
              </a:rPr>
              <a:t>], </a:t>
            </a:r>
            <a:r>
              <a:rPr lang="en-IN" b="0" dirty="0">
                <a:solidFill>
                  <a:srgbClr val="CE9178"/>
                </a:solidFill>
                <a:effectLst/>
                <a:latin typeface="Menlo" panose="020B0609030804020204" pitchFamily="49" charset="0"/>
              </a:rPr>
              <a:t>' '</a:t>
            </a:r>
            <a:r>
              <a:rPr lang="en-IN" b="0" dirty="0">
                <a:solidFill>
                  <a:srgbClr val="D4D4D4"/>
                </a:solidFill>
                <a:effectLst/>
                <a:latin typeface="Menlo" panose="020B0609030804020204" pitchFamily="49" charset="0"/>
              </a:rPr>
              <a:t>);</a:t>
            </a:r>
          </a:p>
          <a:p>
            <a:pPr marL="400050" lvl="1" indent="0">
              <a:buNone/>
            </a:pPr>
            <a:br>
              <a:rPr lang="en-IN" b="0" dirty="0">
                <a:solidFill>
                  <a:srgbClr val="D4D4D4"/>
                </a:solidFill>
                <a:effectLst/>
                <a:latin typeface="Menlo" panose="020B0609030804020204" pitchFamily="49" charset="0"/>
              </a:rPr>
            </a:br>
            <a:r>
              <a:rPr lang="en-IN" b="0" dirty="0">
                <a:solidFill>
                  <a:srgbClr val="C586C0"/>
                </a:solidFill>
                <a:effectLst/>
                <a:latin typeface="Menlo" panose="020B0609030804020204" pitchFamily="49" charset="0"/>
              </a:rPr>
              <a:t>return</a:t>
            </a:r>
            <a:r>
              <a:rPr lang="en-IN" b="0" dirty="0">
                <a:solidFill>
                  <a:srgbClr val="D4D4D4"/>
                </a:solidFill>
                <a:effectLst/>
                <a:latin typeface="Menlo" panose="020B0609030804020204" pitchFamily="49" charset="0"/>
              </a:rPr>
              <a:t> </a:t>
            </a:r>
            <a:r>
              <a:rPr lang="en-IN" b="0" dirty="0">
                <a:solidFill>
                  <a:srgbClr val="4FC1FF"/>
                </a:solidFill>
                <a:effectLst/>
                <a:latin typeface="Menlo" panose="020B0609030804020204" pitchFamily="49" charset="0"/>
              </a:rPr>
              <a:t>element</a:t>
            </a:r>
            <a:r>
              <a:rPr lang="en-IN" b="0" dirty="0">
                <a:solidFill>
                  <a:srgbClr val="D4D4D4"/>
                </a:solidFill>
                <a:effectLst/>
                <a:latin typeface="Menlo" panose="020B0609030804020204" pitchFamily="49" charset="0"/>
              </a:rPr>
              <a:t>;</a:t>
            </a:r>
          </a:p>
          <a:p>
            <a:pPr marL="0" indent="0">
              <a:buNone/>
            </a:pPr>
            <a:r>
              <a:rPr lang="en-IN" b="0" dirty="0">
                <a:solidFill>
                  <a:srgbClr val="D4D4D4"/>
                </a:solidFill>
                <a:effectLst/>
                <a:latin typeface="Menlo" panose="020B0609030804020204" pitchFamily="49" charset="0"/>
              </a:rPr>
              <a:t>}</a:t>
            </a:r>
          </a:p>
          <a:p>
            <a:pPr marL="0" indent="0">
              <a:buNone/>
            </a:pPr>
            <a:br>
              <a:rPr lang="en-IN" b="0" dirty="0">
                <a:solidFill>
                  <a:srgbClr val="D4D4D4"/>
                </a:solidFill>
                <a:effectLst/>
                <a:latin typeface="Menlo" panose="020B0609030804020204" pitchFamily="49" charset="0"/>
              </a:rPr>
            </a:br>
            <a:r>
              <a:rPr lang="en-IN" b="0" dirty="0" err="1">
                <a:solidFill>
                  <a:srgbClr val="9CDCFE"/>
                </a:solidFill>
                <a:effectLst/>
                <a:latin typeface="Menlo" panose="020B0609030804020204" pitchFamily="49" charset="0"/>
              </a:rPr>
              <a:t>document</a:t>
            </a:r>
            <a:r>
              <a:rPr lang="en-IN" b="0" dirty="0" err="1">
                <a:solidFill>
                  <a:srgbClr val="D4D4D4"/>
                </a:solidFill>
                <a:effectLst/>
                <a:latin typeface="Menlo" panose="020B0609030804020204" pitchFamily="49" charset="0"/>
              </a:rPr>
              <a:t>.</a:t>
            </a:r>
            <a:r>
              <a:rPr lang="en-IN" b="0" dirty="0" err="1">
                <a:solidFill>
                  <a:srgbClr val="9CDCFE"/>
                </a:solidFill>
                <a:effectLst/>
                <a:latin typeface="Menlo" panose="020B0609030804020204" pitchFamily="49" charset="0"/>
              </a:rPr>
              <a:t>body</a:t>
            </a:r>
            <a:r>
              <a:rPr lang="en-IN" b="0" dirty="0" err="1">
                <a:solidFill>
                  <a:srgbClr val="D4D4D4"/>
                </a:solidFill>
                <a:effectLst/>
                <a:latin typeface="Menlo" panose="020B0609030804020204" pitchFamily="49" charset="0"/>
              </a:rPr>
              <a:t>.</a:t>
            </a:r>
            <a:r>
              <a:rPr lang="en-IN" b="0" dirty="0" err="1">
                <a:solidFill>
                  <a:srgbClr val="DCDCAA"/>
                </a:solidFill>
                <a:effectLst/>
                <a:latin typeface="Menlo" panose="020B0609030804020204" pitchFamily="49" charset="0"/>
              </a:rPr>
              <a:t>appendChild</a:t>
            </a:r>
            <a:r>
              <a:rPr lang="en-IN" b="0" dirty="0">
                <a:solidFill>
                  <a:srgbClr val="D4D4D4"/>
                </a:solidFill>
                <a:effectLst/>
                <a:latin typeface="Menlo" panose="020B0609030804020204" pitchFamily="49" charset="0"/>
              </a:rPr>
              <a:t>(</a:t>
            </a:r>
            <a:r>
              <a:rPr lang="en-IN" b="0" dirty="0">
                <a:solidFill>
                  <a:srgbClr val="DCDCAA"/>
                </a:solidFill>
                <a:effectLst/>
                <a:latin typeface="Menlo" panose="020B0609030804020204" pitchFamily="49" charset="0"/>
              </a:rPr>
              <a:t>component</a:t>
            </a:r>
            <a:r>
              <a:rPr lang="en-IN" b="0" dirty="0">
                <a:solidFill>
                  <a:srgbClr val="D4D4D4"/>
                </a:solidFill>
                <a:effectLst/>
                <a:latin typeface="Menlo" panose="020B0609030804020204" pitchFamily="49" charset="0"/>
              </a:rPr>
              <a:t>());</a:t>
            </a:r>
          </a:p>
          <a:p>
            <a:pPr marL="0" indent="0">
              <a:buNone/>
            </a:pPr>
            <a:br>
              <a:rPr lang="en-IN" b="0" dirty="0">
                <a:solidFill>
                  <a:srgbClr val="D4D4D4"/>
                </a:solidFill>
                <a:effectLst/>
                <a:latin typeface="Menlo" panose="020B0609030804020204" pitchFamily="49" charset="0"/>
              </a:rPr>
            </a:br>
            <a:endParaRPr lang="en-IN"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067787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Index.html</a:t>
            </a:r>
            <a:endParaRPr lang="en-US" dirty="0"/>
          </a:p>
        </p:txBody>
      </p:sp>
      <p:sp>
        <p:nvSpPr>
          <p:cNvPr id="10" name="Content Placeholder 2"/>
          <p:cNvSpPr>
            <a:spLocks noGrp="1"/>
          </p:cNvSpPr>
          <p:nvPr>
            <p:ph sz="quarter" idx="1"/>
          </p:nvPr>
        </p:nvSpPr>
        <p:spPr>
          <a:xfrm>
            <a:off x="233363" y="1112838"/>
            <a:ext cx="8587109" cy="5052466"/>
          </a:xfrm>
          <a:noFill/>
        </p:spPr>
        <p:txBody>
          <a:bodyPr>
            <a:normAutofit/>
          </a:bodyPr>
          <a:lstStyle/>
          <a:p>
            <a:pPr marL="0"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DOCTYPE</a:t>
            </a:r>
            <a:r>
              <a:rPr lang="en-IN" b="0" dirty="0">
                <a:solidFill>
                  <a:srgbClr val="D4D4D4"/>
                </a:solidFill>
                <a:effectLst/>
                <a:latin typeface="Menlo" panose="020B0609030804020204" pitchFamily="49" charset="0"/>
              </a:rPr>
              <a:t> </a:t>
            </a:r>
            <a:r>
              <a:rPr lang="en-IN" b="0" dirty="0">
                <a:solidFill>
                  <a:srgbClr val="9CDCFE"/>
                </a:solidFill>
                <a:effectLst/>
                <a:latin typeface="Menlo" panose="020B0609030804020204" pitchFamily="49" charset="0"/>
              </a:rPr>
              <a:t>html</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0"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html</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0"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head</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400050" lvl="1"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meta</a:t>
            </a:r>
            <a:r>
              <a:rPr lang="en-IN" b="0" dirty="0">
                <a:solidFill>
                  <a:srgbClr val="D4D4D4"/>
                </a:solidFill>
                <a:effectLst/>
                <a:latin typeface="Menlo" panose="020B0609030804020204" pitchFamily="49" charset="0"/>
              </a:rPr>
              <a:t> </a:t>
            </a:r>
            <a:r>
              <a:rPr lang="en-IN" b="0" dirty="0">
                <a:solidFill>
                  <a:srgbClr val="9CDCFE"/>
                </a:solidFill>
                <a:effectLst/>
                <a:latin typeface="Menlo" panose="020B0609030804020204" pitchFamily="49" charset="0"/>
              </a:rPr>
              <a:t>charset</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"utf-8"</a:t>
            </a:r>
            <a:r>
              <a:rPr lang="en-IN" b="0" dirty="0">
                <a:solidFill>
                  <a:srgbClr val="D4D4D4"/>
                </a:solidFill>
                <a:effectLst/>
                <a:latin typeface="Menlo" panose="020B0609030804020204" pitchFamily="49" charset="0"/>
              </a:rPr>
              <a:t> </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400050" lvl="1"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title</a:t>
            </a:r>
            <a:r>
              <a:rPr lang="en-IN" b="0" dirty="0">
                <a:solidFill>
                  <a:srgbClr val="808080"/>
                </a:solidFill>
                <a:effectLst/>
                <a:latin typeface="Menlo" panose="020B0609030804020204" pitchFamily="49" charset="0"/>
              </a:rPr>
              <a:t>&gt;</a:t>
            </a:r>
            <a:r>
              <a:rPr lang="en-IN" b="0" dirty="0">
                <a:solidFill>
                  <a:srgbClr val="D4D4D4"/>
                </a:solidFill>
                <a:effectLst/>
                <a:latin typeface="Menlo" panose="020B0609030804020204" pitchFamily="49" charset="0"/>
              </a:rPr>
              <a:t>Getting Started</a:t>
            </a: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title</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0"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head</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0"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body</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0" indent="0">
              <a:buNone/>
            </a:pPr>
            <a:r>
              <a:rPr lang="en-IN" dirty="0">
                <a:solidFill>
                  <a:srgbClr val="808080"/>
                </a:solidFill>
                <a:latin typeface="Menlo" panose="020B0609030804020204" pitchFamily="49" charset="0"/>
              </a:rPr>
              <a:t>	</a:t>
            </a: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script</a:t>
            </a:r>
            <a:r>
              <a:rPr lang="en-IN" b="0" dirty="0">
                <a:solidFill>
                  <a:srgbClr val="D4D4D4"/>
                </a:solidFill>
                <a:effectLst/>
                <a:latin typeface="Menlo" panose="020B0609030804020204" pitchFamily="49" charset="0"/>
              </a:rPr>
              <a:t> </a:t>
            </a:r>
            <a:r>
              <a:rPr lang="en-IN" b="0" dirty="0" err="1">
                <a:solidFill>
                  <a:srgbClr val="9CDCFE"/>
                </a:solidFill>
                <a:effectLst/>
                <a:latin typeface="Menlo" panose="020B0609030804020204" pitchFamily="49" charset="0"/>
              </a:rPr>
              <a:t>src</a:t>
            </a:r>
            <a:r>
              <a:rPr lang="en-IN" b="0" dirty="0">
                <a:solidFill>
                  <a:srgbClr val="D4D4D4"/>
                </a:solidFill>
                <a:effectLst/>
                <a:latin typeface="Menlo" panose="020B0609030804020204" pitchFamily="49" charset="0"/>
              </a:rPr>
              <a:t>=</a:t>
            </a:r>
            <a:r>
              <a:rPr lang="en-IN" b="0" dirty="0">
                <a:solidFill>
                  <a:srgbClr val="CE9178"/>
                </a:solidFill>
                <a:effectLst/>
                <a:latin typeface="Menlo" panose="020B0609030804020204" pitchFamily="49" charset="0"/>
              </a:rPr>
              <a:t>"</a:t>
            </a:r>
            <a:r>
              <a:rPr lang="en-IN" b="0" dirty="0" err="1">
                <a:solidFill>
                  <a:srgbClr val="CE9178"/>
                </a:solidFill>
                <a:effectLst/>
                <a:latin typeface="Menlo" panose="020B0609030804020204" pitchFamily="49" charset="0"/>
              </a:rPr>
              <a:t>main.js</a:t>
            </a:r>
            <a:r>
              <a:rPr lang="en-IN" b="0" dirty="0">
                <a:solidFill>
                  <a:srgbClr val="CE9178"/>
                </a:solidFill>
                <a:effectLst/>
                <a:latin typeface="Menlo" panose="020B0609030804020204" pitchFamily="49" charset="0"/>
              </a:rPr>
              <a:t>"</a:t>
            </a:r>
            <a:r>
              <a:rPr lang="en-IN" b="0" dirty="0">
                <a:solidFill>
                  <a:srgbClr val="808080"/>
                </a:solidFill>
                <a:effectLst/>
                <a:latin typeface="Menlo" panose="020B0609030804020204" pitchFamily="49" charset="0"/>
              </a:rPr>
              <a:t>&gt;&lt;/</a:t>
            </a:r>
            <a:r>
              <a:rPr lang="en-IN" b="0" dirty="0">
                <a:solidFill>
                  <a:srgbClr val="569CD6"/>
                </a:solidFill>
                <a:effectLst/>
                <a:latin typeface="Menlo" panose="020B0609030804020204" pitchFamily="49" charset="0"/>
              </a:rPr>
              <a:t>script</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0"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body</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a:p>
            <a:pPr marL="0" indent="0">
              <a:buNone/>
            </a:pPr>
            <a:r>
              <a:rPr lang="en-IN" b="0" dirty="0">
                <a:solidFill>
                  <a:srgbClr val="808080"/>
                </a:solidFill>
                <a:effectLst/>
                <a:latin typeface="Menlo" panose="020B0609030804020204" pitchFamily="49" charset="0"/>
              </a:rPr>
              <a:t>&lt;/</a:t>
            </a:r>
            <a:r>
              <a:rPr lang="en-IN" b="0" dirty="0">
                <a:solidFill>
                  <a:srgbClr val="569CD6"/>
                </a:solidFill>
                <a:effectLst/>
                <a:latin typeface="Menlo" panose="020B0609030804020204" pitchFamily="49" charset="0"/>
              </a:rPr>
              <a:t>html</a:t>
            </a:r>
            <a:r>
              <a:rPr lang="en-IN" b="0" dirty="0">
                <a:solidFill>
                  <a:srgbClr val="808080"/>
                </a:solidFill>
                <a:effectLst/>
                <a:latin typeface="Menlo" panose="020B0609030804020204" pitchFamily="49" charset="0"/>
              </a:rPr>
              <a:t>&gt;</a:t>
            </a:r>
            <a:endParaRPr lang="en-IN"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290767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Execute the webpack</a:t>
            </a:r>
          </a:p>
        </p:txBody>
      </p:sp>
      <p:sp>
        <p:nvSpPr>
          <p:cNvPr id="10" name="Content Placeholder 2"/>
          <p:cNvSpPr>
            <a:spLocks noGrp="1"/>
          </p:cNvSpPr>
          <p:nvPr>
            <p:ph sz="quarter" idx="1"/>
          </p:nvPr>
        </p:nvSpPr>
        <p:spPr>
          <a:xfrm>
            <a:off x="233363" y="1112838"/>
            <a:ext cx="8587109" cy="5052466"/>
          </a:xfrm>
          <a:noFill/>
        </p:spPr>
        <p:txBody>
          <a:bodyPr>
            <a:normAutofit fontScale="92500" lnSpcReduction="10000"/>
          </a:bodyPr>
          <a:lstStyle/>
          <a:p>
            <a:pPr marL="400050" lvl="1" indent="0">
              <a:buNone/>
            </a:pPr>
            <a:r>
              <a:rPr lang="en-IN" dirty="0">
                <a:latin typeface="Menlo" panose="020B0609030804020204" pitchFamily="49" charset="0"/>
              </a:rPr>
              <a:t>Create </a:t>
            </a:r>
            <a:r>
              <a:rPr lang="en-IN" dirty="0" err="1">
                <a:latin typeface="Menlo" panose="020B0609030804020204" pitchFamily="49" charset="0"/>
              </a:rPr>
              <a:t>webpack.config.js</a:t>
            </a:r>
            <a:r>
              <a:rPr lang="en-IN" dirty="0">
                <a:latin typeface="Menlo" panose="020B0609030804020204" pitchFamily="49" charset="0"/>
              </a:rPr>
              <a:t> file with following content</a:t>
            </a:r>
            <a:br>
              <a:rPr lang="en-IN" dirty="0">
                <a:latin typeface="Menlo" panose="020B0609030804020204" pitchFamily="49" charset="0"/>
              </a:rPr>
            </a:br>
            <a:br>
              <a:rPr lang="en-IN" dirty="0">
                <a:latin typeface="Menlo" panose="020B0609030804020204" pitchFamily="49" charset="0"/>
              </a:rPr>
            </a:br>
            <a:r>
              <a:rPr lang="en-IN" sz="2000" dirty="0" err="1">
                <a:latin typeface="Calibri" panose="020F0502020204030204" pitchFamily="34" charset="0"/>
                <a:cs typeface="Calibri" panose="020F0502020204030204" pitchFamily="34" charset="0"/>
              </a:rPr>
              <a:t>const</a:t>
            </a:r>
            <a:r>
              <a:rPr lang="en-IN" sz="2000" dirty="0">
                <a:latin typeface="Calibri" panose="020F0502020204030204" pitchFamily="34" charset="0"/>
                <a:cs typeface="Calibri" panose="020F0502020204030204" pitchFamily="34" charset="0"/>
              </a:rPr>
              <a:t> path = require('path');</a:t>
            </a:r>
            <a:br>
              <a:rPr lang="en-IN" sz="2000" dirty="0">
                <a:latin typeface="Calibri" panose="020F0502020204030204" pitchFamily="34" charset="0"/>
                <a:cs typeface="Calibri" panose="020F0502020204030204" pitchFamily="34" charset="0"/>
              </a:rPr>
            </a:br>
            <a:r>
              <a:rPr lang="en-IN" sz="2000" dirty="0" err="1">
                <a:latin typeface="Calibri" panose="020F0502020204030204" pitchFamily="34" charset="0"/>
                <a:cs typeface="Calibri" panose="020F0502020204030204" pitchFamily="34" charset="0"/>
              </a:rPr>
              <a:t>module.exports</a:t>
            </a:r>
            <a:r>
              <a:rPr lang="en-IN" sz="2000" dirty="0">
                <a:latin typeface="Calibri" panose="020F0502020204030204" pitchFamily="34" charset="0"/>
                <a:cs typeface="Calibri" panose="020F0502020204030204" pitchFamily="34" charset="0"/>
              </a:rPr>
              <a:t> = {</a:t>
            </a:r>
          </a:p>
          <a:p>
            <a:pPr marL="400050" lvl="1" indent="0">
              <a:buNone/>
            </a:pPr>
            <a:r>
              <a:rPr lang="en-IN" sz="2000" dirty="0">
                <a:latin typeface="Calibri" panose="020F0502020204030204" pitchFamily="34" charset="0"/>
                <a:cs typeface="Calibri" panose="020F0502020204030204" pitchFamily="34" charset="0"/>
              </a:rPr>
              <a:t>	entry: './</a:t>
            </a:r>
            <a:r>
              <a:rPr lang="en-IN" sz="2000" dirty="0" err="1">
                <a:latin typeface="Calibri" panose="020F0502020204030204" pitchFamily="34" charset="0"/>
                <a:cs typeface="Calibri" panose="020F0502020204030204" pitchFamily="34" charset="0"/>
              </a:rPr>
              <a:t>src</a:t>
            </a:r>
            <a:r>
              <a:rPr lang="en-IN" sz="2000" dirty="0">
                <a:latin typeface="Calibri" panose="020F0502020204030204" pitchFamily="34" charset="0"/>
                <a:cs typeface="Calibri" panose="020F0502020204030204" pitchFamily="34" charset="0"/>
              </a:rPr>
              <a:t>/</a:t>
            </a:r>
            <a:r>
              <a:rPr lang="en-IN" sz="2000" dirty="0" err="1">
                <a:latin typeface="Calibri" panose="020F0502020204030204" pitchFamily="34" charset="0"/>
                <a:cs typeface="Calibri" panose="020F0502020204030204" pitchFamily="34" charset="0"/>
              </a:rPr>
              <a:t>index.js</a:t>
            </a:r>
            <a:r>
              <a:rPr lang="en-IN" sz="2000" dirty="0">
                <a:latin typeface="Calibri" panose="020F0502020204030204" pitchFamily="34" charset="0"/>
                <a:cs typeface="Calibri" panose="020F0502020204030204" pitchFamily="34" charset="0"/>
              </a:rPr>
              <a:t>’,</a:t>
            </a:r>
          </a:p>
          <a:p>
            <a:pPr marL="400050" lvl="1" indent="0">
              <a:buNone/>
            </a:pPr>
            <a:r>
              <a:rPr lang="en-IN" sz="2000" dirty="0">
                <a:latin typeface="Calibri" panose="020F0502020204030204" pitchFamily="34" charset="0"/>
                <a:cs typeface="Calibri" panose="020F0502020204030204" pitchFamily="34" charset="0"/>
              </a:rPr>
              <a:t>	output: {</a:t>
            </a:r>
          </a:p>
          <a:p>
            <a:pPr marL="400050" lvl="1" indent="0">
              <a:buNone/>
            </a:pPr>
            <a:r>
              <a:rPr lang="en-IN" sz="2000" dirty="0">
                <a:latin typeface="Calibri" panose="020F0502020204030204" pitchFamily="34" charset="0"/>
                <a:cs typeface="Calibri" panose="020F0502020204030204" pitchFamily="34" charset="0"/>
              </a:rPr>
              <a:t>		filename: '</a:t>
            </a:r>
            <a:r>
              <a:rPr lang="en-IN" sz="2000" dirty="0" err="1">
                <a:latin typeface="Calibri" panose="020F0502020204030204" pitchFamily="34" charset="0"/>
                <a:cs typeface="Calibri" panose="020F0502020204030204" pitchFamily="34" charset="0"/>
              </a:rPr>
              <a:t>main.js</a:t>
            </a:r>
            <a:r>
              <a:rPr lang="en-IN" sz="2000" dirty="0">
                <a:latin typeface="Calibri" panose="020F0502020204030204" pitchFamily="34" charset="0"/>
                <a:cs typeface="Calibri" panose="020F0502020204030204" pitchFamily="34" charset="0"/>
              </a:rPr>
              <a:t>’,</a:t>
            </a:r>
          </a:p>
          <a:p>
            <a:pPr marL="400050" lvl="1" indent="0">
              <a:buNone/>
            </a:pPr>
            <a:r>
              <a:rPr lang="en-IN" sz="2000" dirty="0">
                <a:latin typeface="Calibri" panose="020F0502020204030204" pitchFamily="34" charset="0"/>
                <a:cs typeface="Calibri" panose="020F0502020204030204" pitchFamily="34" charset="0"/>
              </a:rPr>
              <a:t>		path: </a:t>
            </a:r>
            <a:r>
              <a:rPr lang="en-IN" sz="2000" dirty="0" err="1">
                <a:latin typeface="Calibri" panose="020F0502020204030204" pitchFamily="34" charset="0"/>
                <a:cs typeface="Calibri" panose="020F0502020204030204" pitchFamily="34" charset="0"/>
              </a:rPr>
              <a:t>path.resolve</a:t>
            </a:r>
            <a:r>
              <a:rPr lang="en-IN" sz="2000" dirty="0">
                <a:latin typeface="Calibri" panose="020F0502020204030204" pitchFamily="34" charset="0"/>
                <a:cs typeface="Calibri" panose="020F0502020204030204" pitchFamily="34" charset="0"/>
              </a:rPr>
              <a:t>(__</a:t>
            </a:r>
            <a:r>
              <a:rPr lang="en-IN" sz="2000" dirty="0" err="1">
                <a:latin typeface="Calibri" panose="020F0502020204030204" pitchFamily="34" charset="0"/>
                <a:cs typeface="Calibri" panose="020F0502020204030204" pitchFamily="34" charset="0"/>
              </a:rPr>
              <a:t>dirname</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dist</a:t>
            </a:r>
            <a:r>
              <a:rPr lang="en-IN" sz="2000" dirty="0">
                <a:latin typeface="Calibri" panose="020F0502020204030204" pitchFamily="34" charset="0"/>
                <a:cs typeface="Calibri" panose="020F0502020204030204" pitchFamily="34" charset="0"/>
              </a:rPr>
              <a:t>’),</a:t>
            </a:r>
          </a:p>
          <a:p>
            <a:pPr marL="400050" lvl="1" indent="0">
              <a:buNone/>
            </a:pPr>
            <a:r>
              <a:rPr lang="en-IN" sz="2000" dirty="0">
                <a:latin typeface="Calibri" panose="020F0502020204030204" pitchFamily="34" charset="0"/>
                <a:cs typeface="Calibri" panose="020F0502020204030204" pitchFamily="34" charset="0"/>
              </a:rPr>
              <a:t>	},</a:t>
            </a:r>
          </a:p>
          <a:p>
            <a:pPr marL="400050" lvl="1" indent="0">
              <a:buNone/>
            </a:pP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mode:'development</a:t>
            </a:r>
            <a:r>
              <a:rPr lang="en-IN" sz="2000" dirty="0">
                <a:latin typeface="Calibri" panose="020F0502020204030204" pitchFamily="34" charset="0"/>
                <a:cs typeface="Calibri" panose="020F0502020204030204" pitchFamily="34" charset="0"/>
              </a:rPr>
              <a:t>'</a:t>
            </a:r>
          </a:p>
          <a:p>
            <a:pPr marL="400050" lvl="1" indent="0">
              <a:buNone/>
            </a:pPr>
            <a:r>
              <a:rPr lang="en-IN" sz="2000" dirty="0">
                <a:latin typeface="Calibri" panose="020F0502020204030204" pitchFamily="34" charset="0"/>
                <a:cs typeface="Calibri" panose="020F0502020204030204" pitchFamily="34" charset="0"/>
              </a:rPr>
              <a:t>};</a:t>
            </a:r>
          </a:p>
          <a:p>
            <a:pPr marL="0" indent="0">
              <a:buNone/>
            </a:pPr>
            <a:endParaRPr lang="en-IN" dirty="0">
              <a:latin typeface="Menlo" panose="020B0609030804020204" pitchFamily="49" charset="0"/>
            </a:endParaRPr>
          </a:p>
          <a:p>
            <a:r>
              <a:rPr lang="en-IN" dirty="0">
                <a:latin typeface="Menlo" panose="020B0609030804020204" pitchFamily="49" charset="0"/>
              </a:rPr>
              <a:t>Then execute below commands</a:t>
            </a:r>
          </a:p>
          <a:p>
            <a:r>
              <a:rPr lang="en-IN" dirty="0" err="1">
                <a:latin typeface="Menlo" panose="020B0609030804020204" pitchFamily="49" charset="0"/>
              </a:rPr>
              <a:t>n</a:t>
            </a:r>
            <a:r>
              <a:rPr lang="en-IN" b="0" dirty="0" err="1">
                <a:effectLst/>
                <a:latin typeface="Menlo" panose="020B0609030804020204" pitchFamily="49" charset="0"/>
              </a:rPr>
              <a:t>pm</a:t>
            </a:r>
            <a:r>
              <a:rPr lang="en-IN" b="0" dirty="0">
                <a:effectLst/>
                <a:latin typeface="Menlo" panose="020B0609030804020204" pitchFamily="49" charset="0"/>
              </a:rPr>
              <a:t> run build</a:t>
            </a:r>
          </a:p>
          <a:p>
            <a:r>
              <a:rPr lang="en-IN" dirty="0" err="1">
                <a:latin typeface="Menlo" panose="020B0609030804020204" pitchFamily="49" charset="0"/>
              </a:rPr>
              <a:t>npm</a:t>
            </a:r>
            <a:r>
              <a:rPr lang="en-IN" dirty="0">
                <a:latin typeface="Menlo" panose="020B0609030804020204" pitchFamily="49" charset="0"/>
              </a:rPr>
              <a:t> start</a:t>
            </a:r>
          </a:p>
          <a:p>
            <a:r>
              <a:rPr lang="en-IN" b="0" dirty="0">
                <a:effectLst/>
                <a:latin typeface="Menlo" panose="020B0609030804020204" pitchFamily="49" charset="0"/>
              </a:rPr>
              <a:t>The </a:t>
            </a:r>
            <a:r>
              <a:rPr lang="en-IN" b="0" dirty="0" err="1">
                <a:effectLst/>
                <a:latin typeface="Menlo" panose="020B0609030804020204" pitchFamily="49" charset="0"/>
              </a:rPr>
              <a:t>js</a:t>
            </a:r>
            <a:r>
              <a:rPr lang="en-IN" b="0" dirty="0">
                <a:effectLst/>
                <a:latin typeface="Menlo" panose="020B0609030804020204" pitchFamily="49" charset="0"/>
              </a:rPr>
              <a:t> files will be bundled an</a:t>
            </a:r>
            <a:r>
              <a:rPr lang="en-IN" dirty="0">
                <a:latin typeface="Menlo" panose="020B0609030804020204" pitchFamily="49" charset="0"/>
              </a:rPr>
              <a:t>d the </a:t>
            </a:r>
            <a:r>
              <a:rPr lang="en-IN" dirty="0" err="1">
                <a:latin typeface="Menlo" panose="020B0609030804020204" pitchFamily="49" charset="0"/>
              </a:rPr>
              <a:t>applciaiton</a:t>
            </a:r>
            <a:r>
              <a:rPr lang="en-IN" dirty="0">
                <a:latin typeface="Menlo" panose="020B0609030804020204" pitchFamily="49" charset="0"/>
              </a:rPr>
              <a:t> available at localhost:3000</a:t>
            </a:r>
            <a:endParaRPr lang="en-IN" b="0" dirty="0">
              <a:effectLst/>
              <a:latin typeface="Menlo" panose="020B0609030804020204" pitchFamily="49" charset="0"/>
            </a:endParaRPr>
          </a:p>
        </p:txBody>
      </p:sp>
    </p:spTree>
    <p:extLst>
      <p:ext uri="{BB962C8B-B14F-4D97-AF65-F5344CB8AC3E}">
        <p14:creationId xmlns:p14="http://schemas.microsoft.com/office/powerpoint/2010/main" val="1162302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Asset Management</a:t>
            </a:r>
          </a:p>
        </p:txBody>
      </p:sp>
      <p:sp>
        <p:nvSpPr>
          <p:cNvPr id="10" name="Content Placeholder 2"/>
          <p:cNvSpPr>
            <a:spLocks noGrp="1"/>
          </p:cNvSpPr>
          <p:nvPr>
            <p:ph sz="quarter" idx="1"/>
          </p:nvPr>
        </p:nvSpPr>
        <p:spPr>
          <a:xfrm>
            <a:off x="233363" y="1112838"/>
            <a:ext cx="8587109" cy="5052466"/>
          </a:xfrm>
          <a:noFill/>
        </p:spPr>
        <p:txBody>
          <a:bodyPr>
            <a:normAutofit/>
          </a:bodyPr>
          <a:lstStyle/>
          <a:p>
            <a:r>
              <a:rPr lang="en-IN" sz="2000" dirty="0">
                <a:latin typeface="Calibri" panose="020F0502020204030204" pitchFamily="34" charset="0"/>
                <a:cs typeface="Calibri" panose="020F0502020204030204" pitchFamily="34" charset="0"/>
              </a:rPr>
              <a:t>Prior to webpack, front-end developers would use tools like grunt and gulp to process these assets and move them from their /</a:t>
            </a:r>
            <a:r>
              <a:rPr lang="en-IN" sz="2000" dirty="0" err="1">
                <a:latin typeface="Calibri" panose="020F0502020204030204" pitchFamily="34" charset="0"/>
                <a:cs typeface="Calibri" panose="020F0502020204030204" pitchFamily="34" charset="0"/>
              </a:rPr>
              <a:t>src</a:t>
            </a:r>
            <a:r>
              <a:rPr lang="en-IN" sz="2000" dirty="0">
                <a:latin typeface="Calibri" panose="020F0502020204030204" pitchFamily="34" charset="0"/>
                <a:cs typeface="Calibri" panose="020F0502020204030204" pitchFamily="34" charset="0"/>
              </a:rPr>
              <a:t> folder into their /</a:t>
            </a:r>
            <a:r>
              <a:rPr lang="en-IN" sz="2000" dirty="0" err="1">
                <a:latin typeface="Calibri" panose="020F0502020204030204" pitchFamily="34" charset="0"/>
                <a:cs typeface="Calibri" panose="020F0502020204030204" pitchFamily="34" charset="0"/>
              </a:rPr>
              <a:t>dist</a:t>
            </a:r>
            <a:r>
              <a:rPr lang="en-IN" sz="2000" dirty="0">
                <a:latin typeface="Calibri" panose="020F0502020204030204" pitchFamily="34" charset="0"/>
                <a:cs typeface="Calibri" panose="020F0502020204030204" pitchFamily="34" charset="0"/>
              </a:rPr>
              <a:t> or /build directory.</a:t>
            </a:r>
          </a:p>
          <a:p>
            <a:r>
              <a:rPr lang="en-IN" sz="2000" b="0" dirty="0">
                <a:effectLst/>
                <a:latin typeface="Calibri" panose="020F0502020204030204" pitchFamily="34" charset="0"/>
                <a:cs typeface="Calibri" panose="020F0502020204030204" pitchFamily="34" charset="0"/>
              </a:rPr>
              <a:t>Tools like webpack will dynamically bundle all dependencies (creating what's known as a dependency graph). This is great because every module now explicitly states its dependencies and we'll avoid bundling modules that aren't in use.</a:t>
            </a:r>
          </a:p>
          <a:p>
            <a:pPr marL="0" indent="0">
              <a:buNone/>
            </a:pPr>
            <a:br>
              <a:rPr lang="en-IN" sz="2000" b="0" dirty="0">
                <a:effectLst/>
                <a:latin typeface="Calibri" panose="020F0502020204030204" pitchFamily="34" charset="0"/>
                <a:cs typeface="Calibri" panose="020F0502020204030204" pitchFamily="34" charset="0"/>
              </a:rPr>
            </a:br>
            <a:endParaRPr lang="en-IN" sz="20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880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CSS</a:t>
            </a:r>
          </a:p>
        </p:txBody>
      </p:sp>
      <p:sp>
        <p:nvSpPr>
          <p:cNvPr id="10" name="Content Placeholder 2"/>
          <p:cNvSpPr>
            <a:spLocks noGrp="1"/>
          </p:cNvSpPr>
          <p:nvPr>
            <p:ph sz="quarter" idx="1"/>
          </p:nvPr>
        </p:nvSpPr>
        <p:spPr>
          <a:xfrm>
            <a:off x="233363" y="1112838"/>
            <a:ext cx="8587109" cy="5052466"/>
          </a:xfrm>
          <a:noFill/>
        </p:spPr>
        <p:txBody>
          <a:bodyPr>
            <a:normAutofit lnSpcReduction="10000"/>
          </a:bodyPr>
          <a:lstStyle/>
          <a:p>
            <a:r>
              <a:rPr lang="en-IN" sz="2000" dirty="0">
                <a:latin typeface="Calibri" panose="020F0502020204030204" pitchFamily="34" charset="0"/>
                <a:cs typeface="Calibri" panose="020F0502020204030204" pitchFamily="34" charset="0"/>
              </a:rPr>
              <a:t>Install below libraries</a:t>
            </a:r>
            <a:br>
              <a:rPr lang="en-IN" sz="2000" dirty="0">
                <a:latin typeface="Calibri" panose="020F0502020204030204" pitchFamily="34" charset="0"/>
                <a:cs typeface="Calibri" panose="020F0502020204030204" pitchFamily="34" charset="0"/>
              </a:rPr>
            </a:br>
            <a:r>
              <a:rPr lang="en-IN" sz="2000" dirty="0" err="1">
                <a:solidFill>
                  <a:srgbClr val="62B1D8"/>
                </a:solidFill>
                <a:effectLst/>
              </a:rPr>
              <a:t>npm</a:t>
            </a:r>
            <a:r>
              <a:rPr lang="en-IN" sz="2000" dirty="0"/>
              <a:t> </a:t>
            </a:r>
            <a:r>
              <a:rPr lang="en-IN" sz="2000" dirty="0">
                <a:solidFill>
                  <a:srgbClr val="62B1D8"/>
                </a:solidFill>
                <a:effectLst/>
              </a:rPr>
              <a:t>install</a:t>
            </a:r>
            <a:r>
              <a:rPr lang="en-IN" sz="2000" dirty="0"/>
              <a:t> --save-dev style-loader </a:t>
            </a:r>
            <a:r>
              <a:rPr lang="en-IN" sz="2000" dirty="0" err="1"/>
              <a:t>css</a:t>
            </a:r>
            <a:r>
              <a:rPr lang="en-IN" sz="2000" dirty="0"/>
              <a:t>-loader</a:t>
            </a:r>
          </a:p>
          <a:p>
            <a:r>
              <a:rPr lang="en-IN" sz="2000" b="0" dirty="0">
                <a:effectLst/>
                <a:latin typeface="Calibri" panose="020F0502020204030204" pitchFamily="34" charset="0"/>
                <a:cs typeface="Calibri" panose="020F0502020204030204" pitchFamily="34" charset="0"/>
              </a:rPr>
              <a:t>Add the following in </a:t>
            </a:r>
            <a:r>
              <a:rPr lang="en-IN" sz="2000" b="0" dirty="0" err="1">
                <a:effectLst/>
                <a:latin typeface="Calibri" panose="020F0502020204030204" pitchFamily="34" charset="0"/>
                <a:cs typeface="Calibri" panose="020F0502020204030204" pitchFamily="34" charset="0"/>
              </a:rPr>
              <a:t>webpack.config.js</a:t>
            </a:r>
            <a:br>
              <a:rPr lang="en-IN" sz="2000" b="0" dirty="0">
                <a:effectLst/>
                <a:latin typeface="Calibri" panose="020F0502020204030204" pitchFamily="34" charset="0"/>
                <a:cs typeface="Calibri" panose="020F0502020204030204" pitchFamily="34" charset="0"/>
              </a:rPr>
            </a:br>
            <a:r>
              <a:rPr lang="en-IN" sz="2000" b="0" dirty="0">
                <a:effectLst/>
                <a:latin typeface="Calibri" panose="020F0502020204030204" pitchFamily="34" charset="0"/>
                <a:cs typeface="Calibri" panose="020F0502020204030204" pitchFamily="34" charset="0"/>
              </a:rPr>
              <a:t>module: { </a:t>
            </a:r>
            <a:br>
              <a:rPr lang="en-IN" sz="2000" b="0" dirty="0">
                <a:effectLst/>
                <a:latin typeface="Calibri" panose="020F0502020204030204" pitchFamily="34" charset="0"/>
                <a:cs typeface="Calibri" panose="020F0502020204030204" pitchFamily="34" charset="0"/>
              </a:rPr>
            </a:br>
            <a:r>
              <a:rPr lang="en-IN" sz="2000" b="0" dirty="0">
                <a:effectLst/>
                <a:latin typeface="Calibri" panose="020F0502020204030204" pitchFamily="34" charset="0"/>
                <a:cs typeface="Calibri" panose="020F0502020204030204" pitchFamily="34" charset="0"/>
              </a:rPr>
              <a:t>	rules: [ </a:t>
            </a:r>
            <a:br>
              <a:rPr lang="en-IN" sz="2000" b="0" dirty="0">
                <a:effectLst/>
                <a:latin typeface="Calibri" panose="020F0502020204030204" pitchFamily="34" charset="0"/>
                <a:cs typeface="Calibri" panose="020F0502020204030204" pitchFamily="34" charset="0"/>
              </a:rPr>
            </a:br>
            <a:r>
              <a:rPr lang="en-IN" sz="2000" b="0" dirty="0">
                <a:effectLst/>
                <a:latin typeface="Calibri" panose="020F0502020204030204" pitchFamily="34" charset="0"/>
                <a:cs typeface="Calibri" panose="020F0502020204030204" pitchFamily="34" charset="0"/>
              </a:rPr>
              <a:t>		{ test: /\.</a:t>
            </a:r>
            <a:r>
              <a:rPr lang="en-IN" sz="2000" b="0" dirty="0" err="1">
                <a:effectLst/>
                <a:latin typeface="Calibri" panose="020F0502020204030204" pitchFamily="34" charset="0"/>
                <a:cs typeface="Calibri" panose="020F0502020204030204" pitchFamily="34" charset="0"/>
              </a:rPr>
              <a:t>css</a:t>
            </a:r>
            <a:r>
              <a:rPr lang="en-IN" sz="2000" b="0" dirty="0">
                <a:effectLst/>
                <a:latin typeface="Calibri" panose="020F0502020204030204" pitchFamily="34" charset="0"/>
                <a:cs typeface="Calibri" panose="020F0502020204030204" pitchFamily="34" charset="0"/>
              </a:rPr>
              <a:t>$/</a:t>
            </a:r>
            <a:r>
              <a:rPr lang="en-IN" sz="2000" b="0" dirty="0" err="1">
                <a:effectLst/>
                <a:latin typeface="Calibri" panose="020F0502020204030204" pitchFamily="34" charset="0"/>
                <a:cs typeface="Calibri" panose="020F0502020204030204" pitchFamily="34" charset="0"/>
              </a:rPr>
              <a:t>i</a:t>
            </a:r>
            <a:r>
              <a:rPr lang="en-IN" sz="2000" b="0" dirty="0">
                <a:effectLst/>
                <a:latin typeface="Calibri" panose="020F0502020204030204" pitchFamily="34" charset="0"/>
                <a:cs typeface="Calibri" panose="020F0502020204030204" pitchFamily="34" charset="0"/>
              </a:rPr>
              <a:t>, </a:t>
            </a:r>
            <a:br>
              <a:rPr lang="en-IN" sz="2000" b="0" dirty="0">
                <a:effectLst/>
                <a:latin typeface="Calibri" panose="020F0502020204030204" pitchFamily="34" charset="0"/>
                <a:cs typeface="Calibri" panose="020F0502020204030204" pitchFamily="34" charset="0"/>
              </a:rPr>
            </a:br>
            <a:r>
              <a:rPr lang="en-IN" sz="2000" b="0" dirty="0">
                <a:effectLst/>
                <a:latin typeface="Calibri" panose="020F0502020204030204" pitchFamily="34" charset="0"/>
                <a:cs typeface="Calibri" panose="020F0502020204030204" pitchFamily="34" charset="0"/>
              </a:rPr>
              <a:t>		  use: ['style-loader', '</a:t>
            </a:r>
            <a:r>
              <a:rPr lang="en-IN" sz="2000" b="0" dirty="0" err="1">
                <a:effectLst/>
                <a:latin typeface="Calibri" panose="020F0502020204030204" pitchFamily="34" charset="0"/>
                <a:cs typeface="Calibri" panose="020F0502020204030204" pitchFamily="34" charset="0"/>
              </a:rPr>
              <a:t>css</a:t>
            </a:r>
            <a:r>
              <a:rPr lang="en-IN" sz="2000" b="0" dirty="0">
                <a:effectLst/>
                <a:latin typeface="Calibri" panose="020F0502020204030204" pitchFamily="34" charset="0"/>
                <a:cs typeface="Calibri" panose="020F0502020204030204" pitchFamily="34" charset="0"/>
              </a:rPr>
              <a:t>-loader’], </a:t>
            </a:r>
            <a:br>
              <a:rPr lang="en-IN" sz="2000" b="0" dirty="0">
                <a:effectLst/>
                <a:latin typeface="Calibri" panose="020F0502020204030204" pitchFamily="34" charset="0"/>
                <a:cs typeface="Calibri" panose="020F0502020204030204" pitchFamily="34" charset="0"/>
              </a:rPr>
            </a:br>
            <a:r>
              <a:rPr lang="en-IN" sz="2000" b="0" dirty="0">
                <a:effectLst/>
                <a:latin typeface="Calibri" panose="020F0502020204030204" pitchFamily="34" charset="0"/>
                <a:cs typeface="Calibri" panose="020F0502020204030204" pitchFamily="34" charset="0"/>
              </a:rPr>
              <a:t>		 }, </a:t>
            </a:r>
            <a:br>
              <a:rPr lang="en-IN" sz="2000" b="0" dirty="0">
                <a:effectLst/>
                <a:latin typeface="Calibri" panose="020F0502020204030204" pitchFamily="34" charset="0"/>
                <a:cs typeface="Calibri" panose="020F0502020204030204" pitchFamily="34" charset="0"/>
              </a:rPr>
            </a:br>
            <a:r>
              <a:rPr lang="en-IN" sz="2000" b="0" dirty="0">
                <a:effectLst/>
                <a:latin typeface="Calibri" panose="020F0502020204030204" pitchFamily="34" charset="0"/>
                <a:cs typeface="Calibri" panose="020F0502020204030204" pitchFamily="34" charset="0"/>
              </a:rPr>
              <a:t>		], </a:t>
            </a:r>
            <a:br>
              <a:rPr lang="en-IN" sz="2000" b="0" dirty="0">
                <a:effectLst/>
                <a:latin typeface="Calibri" panose="020F0502020204030204" pitchFamily="34" charset="0"/>
                <a:cs typeface="Calibri" panose="020F0502020204030204" pitchFamily="34" charset="0"/>
              </a:rPr>
            </a:br>
            <a:r>
              <a:rPr lang="en-IN" sz="2000" b="0" dirty="0">
                <a:effectLst/>
                <a:latin typeface="Calibri" panose="020F0502020204030204" pitchFamily="34" charset="0"/>
                <a:cs typeface="Calibri" panose="020F0502020204030204" pitchFamily="34" charset="0"/>
              </a:rPr>
              <a:t>	}</a:t>
            </a:r>
          </a:p>
          <a:p>
            <a:r>
              <a:rPr lang="en-IN" sz="2000" b="0" dirty="0">
                <a:effectLst/>
                <a:latin typeface="Calibri" panose="020F0502020204030204" pitchFamily="34" charset="0"/>
                <a:cs typeface="Calibri" panose="020F0502020204030204" pitchFamily="34" charset="0"/>
              </a:rPr>
              <a:t>This enables you to import './</a:t>
            </a:r>
            <a:r>
              <a:rPr lang="en-IN" sz="2000" b="0" dirty="0" err="1">
                <a:effectLst/>
                <a:latin typeface="Calibri" panose="020F0502020204030204" pitchFamily="34" charset="0"/>
                <a:cs typeface="Calibri" panose="020F0502020204030204" pitchFamily="34" charset="0"/>
              </a:rPr>
              <a:t>style.css</a:t>
            </a:r>
            <a:r>
              <a:rPr lang="en-IN" sz="2000" b="0" dirty="0">
                <a:effectLst/>
                <a:latin typeface="Calibri" panose="020F0502020204030204" pitchFamily="34" charset="0"/>
                <a:cs typeface="Calibri" panose="020F0502020204030204" pitchFamily="34" charset="0"/>
              </a:rPr>
              <a:t>' into the file that depends on that styling. Now, when that module is run, a &lt;style&gt; tag with the </a:t>
            </a:r>
            <a:r>
              <a:rPr lang="en-IN" sz="2000" b="0" dirty="0" err="1">
                <a:effectLst/>
                <a:latin typeface="Calibri" panose="020F0502020204030204" pitchFamily="34" charset="0"/>
                <a:cs typeface="Calibri" panose="020F0502020204030204" pitchFamily="34" charset="0"/>
              </a:rPr>
              <a:t>stringified</a:t>
            </a:r>
            <a:r>
              <a:rPr lang="en-IN" sz="2000" b="0" dirty="0">
                <a:effectLst/>
                <a:latin typeface="Calibri" panose="020F0502020204030204" pitchFamily="34" charset="0"/>
                <a:cs typeface="Calibri" panose="020F0502020204030204" pitchFamily="34" charset="0"/>
              </a:rPr>
              <a:t> </a:t>
            </a:r>
            <a:r>
              <a:rPr lang="en-IN" sz="2000" b="0" dirty="0" err="1">
                <a:effectLst/>
                <a:latin typeface="Calibri" panose="020F0502020204030204" pitchFamily="34" charset="0"/>
                <a:cs typeface="Calibri" panose="020F0502020204030204" pitchFamily="34" charset="0"/>
              </a:rPr>
              <a:t>css</a:t>
            </a:r>
            <a:r>
              <a:rPr lang="en-IN" sz="2000" b="0" dirty="0">
                <a:effectLst/>
                <a:latin typeface="Calibri" panose="020F0502020204030204" pitchFamily="34" charset="0"/>
                <a:cs typeface="Calibri" panose="020F0502020204030204" pitchFamily="34" charset="0"/>
              </a:rPr>
              <a:t> will be inserted into the &lt;head&gt; of your html file.</a:t>
            </a:r>
          </a:p>
          <a:p>
            <a:r>
              <a:rPr lang="en-IN" sz="2000" dirty="0">
                <a:latin typeface="Calibri" panose="020F0502020204030204" pitchFamily="34" charset="0"/>
                <a:cs typeface="Calibri" panose="020F0502020204030204" pitchFamily="34" charset="0"/>
              </a:rPr>
              <a:t>Create </a:t>
            </a:r>
            <a:r>
              <a:rPr lang="en-IN" sz="2000" dirty="0" err="1">
                <a:latin typeface="Calibri" panose="020F0502020204030204" pitchFamily="34" charset="0"/>
                <a:cs typeface="Calibri" panose="020F0502020204030204" pitchFamily="34" charset="0"/>
              </a:rPr>
              <a:t>style.css</a:t>
            </a:r>
            <a:r>
              <a:rPr lang="en-IN" sz="2000" dirty="0">
                <a:latin typeface="Calibri" panose="020F0502020204030204" pitchFamily="34" charset="0"/>
                <a:cs typeface="Calibri" panose="020F0502020204030204" pitchFamily="34" charset="0"/>
              </a:rPr>
              <a:t> within </a:t>
            </a:r>
            <a:r>
              <a:rPr lang="en-IN" sz="2000" dirty="0" err="1">
                <a:latin typeface="Calibri" panose="020F0502020204030204" pitchFamily="34" charset="0"/>
                <a:cs typeface="Calibri" panose="020F0502020204030204" pitchFamily="34" charset="0"/>
              </a:rPr>
              <a:t>src</a:t>
            </a:r>
            <a:r>
              <a:rPr lang="en-IN" sz="2000" dirty="0">
                <a:latin typeface="Calibri" panose="020F0502020204030204" pitchFamily="34" charset="0"/>
                <a:cs typeface="Calibri" panose="020F0502020204030204" pitchFamily="34" charset="0"/>
              </a:rPr>
              <a:t> folder. Add a class for style</a:t>
            </a:r>
          </a:p>
          <a:p>
            <a:r>
              <a:rPr lang="en-IN" sz="2000" b="0" dirty="0">
                <a:effectLst/>
                <a:latin typeface="Calibri" panose="020F0502020204030204" pitchFamily="34" charset="0"/>
                <a:cs typeface="Calibri" panose="020F0502020204030204" pitchFamily="34" charset="0"/>
              </a:rPr>
              <a:t>Import in </a:t>
            </a:r>
            <a:r>
              <a:rPr lang="en-IN" sz="2000" b="0" dirty="0" err="1">
                <a:effectLst/>
                <a:latin typeface="Calibri" panose="020F0502020204030204" pitchFamily="34" charset="0"/>
                <a:cs typeface="Calibri" panose="020F0502020204030204" pitchFamily="34" charset="0"/>
              </a:rPr>
              <a:t>index.js</a:t>
            </a:r>
            <a:r>
              <a:rPr lang="en-IN" sz="2000" b="0" dirty="0">
                <a:effectLst/>
                <a:latin typeface="Calibri" panose="020F0502020204030204" pitchFamily="34" charset="0"/>
                <a:cs typeface="Calibri" panose="020F0502020204030204" pitchFamily="34" charset="0"/>
              </a:rPr>
              <a:t> and apply style on the element</a:t>
            </a:r>
            <a:br>
              <a:rPr lang="en-IN" sz="2000" b="0" dirty="0">
                <a:effectLst/>
                <a:latin typeface="Calibri" panose="020F0502020204030204" pitchFamily="34" charset="0"/>
                <a:cs typeface="Calibri" panose="020F0502020204030204" pitchFamily="34" charset="0"/>
              </a:rPr>
            </a:br>
            <a:r>
              <a:rPr lang="en-IN" sz="2000" b="0" dirty="0" err="1">
                <a:effectLst/>
                <a:latin typeface="Calibri" panose="020F0502020204030204" pitchFamily="34" charset="0"/>
                <a:cs typeface="Calibri" panose="020F0502020204030204" pitchFamily="34" charset="0"/>
              </a:rPr>
              <a:t>element.classList.add</a:t>
            </a:r>
            <a:r>
              <a:rPr lang="en-IN" sz="2000" b="0" dirty="0">
                <a:effectLst/>
                <a:latin typeface="Calibri" panose="020F0502020204030204" pitchFamily="34" charset="0"/>
                <a:cs typeface="Calibri" panose="020F0502020204030204" pitchFamily="34" charset="0"/>
              </a:rPr>
              <a:t>('hello');</a:t>
            </a:r>
          </a:p>
        </p:txBody>
      </p:sp>
    </p:spTree>
    <p:extLst>
      <p:ext uri="{BB962C8B-B14F-4D97-AF65-F5344CB8AC3E}">
        <p14:creationId xmlns:p14="http://schemas.microsoft.com/office/powerpoint/2010/main" val="2712876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References</a:t>
            </a:r>
          </a:p>
        </p:txBody>
      </p:sp>
      <p:sp>
        <p:nvSpPr>
          <p:cNvPr id="9" name="Content Placeholder 2"/>
          <p:cNvSpPr>
            <a:spLocks noGrp="1"/>
          </p:cNvSpPr>
          <p:nvPr>
            <p:ph sz="quarter" idx="1"/>
          </p:nvPr>
        </p:nvSpPr>
        <p:spPr>
          <a:xfrm>
            <a:off x="395536" y="908720"/>
            <a:ext cx="8136904" cy="1296144"/>
          </a:xfrm>
        </p:spPr>
        <p:txBody>
          <a:bodyPr/>
          <a:lstStyle/>
          <a:p>
            <a:pPr algn="just"/>
            <a:r>
              <a:rPr lang="en-US" dirty="0">
                <a:hlinkClick r:id="rId3"/>
              </a:rPr>
              <a:t>https://webpack.js.org/guides/getting-started</a:t>
            </a:r>
            <a:r>
              <a:rPr lang="en-US" dirty="0"/>
              <a:t> </a:t>
            </a:r>
            <a:endParaRPr lang="it-IT" sz="1800" dirty="0"/>
          </a:p>
        </p:txBody>
      </p:sp>
    </p:spTree>
    <p:extLst>
      <p:ext uri="{BB962C8B-B14F-4D97-AF65-F5344CB8AC3E}">
        <p14:creationId xmlns:p14="http://schemas.microsoft.com/office/powerpoint/2010/main" val="156483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Core Concepts</a:t>
            </a:r>
          </a:p>
          <a:p>
            <a:r>
              <a:rPr lang="en-US" sz="2400" dirty="0">
                <a:effectLst/>
              </a:rPr>
              <a:t>Installation</a:t>
            </a:r>
          </a:p>
          <a:p>
            <a:r>
              <a:rPr lang="en-US" sz="2400" dirty="0"/>
              <a:t>Building The Project</a:t>
            </a: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Webpack Module Bundler</a:t>
            </a:r>
          </a:p>
        </p:txBody>
      </p:sp>
      <p:sp>
        <p:nvSpPr>
          <p:cNvPr id="10" name="Content Placeholder 2"/>
          <p:cNvSpPr>
            <a:spLocks noGrp="1"/>
          </p:cNvSpPr>
          <p:nvPr>
            <p:ph sz="quarter" idx="1"/>
          </p:nvPr>
        </p:nvSpPr>
        <p:spPr>
          <a:xfrm>
            <a:off x="233363" y="1112838"/>
            <a:ext cx="8587109" cy="5052466"/>
          </a:xfrm>
          <a:noFill/>
        </p:spPr>
        <p:txBody>
          <a:bodyPr>
            <a:normAutofit/>
          </a:bodyPr>
          <a:lstStyle/>
          <a:p>
            <a:r>
              <a:rPr lang="en-IN" dirty="0">
                <a:latin typeface="Calibri" panose="020F0502020204030204" pitchFamily="34" charset="0"/>
                <a:cs typeface="Calibri" panose="020F0502020204030204" pitchFamily="34" charset="0"/>
              </a:rPr>
              <a:t>S</a:t>
            </a:r>
            <a:r>
              <a:rPr lang="en-IN" b="0" i="0" dirty="0">
                <a:effectLst/>
                <a:latin typeface="Calibri" panose="020F0502020204030204" pitchFamily="34" charset="0"/>
                <a:cs typeface="Calibri" panose="020F0502020204030204" pitchFamily="34" charset="0"/>
              </a:rPr>
              <a:t>tatic module bundler used for JavaScript applications. </a:t>
            </a:r>
          </a:p>
          <a:p>
            <a:r>
              <a:rPr lang="en-IN" b="0" i="0" dirty="0">
                <a:effectLst/>
                <a:latin typeface="Calibri" panose="020F0502020204030204" pitchFamily="34" charset="0"/>
                <a:cs typeface="Calibri" panose="020F0502020204030204" pitchFamily="34" charset="0"/>
              </a:rPr>
              <a:t>Since webpack understands only JavaScript and JSON files, It transforms front-end assets such as HTML, CSS, and images into valid modules if the corresponding loaders are included. </a:t>
            </a:r>
          </a:p>
          <a:p>
            <a:r>
              <a:rPr lang="en-IN" b="0" i="0" dirty="0">
                <a:effectLst/>
                <a:latin typeface="Calibri" panose="020F0502020204030204" pitchFamily="34" charset="0"/>
                <a:cs typeface="Calibri" panose="020F0502020204030204" pitchFamily="34" charset="0"/>
              </a:rPr>
              <a:t>While Processing your application webpack internally builds a dependency graph that maps every module your project needs and produces one or more output bundles.</a:t>
            </a:r>
          </a:p>
        </p:txBody>
      </p:sp>
    </p:spTree>
    <p:extLst>
      <p:ext uri="{BB962C8B-B14F-4D97-AF65-F5344CB8AC3E}">
        <p14:creationId xmlns:p14="http://schemas.microsoft.com/office/powerpoint/2010/main" val="210269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Webpack Core concepts </a:t>
            </a:r>
          </a:p>
        </p:txBody>
      </p:sp>
      <p:sp>
        <p:nvSpPr>
          <p:cNvPr id="10" name="Content Placeholder 2"/>
          <p:cNvSpPr>
            <a:spLocks noGrp="1"/>
          </p:cNvSpPr>
          <p:nvPr>
            <p:ph sz="quarter" idx="1"/>
          </p:nvPr>
        </p:nvSpPr>
        <p:spPr>
          <a:xfrm>
            <a:off x="233363" y="1112838"/>
            <a:ext cx="8587109" cy="5052466"/>
          </a:xfrm>
          <a:noFill/>
        </p:spPr>
        <p:txBody>
          <a:bodyPr>
            <a:normAutofit/>
          </a:bodyPr>
          <a:lstStyle/>
          <a:p>
            <a:pPr algn="just" fontAlgn="base">
              <a:buFont typeface="+mj-lt"/>
              <a:buAutoNum type="arabicPeriod"/>
            </a:pPr>
            <a:r>
              <a:rPr lang="en-IN" b="0" i="0" dirty="0">
                <a:effectLst/>
                <a:latin typeface="urw-din"/>
              </a:rPr>
              <a:t>Entry</a:t>
            </a:r>
          </a:p>
          <a:p>
            <a:pPr algn="just" fontAlgn="base">
              <a:buFont typeface="+mj-lt"/>
              <a:buAutoNum type="arabicPeriod"/>
            </a:pPr>
            <a:r>
              <a:rPr lang="en-IN" b="0" i="0" dirty="0">
                <a:effectLst/>
                <a:latin typeface="urw-din"/>
              </a:rPr>
              <a:t>Output</a:t>
            </a:r>
          </a:p>
          <a:p>
            <a:pPr algn="just" fontAlgn="base">
              <a:buFont typeface="+mj-lt"/>
              <a:buAutoNum type="arabicPeriod"/>
            </a:pPr>
            <a:r>
              <a:rPr lang="en-IN" b="0" i="0" dirty="0">
                <a:effectLst/>
                <a:latin typeface="urw-din"/>
              </a:rPr>
              <a:t>Loaders</a:t>
            </a:r>
          </a:p>
          <a:p>
            <a:pPr algn="just" fontAlgn="base">
              <a:buFont typeface="+mj-lt"/>
              <a:buAutoNum type="arabicPeriod"/>
            </a:pPr>
            <a:r>
              <a:rPr lang="en-IN" b="0" i="0" dirty="0">
                <a:effectLst/>
                <a:latin typeface="urw-din"/>
              </a:rPr>
              <a:t>Plugins</a:t>
            </a:r>
          </a:p>
          <a:p>
            <a:pPr algn="just" fontAlgn="base">
              <a:buFont typeface="+mj-lt"/>
              <a:buAutoNum type="arabicPeriod"/>
            </a:pPr>
            <a:r>
              <a:rPr lang="en-IN" b="0" i="0" dirty="0">
                <a:effectLst/>
                <a:latin typeface="urw-din"/>
              </a:rPr>
              <a:t>Mode</a:t>
            </a:r>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Entry</a:t>
            </a:r>
          </a:p>
        </p:txBody>
      </p:sp>
      <p:sp>
        <p:nvSpPr>
          <p:cNvPr id="10" name="Content Placeholder 2"/>
          <p:cNvSpPr>
            <a:spLocks noGrp="1"/>
          </p:cNvSpPr>
          <p:nvPr>
            <p:ph sz="quarter" idx="1"/>
          </p:nvPr>
        </p:nvSpPr>
        <p:spPr>
          <a:xfrm>
            <a:off x="233363" y="1112838"/>
            <a:ext cx="8587109" cy="5052466"/>
          </a:xfrm>
          <a:noFill/>
        </p:spPr>
        <p:txBody>
          <a:bodyPr>
            <a:normAutofit/>
          </a:bodyPr>
          <a:lstStyle/>
          <a:p>
            <a:pPr algn="l" fontAlgn="base"/>
            <a:r>
              <a:rPr lang="en-IN" b="1" i="0" dirty="0">
                <a:effectLst/>
                <a:latin typeface="urw-din"/>
              </a:rPr>
              <a:t>Entry:</a:t>
            </a:r>
            <a:r>
              <a:rPr lang="en-IN" b="0" i="0" dirty="0">
                <a:effectLst/>
                <a:latin typeface="urw-din"/>
              </a:rPr>
              <a:t> An entry point defines which module webpack should use to start building out its internal dependency graph. The entry point’s default value is </a:t>
            </a:r>
            <a:r>
              <a:rPr lang="en-IN" b="1" i="1" dirty="0">
                <a:effectLst/>
                <a:latin typeface="urw-din"/>
              </a:rPr>
              <a:t>./</a:t>
            </a:r>
            <a:r>
              <a:rPr lang="en-IN" b="1" i="1" dirty="0" err="1">
                <a:effectLst/>
                <a:latin typeface="urw-din"/>
              </a:rPr>
              <a:t>src</a:t>
            </a:r>
            <a:r>
              <a:rPr lang="en-IN" b="1" i="1" dirty="0">
                <a:effectLst/>
                <a:latin typeface="urw-din"/>
              </a:rPr>
              <a:t>/</a:t>
            </a:r>
            <a:r>
              <a:rPr lang="en-IN" b="1" i="1" dirty="0" err="1">
                <a:effectLst/>
                <a:latin typeface="urw-din"/>
              </a:rPr>
              <a:t>index.js</a:t>
            </a:r>
            <a:r>
              <a:rPr lang="en-IN" b="0" i="0" dirty="0">
                <a:effectLst/>
                <a:latin typeface="urw-din"/>
              </a:rPr>
              <a:t>, but in the webpack configuration., you can specify a different or multiple entry points by setting an entry property within this file.</a:t>
            </a:r>
          </a:p>
          <a:p>
            <a:r>
              <a:rPr lang="en-IN" b="0" i="0" dirty="0">
                <a:effectLst/>
                <a:latin typeface="urw-din"/>
              </a:rPr>
              <a:t>Filename: </a:t>
            </a:r>
            <a:r>
              <a:rPr lang="en-IN" b="0" i="0" dirty="0" err="1">
                <a:effectLst/>
                <a:latin typeface="urw-din"/>
              </a:rPr>
              <a:t>webpack.config.js</a:t>
            </a:r>
            <a:br>
              <a:rPr lang="en-IN" dirty="0">
                <a:latin typeface="urw-din"/>
              </a:rPr>
            </a:br>
            <a:r>
              <a:rPr lang="en-IN" b="0" i="0" dirty="0" err="1">
                <a:effectLst/>
                <a:latin typeface="urw-din"/>
              </a:rPr>
              <a:t>module.exports</a:t>
            </a:r>
            <a:r>
              <a:rPr lang="en-IN" b="0" i="0" dirty="0">
                <a:effectLst/>
                <a:latin typeface="urw-din"/>
              </a:rPr>
              <a:t> = { entry: './</a:t>
            </a:r>
            <a:r>
              <a:rPr lang="en-IN" b="0" i="0" dirty="0" err="1">
                <a:effectLst/>
                <a:latin typeface="urw-din"/>
              </a:rPr>
              <a:t>GeeksForGeeks</a:t>
            </a:r>
            <a:r>
              <a:rPr lang="en-IN" b="0" i="0" dirty="0">
                <a:effectLst/>
                <a:latin typeface="urw-din"/>
              </a:rPr>
              <a:t>/</a:t>
            </a:r>
            <a:r>
              <a:rPr lang="en-IN" b="0" i="0" dirty="0" err="1">
                <a:effectLst/>
                <a:latin typeface="urw-din"/>
              </a:rPr>
              <a:t>file.js</a:t>
            </a:r>
            <a:r>
              <a:rPr lang="en-IN" b="0" i="0" dirty="0">
                <a:effectLst/>
                <a:latin typeface="urw-din"/>
              </a:rPr>
              <a:t>' };</a:t>
            </a:r>
          </a:p>
        </p:txBody>
      </p:sp>
    </p:spTree>
    <p:extLst>
      <p:ext uri="{BB962C8B-B14F-4D97-AF65-F5344CB8AC3E}">
        <p14:creationId xmlns:p14="http://schemas.microsoft.com/office/powerpoint/2010/main" val="379210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Output</a:t>
            </a:r>
          </a:p>
        </p:txBody>
      </p:sp>
      <p:sp>
        <p:nvSpPr>
          <p:cNvPr id="10" name="Content Placeholder 2"/>
          <p:cNvSpPr>
            <a:spLocks noGrp="1"/>
          </p:cNvSpPr>
          <p:nvPr>
            <p:ph sz="quarter" idx="1"/>
          </p:nvPr>
        </p:nvSpPr>
        <p:spPr>
          <a:xfrm>
            <a:off x="233363" y="1112838"/>
            <a:ext cx="8587109" cy="5052466"/>
          </a:xfrm>
          <a:noFill/>
        </p:spPr>
        <p:txBody>
          <a:bodyPr>
            <a:normAutofit/>
          </a:bodyPr>
          <a:lstStyle/>
          <a:p>
            <a:r>
              <a:rPr lang="en-IN" b="1" dirty="0"/>
              <a:t>Output</a:t>
            </a:r>
            <a:r>
              <a:rPr lang="en-IN" dirty="0"/>
              <a:t>: The output property indicates webpack where to emit the bundles it creates and tells the way to name these files. By default, its value is ./</a:t>
            </a:r>
            <a:r>
              <a:rPr lang="en-IN" dirty="0" err="1"/>
              <a:t>dist</a:t>
            </a:r>
            <a:r>
              <a:rPr lang="en-IN" dirty="0"/>
              <a:t>/</a:t>
            </a:r>
            <a:r>
              <a:rPr lang="en-IN" dirty="0" err="1"/>
              <a:t>main.js</a:t>
            </a:r>
            <a:r>
              <a:rPr lang="en-IN" dirty="0"/>
              <a:t> for the main output file and it is ./</a:t>
            </a:r>
            <a:r>
              <a:rPr lang="en-IN" dirty="0" err="1"/>
              <a:t>dist</a:t>
            </a:r>
            <a:r>
              <a:rPr lang="en-IN" dirty="0"/>
              <a:t> folder for any other generated file, but we can change this part of the process by specifying an output field in our configuration.</a:t>
            </a:r>
            <a:br>
              <a:rPr lang="en-IN" dirty="0"/>
            </a:br>
            <a:br>
              <a:rPr lang="en-IN" dirty="0"/>
            </a:br>
            <a:r>
              <a:rPr lang="en-IN" dirty="0" err="1"/>
              <a:t>const</a:t>
            </a:r>
            <a:r>
              <a:rPr lang="en-IN" dirty="0"/>
              <a:t> path = require('path’); </a:t>
            </a:r>
            <a:br>
              <a:rPr lang="en-IN" dirty="0"/>
            </a:br>
            <a:r>
              <a:rPr lang="en-IN" dirty="0" err="1"/>
              <a:t>module.exports</a:t>
            </a:r>
            <a:r>
              <a:rPr lang="en-IN" dirty="0"/>
              <a:t> = {</a:t>
            </a:r>
            <a:br>
              <a:rPr lang="en-IN" dirty="0"/>
            </a:br>
            <a:r>
              <a:rPr lang="en-IN" dirty="0"/>
              <a:t>	 entry: ‘./Demo/</a:t>
            </a:r>
            <a:r>
              <a:rPr lang="en-IN" dirty="0" err="1"/>
              <a:t>file.js</a:t>
            </a:r>
            <a:r>
              <a:rPr lang="en-IN" dirty="0"/>
              <a:t>’, </a:t>
            </a:r>
            <a:br>
              <a:rPr lang="en-IN" dirty="0"/>
            </a:br>
            <a:r>
              <a:rPr lang="en-IN" dirty="0"/>
              <a:t>	output: { </a:t>
            </a:r>
            <a:br>
              <a:rPr lang="en-IN" dirty="0"/>
            </a:br>
            <a:r>
              <a:rPr lang="en-IN" dirty="0"/>
              <a:t>		path: </a:t>
            </a:r>
            <a:r>
              <a:rPr lang="en-IN" dirty="0" err="1"/>
              <a:t>path.resolve</a:t>
            </a:r>
            <a:r>
              <a:rPr lang="en-IN" dirty="0"/>
              <a:t>(__</a:t>
            </a:r>
            <a:r>
              <a:rPr lang="en-IN" dirty="0" err="1"/>
              <a:t>dirname</a:t>
            </a:r>
            <a:r>
              <a:rPr lang="en-IN" dirty="0"/>
              <a:t>, '</a:t>
            </a:r>
            <a:r>
              <a:rPr lang="en-IN" dirty="0" err="1"/>
              <a:t>gfg</a:t>
            </a:r>
            <a:r>
              <a:rPr lang="en-IN" dirty="0"/>
              <a:t>’), </a:t>
            </a:r>
            <a:br>
              <a:rPr lang="en-IN" dirty="0"/>
            </a:br>
            <a:r>
              <a:rPr lang="en-IN" dirty="0"/>
              <a:t>		filename: '</a:t>
            </a:r>
            <a:r>
              <a:rPr lang="en-IN" dirty="0" err="1"/>
              <a:t>bundle.js</a:t>
            </a:r>
            <a:r>
              <a:rPr lang="en-IN" dirty="0"/>
              <a:t>’ </a:t>
            </a:r>
            <a:br>
              <a:rPr lang="en-IN" dirty="0"/>
            </a:br>
            <a:r>
              <a:rPr lang="en-IN" dirty="0"/>
              <a:t>	} </a:t>
            </a:r>
            <a:br>
              <a:rPr lang="en-IN" dirty="0"/>
            </a:br>
            <a:r>
              <a:rPr lang="en-IN" dirty="0"/>
              <a:t>};</a:t>
            </a:r>
          </a:p>
        </p:txBody>
      </p:sp>
    </p:spTree>
    <p:extLst>
      <p:ext uri="{BB962C8B-B14F-4D97-AF65-F5344CB8AC3E}">
        <p14:creationId xmlns:p14="http://schemas.microsoft.com/office/powerpoint/2010/main" val="52908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Loaders</a:t>
            </a:r>
          </a:p>
        </p:txBody>
      </p:sp>
      <p:sp>
        <p:nvSpPr>
          <p:cNvPr id="10" name="Content Placeholder 2"/>
          <p:cNvSpPr>
            <a:spLocks noGrp="1"/>
          </p:cNvSpPr>
          <p:nvPr>
            <p:ph sz="quarter" idx="1"/>
          </p:nvPr>
        </p:nvSpPr>
        <p:spPr>
          <a:xfrm>
            <a:off x="233363" y="1112838"/>
            <a:ext cx="8587109" cy="5052466"/>
          </a:xfrm>
          <a:noFill/>
        </p:spPr>
        <p:txBody>
          <a:bodyPr>
            <a:normAutofit/>
          </a:bodyPr>
          <a:lstStyle/>
          <a:p>
            <a:r>
              <a:rPr lang="en-IN" b="1" dirty="0"/>
              <a:t>Loaders</a:t>
            </a:r>
            <a:r>
              <a:rPr lang="en-IN" dirty="0"/>
              <a:t>: Since webpack only understands JavaScript and JSON files. Loaders process other types of files and after that, it converts them into the valid modules which can be consumed by our application, and add them to the dependency graph.</a:t>
            </a:r>
          </a:p>
          <a:p>
            <a:r>
              <a:rPr lang="en-IN" dirty="0"/>
              <a:t>Loaders </a:t>
            </a:r>
            <a:r>
              <a:rPr lang="en-IN" dirty="0" err="1"/>
              <a:t>preprocess</a:t>
            </a:r>
            <a:r>
              <a:rPr lang="en-IN" dirty="0"/>
              <a:t> the other type of files and them to the bundle, Loaders have two properties in webpack configuration through which they achieve this:</a:t>
            </a:r>
          </a:p>
          <a:p>
            <a:pPr lvl="1"/>
            <a:r>
              <a:rPr lang="en-IN" dirty="0"/>
              <a:t>The test property</a:t>
            </a:r>
          </a:p>
          <a:p>
            <a:pPr lvl="1"/>
            <a:r>
              <a:rPr lang="en-IN" dirty="0"/>
              <a:t>The use property</a:t>
            </a:r>
          </a:p>
          <a:p>
            <a:r>
              <a:rPr lang="en-IN" b="1" dirty="0"/>
              <a:t>The test property:</a:t>
            </a:r>
            <a:r>
              <a:rPr lang="en-IN" dirty="0"/>
              <a:t> It is used to identify which file or files should be transformed by the respective loader. Usually, a regular expression is used to identify the file or files which should be transformed.</a:t>
            </a:r>
          </a:p>
          <a:p>
            <a:r>
              <a:rPr lang="en-IN" b="1" dirty="0"/>
              <a:t>The use property:</a:t>
            </a:r>
            <a:r>
              <a:rPr lang="en-IN" dirty="0"/>
              <a:t> It is used to indicate which loader should be used to do the transforming.</a:t>
            </a:r>
            <a:br>
              <a:rPr lang="en-IN" dirty="0"/>
            </a:br>
            <a:r>
              <a:rPr lang="en-IN" dirty="0" err="1"/>
              <a:t>const</a:t>
            </a:r>
            <a:r>
              <a:rPr lang="en-IN" dirty="0"/>
              <a:t> path = require('path’); </a:t>
            </a:r>
            <a:br>
              <a:rPr lang="en-IN" dirty="0"/>
            </a:br>
            <a:r>
              <a:rPr lang="en-IN" dirty="0" err="1"/>
              <a:t>module.exports</a:t>
            </a:r>
            <a:r>
              <a:rPr lang="en-IN" dirty="0"/>
              <a:t> = { </a:t>
            </a:r>
            <a:br>
              <a:rPr lang="en-IN" dirty="0"/>
            </a:br>
            <a:r>
              <a:rPr lang="en-IN" dirty="0"/>
              <a:t>output: { filename: '</a:t>
            </a:r>
            <a:r>
              <a:rPr lang="en-IN" dirty="0" err="1"/>
              <a:t>bundle.js</a:t>
            </a:r>
            <a:r>
              <a:rPr lang="en-IN" dirty="0"/>
              <a:t>' }, </a:t>
            </a:r>
            <a:br>
              <a:rPr lang="en-IN" dirty="0"/>
            </a:br>
            <a:r>
              <a:rPr lang="en-IN" dirty="0"/>
              <a:t>module: { rules: [ { test: /\.txt$/, use: 'raw-loader' } ] } };</a:t>
            </a:r>
            <a:br>
              <a:rPr lang="en-IN" dirty="0"/>
            </a:br>
            <a:endParaRPr lang="en-US" sz="1800" dirty="0"/>
          </a:p>
        </p:txBody>
      </p:sp>
    </p:spTree>
    <p:extLst>
      <p:ext uri="{BB962C8B-B14F-4D97-AF65-F5344CB8AC3E}">
        <p14:creationId xmlns:p14="http://schemas.microsoft.com/office/powerpoint/2010/main" val="41566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Plugins</a:t>
            </a:r>
          </a:p>
        </p:txBody>
      </p:sp>
      <p:sp>
        <p:nvSpPr>
          <p:cNvPr id="10" name="Content Placeholder 2"/>
          <p:cNvSpPr>
            <a:spLocks noGrp="1"/>
          </p:cNvSpPr>
          <p:nvPr>
            <p:ph sz="quarter" idx="1"/>
          </p:nvPr>
        </p:nvSpPr>
        <p:spPr>
          <a:xfrm>
            <a:off x="233363" y="1112838"/>
            <a:ext cx="8587109" cy="5052466"/>
          </a:xfrm>
          <a:noFill/>
        </p:spPr>
        <p:txBody>
          <a:bodyPr>
            <a:normAutofit/>
          </a:bodyPr>
          <a:lstStyle/>
          <a:p>
            <a:pPr fontAlgn="base"/>
            <a:r>
              <a:rPr lang="en-IN" b="1" i="0" dirty="0">
                <a:effectLst/>
                <a:latin typeface="urw-din"/>
              </a:rPr>
              <a:t>Plugins:</a:t>
            </a:r>
            <a:r>
              <a:rPr lang="en-IN" b="0" i="0" dirty="0">
                <a:effectLst/>
                <a:latin typeface="urw-din"/>
              </a:rPr>
              <a:t> While loaders are used to </a:t>
            </a:r>
            <a:r>
              <a:rPr lang="en-IN" b="0" i="0" dirty="0" err="1">
                <a:effectLst/>
                <a:latin typeface="urw-din"/>
              </a:rPr>
              <a:t>preprocess</a:t>
            </a:r>
            <a:r>
              <a:rPr lang="en-IN" b="0" i="0" dirty="0">
                <a:effectLst/>
                <a:latin typeface="urw-din"/>
              </a:rPr>
              <a:t> certain types of modules, plugins can be used to carry out a wider range of tasks like an injection of environment variables, asset management, and bundle optimization.</a:t>
            </a:r>
          </a:p>
          <a:p>
            <a:pPr fontAlgn="base"/>
            <a:r>
              <a:rPr lang="en-IN" b="0" i="0" dirty="0">
                <a:effectLst/>
                <a:latin typeface="urw-din"/>
              </a:rPr>
              <a:t>In order to use a plugin, we have to require() it and add it to the plugins array. Plugins can be customized through options. Since a plugin can be used multiple times in a configuration for different purposes, we need to create an instance of it by calling it with the new operator.</a:t>
            </a:r>
            <a:br>
              <a:rPr lang="en-IN" b="0" i="0" dirty="0">
                <a:effectLst/>
                <a:latin typeface="urw-din"/>
              </a:rPr>
            </a:br>
            <a:br>
              <a:rPr lang="en-IN" b="0" i="0" dirty="0">
                <a:effectLst/>
                <a:latin typeface="urw-din"/>
              </a:rPr>
            </a:br>
            <a:r>
              <a:rPr lang="en-IN" dirty="0" err="1"/>
              <a:t>const</a:t>
            </a:r>
            <a:r>
              <a:rPr lang="en-IN" dirty="0"/>
              <a:t> </a:t>
            </a:r>
            <a:r>
              <a:rPr lang="en-IN" dirty="0" err="1"/>
              <a:t>HtmlWebpackPlugin</a:t>
            </a:r>
            <a:r>
              <a:rPr lang="en-IN" dirty="0"/>
              <a:t> = require('html-webpack-plugin’); </a:t>
            </a:r>
            <a:br>
              <a:rPr lang="en-IN" dirty="0"/>
            </a:br>
            <a:r>
              <a:rPr lang="en-IN" dirty="0" err="1"/>
              <a:t>const</a:t>
            </a:r>
            <a:r>
              <a:rPr lang="en-IN" dirty="0"/>
              <a:t> webpack = require('webpack’); </a:t>
            </a:r>
            <a:br>
              <a:rPr lang="en-IN" dirty="0"/>
            </a:br>
            <a:r>
              <a:rPr lang="en-IN" dirty="0" err="1"/>
              <a:t>module.exports</a:t>
            </a:r>
            <a:r>
              <a:rPr lang="en-IN" dirty="0"/>
              <a:t> = { module: { rules: [ { test: /\.txt$/, use: 'raw-loader' } ] },</a:t>
            </a:r>
            <a:br>
              <a:rPr lang="en-IN" dirty="0"/>
            </a:br>
            <a:r>
              <a:rPr lang="en-IN" dirty="0"/>
              <a:t>plugins: [ new </a:t>
            </a:r>
            <a:r>
              <a:rPr lang="en-IN" dirty="0" err="1"/>
              <a:t>HtmlWebpackPlugin</a:t>
            </a:r>
            <a:r>
              <a:rPr lang="en-IN" dirty="0"/>
              <a:t>({template: './</a:t>
            </a:r>
            <a:r>
              <a:rPr lang="en-IN" dirty="0" err="1"/>
              <a:t>src</a:t>
            </a:r>
            <a:r>
              <a:rPr lang="en-IN" dirty="0"/>
              <a:t>/</a:t>
            </a:r>
            <a:r>
              <a:rPr lang="en-IN" dirty="0" err="1"/>
              <a:t>index.html</a:t>
            </a:r>
            <a:r>
              <a:rPr lang="en-IN" dirty="0"/>
              <a:t>'}) ] };</a:t>
            </a:r>
            <a:endParaRPr lang="en-IN" b="0" i="0" dirty="0">
              <a:effectLst/>
              <a:latin typeface="urw-din"/>
            </a:endParaRPr>
          </a:p>
        </p:txBody>
      </p:sp>
    </p:spTree>
    <p:extLst>
      <p:ext uri="{BB962C8B-B14F-4D97-AF65-F5344CB8AC3E}">
        <p14:creationId xmlns:p14="http://schemas.microsoft.com/office/powerpoint/2010/main" val="294383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Mode</a:t>
            </a:r>
          </a:p>
        </p:txBody>
      </p:sp>
      <p:sp>
        <p:nvSpPr>
          <p:cNvPr id="10" name="Content Placeholder 2"/>
          <p:cNvSpPr>
            <a:spLocks noGrp="1"/>
          </p:cNvSpPr>
          <p:nvPr>
            <p:ph sz="quarter" idx="1"/>
          </p:nvPr>
        </p:nvSpPr>
        <p:spPr>
          <a:xfrm>
            <a:off x="233363" y="1112838"/>
            <a:ext cx="8587109" cy="5052466"/>
          </a:xfrm>
          <a:noFill/>
        </p:spPr>
        <p:txBody>
          <a:bodyPr>
            <a:normAutofit/>
          </a:bodyPr>
          <a:lstStyle/>
          <a:p>
            <a:pPr algn="l" fontAlgn="base"/>
            <a:r>
              <a:rPr lang="en-IN" b="0" i="0" dirty="0">
                <a:effectLst/>
                <a:latin typeface="urw-din"/>
              </a:rPr>
              <a:t>We can enable webpack’s built-in optimizations that correspond to each environment by setting the mode parameter to either development, production, or none. Its default value is production.</a:t>
            </a:r>
          </a:p>
          <a:p>
            <a:pPr algn="just" fontAlgn="base"/>
            <a:r>
              <a:rPr lang="en-IN" b="1" i="0" dirty="0">
                <a:effectLst/>
                <a:latin typeface="urw-din"/>
              </a:rPr>
              <a:t>Filename: </a:t>
            </a:r>
            <a:r>
              <a:rPr lang="en-IN" b="1" i="0" dirty="0" err="1">
                <a:effectLst/>
                <a:latin typeface="urw-din"/>
              </a:rPr>
              <a:t>webpack.config.js</a:t>
            </a:r>
            <a:endParaRPr lang="en-IN" b="0" i="0" dirty="0">
              <a:effectLst/>
              <a:latin typeface="urw-din"/>
            </a:endParaRPr>
          </a:p>
          <a:p>
            <a:r>
              <a:rPr lang="en-IN" dirty="0" err="1"/>
              <a:t>module.exports</a:t>
            </a:r>
            <a:r>
              <a:rPr lang="en-IN" dirty="0"/>
              <a:t> = { mode: 'development' }</a:t>
            </a:r>
            <a:endParaRPr lang="en-IN" b="0" i="0" dirty="0">
              <a:effectLst/>
              <a:latin typeface="urw-din"/>
            </a:endParaRPr>
          </a:p>
        </p:txBody>
      </p:sp>
    </p:spTree>
    <p:extLst>
      <p:ext uri="{BB962C8B-B14F-4D97-AF65-F5344CB8AC3E}">
        <p14:creationId xmlns:p14="http://schemas.microsoft.com/office/powerpoint/2010/main" val="22846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41392</TotalTime>
  <Words>1763</Words>
  <Application>Microsoft Macintosh PowerPoint</Application>
  <PresentationFormat>On-screen Show (4:3)</PresentationFormat>
  <Paragraphs>125</Paragraphs>
  <Slides>19</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Courier New</vt:lpstr>
      <vt:lpstr>Menlo</vt:lpstr>
      <vt:lpstr>Source Sans Pro</vt:lpstr>
      <vt:lpstr>Tahoma</vt:lpstr>
      <vt:lpstr>urw-din</vt:lpstr>
      <vt:lpstr>2_CT-Master</vt:lpstr>
      <vt:lpstr>3_CT-Master</vt:lpstr>
      <vt:lpstr>WebPack Bundler</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1668</cp:revision>
  <dcterms:created xsi:type="dcterms:W3CDTF">2012-01-30T11:39:54Z</dcterms:created>
  <dcterms:modified xsi:type="dcterms:W3CDTF">2022-11-08T16:33:33Z</dcterms:modified>
</cp:coreProperties>
</file>