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0"/>
  </p:notesMasterIdLst>
  <p:sldIdLst>
    <p:sldId id="256" r:id="rId3"/>
    <p:sldId id="370" r:id="rId4"/>
    <p:sldId id="321" r:id="rId5"/>
    <p:sldId id="374" r:id="rId6"/>
    <p:sldId id="369" r:id="rId7"/>
    <p:sldId id="371" r:id="rId8"/>
    <p:sldId id="378" r:id="rId9"/>
    <p:sldId id="372" r:id="rId10"/>
    <p:sldId id="373" r:id="rId11"/>
    <p:sldId id="375" r:id="rId12"/>
    <p:sldId id="376" r:id="rId13"/>
    <p:sldId id="379" r:id="rId14"/>
    <p:sldId id="380" r:id="rId15"/>
    <p:sldId id="381" r:id="rId16"/>
    <p:sldId id="382" r:id="rId17"/>
    <p:sldId id="383" r:id="rId18"/>
    <p:sldId id="384" r:id="rId19"/>
    <p:sldId id="385" r:id="rId20"/>
    <p:sldId id="386" r:id="rId21"/>
    <p:sldId id="387" r:id="rId22"/>
    <p:sldId id="388" r:id="rId23"/>
    <p:sldId id="389" r:id="rId24"/>
    <p:sldId id="391" r:id="rId25"/>
    <p:sldId id="392" r:id="rId26"/>
    <p:sldId id="390" r:id="rId27"/>
    <p:sldId id="367" r:id="rId28"/>
    <p:sldId id="36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220"/>
    <a:srgbClr val="7B9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8" autoAdjust="0"/>
    <p:restoredTop sz="76110" autoAdjust="0"/>
  </p:normalViewPr>
  <p:slideViewPr>
    <p:cSldViewPr>
      <p:cViewPr varScale="1">
        <p:scale>
          <a:sx n="84" d="100"/>
          <a:sy n="84" d="100"/>
        </p:scale>
        <p:origin x="2608" y="184"/>
      </p:cViewPr>
      <p:guideLst>
        <p:guide orient="horz" pos="2160"/>
        <p:guide pos="2880"/>
      </p:guideLst>
    </p:cSldViewPr>
  </p:slideViewPr>
  <p:outlineViewPr>
    <p:cViewPr>
      <p:scale>
        <a:sx n="33" d="100"/>
        <a:sy n="33" d="100"/>
      </p:scale>
      <p:origin x="0" y="-53488"/>
    </p:cViewPr>
  </p:outlin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9/8/22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a:t>
            </a:fld>
            <a:endParaRPr lang="en-US"/>
          </a:p>
        </p:txBody>
      </p:sp>
    </p:spTree>
    <p:extLst>
      <p:ext uri="{BB962C8B-B14F-4D97-AF65-F5344CB8AC3E}">
        <p14:creationId xmlns:p14="http://schemas.microsoft.com/office/powerpoint/2010/main" val="1157274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1917883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3699502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4061560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13</a:t>
            </a:fld>
            <a:endParaRPr lang="en-US"/>
          </a:p>
        </p:txBody>
      </p:sp>
    </p:spTree>
    <p:extLst>
      <p:ext uri="{BB962C8B-B14F-4D97-AF65-F5344CB8AC3E}">
        <p14:creationId xmlns:p14="http://schemas.microsoft.com/office/powerpoint/2010/main" val="313807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14</a:t>
            </a:fld>
            <a:endParaRPr lang="en-US"/>
          </a:p>
        </p:txBody>
      </p:sp>
    </p:spTree>
    <p:extLst>
      <p:ext uri="{BB962C8B-B14F-4D97-AF65-F5344CB8AC3E}">
        <p14:creationId xmlns:p14="http://schemas.microsoft.com/office/powerpoint/2010/main" val="3510712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333333"/>
                </a:solidFill>
                <a:effectLst/>
                <a:latin typeface="Lato" panose="020F0502020204030203" pitchFamily="34" charset="0"/>
              </a:rPr>
              <a:t>For example if the </a:t>
            </a:r>
            <a:r>
              <a:rPr lang="en-IN" dirty="0" err="1"/>
              <a:t>AuthService</a:t>
            </a:r>
            <a:r>
              <a:rPr lang="en-IN" b="0" i="0" dirty="0">
                <a:solidFill>
                  <a:srgbClr val="333333"/>
                </a:solidFill>
                <a:effectLst/>
                <a:latin typeface="Lato" panose="020F0502020204030203" pitchFamily="34" charset="0"/>
              </a:rPr>
              <a:t> changed </a:t>
            </a:r>
            <a:r>
              <a:rPr lang="en-IN" b="0" i="1" dirty="0">
                <a:solidFill>
                  <a:srgbClr val="333333"/>
                </a:solidFill>
                <a:effectLst/>
                <a:latin typeface="Lato" panose="020F0502020204030203" pitchFamily="34" charset="0"/>
              </a:rPr>
              <a:t>how</a:t>
            </a:r>
            <a:r>
              <a:rPr lang="en-IN" b="0" i="0" dirty="0">
                <a:solidFill>
                  <a:srgbClr val="333333"/>
                </a:solidFill>
                <a:effectLst/>
                <a:latin typeface="Lato" panose="020F0502020204030203" pitchFamily="34" charset="0"/>
              </a:rPr>
              <a:t> it stored the token, from </a:t>
            </a:r>
            <a:r>
              <a:rPr lang="en-IN" dirty="0" err="1"/>
              <a:t>localStorage</a:t>
            </a:r>
            <a:r>
              <a:rPr lang="en-IN" b="0" i="0" dirty="0">
                <a:solidFill>
                  <a:srgbClr val="333333"/>
                </a:solidFill>
                <a:effectLst/>
                <a:latin typeface="Lato" panose="020F0502020204030203" pitchFamily="34" charset="0"/>
              </a:rPr>
              <a:t> to </a:t>
            </a:r>
            <a:r>
              <a:rPr lang="en-IN" dirty="0"/>
              <a:t>cookies</a:t>
            </a:r>
            <a:r>
              <a:rPr lang="en-IN" b="0" i="0" dirty="0">
                <a:solidFill>
                  <a:srgbClr val="333333"/>
                </a:solidFill>
                <a:effectLst/>
                <a:latin typeface="Lato" panose="020F0502020204030203" pitchFamily="34" charset="0"/>
              </a:rPr>
              <a:t> then the </a:t>
            </a:r>
            <a:r>
              <a:rPr lang="en-IN" dirty="0" err="1"/>
              <a:t>LoginComponent</a:t>
            </a:r>
            <a:r>
              <a:rPr lang="en-IN" b="0" i="0" dirty="0">
                <a:solidFill>
                  <a:srgbClr val="333333"/>
                </a:solidFill>
                <a:effectLst/>
                <a:latin typeface="Lato" panose="020F0502020204030203" pitchFamily="34" charset="0"/>
              </a:rPr>
              <a:t> test would break since </a:t>
            </a:r>
            <a:r>
              <a:rPr lang="en-IN" b="0" i="1" dirty="0">
                <a:solidFill>
                  <a:srgbClr val="333333"/>
                </a:solidFill>
                <a:effectLst/>
                <a:latin typeface="Lato" panose="020F0502020204030203" pitchFamily="34" charset="0"/>
              </a:rPr>
              <a:t>it</a:t>
            </a:r>
            <a:r>
              <a:rPr lang="en-IN" b="0" i="0" dirty="0">
                <a:solidFill>
                  <a:srgbClr val="333333"/>
                </a:solidFill>
                <a:effectLst/>
                <a:latin typeface="Lato" panose="020F0502020204030203" pitchFamily="34" charset="0"/>
              </a:rPr>
              <a:t> would still be setting the token via </a:t>
            </a:r>
            <a:r>
              <a:rPr lang="en-IN" dirty="0" err="1"/>
              <a:t>localStorage</a:t>
            </a:r>
            <a:r>
              <a:rPr lang="en-IN" b="0" i="0" dirty="0">
                <a:solidFill>
                  <a:srgbClr val="333333"/>
                </a:solidFill>
                <a:effectLst/>
                <a:latin typeface="Lato" panose="020F0502020204030203" pitchFamily="34" charset="0"/>
              </a:rPr>
              <a: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3519073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333333"/>
                </a:solidFill>
                <a:effectLst/>
                <a:latin typeface="Lato" panose="020F0502020204030203" pitchFamily="34" charset="0"/>
              </a:rPr>
              <a:t>For example if the </a:t>
            </a:r>
            <a:r>
              <a:rPr lang="en-IN" dirty="0" err="1"/>
              <a:t>AuthService</a:t>
            </a:r>
            <a:r>
              <a:rPr lang="en-IN" b="0" i="0" dirty="0">
                <a:solidFill>
                  <a:srgbClr val="333333"/>
                </a:solidFill>
                <a:effectLst/>
                <a:latin typeface="Lato" panose="020F0502020204030203" pitchFamily="34" charset="0"/>
              </a:rPr>
              <a:t> changed </a:t>
            </a:r>
            <a:r>
              <a:rPr lang="en-IN" b="0" i="1" dirty="0">
                <a:solidFill>
                  <a:srgbClr val="333333"/>
                </a:solidFill>
                <a:effectLst/>
                <a:latin typeface="Lato" panose="020F0502020204030203" pitchFamily="34" charset="0"/>
              </a:rPr>
              <a:t>how</a:t>
            </a:r>
            <a:r>
              <a:rPr lang="en-IN" b="0" i="0" dirty="0">
                <a:solidFill>
                  <a:srgbClr val="333333"/>
                </a:solidFill>
                <a:effectLst/>
                <a:latin typeface="Lato" panose="020F0502020204030203" pitchFamily="34" charset="0"/>
              </a:rPr>
              <a:t> it stored the token, from </a:t>
            </a:r>
            <a:r>
              <a:rPr lang="en-IN" dirty="0" err="1"/>
              <a:t>localStorage</a:t>
            </a:r>
            <a:r>
              <a:rPr lang="en-IN" b="0" i="0" dirty="0">
                <a:solidFill>
                  <a:srgbClr val="333333"/>
                </a:solidFill>
                <a:effectLst/>
                <a:latin typeface="Lato" panose="020F0502020204030203" pitchFamily="34" charset="0"/>
              </a:rPr>
              <a:t> to </a:t>
            </a:r>
            <a:r>
              <a:rPr lang="en-IN" dirty="0"/>
              <a:t>cookies</a:t>
            </a:r>
            <a:r>
              <a:rPr lang="en-IN" b="0" i="0" dirty="0">
                <a:solidFill>
                  <a:srgbClr val="333333"/>
                </a:solidFill>
                <a:effectLst/>
                <a:latin typeface="Lato" panose="020F0502020204030203" pitchFamily="34" charset="0"/>
              </a:rPr>
              <a:t> then the </a:t>
            </a:r>
            <a:r>
              <a:rPr lang="en-IN" dirty="0" err="1"/>
              <a:t>LoginComponent</a:t>
            </a:r>
            <a:r>
              <a:rPr lang="en-IN" b="0" i="0" dirty="0">
                <a:solidFill>
                  <a:srgbClr val="333333"/>
                </a:solidFill>
                <a:effectLst/>
                <a:latin typeface="Lato" panose="020F0502020204030203" pitchFamily="34" charset="0"/>
              </a:rPr>
              <a:t> test would break since </a:t>
            </a:r>
            <a:r>
              <a:rPr lang="en-IN" b="0" i="1" dirty="0">
                <a:solidFill>
                  <a:srgbClr val="333333"/>
                </a:solidFill>
                <a:effectLst/>
                <a:latin typeface="Lato" panose="020F0502020204030203" pitchFamily="34" charset="0"/>
              </a:rPr>
              <a:t>it</a:t>
            </a:r>
            <a:r>
              <a:rPr lang="en-IN" b="0" i="0" dirty="0">
                <a:solidFill>
                  <a:srgbClr val="333333"/>
                </a:solidFill>
                <a:effectLst/>
                <a:latin typeface="Lato" panose="020F0502020204030203" pitchFamily="34" charset="0"/>
              </a:rPr>
              <a:t> would still be setting the token via </a:t>
            </a:r>
            <a:r>
              <a:rPr lang="en-IN" dirty="0" err="1"/>
              <a:t>localStorage</a:t>
            </a:r>
            <a:r>
              <a:rPr lang="en-IN" b="0" i="0" dirty="0">
                <a:solidFill>
                  <a:srgbClr val="333333"/>
                </a:solidFill>
                <a:effectLst/>
                <a:latin typeface="Lato" panose="020F0502020204030203" pitchFamily="34" charset="0"/>
              </a:rPr>
              <a: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2247063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333333"/>
                </a:solidFill>
                <a:effectLst/>
                <a:latin typeface="Lato" panose="020F0502020204030203" pitchFamily="34" charset="0"/>
              </a:rPr>
              <a:t>For example if the </a:t>
            </a:r>
            <a:r>
              <a:rPr lang="en-IN" dirty="0" err="1"/>
              <a:t>AuthService</a:t>
            </a:r>
            <a:r>
              <a:rPr lang="en-IN" b="0" i="0" dirty="0">
                <a:solidFill>
                  <a:srgbClr val="333333"/>
                </a:solidFill>
                <a:effectLst/>
                <a:latin typeface="Lato" panose="020F0502020204030203" pitchFamily="34" charset="0"/>
              </a:rPr>
              <a:t> changed </a:t>
            </a:r>
            <a:r>
              <a:rPr lang="en-IN" b="0" i="1" dirty="0">
                <a:solidFill>
                  <a:srgbClr val="333333"/>
                </a:solidFill>
                <a:effectLst/>
                <a:latin typeface="Lato" panose="020F0502020204030203" pitchFamily="34" charset="0"/>
              </a:rPr>
              <a:t>how</a:t>
            </a:r>
            <a:r>
              <a:rPr lang="en-IN" b="0" i="0" dirty="0">
                <a:solidFill>
                  <a:srgbClr val="333333"/>
                </a:solidFill>
                <a:effectLst/>
                <a:latin typeface="Lato" panose="020F0502020204030203" pitchFamily="34" charset="0"/>
              </a:rPr>
              <a:t> it stored the token, from </a:t>
            </a:r>
            <a:r>
              <a:rPr lang="en-IN" dirty="0" err="1"/>
              <a:t>localStorage</a:t>
            </a:r>
            <a:r>
              <a:rPr lang="en-IN" b="0" i="0" dirty="0">
                <a:solidFill>
                  <a:srgbClr val="333333"/>
                </a:solidFill>
                <a:effectLst/>
                <a:latin typeface="Lato" panose="020F0502020204030203" pitchFamily="34" charset="0"/>
              </a:rPr>
              <a:t> to </a:t>
            </a:r>
            <a:r>
              <a:rPr lang="en-IN" dirty="0"/>
              <a:t>cookies</a:t>
            </a:r>
            <a:r>
              <a:rPr lang="en-IN" b="0" i="0" dirty="0">
                <a:solidFill>
                  <a:srgbClr val="333333"/>
                </a:solidFill>
                <a:effectLst/>
                <a:latin typeface="Lato" panose="020F0502020204030203" pitchFamily="34" charset="0"/>
              </a:rPr>
              <a:t> then the </a:t>
            </a:r>
            <a:r>
              <a:rPr lang="en-IN" dirty="0" err="1"/>
              <a:t>LoginComponent</a:t>
            </a:r>
            <a:r>
              <a:rPr lang="en-IN" b="0" i="0" dirty="0">
                <a:solidFill>
                  <a:srgbClr val="333333"/>
                </a:solidFill>
                <a:effectLst/>
                <a:latin typeface="Lato" panose="020F0502020204030203" pitchFamily="34" charset="0"/>
              </a:rPr>
              <a:t> test would break since </a:t>
            </a:r>
            <a:r>
              <a:rPr lang="en-IN" b="0" i="1" dirty="0">
                <a:solidFill>
                  <a:srgbClr val="333333"/>
                </a:solidFill>
                <a:effectLst/>
                <a:latin typeface="Lato" panose="020F0502020204030203" pitchFamily="34" charset="0"/>
              </a:rPr>
              <a:t>it</a:t>
            </a:r>
            <a:r>
              <a:rPr lang="en-IN" b="0" i="0" dirty="0">
                <a:solidFill>
                  <a:srgbClr val="333333"/>
                </a:solidFill>
                <a:effectLst/>
                <a:latin typeface="Lato" panose="020F0502020204030203" pitchFamily="34" charset="0"/>
              </a:rPr>
              <a:t> would still be setting the token via </a:t>
            </a:r>
            <a:r>
              <a:rPr lang="en-IN" dirty="0" err="1"/>
              <a:t>localStorage</a:t>
            </a:r>
            <a:r>
              <a:rPr lang="en-IN" b="0" i="0" dirty="0">
                <a:solidFill>
                  <a:srgbClr val="333333"/>
                </a:solidFill>
                <a:effectLst/>
                <a:latin typeface="Lato" panose="020F0502020204030203" pitchFamily="34" charset="0"/>
              </a:rPr>
              <a: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2252415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333333"/>
                </a:solidFill>
                <a:effectLst/>
                <a:latin typeface="Lato" panose="020F0502020204030203" pitchFamily="34" charset="0"/>
              </a:rPr>
              <a:t>For example if the </a:t>
            </a:r>
            <a:r>
              <a:rPr lang="en-IN" dirty="0" err="1"/>
              <a:t>AuthService</a:t>
            </a:r>
            <a:r>
              <a:rPr lang="en-IN" b="0" i="0" dirty="0">
                <a:solidFill>
                  <a:srgbClr val="333333"/>
                </a:solidFill>
                <a:effectLst/>
                <a:latin typeface="Lato" panose="020F0502020204030203" pitchFamily="34" charset="0"/>
              </a:rPr>
              <a:t> changed </a:t>
            </a:r>
            <a:r>
              <a:rPr lang="en-IN" b="0" i="1" dirty="0">
                <a:solidFill>
                  <a:srgbClr val="333333"/>
                </a:solidFill>
                <a:effectLst/>
                <a:latin typeface="Lato" panose="020F0502020204030203" pitchFamily="34" charset="0"/>
              </a:rPr>
              <a:t>how</a:t>
            </a:r>
            <a:r>
              <a:rPr lang="en-IN" b="0" i="0" dirty="0">
                <a:solidFill>
                  <a:srgbClr val="333333"/>
                </a:solidFill>
                <a:effectLst/>
                <a:latin typeface="Lato" panose="020F0502020204030203" pitchFamily="34" charset="0"/>
              </a:rPr>
              <a:t> it stored the token, from </a:t>
            </a:r>
            <a:r>
              <a:rPr lang="en-IN" dirty="0" err="1"/>
              <a:t>localStorage</a:t>
            </a:r>
            <a:r>
              <a:rPr lang="en-IN" b="0" i="0" dirty="0">
                <a:solidFill>
                  <a:srgbClr val="333333"/>
                </a:solidFill>
                <a:effectLst/>
                <a:latin typeface="Lato" panose="020F0502020204030203" pitchFamily="34" charset="0"/>
              </a:rPr>
              <a:t> to </a:t>
            </a:r>
            <a:r>
              <a:rPr lang="en-IN" dirty="0"/>
              <a:t>cookies</a:t>
            </a:r>
            <a:r>
              <a:rPr lang="en-IN" b="0" i="0" dirty="0">
                <a:solidFill>
                  <a:srgbClr val="333333"/>
                </a:solidFill>
                <a:effectLst/>
                <a:latin typeface="Lato" panose="020F0502020204030203" pitchFamily="34" charset="0"/>
              </a:rPr>
              <a:t> then the </a:t>
            </a:r>
            <a:r>
              <a:rPr lang="en-IN" dirty="0" err="1"/>
              <a:t>LoginComponent</a:t>
            </a:r>
            <a:r>
              <a:rPr lang="en-IN" b="0" i="0" dirty="0">
                <a:solidFill>
                  <a:srgbClr val="333333"/>
                </a:solidFill>
                <a:effectLst/>
                <a:latin typeface="Lato" panose="020F0502020204030203" pitchFamily="34" charset="0"/>
              </a:rPr>
              <a:t> test would break since </a:t>
            </a:r>
            <a:r>
              <a:rPr lang="en-IN" b="0" i="1" dirty="0">
                <a:solidFill>
                  <a:srgbClr val="333333"/>
                </a:solidFill>
                <a:effectLst/>
                <a:latin typeface="Lato" panose="020F0502020204030203" pitchFamily="34" charset="0"/>
              </a:rPr>
              <a:t>it</a:t>
            </a:r>
            <a:r>
              <a:rPr lang="en-IN" b="0" i="0" dirty="0">
                <a:solidFill>
                  <a:srgbClr val="333333"/>
                </a:solidFill>
                <a:effectLst/>
                <a:latin typeface="Lato" panose="020F0502020204030203" pitchFamily="34" charset="0"/>
              </a:rPr>
              <a:t> would still be setting the token via </a:t>
            </a:r>
            <a:r>
              <a:rPr lang="en-IN" dirty="0" err="1"/>
              <a:t>localStorage</a:t>
            </a:r>
            <a:r>
              <a:rPr lang="en-IN" b="0" i="0" dirty="0">
                <a:solidFill>
                  <a:srgbClr val="333333"/>
                </a:solidFill>
                <a:effectLst/>
                <a:latin typeface="Lato" panose="020F0502020204030203" pitchFamily="34" charset="0"/>
              </a:rPr>
              <a: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18</a:t>
            </a:fld>
            <a:endParaRPr lang="en-US"/>
          </a:p>
        </p:txBody>
      </p:sp>
    </p:spTree>
    <p:extLst>
      <p:ext uri="{BB962C8B-B14F-4D97-AF65-F5344CB8AC3E}">
        <p14:creationId xmlns:p14="http://schemas.microsoft.com/office/powerpoint/2010/main" val="1214305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333333"/>
                </a:solidFill>
                <a:effectLst/>
                <a:latin typeface="Lato" panose="020F0502020204030203" pitchFamily="34" charset="0"/>
              </a:rPr>
              <a:t>For example if the </a:t>
            </a:r>
            <a:r>
              <a:rPr lang="en-IN" dirty="0" err="1"/>
              <a:t>AuthService</a:t>
            </a:r>
            <a:r>
              <a:rPr lang="en-IN" b="0" i="0" dirty="0">
                <a:solidFill>
                  <a:srgbClr val="333333"/>
                </a:solidFill>
                <a:effectLst/>
                <a:latin typeface="Lato" panose="020F0502020204030203" pitchFamily="34" charset="0"/>
              </a:rPr>
              <a:t> changed </a:t>
            </a:r>
            <a:r>
              <a:rPr lang="en-IN" b="0" i="1" dirty="0">
                <a:solidFill>
                  <a:srgbClr val="333333"/>
                </a:solidFill>
                <a:effectLst/>
                <a:latin typeface="Lato" panose="020F0502020204030203" pitchFamily="34" charset="0"/>
              </a:rPr>
              <a:t>how</a:t>
            </a:r>
            <a:r>
              <a:rPr lang="en-IN" b="0" i="0" dirty="0">
                <a:solidFill>
                  <a:srgbClr val="333333"/>
                </a:solidFill>
                <a:effectLst/>
                <a:latin typeface="Lato" panose="020F0502020204030203" pitchFamily="34" charset="0"/>
              </a:rPr>
              <a:t> it stored the token, from </a:t>
            </a:r>
            <a:r>
              <a:rPr lang="en-IN" dirty="0" err="1"/>
              <a:t>localStorage</a:t>
            </a:r>
            <a:r>
              <a:rPr lang="en-IN" b="0" i="0" dirty="0">
                <a:solidFill>
                  <a:srgbClr val="333333"/>
                </a:solidFill>
                <a:effectLst/>
                <a:latin typeface="Lato" panose="020F0502020204030203" pitchFamily="34" charset="0"/>
              </a:rPr>
              <a:t> to </a:t>
            </a:r>
            <a:r>
              <a:rPr lang="en-IN" dirty="0"/>
              <a:t>cookies</a:t>
            </a:r>
            <a:r>
              <a:rPr lang="en-IN" b="0" i="0" dirty="0">
                <a:solidFill>
                  <a:srgbClr val="333333"/>
                </a:solidFill>
                <a:effectLst/>
                <a:latin typeface="Lato" panose="020F0502020204030203" pitchFamily="34" charset="0"/>
              </a:rPr>
              <a:t> then the </a:t>
            </a:r>
            <a:r>
              <a:rPr lang="en-IN" dirty="0" err="1"/>
              <a:t>LoginComponent</a:t>
            </a:r>
            <a:r>
              <a:rPr lang="en-IN" b="0" i="0" dirty="0">
                <a:solidFill>
                  <a:srgbClr val="333333"/>
                </a:solidFill>
                <a:effectLst/>
                <a:latin typeface="Lato" panose="020F0502020204030203" pitchFamily="34" charset="0"/>
              </a:rPr>
              <a:t> test would break since </a:t>
            </a:r>
            <a:r>
              <a:rPr lang="en-IN" b="0" i="1" dirty="0">
                <a:solidFill>
                  <a:srgbClr val="333333"/>
                </a:solidFill>
                <a:effectLst/>
                <a:latin typeface="Lato" panose="020F0502020204030203" pitchFamily="34" charset="0"/>
              </a:rPr>
              <a:t>it</a:t>
            </a:r>
            <a:r>
              <a:rPr lang="en-IN" b="0" i="0" dirty="0">
                <a:solidFill>
                  <a:srgbClr val="333333"/>
                </a:solidFill>
                <a:effectLst/>
                <a:latin typeface="Lato" panose="020F0502020204030203" pitchFamily="34" charset="0"/>
              </a:rPr>
              <a:t> would still be setting the token via </a:t>
            </a:r>
            <a:r>
              <a:rPr lang="en-IN" dirty="0" err="1"/>
              <a:t>localStorage</a:t>
            </a:r>
            <a:r>
              <a:rPr lang="en-IN" b="0" i="0" dirty="0">
                <a:solidFill>
                  <a:srgbClr val="333333"/>
                </a:solidFill>
                <a:effectLst/>
                <a:latin typeface="Lato" panose="020F0502020204030203" pitchFamily="34" charset="0"/>
              </a:rPr>
              <a: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19</a:t>
            </a:fld>
            <a:endParaRPr lang="en-US"/>
          </a:p>
        </p:txBody>
      </p:sp>
    </p:spTree>
    <p:extLst>
      <p:ext uri="{BB962C8B-B14F-4D97-AF65-F5344CB8AC3E}">
        <p14:creationId xmlns:p14="http://schemas.microsoft.com/office/powerpoint/2010/main" val="221593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365139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333333"/>
                </a:solidFill>
                <a:effectLst/>
                <a:latin typeface="Lato" panose="020F0502020204030203" pitchFamily="34" charset="0"/>
              </a:rPr>
              <a:t>For example if the </a:t>
            </a:r>
            <a:r>
              <a:rPr lang="en-IN" dirty="0" err="1"/>
              <a:t>AuthService</a:t>
            </a:r>
            <a:r>
              <a:rPr lang="en-IN" b="0" i="0" dirty="0">
                <a:solidFill>
                  <a:srgbClr val="333333"/>
                </a:solidFill>
                <a:effectLst/>
                <a:latin typeface="Lato" panose="020F0502020204030203" pitchFamily="34" charset="0"/>
              </a:rPr>
              <a:t> changed </a:t>
            </a:r>
            <a:r>
              <a:rPr lang="en-IN" b="0" i="1" dirty="0">
                <a:solidFill>
                  <a:srgbClr val="333333"/>
                </a:solidFill>
                <a:effectLst/>
                <a:latin typeface="Lato" panose="020F0502020204030203" pitchFamily="34" charset="0"/>
              </a:rPr>
              <a:t>how</a:t>
            </a:r>
            <a:r>
              <a:rPr lang="en-IN" b="0" i="0" dirty="0">
                <a:solidFill>
                  <a:srgbClr val="333333"/>
                </a:solidFill>
                <a:effectLst/>
                <a:latin typeface="Lato" panose="020F0502020204030203" pitchFamily="34" charset="0"/>
              </a:rPr>
              <a:t> it stored the token, from </a:t>
            </a:r>
            <a:r>
              <a:rPr lang="en-IN" dirty="0" err="1"/>
              <a:t>localStorage</a:t>
            </a:r>
            <a:r>
              <a:rPr lang="en-IN" b="0" i="0" dirty="0">
                <a:solidFill>
                  <a:srgbClr val="333333"/>
                </a:solidFill>
                <a:effectLst/>
                <a:latin typeface="Lato" panose="020F0502020204030203" pitchFamily="34" charset="0"/>
              </a:rPr>
              <a:t> to </a:t>
            </a:r>
            <a:r>
              <a:rPr lang="en-IN" dirty="0"/>
              <a:t>cookies</a:t>
            </a:r>
            <a:r>
              <a:rPr lang="en-IN" b="0" i="0" dirty="0">
                <a:solidFill>
                  <a:srgbClr val="333333"/>
                </a:solidFill>
                <a:effectLst/>
                <a:latin typeface="Lato" panose="020F0502020204030203" pitchFamily="34" charset="0"/>
              </a:rPr>
              <a:t> then the </a:t>
            </a:r>
            <a:r>
              <a:rPr lang="en-IN" dirty="0" err="1"/>
              <a:t>LoginComponent</a:t>
            </a:r>
            <a:r>
              <a:rPr lang="en-IN" b="0" i="0" dirty="0">
                <a:solidFill>
                  <a:srgbClr val="333333"/>
                </a:solidFill>
                <a:effectLst/>
                <a:latin typeface="Lato" panose="020F0502020204030203" pitchFamily="34" charset="0"/>
              </a:rPr>
              <a:t> test would break since </a:t>
            </a:r>
            <a:r>
              <a:rPr lang="en-IN" b="0" i="1" dirty="0">
                <a:solidFill>
                  <a:srgbClr val="333333"/>
                </a:solidFill>
                <a:effectLst/>
                <a:latin typeface="Lato" panose="020F0502020204030203" pitchFamily="34" charset="0"/>
              </a:rPr>
              <a:t>it</a:t>
            </a:r>
            <a:r>
              <a:rPr lang="en-IN" b="0" i="0" dirty="0">
                <a:solidFill>
                  <a:srgbClr val="333333"/>
                </a:solidFill>
                <a:effectLst/>
                <a:latin typeface="Lato" panose="020F0502020204030203" pitchFamily="34" charset="0"/>
              </a:rPr>
              <a:t> would still be setting the token via </a:t>
            </a:r>
            <a:r>
              <a:rPr lang="en-IN" dirty="0" err="1"/>
              <a:t>localStorage</a:t>
            </a:r>
            <a:r>
              <a:rPr lang="en-IN" b="0" i="0" dirty="0">
                <a:solidFill>
                  <a:srgbClr val="333333"/>
                </a:solidFill>
                <a:effectLst/>
                <a:latin typeface="Lato" panose="020F0502020204030203" pitchFamily="34" charset="0"/>
              </a:rPr>
              <a: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20</a:t>
            </a:fld>
            <a:endParaRPr lang="en-US"/>
          </a:p>
        </p:txBody>
      </p:sp>
    </p:spTree>
    <p:extLst>
      <p:ext uri="{BB962C8B-B14F-4D97-AF65-F5344CB8AC3E}">
        <p14:creationId xmlns:p14="http://schemas.microsoft.com/office/powerpoint/2010/main" val="3818158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21</a:t>
            </a:fld>
            <a:endParaRPr lang="en-US"/>
          </a:p>
        </p:txBody>
      </p:sp>
    </p:spTree>
    <p:extLst>
      <p:ext uri="{BB962C8B-B14F-4D97-AF65-F5344CB8AC3E}">
        <p14:creationId xmlns:p14="http://schemas.microsoft.com/office/powerpoint/2010/main" val="1254610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22</a:t>
            </a:fld>
            <a:endParaRPr lang="en-US"/>
          </a:p>
        </p:txBody>
      </p:sp>
    </p:spTree>
    <p:extLst>
      <p:ext uri="{BB962C8B-B14F-4D97-AF65-F5344CB8AC3E}">
        <p14:creationId xmlns:p14="http://schemas.microsoft.com/office/powerpoint/2010/main" val="3377753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23</a:t>
            </a:fld>
            <a:endParaRPr lang="en-US"/>
          </a:p>
        </p:txBody>
      </p:sp>
    </p:spTree>
    <p:extLst>
      <p:ext uri="{BB962C8B-B14F-4D97-AF65-F5344CB8AC3E}">
        <p14:creationId xmlns:p14="http://schemas.microsoft.com/office/powerpoint/2010/main" val="1711005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24</a:t>
            </a:fld>
            <a:endParaRPr lang="en-US"/>
          </a:p>
        </p:txBody>
      </p:sp>
    </p:spTree>
    <p:extLst>
      <p:ext uri="{BB962C8B-B14F-4D97-AF65-F5344CB8AC3E}">
        <p14:creationId xmlns:p14="http://schemas.microsoft.com/office/powerpoint/2010/main" val="109585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25</a:t>
            </a:fld>
            <a:endParaRPr lang="en-US"/>
          </a:p>
        </p:txBody>
      </p:sp>
    </p:spTree>
    <p:extLst>
      <p:ext uri="{BB962C8B-B14F-4D97-AF65-F5344CB8AC3E}">
        <p14:creationId xmlns:p14="http://schemas.microsoft.com/office/powerpoint/2010/main" val="61529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3408311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2471148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1269653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1966360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2395456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2896153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9/8/22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84095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9/8/22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hyperlink" Target="https://blog.logrocket.com/angular-unit-testing-tutorial-examples/#angularcomponent" TargetMode="External"/><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hyperlink" Target="https://stackblitz.com/edit/testing-model-driven-forms-ng?file=app%2Flogin.component.ts" TargetMode="External"/><Relationship Id="rId5" Type="http://schemas.openxmlformats.org/officeDocument/2006/relationships/hyperlink" Target="https://angular.io/guide/testing-code-coverage" TargetMode="External"/><Relationship Id="rId4" Type="http://schemas.openxmlformats.org/officeDocument/2006/relationships/hyperlink" Target="https://www.digitalocean.com/community/tutorials/angular-introduction-unit-testing#step-2-building-an-example-component"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Test-driven_development"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a:t>Angular</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a:r>
              <a:rPr lang="en-IN" sz="2400" i="0" dirty="0">
                <a:solidFill>
                  <a:srgbClr val="333333"/>
                </a:solidFill>
                <a:effectLst/>
                <a:latin typeface="Calibri" panose="020F0502020204030204" pitchFamily="34" charset="0"/>
                <a:cs typeface="Calibri" panose="020F0502020204030204" pitchFamily="34" charset="0"/>
              </a:rPr>
              <a:t>Sometimes in order to test a feature we need to perform some setup, perhaps it’s creating some test objects. Also we may need to perform some </a:t>
            </a:r>
            <a:r>
              <a:rPr lang="en-IN" sz="2400" i="0" dirty="0" err="1">
                <a:solidFill>
                  <a:srgbClr val="333333"/>
                </a:solidFill>
                <a:effectLst/>
                <a:latin typeface="Calibri" panose="020F0502020204030204" pitchFamily="34" charset="0"/>
                <a:cs typeface="Calibri" panose="020F0502020204030204" pitchFamily="34" charset="0"/>
              </a:rPr>
              <a:t>cleanup</a:t>
            </a:r>
            <a:r>
              <a:rPr lang="en-IN" sz="2400" i="0" dirty="0">
                <a:solidFill>
                  <a:srgbClr val="333333"/>
                </a:solidFill>
                <a:effectLst/>
                <a:latin typeface="Calibri" panose="020F0502020204030204" pitchFamily="34" charset="0"/>
                <a:cs typeface="Calibri" panose="020F0502020204030204" pitchFamily="34" charset="0"/>
              </a:rPr>
              <a:t> activities after we have finished testing, perhaps we need to delete some files from the hard drive.</a:t>
            </a:r>
          </a:p>
          <a:p>
            <a:pPr algn="l"/>
            <a:r>
              <a:rPr lang="en-IN" sz="2400" i="0" dirty="0">
                <a:solidFill>
                  <a:srgbClr val="333333"/>
                </a:solidFill>
                <a:effectLst/>
                <a:latin typeface="Calibri" panose="020F0502020204030204" pitchFamily="34" charset="0"/>
                <a:cs typeface="Calibri" panose="020F0502020204030204" pitchFamily="34" charset="0"/>
              </a:rPr>
              <a:t>These activities are called setup and teardown (for cleaning up) and Jasmine has a few functions we can use to make this easier:</a:t>
            </a:r>
          </a:p>
          <a:p>
            <a:pPr algn="l"/>
            <a:r>
              <a:rPr lang="en-IN" sz="2400" b="1" i="0" dirty="0" err="1">
                <a:solidFill>
                  <a:srgbClr val="333333"/>
                </a:solidFill>
                <a:effectLst/>
                <a:latin typeface="Calibri" panose="020F0502020204030204" pitchFamily="34" charset="0"/>
                <a:cs typeface="Calibri" panose="020F0502020204030204" pitchFamily="34" charset="0"/>
              </a:rPr>
              <a:t>beforeAll</a:t>
            </a:r>
            <a:r>
              <a:rPr lang="en-IN" sz="2400" b="1" i="0" dirty="0">
                <a:solidFill>
                  <a:srgbClr val="333333"/>
                </a:solidFill>
                <a:effectLst/>
                <a:latin typeface="Calibri" panose="020F0502020204030204" pitchFamily="34" charset="0"/>
                <a:cs typeface="Calibri" panose="020F0502020204030204" pitchFamily="34" charset="0"/>
              </a:rPr>
              <a:t> : </a:t>
            </a:r>
            <a:r>
              <a:rPr lang="en-IN" sz="2400" i="0" dirty="0">
                <a:solidFill>
                  <a:srgbClr val="333333"/>
                </a:solidFill>
                <a:effectLst/>
                <a:latin typeface="Calibri" panose="020F0502020204030204" pitchFamily="34" charset="0"/>
                <a:cs typeface="Calibri" panose="020F0502020204030204" pitchFamily="34" charset="0"/>
              </a:rPr>
              <a:t>This function is called once, before all the specs in a test suite (describe function) are run.</a:t>
            </a:r>
          </a:p>
          <a:p>
            <a:pPr algn="l"/>
            <a:r>
              <a:rPr lang="en-IN" sz="2400" b="1" i="0" dirty="0" err="1">
                <a:solidFill>
                  <a:srgbClr val="333333"/>
                </a:solidFill>
                <a:effectLst/>
                <a:latin typeface="Calibri" panose="020F0502020204030204" pitchFamily="34" charset="0"/>
                <a:cs typeface="Calibri" panose="020F0502020204030204" pitchFamily="34" charset="0"/>
              </a:rPr>
              <a:t>afterAll</a:t>
            </a:r>
            <a:r>
              <a:rPr lang="en-IN" sz="2400" b="1" i="0" dirty="0">
                <a:solidFill>
                  <a:srgbClr val="333333"/>
                </a:solidFill>
                <a:effectLst/>
                <a:latin typeface="Calibri" panose="020F0502020204030204" pitchFamily="34" charset="0"/>
                <a:cs typeface="Calibri" panose="020F0502020204030204" pitchFamily="34" charset="0"/>
              </a:rPr>
              <a:t> : </a:t>
            </a:r>
            <a:r>
              <a:rPr lang="en-IN" sz="2400" i="0" dirty="0">
                <a:solidFill>
                  <a:srgbClr val="333333"/>
                </a:solidFill>
                <a:effectLst/>
                <a:latin typeface="Calibri" panose="020F0502020204030204" pitchFamily="34" charset="0"/>
                <a:cs typeface="Calibri" panose="020F0502020204030204" pitchFamily="34" charset="0"/>
              </a:rPr>
              <a:t>This function is called once after all the specs in a test suite are finished.</a:t>
            </a:r>
          </a:p>
          <a:p>
            <a:pPr algn="l"/>
            <a:r>
              <a:rPr lang="en-IN" sz="2400" b="1" i="0" dirty="0" err="1">
                <a:solidFill>
                  <a:srgbClr val="333333"/>
                </a:solidFill>
                <a:effectLst/>
                <a:latin typeface="Calibri" panose="020F0502020204030204" pitchFamily="34" charset="0"/>
                <a:cs typeface="Calibri" panose="020F0502020204030204" pitchFamily="34" charset="0"/>
              </a:rPr>
              <a:t>beforeEach</a:t>
            </a:r>
            <a:r>
              <a:rPr lang="en-IN" sz="2400" b="1" i="0" dirty="0">
                <a:solidFill>
                  <a:srgbClr val="333333"/>
                </a:solidFill>
                <a:effectLst/>
                <a:latin typeface="Calibri" panose="020F0502020204030204" pitchFamily="34" charset="0"/>
                <a:cs typeface="Calibri" panose="020F0502020204030204" pitchFamily="34" charset="0"/>
              </a:rPr>
              <a:t> :</a:t>
            </a:r>
            <a:r>
              <a:rPr lang="en-IN" sz="2400" i="0" dirty="0">
                <a:solidFill>
                  <a:srgbClr val="333333"/>
                </a:solidFill>
                <a:effectLst/>
                <a:latin typeface="Calibri" panose="020F0502020204030204" pitchFamily="34" charset="0"/>
                <a:cs typeface="Calibri" panose="020F0502020204030204" pitchFamily="34" charset="0"/>
              </a:rPr>
              <a:t> This function is called before each test specification (it function) is run.</a:t>
            </a:r>
          </a:p>
          <a:p>
            <a:pPr algn="l"/>
            <a:r>
              <a:rPr lang="en-IN" sz="2400" b="1" i="0" dirty="0" err="1">
                <a:solidFill>
                  <a:srgbClr val="333333"/>
                </a:solidFill>
                <a:effectLst/>
                <a:latin typeface="Calibri" panose="020F0502020204030204" pitchFamily="34" charset="0"/>
                <a:cs typeface="Calibri" panose="020F0502020204030204" pitchFamily="34" charset="0"/>
              </a:rPr>
              <a:t>afterEach</a:t>
            </a:r>
            <a:r>
              <a:rPr lang="en-IN" sz="2400" b="1" i="0" dirty="0">
                <a:solidFill>
                  <a:srgbClr val="333333"/>
                </a:solidFill>
                <a:effectLst/>
                <a:latin typeface="Calibri" panose="020F0502020204030204" pitchFamily="34" charset="0"/>
                <a:cs typeface="Calibri" panose="020F0502020204030204" pitchFamily="34" charset="0"/>
              </a:rPr>
              <a:t> : </a:t>
            </a:r>
            <a:r>
              <a:rPr lang="en-IN" sz="2400" i="0" dirty="0">
                <a:solidFill>
                  <a:srgbClr val="333333"/>
                </a:solidFill>
                <a:effectLst/>
                <a:latin typeface="Calibri" panose="020F0502020204030204" pitchFamily="34" charset="0"/>
                <a:cs typeface="Calibri" panose="020F0502020204030204" pitchFamily="34" charset="0"/>
              </a:rPr>
              <a:t>This function is called after each test specification is run</a:t>
            </a:r>
          </a:p>
        </p:txBody>
      </p:sp>
      <p:sp>
        <p:nvSpPr>
          <p:cNvPr id="3" name="Title 2"/>
          <p:cNvSpPr>
            <a:spLocks noGrp="1"/>
          </p:cNvSpPr>
          <p:nvPr>
            <p:ph type="title"/>
          </p:nvPr>
        </p:nvSpPr>
        <p:spPr/>
        <p:txBody>
          <a:bodyPr/>
          <a:lstStyle/>
          <a:p>
            <a:r>
              <a:rPr lang="en-US" dirty="0" err="1"/>
              <a:t>SetUp</a:t>
            </a:r>
            <a:r>
              <a:rPr lang="en-US" dirty="0"/>
              <a:t> and Tear Down</a:t>
            </a:r>
          </a:p>
        </p:txBody>
      </p:sp>
    </p:spTree>
    <p:extLst>
      <p:ext uri="{BB962C8B-B14F-4D97-AF65-F5344CB8AC3E}">
        <p14:creationId xmlns:p14="http://schemas.microsoft.com/office/powerpoint/2010/main" val="40877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SetUp</a:t>
            </a:r>
            <a:r>
              <a:rPr lang="en-US" dirty="0"/>
              <a:t> and Tear Down Example</a:t>
            </a:r>
          </a:p>
        </p:txBody>
      </p:sp>
      <p:sp>
        <p:nvSpPr>
          <p:cNvPr id="5" name="TextBox 4">
            <a:extLst>
              <a:ext uri="{FF2B5EF4-FFF2-40B4-BE49-F238E27FC236}">
                <a16:creationId xmlns:a16="http://schemas.microsoft.com/office/drawing/2014/main" id="{10E5F0D8-4688-FBE6-8E8A-7CEA2EDFD559}"/>
              </a:ext>
            </a:extLst>
          </p:cNvPr>
          <p:cNvSpPr txBox="1"/>
          <p:nvPr/>
        </p:nvSpPr>
        <p:spPr>
          <a:xfrm>
            <a:off x="827584" y="1124744"/>
            <a:ext cx="7632848" cy="4524315"/>
          </a:xfrm>
          <a:prstGeom prst="rect">
            <a:avLst/>
          </a:prstGeom>
          <a:noFill/>
        </p:spPr>
        <p:txBody>
          <a:bodyPr wrap="square">
            <a:spAutoFit/>
          </a:bodyPr>
          <a:lstStyle/>
          <a:p>
            <a:r>
              <a:rPr lang="en-IN" sz="2400" dirty="0">
                <a:solidFill>
                  <a:srgbClr val="DD4A68"/>
                </a:solidFill>
                <a:effectLst/>
              </a:rPr>
              <a:t>describe</a:t>
            </a:r>
            <a:r>
              <a:rPr lang="en-IN" sz="2400" dirty="0">
                <a:solidFill>
                  <a:srgbClr val="999999"/>
                </a:solidFill>
                <a:effectLst/>
              </a:rPr>
              <a:t>(</a:t>
            </a:r>
            <a:r>
              <a:rPr lang="en-IN" sz="2400" dirty="0">
                <a:solidFill>
                  <a:srgbClr val="669900"/>
                </a:solidFill>
                <a:effectLst/>
              </a:rPr>
              <a:t>'Hello world'</a:t>
            </a:r>
            <a:r>
              <a:rPr lang="en-IN" sz="2400" dirty="0">
                <a:solidFill>
                  <a:srgbClr val="999999"/>
                </a:solidFill>
                <a:effectLst/>
              </a:rPr>
              <a:t>,</a:t>
            </a:r>
            <a:r>
              <a:rPr lang="en-IN" sz="2400" dirty="0"/>
              <a:t> </a:t>
            </a:r>
            <a:r>
              <a:rPr lang="en-IN" sz="2400" dirty="0">
                <a:solidFill>
                  <a:srgbClr val="999999"/>
                </a:solidFill>
                <a:effectLst/>
              </a:rPr>
              <a:t>()</a:t>
            </a:r>
            <a:r>
              <a:rPr lang="en-IN" sz="2400" dirty="0"/>
              <a:t> </a:t>
            </a:r>
            <a:r>
              <a:rPr lang="en-IN" sz="2400" dirty="0">
                <a:solidFill>
                  <a:srgbClr val="A67F59"/>
                </a:solidFill>
                <a:effectLst/>
              </a:rPr>
              <a:t>=&gt;</a:t>
            </a:r>
            <a:r>
              <a:rPr lang="en-IN" sz="2400" dirty="0"/>
              <a:t> </a:t>
            </a:r>
            <a:r>
              <a:rPr lang="en-IN" sz="2400" dirty="0">
                <a:solidFill>
                  <a:srgbClr val="999999"/>
                </a:solidFill>
                <a:effectLst/>
              </a:rPr>
              <a:t>{</a:t>
            </a:r>
            <a:r>
              <a:rPr lang="en-IN" sz="2400" dirty="0"/>
              <a:t> </a:t>
            </a:r>
          </a:p>
          <a:p>
            <a:r>
              <a:rPr lang="en-IN" sz="2400" dirty="0">
                <a:solidFill>
                  <a:srgbClr val="0077AA"/>
                </a:solidFill>
                <a:effectLst/>
              </a:rPr>
              <a:t>	let</a:t>
            </a:r>
            <a:r>
              <a:rPr lang="en-IN" sz="2400" dirty="0"/>
              <a:t> expected </a:t>
            </a:r>
            <a:r>
              <a:rPr lang="en-IN" sz="2400" dirty="0">
                <a:solidFill>
                  <a:srgbClr val="A67F59"/>
                </a:solidFill>
                <a:effectLst/>
              </a:rPr>
              <a:t>=</a:t>
            </a:r>
            <a:r>
              <a:rPr lang="en-IN" sz="2400" dirty="0"/>
              <a:t> </a:t>
            </a:r>
            <a:r>
              <a:rPr lang="en-IN" sz="2400" dirty="0">
                <a:solidFill>
                  <a:srgbClr val="669900"/>
                </a:solidFill>
                <a:effectLst/>
              </a:rPr>
              <a:t>""</a:t>
            </a:r>
            <a:r>
              <a:rPr lang="en-IN" sz="2400" dirty="0">
                <a:solidFill>
                  <a:srgbClr val="999999"/>
                </a:solidFill>
                <a:effectLst/>
              </a:rPr>
              <a:t>;</a:t>
            </a:r>
          </a:p>
          <a:p>
            <a:r>
              <a:rPr lang="en-IN" sz="2400" dirty="0">
                <a:solidFill>
                  <a:srgbClr val="999999"/>
                </a:solidFill>
              </a:rPr>
              <a:t>	</a:t>
            </a:r>
            <a:r>
              <a:rPr lang="en-IN" sz="2400" dirty="0"/>
              <a:t> </a:t>
            </a:r>
            <a:r>
              <a:rPr lang="en-IN" sz="2400" dirty="0" err="1">
                <a:solidFill>
                  <a:srgbClr val="DD4A68"/>
                </a:solidFill>
                <a:effectLst/>
              </a:rPr>
              <a:t>beforeEach</a:t>
            </a:r>
            <a:r>
              <a:rPr lang="en-IN" sz="2400" dirty="0">
                <a:solidFill>
                  <a:srgbClr val="999999"/>
                </a:solidFill>
                <a:effectLst/>
              </a:rPr>
              <a:t>(()</a:t>
            </a:r>
            <a:r>
              <a:rPr lang="en-IN" sz="2400" dirty="0"/>
              <a:t> </a:t>
            </a:r>
            <a:r>
              <a:rPr lang="en-IN" sz="2400" dirty="0">
                <a:solidFill>
                  <a:srgbClr val="A67F59"/>
                </a:solidFill>
                <a:effectLst/>
              </a:rPr>
              <a:t>=&gt;</a:t>
            </a:r>
            <a:r>
              <a:rPr lang="en-IN" sz="2400" dirty="0"/>
              <a:t> </a:t>
            </a:r>
            <a:r>
              <a:rPr lang="en-IN" sz="2400" dirty="0">
                <a:solidFill>
                  <a:srgbClr val="999999"/>
                </a:solidFill>
                <a:effectLst/>
              </a:rPr>
              <a:t>{</a:t>
            </a:r>
          </a:p>
          <a:p>
            <a:r>
              <a:rPr lang="en-IN" sz="2400" dirty="0">
                <a:solidFill>
                  <a:srgbClr val="999999"/>
                </a:solidFill>
              </a:rPr>
              <a:t>	</a:t>
            </a:r>
            <a:r>
              <a:rPr lang="en-IN" sz="2400" dirty="0"/>
              <a:t> 	expected </a:t>
            </a:r>
            <a:r>
              <a:rPr lang="en-IN" sz="2400" dirty="0">
                <a:solidFill>
                  <a:srgbClr val="A67F59"/>
                </a:solidFill>
                <a:effectLst/>
              </a:rPr>
              <a:t>=</a:t>
            </a:r>
            <a:r>
              <a:rPr lang="en-IN" sz="2400" dirty="0"/>
              <a:t> </a:t>
            </a:r>
            <a:r>
              <a:rPr lang="en-IN" sz="2400" dirty="0">
                <a:solidFill>
                  <a:srgbClr val="669900"/>
                </a:solidFill>
                <a:effectLst/>
              </a:rPr>
              <a:t>"Hello World"</a:t>
            </a:r>
            <a:r>
              <a:rPr lang="en-IN" sz="2400" dirty="0">
                <a:solidFill>
                  <a:srgbClr val="999999"/>
                </a:solidFill>
                <a:effectLst/>
              </a:rPr>
              <a:t>;</a:t>
            </a:r>
            <a:r>
              <a:rPr lang="en-IN" sz="2400" dirty="0"/>
              <a:t> </a:t>
            </a:r>
          </a:p>
          <a:p>
            <a:r>
              <a:rPr lang="en-IN" sz="2400" dirty="0">
                <a:solidFill>
                  <a:srgbClr val="999999"/>
                </a:solidFill>
                <a:effectLst/>
              </a:rPr>
              <a:t>	});</a:t>
            </a:r>
            <a:r>
              <a:rPr lang="en-IN" sz="2400" dirty="0"/>
              <a:t> </a:t>
            </a:r>
          </a:p>
          <a:p>
            <a:r>
              <a:rPr lang="en-IN" sz="2400" dirty="0">
                <a:solidFill>
                  <a:srgbClr val="DD4A68"/>
                </a:solidFill>
                <a:effectLst/>
              </a:rPr>
              <a:t>	</a:t>
            </a:r>
            <a:r>
              <a:rPr lang="en-IN" sz="2400" dirty="0" err="1">
                <a:solidFill>
                  <a:srgbClr val="DD4A68"/>
                </a:solidFill>
                <a:effectLst/>
              </a:rPr>
              <a:t>afterEach</a:t>
            </a:r>
            <a:r>
              <a:rPr lang="en-IN" sz="2400" dirty="0">
                <a:solidFill>
                  <a:srgbClr val="999999"/>
                </a:solidFill>
                <a:effectLst/>
              </a:rPr>
              <a:t>(()</a:t>
            </a:r>
            <a:r>
              <a:rPr lang="en-IN" sz="2400" dirty="0"/>
              <a:t> </a:t>
            </a:r>
            <a:r>
              <a:rPr lang="en-IN" sz="2400" dirty="0">
                <a:solidFill>
                  <a:srgbClr val="A67F59"/>
                </a:solidFill>
                <a:effectLst/>
              </a:rPr>
              <a:t>=&gt;</a:t>
            </a:r>
            <a:r>
              <a:rPr lang="en-IN" sz="2400" dirty="0"/>
              <a:t> </a:t>
            </a:r>
            <a:r>
              <a:rPr lang="en-IN" sz="2400" dirty="0">
                <a:solidFill>
                  <a:srgbClr val="999999"/>
                </a:solidFill>
                <a:effectLst/>
              </a:rPr>
              <a:t>{</a:t>
            </a:r>
            <a:r>
              <a:rPr lang="en-IN" sz="2400" dirty="0"/>
              <a:t> </a:t>
            </a:r>
          </a:p>
          <a:p>
            <a:r>
              <a:rPr lang="en-IN" sz="2400" dirty="0"/>
              <a:t>		expected </a:t>
            </a:r>
            <a:r>
              <a:rPr lang="en-IN" sz="2400" dirty="0">
                <a:solidFill>
                  <a:srgbClr val="A67F59"/>
                </a:solidFill>
                <a:effectLst/>
              </a:rPr>
              <a:t>=</a:t>
            </a:r>
            <a:r>
              <a:rPr lang="en-IN" sz="2400" dirty="0"/>
              <a:t> </a:t>
            </a:r>
            <a:r>
              <a:rPr lang="en-IN" sz="2400" dirty="0">
                <a:solidFill>
                  <a:srgbClr val="669900"/>
                </a:solidFill>
                <a:effectLst/>
              </a:rPr>
              <a:t>""</a:t>
            </a:r>
            <a:r>
              <a:rPr lang="en-IN" sz="2400" dirty="0">
                <a:solidFill>
                  <a:srgbClr val="999999"/>
                </a:solidFill>
                <a:effectLst/>
              </a:rPr>
              <a:t>;</a:t>
            </a:r>
            <a:r>
              <a:rPr lang="en-IN" sz="2400" dirty="0"/>
              <a:t> </a:t>
            </a:r>
          </a:p>
          <a:p>
            <a:r>
              <a:rPr lang="en-IN" sz="2400" dirty="0">
                <a:solidFill>
                  <a:srgbClr val="999999"/>
                </a:solidFill>
                <a:effectLst/>
              </a:rPr>
              <a:t>	});</a:t>
            </a:r>
          </a:p>
          <a:p>
            <a:r>
              <a:rPr lang="en-IN" sz="2400" dirty="0">
                <a:solidFill>
                  <a:srgbClr val="999999"/>
                </a:solidFill>
              </a:rPr>
              <a:t>	</a:t>
            </a:r>
            <a:r>
              <a:rPr lang="en-IN" sz="2400" dirty="0"/>
              <a:t> </a:t>
            </a:r>
            <a:r>
              <a:rPr lang="en-IN" sz="2400" dirty="0">
                <a:solidFill>
                  <a:srgbClr val="DD4A68"/>
                </a:solidFill>
                <a:effectLst/>
              </a:rPr>
              <a:t>it</a:t>
            </a:r>
            <a:r>
              <a:rPr lang="en-IN" sz="2400" dirty="0">
                <a:solidFill>
                  <a:srgbClr val="999999"/>
                </a:solidFill>
                <a:effectLst/>
              </a:rPr>
              <a:t>(</a:t>
            </a:r>
            <a:r>
              <a:rPr lang="en-IN" sz="2400" dirty="0">
                <a:solidFill>
                  <a:srgbClr val="669900"/>
                </a:solidFill>
                <a:effectLst/>
              </a:rPr>
              <a:t>'says hello'</a:t>
            </a:r>
            <a:r>
              <a:rPr lang="en-IN" sz="2400" dirty="0">
                <a:solidFill>
                  <a:srgbClr val="999999"/>
                </a:solidFill>
                <a:effectLst/>
              </a:rPr>
              <a:t>,</a:t>
            </a:r>
            <a:r>
              <a:rPr lang="en-IN" sz="2400" dirty="0"/>
              <a:t> </a:t>
            </a:r>
            <a:r>
              <a:rPr lang="en-IN" sz="2400" dirty="0">
                <a:solidFill>
                  <a:srgbClr val="999999"/>
                </a:solidFill>
                <a:effectLst/>
              </a:rPr>
              <a:t>()</a:t>
            </a:r>
            <a:r>
              <a:rPr lang="en-IN" sz="2400" dirty="0"/>
              <a:t> </a:t>
            </a:r>
            <a:r>
              <a:rPr lang="en-IN" sz="2400" dirty="0">
                <a:solidFill>
                  <a:srgbClr val="A67F59"/>
                </a:solidFill>
                <a:effectLst/>
              </a:rPr>
              <a:t>=&gt;</a:t>
            </a:r>
            <a:r>
              <a:rPr lang="en-IN" sz="2400" dirty="0"/>
              <a:t> </a:t>
            </a:r>
            <a:r>
              <a:rPr lang="en-IN" sz="2400" dirty="0">
                <a:solidFill>
                  <a:srgbClr val="999999"/>
                </a:solidFill>
                <a:effectLst/>
              </a:rPr>
              <a:t>{</a:t>
            </a:r>
            <a:r>
              <a:rPr lang="en-IN" sz="2400" dirty="0"/>
              <a:t> </a:t>
            </a:r>
          </a:p>
          <a:p>
            <a:r>
              <a:rPr lang="en-IN" sz="2400" dirty="0">
                <a:solidFill>
                  <a:srgbClr val="DD4A68"/>
                </a:solidFill>
                <a:effectLst/>
              </a:rPr>
              <a:t>		expect</a:t>
            </a:r>
            <a:r>
              <a:rPr lang="en-IN" sz="2400" dirty="0">
                <a:solidFill>
                  <a:srgbClr val="999999"/>
                </a:solidFill>
                <a:effectLst/>
              </a:rPr>
              <a:t>(</a:t>
            </a:r>
            <a:r>
              <a:rPr lang="en-IN" sz="2400" dirty="0" err="1">
                <a:solidFill>
                  <a:srgbClr val="DD4A68"/>
                </a:solidFill>
                <a:effectLst/>
              </a:rPr>
              <a:t>helloWorld</a:t>
            </a:r>
            <a:r>
              <a:rPr lang="en-IN" sz="2400" dirty="0">
                <a:solidFill>
                  <a:srgbClr val="999999"/>
                </a:solidFill>
                <a:effectLst/>
              </a:rPr>
              <a:t>())</a:t>
            </a:r>
            <a:r>
              <a:rPr lang="en-IN" sz="2400" dirty="0"/>
              <a:t> </a:t>
            </a:r>
            <a:r>
              <a:rPr lang="en-IN" sz="2400" dirty="0">
                <a:solidFill>
                  <a:srgbClr val="999999"/>
                </a:solidFill>
                <a:effectLst/>
              </a:rPr>
              <a:t>.</a:t>
            </a:r>
            <a:r>
              <a:rPr lang="en-IN" sz="2400" dirty="0" err="1">
                <a:solidFill>
                  <a:srgbClr val="DD4A68"/>
                </a:solidFill>
                <a:effectLst/>
              </a:rPr>
              <a:t>toEqual</a:t>
            </a:r>
            <a:r>
              <a:rPr lang="en-IN" sz="2400" dirty="0">
                <a:solidFill>
                  <a:srgbClr val="999999"/>
                </a:solidFill>
                <a:effectLst/>
              </a:rPr>
              <a:t>(</a:t>
            </a:r>
            <a:r>
              <a:rPr lang="en-IN" sz="2400" dirty="0"/>
              <a:t>expected</a:t>
            </a:r>
            <a:r>
              <a:rPr lang="en-IN" sz="2400" dirty="0">
                <a:solidFill>
                  <a:srgbClr val="999999"/>
                </a:solidFill>
                <a:effectLst/>
              </a:rPr>
              <a:t>);</a:t>
            </a:r>
            <a:r>
              <a:rPr lang="en-IN" sz="2400" dirty="0"/>
              <a:t> </a:t>
            </a:r>
          </a:p>
          <a:p>
            <a:r>
              <a:rPr lang="en-IN" sz="2400" dirty="0">
                <a:solidFill>
                  <a:srgbClr val="999999"/>
                </a:solidFill>
                <a:effectLst/>
              </a:rPr>
              <a:t>	});</a:t>
            </a:r>
            <a:r>
              <a:rPr lang="en-IN" sz="2400" dirty="0"/>
              <a:t> </a:t>
            </a:r>
          </a:p>
          <a:p>
            <a:r>
              <a:rPr lang="en-IN" sz="2400" dirty="0">
                <a:solidFill>
                  <a:srgbClr val="999999"/>
                </a:solidFill>
                <a:effectLst/>
              </a:rPr>
              <a:t>});</a:t>
            </a:r>
            <a:endParaRPr lang="en-US" sz="2400" dirty="0"/>
          </a:p>
        </p:txBody>
      </p:sp>
    </p:spTree>
    <p:extLst>
      <p:ext uri="{BB962C8B-B14F-4D97-AF65-F5344CB8AC3E}">
        <p14:creationId xmlns:p14="http://schemas.microsoft.com/office/powerpoint/2010/main" val="226085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a:r>
              <a:rPr lang="en-IN" sz="2400" i="0" dirty="0">
                <a:solidFill>
                  <a:srgbClr val="333333"/>
                </a:solidFill>
                <a:effectLst/>
                <a:latin typeface="Calibri" panose="020F0502020204030204" pitchFamily="34" charset="0"/>
                <a:cs typeface="Calibri" panose="020F0502020204030204" pitchFamily="34" charset="0"/>
              </a:rPr>
              <a:t>Manually running Jasmine tests by refreshing a browser tab repeatedly in different browsers every time we edit some code can become tiresome.</a:t>
            </a:r>
          </a:p>
          <a:p>
            <a:pPr algn="l"/>
            <a:r>
              <a:rPr lang="en-IN" sz="2400" i="0" dirty="0">
                <a:solidFill>
                  <a:srgbClr val="333333"/>
                </a:solidFill>
                <a:effectLst/>
                <a:latin typeface="Calibri" panose="020F0502020204030204" pitchFamily="34" charset="0"/>
                <a:cs typeface="Calibri" panose="020F0502020204030204" pitchFamily="34" charset="0"/>
              </a:rPr>
              <a:t>Karma is a tool which lets us spawn browsers and run Jasmine tests inside of them all from the command line. The results of the tests are also displayed on the command line.</a:t>
            </a:r>
          </a:p>
          <a:p>
            <a:pPr algn="l"/>
            <a:r>
              <a:rPr lang="en-IN" sz="2400" i="0" dirty="0">
                <a:solidFill>
                  <a:srgbClr val="333333"/>
                </a:solidFill>
                <a:effectLst/>
                <a:latin typeface="Calibri" panose="020F0502020204030204" pitchFamily="34" charset="0"/>
                <a:cs typeface="Calibri" panose="020F0502020204030204" pitchFamily="34" charset="0"/>
              </a:rPr>
              <a:t>Karma can also watch your development files for changes and re-run the tests automatically.</a:t>
            </a:r>
          </a:p>
          <a:p>
            <a:pPr algn="l"/>
            <a:r>
              <a:rPr lang="en-IN" sz="2400" i="0" dirty="0">
                <a:solidFill>
                  <a:srgbClr val="333333"/>
                </a:solidFill>
                <a:effectLst/>
                <a:latin typeface="Calibri" panose="020F0502020204030204" pitchFamily="34" charset="0"/>
                <a:cs typeface="Calibri" panose="020F0502020204030204" pitchFamily="34" charset="0"/>
              </a:rPr>
              <a:t>Karma lets us run Jasmine tests as part of a development tool chain which requires tests to be runnable and results inspectable via the command line.</a:t>
            </a:r>
          </a:p>
          <a:p>
            <a:pPr algn="l"/>
            <a:r>
              <a:rPr lang="en-IN" sz="2400" i="0" dirty="0">
                <a:solidFill>
                  <a:srgbClr val="333333"/>
                </a:solidFill>
                <a:effectLst/>
                <a:latin typeface="Calibri" panose="020F0502020204030204" pitchFamily="34" charset="0"/>
                <a:cs typeface="Calibri" panose="020F0502020204030204" pitchFamily="34" charset="0"/>
              </a:rPr>
              <a:t>It’s not necessary to know the internals of how Karma works. When using the Angular CLI it handles the </a:t>
            </a:r>
          </a:p>
        </p:txBody>
      </p:sp>
      <p:sp>
        <p:nvSpPr>
          <p:cNvPr id="3" name="Title 2"/>
          <p:cNvSpPr>
            <a:spLocks noGrp="1"/>
          </p:cNvSpPr>
          <p:nvPr>
            <p:ph type="title"/>
          </p:nvPr>
        </p:nvSpPr>
        <p:spPr/>
        <p:txBody>
          <a:bodyPr/>
          <a:lstStyle/>
          <a:p>
            <a:r>
              <a:rPr lang="en-US" dirty="0"/>
              <a:t>Karma</a:t>
            </a:r>
          </a:p>
        </p:txBody>
      </p:sp>
    </p:spTree>
    <p:extLst>
      <p:ext uri="{BB962C8B-B14F-4D97-AF65-F5344CB8AC3E}">
        <p14:creationId xmlns:p14="http://schemas.microsoft.com/office/powerpoint/2010/main" val="107915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764704"/>
            <a:ext cx="8820000" cy="5265056"/>
          </a:xfrm>
        </p:spPr>
        <p:txBody>
          <a:bodyPr/>
          <a:lstStyle/>
          <a:p>
            <a:pPr algn="l"/>
            <a:r>
              <a:rPr lang="en-IN" sz="2400" i="0" dirty="0">
                <a:solidFill>
                  <a:srgbClr val="333333"/>
                </a:solidFill>
                <a:effectLst/>
                <a:latin typeface="Calibri" panose="020F0502020204030204" pitchFamily="34" charset="0"/>
                <a:cs typeface="Calibri" panose="020F0502020204030204" pitchFamily="34" charset="0"/>
              </a:rPr>
              <a:t>Create a simple class that checks if user is authenticated or not by checking the local storage</a:t>
            </a:r>
          </a:p>
          <a:p>
            <a:pPr algn="l"/>
            <a:endParaRPr lang="en-IN" sz="2400" dirty="0">
              <a:solidFill>
                <a:srgbClr val="333333"/>
              </a:solidFill>
              <a:latin typeface="Calibri" panose="020F0502020204030204" pitchFamily="34" charset="0"/>
              <a:cs typeface="Calibri" panose="020F0502020204030204" pitchFamily="34" charset="0"/>
            </a:endParaRPr>
          </a:p>
          <a:p>
            <a:pPr algn="l"/>
            <a:endParaRPr lang="en-IN" sz="2400" dirty="0">
              <a:solidFill>
                <a:srgbClr val="333333"/>
              </a:solidFill>
              <a:latin typeface="Calibri" panose="020F0502020204030204" pitchFamily="34" charset="0"/>
              <a:cs typeface="Calibri" panose="020F0502020204030204" pitchFamily="34" charset="0"/>
            </a:endParaRPr>
          </a:p>
          <a:p>
            <a:pPr algn="l"/>
            <a:r>
              <a:rPr lang="en-IN" sz="2400" dirty="0">
                <a:solidFill>
                  <a:srgbClr val="333333"/>
                </a:solidFill>
                <a:latin typeface="Calibri" panose="020F0502020204030204" pitchFamily="34" charset="0"/>
                <a:cs typeface="Calibri" panose="020F0502020204030204" pitchFamily="34" charset="0"/>
              </a:rPr>
              <a:t>Create a spec file to test for the above class</a:t>
            </a:r>
            <a:endParaRPr lang="en-IN" sz="2400" i="0" dirty="0">
              <a:solidFill>
                <a:srgbClr val="333333"/>
              </a:solidFill>
              <a:effectLst/>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US" dirty="0"/>
              <a:t>Testing a class</a:t>
            </a:r>
          </a:p>
        </p:txBody>
      </p:sp>
      <p:sp>
        <p:nvSpPr>
          <p:cNvPr id="5" name="TextBox 4">
            <a:extLst>
              <a:ext uri="{FF2B5EF4-FFF2-40B4-BE49-F238E27FC236}">
                <a16:creationId xmlns:a16="http://schemas.microsoft.com/office/drawing/2014/main" id="{1E082C15-CFC5-710D-ECE9-7BDAC7323ADC}"/>
              </a:ext>
            </a:extLst>
          </p:cNvPr>
          <p:cNvSpPr txBox="1"/>
          <p:nvPr/>
        </p:nvSpPr>
        <p:spPr>
          <a:xfrm>
            <a:off x="1187624" y="1556792"/>
            <a:ext cx="7344816" cy="923330"/>
          </a:xfrm>
          <a:prstGeom prst="rect">
            <a:avLst/>
          </a:prstGeom>
          <a:noFill/>
        </p:spPr>
        <p:txBody>
          <a:bodyPr wrap="square">
            <a:spAutoFit/>
          </a:bodyPr>
          <a:lstStyle/>
          <a:p>
            <a:r>
              <a:rPr lang="en-IN" dirty="0">
                <a:solidFill>
                  <a:srgbClr val="0077AA"/>
                </a:solidFill>
                <a:effectLst/>
              </a:rPr>
              <a:t>export</a:t>
            </a:r>
            <a:r>
              <a:rPr lang="en-IN" dirty="0"/>
              <a:t> </a:t>
            </a:r>
            <a:r>
              <a:rPr lang="en-IN" dirty="0">
                <a:solidFill>
                  <a:srgbClr val="0077AA"/>
                </a:solidFill>
                <a:effectLst/>
              </a:rPr>
              <a:t>class</a:t>
            </a:r>
            <a:r>
              <a:rPr lang="en-IN" dirty="0"/>
              <a:t> </a:t>
            </a:r>
            <a:r>
              <a:rPr lang="en-IN" dirty="0" err="1">
                <a:effectLst/>
              </a:rPr>
              <a:t>AuthService</a:t>
            </a:r>
            <a:r>
              <a:rPr lang="en-IN" dirty="0"/>
              <a:t> </a:t>
            </a:r>
            <a:r>
              <a:rPr lang="en-IN" dirty="0">
                <a:solidFill>
                  <a:srgbClr val="999999"/>
                </a:solidFill>
                <a:effectLst/>
              </a:rPr>
              <a:t>{</a:t>
            </a:r>
            <a:r>
              <a:rPr lang="en-IN" dirty="0"/>
              <a:t> </a:t>
            </a:r>
            <a:r>
              <a:rPr lang="en-IN" dirty="0" err="1">
                <a:solidFill>
                  <a:srgbClr val="DD4A68"/>
                </a:solidFill>
                <a:effectLst/>
              </a:rPr>
              <a:t>isAuthenticated</a:t>
            </a:r>
            <a:r>
              <a:rPr lang="en-IN" dirty="0">
                <a:solidFill>
                  <a:srgbClr val="999999"/>
                </a:solidFill>
                <a:effectLst/>
              </a:rPr>
              <a:t>():</a:t>
            </a:r>
            <a:r>
              <a:rPr lang="en-IN" dirty="0"/>
              <a:t> </a:t>
            </a:r>
            <a:r>
              <a:rPr lang="en-IN" dirty="0" err="1">
                <a:solidFill>
                  <a:srgbClr val="0077AA"/>
                </a:solidFill>
                <a:effectLst/>
              </a:rPr>
              <a:t>boolean</a:t>
            </a:r>
            <a:r>
              <a:rPr lang="en-IN" dirty="0"/>
              <a:t> </a:t>
            </a:r>
            <a:r>
              <a:rPr lang="en-IN" dirty="0">
                <a:solidFill>
                  <a:srgbClr val="999999"/>
                </a:solidFill>
                <a:effectLst/>
              </a:rPr>
              <a:t>{</a:t>
            </a:r>
          </a:p>
          <a:p>
            <a:r>
              <a:rPr lang="en-IN" dirty="0">
                <a:solidFill>
                  <a:srgbClr val="999999"/>
                </a:solidFill>
              </a:rPr>
              <a:t>	</a:t>
            </a:r>
            <a:r>
              <a:rPr lang="en-IN" dirty="0"/>
              <a:t> </a:t>
            </a:r>
            <a:r>
              <a:rPr lang="en-IN" dirty="0">
                <a:solidFill>
                  <a:srgbClr val="0077AA"/>
                </a:solidFill>
                <a:effectLst/>
              </a:rPr>
              <a:t>return</a:t>
            </a:r>
            <a:r>
              <a:rPr lang="en-IN" dirty="0"/>
              <a:t> </a:t>
            </a:r>
            <a:r>
              <a:rPr lang="en-IN" dirty="0">
                <a:solidFill>
                  <a:srgbClr val="A67F59"/>
                </a:solidFill>
                <a:effectLst/>
              </a:rPr>
              <a:t>!!</a:t>
            </a:r>
            <a:r>
              <a:rPr lang="en-IN" dirty="0" err="1"/>
              <a:t>localStorage</a:t>
            </a:r>
            <a:r>
              <a:rPr lang="en-IN" dirty="0" err="1">
                <a:solidFill>
                  <a:srgbClr val="999999"/>
                </a:solidFill>
                <a:effectLst/>
              </a:rPr>
              <a:t>.</a:t>
            </a:r>
            <a:r>
              <a:rPr lang="en-IN" dirty="0" err="1">
                <a:solidFill>
                  <a:srgbClr val="DD4A68"/>
                </a:solidFill>
                <a:effectLst/>
              </a:rPr>
              <a:t>getItem</a:t>
            </a:r>
            <a:r>
              <a:rPr lang="en-IN" dirty="0">
                <a:solidFill>
                  <a:srgbClr val="999999"/>
                </a:solidFill>
                <a:effectLst/>
              </a:rPr>
              <a:t>(</a:t>
            </a:r>
            <a:r>
              <a:rPr lang="en-IN" dirty="0">
                <a:solidFill>
                  <a:srgbClr val="669900"/>
                </a:solidFill>
                <a:effectLst/>
              </a:rPr>
              <a:t>'token’</a:t>
            </a:r>
            <a:r>
              <a:rPr lang="en-IN" dirty="0">
                <a:solidFill>
                  <a:srgbClr val="999999"/>
                </a:solidFill>
                <a:effectLst/>
              </a:rPr>
              <a:t>);</a:t>
            </a:r>
            <a:r>
              <a:rPr lang="en-IN" dirty="0"/>
              <a:t> </a:t>
            </a:r>
          </a:p>
          <a:p>
            <a:r>
              <a:rPr lang="en-IN" dirty="0">
                <a:solidFill>
                  <a:srgbClr val="999999"/>
                </a:solidFill>
                <a:effectLst/>
              </a:rPr>
              <a:t>}</a:t>
            </a:r>
            <a:r>
              <a:rPr lang="en-IN" dirty="0"/>
              <a:t> </a:t>
            </a:r>
            <a:r>
              <a:rPr lang="en-IN" dirty="0">
                <a:solidFill>
                  <a:srgbClr val="999999"/>
                </a:solidFill>
                <a:effectLst/>
              </a:rPr>
              <a:t>}</a:t>
            </a:r>
            <a:endParaRPr lang="en-US" dirty="0"/>
          </a:p>
        </p:txBody>
      </p:sp>
      <p:sp>
        <p:nvSpPr>
          <p:cNvPr id="9" name="TextBox 8">
            <a:extLst>
              <a:ext uri="{FF2B5EF4-FFF2-40B4-BE49-F238E27FC236}">
                <a16:creationId xmlns:a16="http://schemas.microsoft.com/office/drawing/2014/main" id="{EB8DBFE7-162C-9579-E08E-0948B66070A7}"/>
              </a:ext>
            </a:extLst>
          </p:cNvPr>
          <p:cNvSpPr txBox="1"/>
          <p:nvPr/>
        </p:nvSpPr>
        <p:spPr>
          <a:xfrm>
            <a:off x="539552" y="2924944"/>
            <a:ext cx="8208912" cy="3970318"/>
          </a:xfrm>
          <a:prstGeom prst="rect">
            <a:avLst/>
          </a:prstGeom>
          <a:noFill/>
        </p:spPr>
        <p:txBody>
          <a:bodyPr wrap="square">
            <a:spAutoFit/>
          </a:bodyPr>
          <a:lstStyle/>
          <a:p>
            <a:r>
              <a:rPr lang="en-IN" dirty="0">
                <a:solidFill>
                  <a:srgbClr val="0077AA"/>
                </a:solidFill>
                <a:effectLst/>
              </a:rPr>
              <a:t>import</a:t>
            </a:r>
            <a:r>
              <a:rPr lang="en-IN" dirty="0"/>
              <a:t> </a:t>
            </a:r>
            <a:r>
              <a:rPr lang="en-IN" dirty="0">
                <a:solidFill>
                  <a:srgbClr val="999999"/>
                </a:solidFill>
                <a:effectLst/>
              </a:rPr>
              <a:t>{</a:t>
            </a:r>
            <a:r>
              <a:rPr lang="en-IN" dirty="0"/>
              <a:t> </a:t>
            </a:r>
            <a:r>
              <a:rPr lang="en-IN" dirty="0" err="1"/>
              <a:t>AuthService</a:t>
            </a:r>
            <a:r>
              <a:rPr lang="en-IN" dirty="0"/>
              <a:t> </a:t>
            </a:r>
            <a:r>
              <a:rPr lang="en-IN" dirty="0">
                <a:solidFill>
                  <a:srgbClr val="999999"/>
                </a:solidFill>
                <a:effectLst/>
              </a:rPr>
              <a:t>}</a:t>
            </a:r>
            <a:r>
              <a:rPr lang="en-IN" dirty="0"/>
              <a:t> from </a:t>
            </a:r>
            <a:r>
              <a:rPr lang="en-IN" dirty="0">
                <a:solidFill>
                  <a:srgbClr val="669900"/>
                </a:solidFill>
                <a:effectLst/>
              </a:rPr>
              <a:t>'./</a:t>
            </a:r>
            <a:r>
              <a:rPr lang="en-IN" dirty="0" err="1">
                <a:solidFill>
                  <a:srgbClr val="669900"/>
                </a:solidFill>
                <a:effectLst/>
              </a:rPr>
              <a:t>auth.service</a:t>
            </a:r>
            <a:r>
              <a:rPr lang="en-IN" dirty="0">
                <a:solidFill>
                  <a:srgbClr val="669900"/>
                </a:solidFill>
                <a:effectLst/>
              </a:rPr>
              <a:t>’</a:t>
            </a:r>
            <a:r>
              <a:rPr lang="en-IN" dirty="0">
                <a:solidFill>
                  <a:srgbClr val="999999"/>
                </a:solidFill>
                <a:effectLst/>
              </a:rPr>
              <a:t>;</a:t>
            </a:r>
            <a:r>
              <a:rPr lang="en-IN" dirty="0"/>
              <a:t> </a:t>
            </a:r>
          </a:p>
          <a:p>
            <a:r>
              <a:rPr lang="en-IN" dirty="0">
                <a:solidFill>
                  <a:srgbClr val="DD4A68"/>
                </a:solidFill>
                <a:effectLst/>
              </a:rPr>
              <a:t>describe</a:t>
            </a:r>
            <a:r>
              <a:rPr lang="en-IN" dirty="0">
                <a:solidFill>
                  <a:srgbClr val="999999"/>
                </a:solidFill>
                <a:effectLst/>
              </a:rPr>
              <a:t>(</a:t>
            </a:r>
            <a:r>
              <a:rPr lang="en-IN" dirty="0">
                <a:solidFill>
                  <a:srgbClr val="669900"/>
                </a:solidFill>
                <a:effectLst/>
              </a:rPr>
              <a:t>'Service: Auth'</a:t>
            </a:r>
            <a:r>
              <a:rPr lang="en-IN" dirty="0">
                <a:solidFill>
                  <a:srgbClr val="999999"/>
                </a:solidFill>
                <a:effectLst/>
              </a:rPr>
              <a:t>,</a:t>
            </a:r>
            <a:r>
              <a:rPr lang="en-IN" dirty="0"/>
              <a:t> </a:t>
            </a:r>
            <a:r>
              <a:rPr lang="en-IN" dirty="0">
                <a:solidFill>
                  <a:srgbClr val="999999"/>
                </a:solidFill>
                <a:effectLst/>
              </a:rPr>
              <a:t>()</a:t>
            </a:r>
            <a:r>
              <a:rPr lang="en-IN" dirty="0"/>
              <a:t> </a:t>
            </a:r>
            <a:r>
              <a:rPr lang="en-IN" dirty="0">
                <a:solidFill>
                  <a:srgbClr val="A67F59"/>
                </a:solidFill>
                <a:effectLst/>
              </a:rPr>
              <a:t>=&gt;</a:t>
            </a:r>
            <a:r>
              <a:rPr lang="en-IN" dirty="0"/>
              <a:t> </a:t>
            </a:r>
            <a:r>
              <a:rPr lang="en-IN" dirty="0">
                <a:solidFill>
                  <a:srgbClr val="999999"/>
                </a:solidFill>
                <a:effectLst/>
              </a:rPr>
              <a:t>{</a:t>
            </a:r>
            <a:r>
              <a:rPr lang="en-IN" dirty="0"/>
              <a:t> </a:t>
            </a:r>
          </a:p>
          <a:p>
            <a:r>
              <a:rPr lang="en-IN" dirty="0">
                <a:solidFill>
                  <a:srgbClr val="0077AA"/>
                </a:solidFill>
                <a:effectLst/>
              </a:rPr>
              <a:t>	let</a:t>
            </a:r>
            <a:r>
              <a:rPr lang="en-IN" dirty="0"/>
              <a:t> service</a:t>
            </a:r>
            <a:r>
              <a:rPr lang="en-IN" dirty="0">
                <a:solidFill>
                  <a:srgbClr val="999999"/>
                </a:solidFill>
                <a:effectLst/>
              </a:rPr>
              <a:t>:</a:t>
            </a:r>
            <a:r>
              <a:rPr lang="en-IN" dirty="0"/>
              <a:t> </a:t>
            </a:r>
            <a:r>
              <a:rPr lang="en-IN" dirty="0" err="1"/>
              <a:t>AuthService</a:t>
            </a:r>
            <a:r>
              <a:rPr lang="en-IN" dirty="0">
                <a:solidFill>
                  <a:srgbClr val="999999"/>
                </a:solidFill>
                <a:effectLst/>
              </a:rPr>
              <a:t>;</a:t>
            </a:r>
            <a:r>
              <a:rPr lang="en-IN" dirty="0"/>
              <a:t> </a:t>
            </a:r>
          </a:p>
          <a:p>
            <a:r>
              <a:rPr lang="en-IN" dirty="0">
                <a:solidFill>
                  <a:srgbClr val="DD4A68"/>
                </a:solidFill>
                <a:effectLst/>
              </a:rPr>
              <a:t>	</a:t>
            </a:r>
            <a:r>
              <a:rPr lang="en-IN" dirty="0" err="1">
                <a:solidFill>
                  <a:srgbClr val="DD4A68"/>
                </a:solidFill>
                <a:effectLst/>
              </a:rPr>
              <a:t>beforeEach</a:t>
            </a:r>
            <a:r>
              <a:rPr lang="en-IN" dirty="0">
                <a:solidFill>
                  <a:srgbClr val="999999"/>
                </a:solidFill>
                <a:effectLst/>
              </a:rPr>
              <a:t>(()</a:t>
            </a:r>
            <a:r>
              <a:rPr lang="en-IN" dirty="0"/>
              <a:t> </a:t>
            </a:r>
            <a:r>
              <a:rPr lang="en-IN" dirty="0">
                <a:solidFill>
                  <a:srgbClr val="A67F59"/>
                </a:solidFill>
                <a:effectLst/>
              </a:rPr>
              <a:t>=&gt;</a:t>
            </a:r>
            <a:r>
              <a:rPr lang="en-IN" dirty="0"/>
              <a:t> </a:t>
            </a:r>
            <a:r>
              <a:rPr lang="en-IN" dirty="0">
                <a:solidFill>
                  <a:srgbClr val="999999"/>
                </a:solidFill>
                <a:effectLst/>
              </a:rPr>
              <a:t>{</a:t>
            </a:r>
            <a:r>
              <a:rPr lang="en-IN" dirty="0"/>
              <a:t> service </a:t>
            </a:r>
            <a:r>
              <a:rPr lang="en-IN" dirty="0">
                <a:solidFill>
                  <a:srgbClr val="A67F59"/>
                </a:solidFill>
                <a:effectLst/>
              </a:rPr>
              <a:t>=</a:t>
            </a:r>
            <a:r>
              <a:rPr lang="en-IN" dirty="0"/>
              <a:t> </a:t>
            </a:r>
            <a:r>
              <a:rPr lang="en-IN" dirty="0">
                <a:solidFill>
                  <a:srgbClr val="0077AA"/>
                </a:solidFill>
                <a:effectLst/>
              </a:rPr>
              <a:t>new</a:t>
            </a:r>
            <a:r>
              <a:rPr lang="en-IN" dirty="0"/>
              <a:t> </a:t>
            </a:r>
            <a:r>
              <a:rPr lang="en-IN" dirty="0" err="1">
                <a:effectLst/>
              </a:rPr>
              <a:t>AuthService</a:t>
            </a:r>
            <a:r>
              <a:rPr lang="en-IN" dirty="0">
                <a:solidFill>
                  <a:srgbClr val="999999"/>
                </a:solidFill>
                <a:effectLst/>
              </a:rPr>
              <a:t>();</a:t>
            </a:r>
            <a:r>
              <a:rPr lang="en-IN" dirty="0"/>
              <a:t> </a:t>
            </a:r>
            <a:r>
              <a:rPr lang="en-IN" dirty="0">
                <a:solidFill>
                  <a:srgbClr val="999999"/>
                </a:solidFill>
                <a:effectLst/>
              </a:rPr>
              <a:t>});</a:t>
            </a:r>
            <a:r>
              <a:rPr lang="en-IN" dirty="0"/>
              <a:t> </a:t>
            </a:r>
          </a:p>
          <a:p>
            <a:r>
              <a:rPr lang="en-IN" dirty="0">
                <a:solidFill>
                  <a:srgbClr val="DD4A68"/>
                </a:solidFill>
                <a:effectLst/>
              </a:rPr>
              <a:t>	</a:t>
            </a:r>
            <a:r>
              <a:rPr lang="en-IN" dirty="0" err="1">
                <a:solidFill>
                  <a:srgbClr val="DD4A68"/>
                </a:solidFill>
                <a:effectLst/>
              </a:rPr>
              <a:t>afterEach</a:t>
            </a:r>
            <a:r>
              <a:rPr lang="en-IN" dirty="0">
                <a:solidFill>
                  <a:srgbClr val="999999"/>
                </a:solidFill>
                <a:effectLst/>
              </a:rPr>
              <a:t>(()</a:t>
            </a:r>
            <a:r>
              <a:rPr lang="en-IN" dirty="0"/>
              <a:t> </a:t>
            </a:r>
            <a:r>
              <a:rPr lang="en-IN" dirty="0">
                <a:solidFill>
                  <a:srgbClr val="A67F59"/>
                </a:solidFill>
                <a:effectLst/>
              </a:rPr>
              <a:t>=&gt;</a:t>
            </a:r>
            <a:r>
              <a:rPr lang="en-IN" dirty="0"/>
              <a:t> </a:t>
            </a:r>
            <a:r>
              <a:rPr lang="en-IN" dirty="0">
                <a:solidFill>
                  <a:srgbClr val="999999"/>
                </a:solidFill>
                <a:effectLst/>
              </a:rPr>
              <a:t>{</a:t>
            </a:r>
            <a:r>
              <a:rPr lang="en-IN" dirty="0"/>
              <a:t> service </a:t>
            </a:r>
            <a:r>
              <a:rPr lang="en-IN" dirty="0">
                <a:solidFill>
                  <a:srgbClr val="A67F59"/>
                </a:solidFill>
                <a:effectLst/>
              </a:rPr>
              <a:t>=</a:t>
            </a:r>
            <a:r>
              <a:rPr lang="en-IN" dirty="0"/>
              <a:t> </a:t>
            </a:r>
            <a:r>
              <a:rPr lang="en-IN" dirty="0">
                <a:solidFill>
                  <a:srgbClr val="0077AA"/>
                </a:solidFill>
                <a:effectLst/>
              </a:rPr>
              <a:t>null</a:t>
            </a:r>
            <a:r>
              <a:rPr lang="en-IN" dirty="0">
                <a:solidFill>
                  <a:srgbClr val="999999"/>
                </a:solidFill>
                <a:effectLst/>
              </a:rPr>
              <a:t>;</a:t>
            </a:r>
            <a:r>
              <a:rPr lang="en-IN" dirty="0"/>
              <a:t> </a:t>
            </a:r>
            <a:r>
              <a:rPr lang="en-IN" dirty="0" err="1"/>
              <a:t>localStorage</a:t>
            </a:r>
            <a:r>
              <a:rPr lang="en-IN" dirty="0" err="1">
                <a:solidFill>
                  <a:srgbClr val="999999"/>
                </a:solidFill>
                <a:effectLst/>
              </a:rPr>
              <a:t>.</a:t>
            </a:r>
            <a:r>
              <a:rPr lang="en-IN" dirty="0" err="1">
                <a:solidFill>
                  <a:srgbClr val="DD4A68"/>
                </a:solidFill>
                <a:effectLst/>
              </a:rPr>
              <a:t>removeItem</a:t>
            </a:r>
            <a:r>
              <a:rPr lang="en-IN" dirty="0">
                <a:solidFill>
                  <a:srgbClr val="999999"/>
                </a:solidFill>
                <a:effectLst/>
              </a:rPr>
              <a:t>(</a:t>
            </a:r>
            <a:r>
              <a:rPr lang="en-IN" dirty="0">
                <a:solidFill>
                  <a:srgbClr val="669900"/>
                </a:solidFill>
                <a:effectLst/>
              </a:rPr>
              <a:t>'token'</a:t>
            </a:r>
            <a:r>
              <a:rPr lang="en-IN" dirty="0">
                <a:solidFill>
                  <a:srgbClr val="999999"/>
                </a:solidFill>
                <a:effectLst/>
              </a:rPr>
              <a:t>);</a:t>
            </a:r>
            <a:r>
              <a:rPr lang="en-IN" dirty="0"/>
              <a:t> </a:t>
            </a:r>
            <a:r>
              <a:rPr lang="en-IN" dirty="0">
                <a:solidFill>
                  <a:srgbClr val="999999"/>
                </a:solidFill>
                <a:effectLst/>
              </a:rPr>
              <a:t>});</a:t>
            </a:r>
            <a:r>
              <a:rPr lang="en-IN" dirty="0"/>
              <a:t> </a:t>
            </a:r>
          </a:p>
          <a:p>
            <a:r>
              <a:rPr lang="en-IN" dirty="0">
                <a:solidFill>
                  <a:srgbClr val="DD4A68"/>
                </a:solidFill>
                <a:effectLst/>
              </a:rPr>
              <a:t>	it</a:t>
            </a:r>
            <a:r>
              <a:rPr lang="en-IN" dirty="0">
                <a:solidFill>
                  <a:srgbClr val="999999"/>
                </a:solidFill>
                <a:effectLst/>
              </a:rPr>
              <a:t>(</a:t>
            </a:r>
            <a:r>
              <a:rPr lang="en-IN" dirty="0">
                <a:solidFill>
                  <a:srgbClr val="669900"/>
                </a:solidFill>
                <a:effectLst/>
              </a:rPr>
              <a:t>'should return true from </a:t>
            </a:r>
            <a:r>
              <a:rPr lang="en-IN" dirty="0" err="1">
                <a:solidFill>
                  <a:srgbClr val="669900"/>
                </a:solidFill>
                <a:effectLst/>
              </a:rPr>
              <a:t>isAuthenticated</a:t>
            </a:r>
            <a:r>
              <a:rPr lang="en-IN" dirty="0">
                <a:solidFill>
                  <a:srgbClr val="669900"/>
                </a:solidFill>
                <a:effectLst/>
              </a:rPr>
              <a:t> when there is a token'</a:t>
            </a:r>
            <a:r>
              <a:rPr lang="en-IN" dirty="0">
                <a:solidFill>
                  <a:srgbClr val="999999"/>
                </a:solidFill>
                <a:effectLst/>
              </a:rPr>
              <a:t>,</a:t>
            </a:r>
            <a:r>
              <a:rPr lang="en-IN" dirty="0"/>
              <a:t> </a:t>
            </a:r>
            <a:r>
              <a:rPr lang="en-IN" dirty="0">
                <a:solidFill>
                  <a:srgbClr val="999999"/>
                </a:solidFill>
                <a:effectLst/>
              </a:rPr>
              <a:t>()</a:t>
            </a:r>
            <a:r>
              <a:rPr lang="en-IN" dirty="0"/>
              <a:t> </a:t>
            </a:r>
            <a:r>
              <a:rPr lang="en-IN" dirty="0">
                <a:solidFill>
                  <a:srgbClr val="A67F59"/>
                </a:solidFill>
                <a:effectLst/>
              </a:rPr>
              <a:t>=&gt;</a:t>
            </a:r>
            <a:r>
              <a:rPr lang="en-IN" dirty="0"/>
              <a:t> </a:t>
            </a:r>
          </a:p>
          <a:p>
            <a:r>
              <a:rPr lang="en-IN" dirty="0">
                <a:solidFill>
                  <a:srgbClr val="999999"/>
                </a:solidFill>
                <a:effectLst/>
              </a:rPr>
              <a:t>	{</a:t>
            </a:r>
            <a:r>
              <a:rPr lang="en-IN" dirty="0"/>
              <a:t> </a:t>
            </a:r>
          </a:p>
          <a:p>
            <a:r>
              <a:rPr lang="en-IN" dirty="0"/>
              <a:t>		</a:t>
            </a:r>
            <a:r>
              <a:rPr lang="en-IN" dirty="0" err="1"/>
              <a:t>localStorage</a:t>
            </a:r>
            <a:r>
              <a:rPr lang="en-IN" dirty="0" err="1">
                <a:solidFill>
                  <a:srgbClr val="999999"/>
                </a:solidFill>
                <a:effectLst/>
              </a:rPr>
              <a:t>.</a:t>
            </a:r>
            <a:r>
              <a:rPr lang="en-IN" dirty="0" err="1">
                <a:solidFill>
                  <a:srgbClr val="DD4A68"/>
                </a:solidFill>
                <a:effectLst/>
              </a:rPr>
              <a:t>setItem</a:t>
            </a:r>
            <a:r>
              <a:rPr lang="en-IN" dirty="0">
                <a:solidFill>
                  <a:srgbClr val="999999"/>
                </a:solidFill>
                <a:effectLst/>
              </a:rPr>
              <a:t>(</a:t>
            </a:r>
            <a:r>
              <a:rPr lang="en-IN" dirty="0">
                <a:solidFill>
                  <a:srgbClr val="669900"/>
                </a:solidFill>
                <a:effectLst/>
              </a:rPr>
              <a:t>'token'</a:t>
            </a:r>
            <a:r>
              <a:rPr lang="en-IN" dirty="0">
                <a:solidFill>
                  <a:srgbClr val="999999"/>
                </a:solidFill>
                <a:effectLst/>
              </a:rPr>
              <a:t>,</a:t>
            </a:r>
            <a:r>
              <a:rPr lang="en-IN" dirty="0"/>
              <a:t> </a:t>
            </a:r>
            <a:r>
              <a:rPr lang="en-IN" dirty="0">
                <a:solidFill>
                  <a:srgbClr val="669900"/>
                </a:solidFill>
                <a:effectLst/>
              </a:rPr>
              <a:t>'1234’</a:t>
            </a:r>
            <a:r>
              <a:rPr lang="en-IN" dirty="0">
                <a:solidFill>
                  <a:srgbClr val="999999"/>
                </a:solidFill>
                <a:effectLst/>
              </a:rPr>
              <a:t>);</a:t>
            </a:r>
            <a:r>
              <a:rPr lang="en-IN" dirty="0"/>
              <a:t> 			</a:t>
            </a:r>
          </a:p>
          <a:p>
            <a:r>
              <a:rPr lang="en-IN" dirty="0">
                <a:solidFill>
                  <a:srgbClr val="DD4A68"/>
                </a:solidFill>
                <a:effectLst/>
              </a:rPr>
              <a:t>		expect</a:t>
            </a:r>
            <a:r>
              <a:rPr lang="en-IN" dirty="0">
                <a:solidFill>
                  <a:srgbClr val="999999"/>
                </a:solidFill>
                <a:effectLst/>
              </a:rPr>
              <a:t>(</a:t>
            </a:r>
            <a:r>
              <a:rPr lang="en-IN" dirty="0" err="1"/>
              <a:t>service</a:t>
            </a:r>
            <a:r>
              <a:rPr lang="en-IN" dirty="0" err="1">
                <a:solidFill>
                  <a:srgbClr val="999999"/>
                </a:solidFill>
                <a:effectLst/>
              </a:rPr>
              <a:t>.</a:t>
            </a:r>
            <a:r>
              <a:rPr lang="en-IN" dirty="0" err="1">
                <a:solidFill>
                  <a:srgbClr val="DD4A68"/>
                </a:solidFill>
                <a:effectLst/>
              </a:rPr>
              <a:t>isAuthenticated</a:t>
            </a:r>
            <a:r>
              <a:rPr lang="en-IN" dirty="0">
                <a:solidFill>
                  <a:srgbClr val="999999"/>
                </a:solidFill>
                <a:effectLst/>
              </a:rPr>
              <a:t>()).</a:t>
            </a:r>
            <a:r>
              <a:rPr lang="en-IN" dirty="0" err="1">
                <a:solidFill>
                  <a:srgbClr val="DD4A68"/>
                </a:solidFill>
                <a:effectLst/>
              </a:rPr>
              <a:t>toBeTruthy</a:t>
            </a:r>
            <a:r>
              <a:rPr lang="en-IN" dirty="0">
                <a:solidFill>
                  <a:srgbClr val="999999"/>
                </a:solidFill>
                <a:effectLst/>
              </a:rPr>
              <a:t>();</a:t>
            </a:r>
            <a:r>
              <a:rPr lang="en-IN" dirty="0"/>
              <a:t> </a:t>
            </a:r>
          </a:p>
          <a:p>
            <a:r>
              <a:rPr lang="en-IN" dirty="0">
                <a:solidFill>
                  <a:srgbClr val="999999"/>
                </a:solidFill>
                <a:effectLst/>
              </a:rPr>
              <a:t>	});</a:t>
            </a:r>
          </a:p>
          <a:p>
            <a:r>
              <a:rPr lang="en-IN" dirty="0">
                <a:solidFill>
                  <a:srgbClr val="999999"/>
                </a:solidFill>
              </a:rPr>
              <a:t>	</a:t>
            </a:r>
            <a:r>
              <a:rPr lang="en-IN" dirty="0"/>
              <a:t> </a:t>
            </a:r>
            <a:r>
              <a:rPr lang="en-IN" dirty="0">
                <a:solidFill>
                  <a:srgbClr val="DD4A68"/>
                </a:solidFill>
                <a:effectLst/>
              </a:rPr>
              <a:t>it</a:t>
            </a:r>
            <a:r>
              <a:rPr lang="en-IN" dirty="0">
                <a:solidFill>
                  <a:srgbClr val="999999"/>
                </a:solidFill>
                <a:effectLst/>
              </a:rPr>
              <a:t>(</a:t>
            </a:r>
            <a:r>
              <a:rPr lang="en-IN" dirty="0">
                <a:solidFill>
                  <a:srgbClr val="669900"/>
                </a:solidFill>
                <a:effectLst/>
              </a:rPr>
              <a:t>'should return false from </a:t>
            </a:r>
            <a:r>
              <a:rPr lang="en-IN" dirty="0" err="1">
                <a:solidFill>
                  <a:srgbClr val="669900"/>
                </a:solidFill>
                <a:effectLst/>
              </a:rPr>
              <a:t>isAuthenticated</a:t>
            </a:r>
            <a:r>
              <a:rPr lang="en-IN" dirty="0">
                <a:solidFill>
                  <a:srgbClr val="669900"/>
                </a:solidFill>
                <a:effectLst/>
              </a:rPr>
              <a:t> when there is no token'</a:t>
            </a:r>
            <a:r>
              <a:rPr lang="en-IN" dirty="0">
                <a:solidFill>
                  <a:srgbClr val="999999"/>
                </a:solidFill>
                <a:effectLst/>
              </a:rPr>
              <a:t>,</a:t>
            </a:r>
            <a:r>
              <a:rPr lang="en-IN" dirty="0"/>
              <a:t> </a:t>
            </a:r>
            <a:r>
              <a:rPr lang="en-IN" dirty="0">
                <a:solidFill>
                  <a:srgbClr val="999999"/>
                </a:solidFill>
                <a:effectLst/>
              </a:rPr>
              <a:t>()</a:t>
            </a:r>
            <a:r>
              <a:rPr lang="en-IN" dirty="0"/>
              <a:t> </a:t>
            </a:r>
            <a:r>
              <a:rPr lang="en-IN" dirty="0">
                <a:solidFill>
                  <a:srgbClr val="A67F59"/>
                </a:solidFill>
                <a:effectLst/>
              </a:rPr>
              <a:t>=&gt;</a:t>
            </a:r>
            <a:r>
              <a:rPr lang="en-IN" dirty="0"/>
              <a:t> </a:t>
            </a:r>
            <a:r>
              <a:rPr lang="en-IN" dirty="0">
                <a:solidFill>
                  <a:srgbClr val="999999"/>
                </a:solidFill>
                <a:effectLst/>
              </a:rPr>
              <a:t>{</a:t>
            </a:r>
            <a:r>
              <a:rPr lang="en-IN" dirty="0"/>
              <a:t> </a:t>
            </a:r>
          </a:p>
          <a:p>
            <a:r>
              <a:rPr lang="en-IN" dirty="0">
                <a:solidFill>
                  <a:srgbClr val="DD4A68"/>
                </a:solidFill>
                <a:effectLst/>
              </a:rPr>
              <a:t>		expect</a:t>
            </a:r>
            <a:r>
              <a:rPr lang="en-IN" dirty="0">
                <a:solidFill>
                  <a:srgbClr val="999999"/>
                </a:solidFill>
                <a:effectLst/>
              </a:rPr>
              <a:t>(</a:t>
            </a:r>
            <a:r>
              <a:rPr lang="en-IN" dirty="0" err="1"/>
              <a:t>service</a:t>
            </a:r>
            <a:r>
              <a:rPr lang="en-IN" dirty="0" err="1">
                <a:solidFill>
                  <a:srgbClr val="999999"/>
                </a:solidFill>
                <a:effectLst/>
              </a:rPr>
              <a:t>.</a:t>
            </a:r>
            <a:r>
              <a:rPr lang="en-IN" dirty="0" err="1">
                <a:solidFill>
                  <a:srgbClr val="DD4A68"/>
                </a:solidFill>
                <a:effectLst/>
              </a:rPr>
              <a:t>isAuthenticated</a:t>
            </a:r>
            <a:r>
              <a:rPr lang="en-IN" dirty="0">
                <a:solidFill>
                  <a:srgbClr val="999999"/>
                </a:solidFill>
                <a:effectLst/>
              </a:rPr>
              <a:t>()).</a:t>
            </a:r>
            <a:r>
              <a:rPr lang="en-IN" dirty="0" err="1">
                <a:solidFill>
                  <a:srgbClr val="DD4A68"/>
                </a:solidFill>
                <a:effectLst/>
              </a:rPr>
              <a:t>toBeFalsy</a:t>
            </a:r>
            <a:r>
              <a:rPr lang="en-IN" dirty="0">
                <a:solidFill>
                  <a:srgbClr val="999999"/>
                </a:solidFill>
                <a:effectLst/>
              </a:rPr>
              <a:t>();</a:t>
            </a:r>
            <a:r>
              <a:rPr lang="en-IN" dirty="0"/>
              <a:t> </a:t>
            </a:r>
          </a:p>
          <a:p>
            <a:r>
              <a:rPr lang="en-IN" dirty="0">
                <a:solidFill>
                  <a:srgbClr val="999999"/>
                </a:solidFill>
                <a:effectLst/>
              </a:rPr>
              <a:t>	});</a:t>
            </a:r>
            <a:r>
              <a:rPr lang="en-IN" dirty="0"/>
              <a:t> </a:t>
            </a:r>
          </a:p>
          <a:p>
            <a:r>
              <a:rPr lang="en-IN" dirty="0">
                <a:solidFill>
                  <a:srgbClr val="999999"/>
                </a:solidFill>
                <a:effectLst/>
              </a:rPr>
              <a:t>});</a:t>
            </a:r>
            <a:endParaRPr lang="en-US" dirty="0"/>
          </a:p>
        </p:txBody>
      </p:sp>
    </p:spTree>
    <p:extLst>
      <p:ext uri="{BB962C8B-B14F-4D97-AF65-F5344CB8AC3E}">
        <p14:creationId xmlns:p14="http://schemas.microsoft.com/office/powerpoint/2010/main" val="337311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764704"/>
            <a:ext cx="8820000" cy="5265056"/>
          </a:xfrm>
        </p:spPr>
        <p:txBody>
          <a:bodyPr/>
          <a:lstStyle/>
          <a:p>
            <a:pPr algn="l"/>
            <a:r>
              <a:rPr lang="en-IN" sz="2400" i="0" dirty="0">
                <a:solidFill>
                  <a:srgbClr val="333333"/>
                </a:solidFill>
                <a:effectLst/>
                <a:latin typeface="Calibri" panose="020F0502020204030204" pitchFamily="34" charset="0"/>
                <a:cs typeface="Calibri" panose="020F0502020204030204" pitchFamily="34" charset="0"/>
              </a:rPr>
              <a:t>Pipes are by far the simplest part of Angular, they can be implemented as a class with one function and therefore can be tested with just Jasmine </a:t>
            </a:r>
          </a:p>
        </p:txBody>
      </p:sp>
      <p:sp>
        <p:nvSpPr>
          <p:cNvPr id="3" name="Title 2"/>
          <p:cNvSpPr>
            <a:spLocks noGrp="1"/>
          </p:cNvSpPr>
          <p:nvPr>
            <p:ph type="title"/>
          </p:nvPr>
        </p:nvSpPr>
        <p:spPr/>
        <p:txBody>
          <a:bodyPr/>
          <a:lstStyle/>
          <a:p>
            <a:r>
              <a:rPr lang="en-US" dirty="0"/>
              <a:t>Testing a pipe</a:t>
            </a:r>
          </a:p>
        </p:txBody>
      </p:sp>
      <p:sp>
        <p:nvSpPr>
          <p:cNvPr id="6" name="TextBox 5">
            <a:extLst>
              <a:ext uri="{FF2B5EF4-FFF2-40B4-BE49-F238E27FC236}">
                <a16:creationId xmlns:a16="http://schemas.microsoft.com/office/drawing/2014/main" id="{F99A2096-3C2B-98A0-F931-D47A88D4F36F}"/>
              </a:ext>
            </a:extLst>
          </p:cNvPr>
          <p:cNvSpPr txBox="1"/>
          <p:nvPr/>
        </p:nvSpPr>
        <p:spPr>
          <a:xfrm>
            <a:off x="827584" y="2060848"/>
            <a:ext cx="6624736" cy="4247317"/>
          </a:xfrm>
          <a:prstGeom prst="rect">
            <a:avLst/>
          </a:prstGeom>
          <a:noFill/>
        </p:spPr>
        <p:txBody>
          <a:bodyPr wrap="square">
            <a:spAutoFit/>
          </a:bodyPr>
          <a:lstStyle/>
          <a:p>
            <a:r>
              <a:rPr lang="en-US" dirty="0"/>
              <a:t>import { Pipe, </a:t>
            </a:r>
            <a:r>
              <a:rPr lang="en-US" dirty="0" err="1"/>
              <a:t>PipeTransform</a:t>
            </a:r>
            <a:r>
              <a:rPr lang="en-US" dirty="0"/>
              <a:t> } from '@angular/core';</a:t>
            </a:r>
          </a:p>
          <a:p>
            <a:br>
              <a:rPr lang="en-US" dirty="0"/>
            </a:br>
            <a:r>
              <a:rPr lang="en-US" dirty="0"/>
              <a:t>@Pipe({</a:t>
            </a:r>
          </a:p>
          <a:p>
            <a:r>
              <a:rPr lang="en-US" dirty="0"/>
              <a:t>name: 'power'</a:t>
            </a:r>
          </a:p>
          <a:p>
            <a:r>
              <a:rPr lang="en-US" dirty="0"/>
              <a:t>})</a:t>
            </a:r>
          </a:p>
          <a:p>
            <a:r>
              <a:rPr lang="en-US" dirty="0"/>
              <a:t>export class </a:t>
            </a:r>
            <a:r>
              <a:rPr lang="en-US" dirty="0" err="1"/>
              <a:t>PowerPipe</a:t>
            </a:r>
            <a:r>
              <a:rPr lang="en-US" dirty="0"/>
              <a:t> implements </a:t>
            </a:r>
            <a:r>
              <a:rPr lang="en-US" dirty="0" err="1"/>
              <a:t>PipeTransform</a:t>
            </a:r>
            <a:r>
              <a:rPr lang="en-US" dirty="0"/>
              <a:t> {</a:t>
            </a:r>
            <a:br>
              <a:rPr lang="en-US" dirty="0"/>
            </a:br>
            <a:r>
              <a:rPr lang="en-US" dirty="0"/>
              <a:t>transform(value: number, </a:t>
            </a:r>
            <a:r>
              <a:rPr lang="en-US" dirty="0" err="1"/>
              <a:t>raiseto</a:t>
            </a:r>
            <a:r>
              <a:rPr lang="en-US" dirty="0"/>
              <a:t>?: number): number {</a:t>
            </a:r>
          </a:p>
          <a:p>
            <a:pPr lvl="2"/>
            <a:r>
              <a:rPr lang="en-US" dirty="0"/>
              <a:t>let pow = 2;</a:t>
            </a:r>
          </a:p>
          <a:p>
            <a:pPr lvl="2"/>
            <a:r>
              <a:rPr lang="en-US" dirty="0"/>
              <a:t>if(</a:t>
            </a:r>
            <a:r>
              <a:rPr lang="en-US" dirty="0" err="1"/>
              <a:t>raiseto</a:t>
            </a:r>
            <a:r>
              <a:rPr lang="en-US" dirty="0"/>
              <a:t>)</a:t>
            </a:r>
          </a:p>
          <a:p>
            <a:pPr lvl="2"/>
            <a:r>
              <a:rPr lang="en-US" dirty="0"/>
              <a:t>pow = </a:t>
            </a:r>
            <a:r>
              <a:rPr lang="en-US" dirty="0" err="1"/>
              <a:t>raiseto</a:t>
            </a:r>
            <a:r>
              <a:rPr lang="en-US" dirty="0"/>
              <a:t>;</a:t>
            </a:r>
          </a:p>
          <a:p>
            <a:pPr lvl="2"/>
            <a:r>
              <a:rPr lang="en-US" dirty="0"/>
              <a:t>return value**pow;</a:t>
            </a:r>
          </a:p>
          <a:p>
            <a:pPr lvl="2"/>
            <a:r>
              <a:rPr lang="en-US" dirty="0"/>
              <a:t>}</a:t>
            </a:r>
          </a:p>
          <a:p>
            <a:pPr lvl="2"/>
            <a:r>
              <a:rPr lang="en-US" dirty="0"/>
              <a:t>}</a:t>
            </a:r>
          </a:p>
          <a:p>
            <a:br>
              <a:rPr lang="en-US" dirty="0"/>
            </a:br>
            <a:endParaRPr lang="en-US" dirty="0"/>
          </a:p>
        </p:txBody>
      </p:sp>
    </p:spTree>
    <p:extLst>
      <p:ext uri="{BB962C8B-B14F-4D97-AF65-F5344CB8AC3E}">
        <p14:creationId xmlns:p14="http://schemas.microsoft.com/office/powerpoint/2010/main" val="135840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764704"/>
            <a:ext cx="8820000" cy="5265056"/>
          </a:xfrm>
        </p:spPr>
        <p:txBody>
          <a:bodyPr/>
          <a:lstStyle/>
          <a:p>
            <a:pPr algn="l"/>
            <a:r>
              <a:rPr lang="en-IN" sz="2200" b="0" i="0" dirty="0">
                <a:solidFill>
                  <a:srgbClr val="333333"/>
                </a:solidFill>
                <a:effectLst/>
                <a:latin typeface="Calibri" panose="020F0502020204030204" pitchFamily="34" charset="0"/>
                <a:cs typeface="Calibri" panose="020F0502020204030204" pitchFamily="34" charset="0"/>
              </a:rPr>
              <a:t>Let’s imagine we have a </a:t>
            </a:r>
            <a:r>
              <a:rPr lang="en-IN" sz="2200" dirty="0" err="1">
                <a:latin typeface="Calibri" panose="020F0502020204030204" pitchFamily="34" charset="0"/>
                <a:cs typeface="Calibri" panose="020F0502020204030204" pitchFamily="34" charset="0"/>
              </a:rPr>
              <a:t>LoginCo</a:t>
            </a:r>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We inject the </a:t>
            </a:r>
            <a:r>
              <a:rPr lang="en-IN" sz="2200" dirty="0" err="1">
                <a:latin typeface="Calibri" panose="020F0502020204030204" pitchFamily="34" charset="0"/>
                <a:cs typeface="Calibri" panose="020F0502020204030204" pitchFamily="34" charset="0"/>
              </a:rPr>
              <a:t>AuthService</a:t>
            </a:r>
            <a:r>
              <a:rPr lang="en-IN" sz="2200" dirty="0">
                <a:latin typeface="Calibri" panose="020F0502020204030204" pitchFamily="34" charset="0"/>
                <a:cs typeface="Calibri" panose="020F0502020204030204" pitchFamily="34" charset="0"/>
              </a:rPr>
              <a:t> into the </a:t>
            </a:r>
            <a:r>
              <a:rPr lang="en-IN" sz="2200" dirty="0" err="1">
                <a:latin typeface="Calibri" panose="020F0502020204030204" pitchFamily="34" charset="0"/>
                <a:cs typeface="Calibri" panose="020F0502020204030204" pitchFamily="34" charset="0"/>
              </a:rPr>
              <a:t>LoginComponent</a:t>
            </a:r>
            <a:r>
              <a:rPr lang="en-IN" sz="2200" dirty="0">
                <a:latin typeface="Calibri" panose="020F0502020204030204" pitchFamily="34" charset="0"/>
                <a:cs typeface="Calibri" panose="020F0502020204030204" pitchFamily="34" charset="0"/>
              </a:rPr>
              <a:t> and the component shows a Login button if the </a:t>
            </a:r>
            <a:r>
              <a:rPr lang="en-IN" sz="2200" dirty="0" err="1">
                <a:latin typeface="Calibri" panose="020F0502020204030204" pitchFamily="34" charset="0"/>
                <a:cs typeface="Calibri" panose="020F0502020204030204" pitchFamily="34" charset="0"/>
              </a:rPr>
              <a:t>AuthService</a:t>
            </a:r>
            <a:r>
              <a:rPr lang="en-IN" sz="2200" dirty="0">
                <a:latin typeface="Calibri" panose="020F0502020204030204" pitchFamily="34" charset="0"/>
                <a:cs typeface="Calibri" panose="020F0502020204030204" pitchFamily="34" charset="0"/>
              </a:rPr>
              <a:t> says the user isn’t authenticated.</a:t>
            </a:r>
          </a:p>
          <a:p>
            <a:r>
              <a:rPr lang="en-IN" sz="2200" i="0" dirty="0">
                <a:solidFill>
                  <a:srgbClr val="333333"/>
                </a:solidFill>
                <a:effectLst/>
                <a:latin typeface="Calibri" panose="020F0502020204030204" pitchFamily="34" charset="0"/>
                <a:cs typeface="Calibri" panose="020F0502020204030204" pitchFamily="34" charset="0"/>
              </a:rPr>
              <a:t>We could test the </a:t>
            </a:r>
            <a:r>
              <a:rPr lang="en-IN" sz="2200" i="0" dirty="0" err="1">
                <a:solidFill>
                  <a:srgbClr val="333333"/>
                </a:solidFill>
                <a:effectLst/>
                <a:latin typeface="Calibri" panose="020F0502020204030204" pitchFamily="34" charset="0"/>
                <a:cs typeface="Calibri" panose="020F0502020204030204" pitchFamily="34" charset="0"/>
              </a:rPr>
              <a:t>LoginComponent</a:t>
            </a:r>
            <a:r>
              <a:rPr lang="en-IN" sz="2200" i="0" dirty="0">
                <a:solidFill>
                  <a:srgbClr val="333333"/>
                </a:solidFill>
                <a:effectLst/>
                <a:latin typeface="Calibri" panose="020F0502020204030204" pitchFamily="34" charset="0"/>
                <a:cs typeface="Calibri" panose="020F0502020204030204" pitchFamily="34" charset="0"/>
              </a:rPr>
              <a:t> by using a real instance of </a:t>
            </a:r>
            <a:r>
              <a:rPr lang="en-IN" sz="2200" i="0" dirty="0" err="1">
                <a:solidFill>
                  <a:srgbClr val="333333"/>
                </a:solidFill>
                <a:effectLst/>
                <a:latin typeface="Calibri" panose="020F0502020204030204" pitchFamily="34" charset="0"/>
                <a:cs typeface="Calibri" panose="020F0502020204030204" pitchFamily="34" charset="0"/>
              </a:rPr>
              <a:t>AuthService</a:t>
            </a:r>
            <a:r>
              <a:rPr lang="en-IN" sz="2200" i="0" dirty="0">
                <a:solidFill>
                  <a:srgbClr val="333333"/>
                </a:solidFill>
                <a:effectLst/>
                <a:latin typeface="Calibri" panose="020F0502020204030204" pitchFamily="34" charset="0"/>
                <a:cs typeface="Calibri" panose="020F0502020204030204" pitchFamily="34" charset="0"/>
              </a:rPr>
              <a:t> </a:t>
            </a:r>
          </a:p>
          <a:p>
            <a:r>
              <a:rPr lang="en-IN" sz="2200" i="0" dirty="0">
                <a:solidFill>
                  <a:srgbClr val="333333"/>
                </a:solidFill>
                <a:effectLst/>
                <a:latin typeface="Calibri" panose="020F0502020204030204" pitchFamily="34" charset="0"/>
                <a:cs typeface="Calibri" panose="020F0502020204030204" pitchFamily="34" charset="0"/>
              </a:rPr>
              <a:t>But in order to test </a:t>
            </a:r>
            <a:r>
              <a:rPr lang="en-IN" sz="2200" i="0" dirty="0" err="1">
                <a:solidFill>
                  <a:srgbClr val="333333"/>
                </a:solidFill>
                <a:effectLst/>
                <a:latin typeface="Calibri" panose="020F0502020204030204" pitchFamily="34" charset="0"/>
                <a:cs typeface="Calibri" panose="020F0502020204030204" pitchFamily="34" charset="0"/>
              </a:rPr>
              <a:t>LoginComponent</a:t>
            </a:r>
            <a:r>
              <a:rPr lang="en-IN" sz="2200" i="0" dirty="0">
                <a:solidFill>
                  <a:srgbClr val="333333"/>
                </a:solidFill>
                <a:effectLst/>
                <a:latin typeface="Calibri" panose="020F0502020204030204" pitchFamily="34" charset="0"/>
                <a:cs typeface="Calibri" panose="020F0502020204030204" pitchFamily="34" charset="0"/>
              </a:rPr>
              <a:t> we would need to know the inner workings of </a:t>
            </a:r>
            <a:r>
              <a:rPr lang="en-IN" sz="2200" i="0" dirty="0" err="1">
                <a:solidFill>
                  <a:srgbClr val="333333"/>
                </a:solidFill>
                <a:effectLst/>
                <a:latin typeface="Calibri" panose="020F0502020204030204" pitchFamily="34" charset="0"/>
                <a:cs typeface="Calibri" panose="020F0502020204030204" pitchFamily="34" charset="0"/>
              </a:rPr>
              <a:t>AuthService</a:t>
            </a:r>
            <a:r>
              <a:rPr lang="en-IN" sz="2200" dirty="0">
                <a:solidFill>
                  <a:srgbClr val="333333"/>
                </a:solidFill>
                <a:latin typeface="Calibri" panose="020F0502020204030204" pitchFamily="34" charset="0"/>
                <a:cs typeface="Calibri" panose="020F0502020204030204" pitchFamily="34" charset="0"/>
              </a:rPr>
              <a:t> and t</a:t>
            </a:r>
            <a:r>
              <a:rPr lang="en-IN" sz="2200" i="0" dirty="0">
                <a:solidFill>
                  <a:srgbClr val="333333"/>
                </a:solidFill>
                <a:effectLst/>
                <a:latin typeface="Calibri" panose="020F0502020204030204" pitchFamily="34" charset="0"/>
                <a:cs typeface="Calibri" panose="020F0502020204030204" pitchFamily="34" charset="0"/>
              </a:rPr>
              <a:t>hat’s not very isolated .</a:t>
            </a:r>
          </a:p>
          <a:p>
            <a:r>
              <a:rPr lang="en-IN" sz="2200" dirty="0">
                <a:solidFill>
                  <a:srgbClr val="333333"/>
                </a:solidFill>
                <a:latin typeface="Calibri" panose="020F0502020204030204" pitchFamily="34" charset="0"/>
                <a:cs typeface="Calibri" panose="020F0502020204030204" pitchFamily="34" charset="0"/>
              </a:rPr>
              <a:t>This results in tight coupling and are likely to break easily.</a:t>
            </a:r>
          </a:p>
          <a:p>
            <a:r>
              <a:rPr lang="en-IN" sz="2200" i="0" dirty="0">
                <a:solidFill>
                  <a:srgbClr val="333333"/>
                </a:solidFill>
                <a:effectLst/>
                <a:latin typeface="Calibri" panose="020F0502020204030204" pitchFamily="34" charset="0"/>
                <a:cs typeface="Calibri" panose="020F0502020204030204" pitchFamily="34" charset="0"/>
              </a:rPr>
              <a:t>This is why we need to test classes in isolation, we just want to worry about </a:t>
            </a:r>
            <a:r>
              <a:rPr lang="en-IN" sz="2200" i="0" dirty="0" err="1">
                <a:solidFill>
                  <a:srgbClr val="333333"/>
                </a:solidFill>
                <a:effectLst/>
                <a:latin typeface="Calibri" panose="020F0502020204030204" pitchFamily="34" charset="0"/>
                <a:cs typeface="Calibri" panose="020F0502020204030204" pitchFamily="34" charset="0"/>
              </a:rPr>
              <a:t>LoginComponent</a:t>
            </a:r>
            <a:r>
              <a:rPr lang="en-IN" sz="2200" i="0" dirty="0">
                <a:solidFill>
                  <a:srgbClr val="333333"/>
                </a:solidFill>
                <a:effectLst/>
                <a:latin typeface="Calibri" panose="020F0502020204030204" pitchFamily="34" charset="0"/>
                <a:cs typeface="Calibri" panose="020F0502020204030204" pitchFamily="34" charset="0"/>
              </a:rPr>
              <a:t> and not about the myriad of other things </a:t>
            </a:r>
            <a:r>
              <a:rPr lang="en-IN" sz="2200" i="0" dirty="0" err="1">
                <a:solidFill>
                  <a:srgbClr val="333333"/>
                </a:solidFill>
                <a:effectLst/>
                <a:latin typeface="Calibri" panose="020F0502020204030204" pitchFamily="34" charset="0"/>
                <a:cs typeface="Calibri" panose="020F0502020204030204" pitchFamily="34" charset="0"/>
              </a:rPr>
              <a:t>LoginComponent</a:t>
            </a:r>
            <a:r>
              <a:rPr lang="en-IN" sz="2200" i="0" dirty="0">
                <a:solidFill>
                  <a:srgbClr val="333333"/>
                </a:solidFill>
                <a:effectLst/>
                <a:latin typeface="Calibri" panose="020F0502020204030204" pitchFamily="34" charset="0"/>
                <a:cs typeface="Calibri" panose="020F0502020204030204" pitchFamily="34" charset="0"/>
              </a:rPr>
              <a:t> depends on.</a:t>
            </a:r>
          </a:p>
          <a:p>
            <a:r>
              <a:rPr lang="en-IN" sz="2200" i="0" dirty="0">
                <a:solidFill>
                  <a:srgbClr val="333333"/>
                </a:solidFill>
                <a:effectLst/>
                <a:latin typeface="Calibri" panose="020F0502020204030204" pitchFamily="34" charset="0"/>
                <a:cs typeface="Calibri" panose="020F0502020204030204" pitchFamily="34" charset="0"/>
              </a:rPr>
              <a:t>We achieve this by Mocking our dependencies. Mocking is the act of creating something that looks like the dependency but is something we control in our test. There are a few methods we can use to create mocks.</a:t>
            </a:r>
          </a:p>
          <a:p>
            <a:endParaRPr lang="en-IN" sz="2200" i="0" dirty="0">
              <a:solidFill>
                <a:srgbClr val="333333"/>
              </a:solidFill>
              <a:effectLst/>
              <a:latin typeface="Calibri" panose="020F0502020204030204" pitchFamily="34" charset="0"/>
              <a:cs typeface="Calibri" panose="020F0502020204030204" pitchFamily="34" charset="0"/>
            </a:endParaRPr>
          </a:p>
          <a:p>
            <a:endParaRPr lang="en-IN" sz="2200" i="0" dirty="0">
              <a:solidFill>
                <a:srgbClr val="333333"/>
              </a:solidFill>
              <a:effectLst/>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US" dirty="0"/>
              <a:t>Why Mocks</a:t>
            </a:r>
          </a:p>
        </p:txBody>
      </p:sp>
    </p:spTree>
    <p:extLst>
      <p:ext uri="{BB962C8B-B14F-4D97-AF65-F5344CB8AC3E}">
        <p14:creationId xmlns:p14="http://schemas.microsoft.com/office/powerpoint/2010/main" val="223963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764704"/>
            <a:ext cx="8820000" cy="5265056"/>
          </a:xfrm>
        </p:spPr>
        <p:txBody>
          <a:bodyPr/>
          <a:lstStyle/>
          <a:p>
            <a:pPr algn="l"/>
            <a:r>
              <a:rPr lang="en-IN" sz="2200" dirty="0">
                <a:solidFill>
                  <a:srgbClr val="333333"/>
                </a:solidFill>
                <a:latin typeface="Calibri" panose="020F0502020204030204" pitchFamily="34" charset="0"/>
                <a:cs typeface="Calibri" panose="020F0502020204030204" pitchFamily="34" charset="0"/>
              </a:rPr>
              <a:t>C</a:t>
            </a:r>
            <a:r>
              <a:rPr lang="en-IN" sz="2200" b="0" i="0" dirty="0">
                <a:solidFill>
                  <a:srgbClr val="333333"/>
                </a:solidFill>
                <a:effectLst/>
                <a:latin typeface="Calibri" panose="020F0502020204030204" pitchFamily="34" charset="0"/>
                <a:cs typeface="Calibri" panose="020F0502020204030204" pitchFamily="34" charset="0"/>
              </a:rPr>
              <a:t>reate a fake </a:t>
            </a:r>
            <a:r>
              <a:rPr lang="en-IN" sz="2200" dirty="0" err="1">
                <a:latin typeface="Calibri" panose="020F0502020204030204" pitchFamily="34" charset="0"/>
                <a:cs typeface="Calibri" panose="020F0502020204030204" pitchFamily="34" charset="0"/>
              </a:rPr>
              <a:t>AuthService</a:t>
            </a:r>
            <a:r>
              <a:rPr lang="en-IN" sz="2200" b="0" i="0" dirty="0">
                <a:solidFill>
                  <a:srgbClr val="333333"/>
                </a:solidFill>
                <a:effectLst/>
                <a:latin typeface="Calibri" panose="020F0502020204030204" pitchFamily="34" charset="0"/>
                <a:cs typeface="Calibri" panose="020F0502020204030204" pitchFamily="34" charset="0"/>
              </a:rPr>
              <a:t> called </a:t>
            </a:r>
            <a:r>
              <a:rPr lang="en-IN" sz="2200" dirty="0" err="1">
                <a:latin typeface="Calibri" panose="020F0502020204030204" pitchFamily="34" charset="0"/>
                <a:cs typeface="Calibri" panose="020F0502020204030204" pitchFamily="34" charset="0"/>
              </a:rPr>
              <a:t>MockedAuthService</a:t>
            </a:r>
            <a:r>
              <a:rPr lang="en-IN" sz="2200" b="0" i="0" dirty="0">
                <a:solidFill>
                  <a:srgbClr val="333333"/>
                </a:solidFill>
                <a:effectLst/>
                <a:latin typeface="Calibri" panose="020F0502020204030204" pitchFamily="34" charset="0"/>
                <a:cs typeface="Calibri" panose="020F0502020204030204" pitchFamily="34" charset="0"/>
              </a:rPr>
              <a:t> which just returns whatever we want for our test.</a:t>
            </a:r>
          </a:p>
          <a:p>
            <a:pPr algn="l"/>
            <a:r>
              <a:rPr lang="en-IN" sz="2200" i="0" dirty="0">
                <a:solidFill>
                  <a:srgbClr val="333333"/>
                </a:solidFill>
                <a:effectLst/>
                <a:latin typeface="Calibri" panose="020F0502020204030204" pitchFamily="34" charset="0"/>
                <a:cs typeface="Calibri" panose="020F0502020204030204" pitchFamily="34" charset="0"/>
              </a:rPr>
              <a:t>By using a fake </a:t>
            </a:r>
            <a:r>
              <a:rPr lang="en-IN" sz="2200" i="0" dirty="0" err="1">
                <a:solidFill>
                  <a:srgbClr val="333333"/>
                </a:solidFill>
                <a:effectLst/>
                <a:latin typeface="Calibri" panose="020F0502020204030204" pitchFamily="34" charset="0"/>
                <a:cs typeface="Calibri" panose="020F0502020204030204" pitchFamily="34" charset="0"/>
              </a:rPr>
              <a:t>MockAuthService</a:t>
            </a:r>
            <a:r>
              <a:rPr lang="en-IN" sz="2200" i="0" dirty="0">
                <a:solidFill>
                  <a:srgbClr val="333333"/>
                </a:solidFill>
                <a:effectLst/>
                <a:latin typeface="Calibri" panose="020F0502020204030204" pitchFamily="34" charset="0"/>
                <a:cs typeface="Calibri" panose="020F0502020204030204" pitchFamily="34" charset="0"/>
              </a:rPr>
              <a:t> we:</a:t>
            </a:r>
          </a:p>
          <a:p>
            <a:pPr lvl="1"/>
            <a:r>
              <a:rPr lang="en-IN" sz="2000" i="0" dirty="0">
                <a:solidFill>
                  <a:srgbClr val="333333"/>
                </a:solidFill>
                <a:effectLst/>
                <a:latin typeface="Calibri" panose="020F0502020204030204" pitchFamily="34" charset="0"/>
                <a:cs typeface="Calibri" panose="020F0502020204030204" pitchFamily="34" charset="0"/>
              </a:rPr>
              <a:t>Don’t depend on the real </a:t>
            </a:r>
            <a:r>
              <a:rPr lang="en-IN" sz="2000" i="0" dirty="0" err="1">
                <a:solidFill>
                  <a:srgbClr val="333333"/>
                </a:solidFill>
                <a:effectLst/>
                <a:latin typeface="Calibri" panose="020F0502020204030204" pitchFamily="34" charset="0"/>
                <a:cs typeface="Calibri" panose="020F0502020204030204" pitchFamily="34" charset="0"/>
              </a:rPr>
              <a:t>AuthService</a:t>
            </a:r>
            <a:r>
              <a:rPr lang="en-IN" sz="2000" i="0" dirty="0">
                <a:solidFill>
                  <a:srgbClr val="333333"/>
                </a:solidFill>
                <a:effectLst/>
                <a:latin typeface="Calibri" panose="020F0502020204030204" pitchFamily="34" charset="0"/>
                <a:cs typeface="Calibri" panose="020F0502020204030204" pitchFamily="34" charset="0"/>
              </a:rPr>
              <a:t>, in fact we don’t even need to import it into our specs.</a:t>
            </a:r>
          </a:p>
          <a:p>
            <a:pPr lvl="1"/>
            <a:r>
              <a:rPr lang="en-IN" sz="2000" i="0" dirty="0">
                <a:solidFill>
                  <a:srgbClr val="333333"/>
                </a:solidFill>
                <a:effectLst/>
                <a:latin typeface="Calibri" panose="020F0502020204030204" pitchFamily="34" charset="0"/>
                <a:cs typeface="Calibri" panose="020F0502020204030204" pitchFamily="34" charset="0"/>
              </a:rPr>
              <a:t>Make our code less brittle, if the inner workings of the real </a:t>
            </a:r>
            <a:r>
              <a:rPr lang="en-IN" sz="2000" i="0" dirty="0" err="1">
                <a:solidFill>
                  <a:srgbClr val="333333"/>
                </a:solidFill>
                <a:effectLst/>
                <a:latin typeface="Calibri" panose="020F0502020204030204" pitchFamily="34" charset="0"/>
                <a:cs typeface="Calibri" panose="020F0502020204030204" pitchFamily="34" charset="0"/>
              </a:rPr>
              <a:t>AuthService</a:t>
            </a:r>
            <a:r>
              <a:rPr lang="en-IN" sz="2000" i="0" dirty="0">
                <a:solidFill>
                  <a:srgbClr val="333333"/>
                </a:solidFill>
                <a:effectLst/>
                <a:latin typeface="Calibri" panose="020F0502020204030204" pitchFamily="34" charset="0"/>
                <a:cs typeface="Calibri" panose="020F0502020204030204" pitchFamily="34" charset="0"/>
              </a:rPr>
              <a:t> ever changes our tests will still be valid and still work.</a:t>
            </a:r>
          </a:p>
          <a:p>
            <a:r>
              <a:rPr lang="en-IN" sz="2200" i="0" dirty="0">
                <a:solidFill>
                  <a:srgbClr val="333333"/>
                </a:solidFill>
                <a:effectLst/>
                <a:latin typeface="Calibri" panose="020F0502020204030204" pitchFamily="34" charset="0"/>
                <a:cs typeface="Calibri" panose="020F0502020204030204" pitchFamily="34" charset="0"/>
              </a:rPr>
              <a:t>Sometimes creating a complete fake copy of a real class can be complicated, time consuming and unnecessary.</a:t>
            </a:r>
          </a:p>
          <a:p>
            <a:r>
              <a:rPr lang="en-IN" sz="2200" dirty="0">
                <a:solidFill>
                  <a:srgbClr val="333333"/>
                </a:solidFill>
                <a:latin typeface="Calibri" panose="020F0502020204030204" pitchFamily="34" charset="0"/>
                <a:cs typeface="Calibri" panose="020F0502020204030204" pitchFamily="34" charset="0"/>
              </a:rPr>
              <a:t>We can use spy</a:t>
            </a:r>
            <a:endParaRPr lang="en-IN" sz="2200" i="0" dirty="0">
              <a:solidFill>
                <a:srgbClr val="333333"/>
              </a:solidFill>
              <a:effectLst/>
              <a:latin typeface="Calibri" panose="020F0502020204030204" pitchFamily="34" charset="0"/>
              <a:cs typeface="Calibri" panose="020F0502020204030204" pitchFamily="34" charset="0"/>
            </a:endParaRPr>
          </a:p>
          <a:p>
            <a:pPr algn="l"/>
            <a:endParaRPr lang="en-IN" sz="2200" i="0" dirty="0">
              <a:solidFill>
                <a:srgbClr val="333333"/>
              </a:solidFill>
              <a:effectLst/>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US" dirty="0"/>
              <a:t>Create Mock Service</a:t>
            </a:r>
          </a:p>
        </p:txBody>
      </p:sp>
    </p:spTree>
    <p:extLst>
      <p:ext uri="{BB962C8B-B14F-4D97-AF65-F5344CB8AC3E}">
        <p14:creationId xmlns:p14="http://schemas.microsoft.com/office/powerpoint/2010/main" val="114542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764704"/>
            <a:ext cx="8820000" cy="5265056"/>
          </a:xfrm>
        </p:spPr>
        <p:txBody>
          <a:bodyPr/>
          <a:lstStyle/>
          <a:p>
            <a:pPr algn="l"/>
            <a:r>
              <a:rPr lang="en-IN" sz="2000" b="0" i="0" dirty="0">
                <a:solidFill>
                  <a:srgbClr val="333333"/>
                </a:solidFill>
                <a:effectLst/>
                <a:latin typeface="Calibri" panose="020F0502020204030204" pitchFamily="34" charset="0"/>
                <a:cs typeface="Calibri" panose="020F0502020204030204" pitchFamily="34" charset="0"/>
              </a:rPr>
              <a:t>A </a:t>
            </a:r>
            <a:r>
              <a:rPr lang="en-IN" sz="2000" b="0" i="1" dirty="0">
                <a:solidFill>
                  <a:srgbClr val="333333"/>
                </a:solidFill>
                <a:effectLst/>
                <a:latin typeface="Calibri" panose="020F0502020204030204" pitchFamily="34" charset="0"/>
                <a:cs typeface="Calibri" panose="020F0502020204030204" pitchFamily="34" charset="0"/>
              </a:rPr>
              <a:t>Spy</a:t>
            </a:r>
            <a:r>
              <a:rPr lang="en-IN" sz="2000" b="0" i="0" dirty="0">
                <a:solidFill>
                  <a:srgbClr val="333333"/>
                </a:solidFill>
                <a:effectLst/>
                <a:latin typeface="Calibri" panose="020F0502020204030204" pitchFamily="34" charset="0"/>
                <a:cs typeface="Calibri" panose="020F0502020204030204" pitchFamily="34" charset="0"/>
              </a:rPr>
              <a:t> is a feature of Jasmine which lets you take an existing class, function, or object and </a:t>
            </a:r>
            <a:r>
              <a:rPr lang="en-IN" sz="2000" b="0" i="1" dirty="0">
                <a:solidFill>
                  <a:srgbClr val="333333"/>
                </a:solidFill>
                <a:effectLst/>
                <a:latin typeface="Calibri" panose="020F0502020204030204" pitchFamily="34" charset="0"/>
                <a:cs typeface="Calibri" panose="020F0502020204030204" pitchFamily="34" charset="0"/>
              </a:rPr>
              <a:t>mock</a:t>
            </a:r>
            <a:r>
              <a:rPr lang="en-IN" sz="2000" b="0" i="0" dirty="0">
                <a:solidFill>
                  <a:srgbClr val="333333"/>
                </a:solidFill>
                <a:effectLst/>
                <a:latin typeface="Calibri" panose="020F0502020204030204" pitchFamily="34" charset="0"/>
                <a:cs typeface="Calibri" panose="020F0502020204030204" pitchFamily="34" charset="0"/>
              </a:rPr>
              <a:t> it in such a way that you can control what gets returned from function calls.</a:t>
            </a:r>
          </a:p>
          <a:p>
            <a:r>
              <a:rPr lang="en-IN" sz="2200" i="0" dirty="0">
                <a:solidFill>
                  <a:srgbClr val="333333"/>
                </a:solidFill>
                <a:effectLst/>
                <a:latin typeface="Calibri" panose="020F0502020204030204" pitchFamily="34" charset="0"/>
                <a:cs typeface="Calibri" panose="020F0502020204030204" pitchFamily="34" charset="0"/>
              </a:rPr>
              <a:t>Instead of talking to the real service, your tests interact with the spy, which always returns a custom canned response. </a:t>
            </a:r>
          </a:p>
          <a:p>
            <a:r>
              <a:rPr lang="en-IN" sz="2200" i="0" dirty="0">
                <a:solidFill>
                  <a:srgbClr val="333333"/>
                </a:solidFill>
                <a:effectLst/>
                <a:latin typeface="Calibri" panose="020F0502020204030204" pitchFamily="34" charset="0"/>
                <a:cs typeface="Calibri" panose="020F0502020204030204" pitchFamily="34" charset="0"/>
              </a:rPr>
              <a:t>That way, your tests don’t have to make real HTTP requests, which would make the tests slower. Also, performing real HTTP requests has the potential of making your tests brittle by making them rely on real services that could stop working. </a:t>
            </a:r>
          </a:p>
          <a:p>
            <a:r>
              <a:rPr lang="en-IN" sz="2200" i="0" dirty="0">
                <a:solidFill>
                  <a:srgbClr val="333333"/>
                </a:solidFill>
                <a:effectLst/>
                <a:latin typeface="Calibri" panose="020F0502020204030204" pitchFamily="34" charset="0"/>
                <a:cs typeface="Calibri" panose="020F0502020204030204" pitchFamily="34" charset="0"/>
              </a:rPr>
              <a:t>So, using spies or other mechanisms to “fake” services is great not only for test speed but also for test maintenance.</a:t>
            </a:r>
          </a:p>
          <a:p>
            <a:r>
              <a:rPr lang="en-IN" sz="2200" dirty="0">
                <a:solidFill>
                  <a:srgbClr val="333333"/>
                </a:solidFill>
                <a:latin typeface="Calibri" panose="020F0502020204030204" pitchFamily="34" charset="0"/>
                <a:cs typeface="Calibri" panose="020F0502020204030204" pitchFamily="34" charset="0"/>
              </a:rPr>
              <a:t>C</a:t>
            </a:r>
            <a:r>
              <a:rPr lang="en-IN" sz="2200" i="0" dirty="0">
                <a:solidFill>
                  <a:srgbClr val="333333"/>
                </a:solidFill>
                <a:effectLst/>
                <a:latin typeface="Calibri" panose="020F0502020204030204" pitchFamily="34" charset="0"/>
                <a:cs typeface="Calibri" panose="020F0502020204030204" pitchFamily="34" charset="0"/>
              </a:rPr>
              <a:t>reate a spy on our service so that if the </a:t>
            </a:r>
            <a:r>
              <a:rPr lang="en-IN" sz="2200" i="0" dirty="0" err="1">
                <a:solidFill>
                  <a:srgbClr val="333333"/>
                </a:solidFill>
                <a:effectLst/>
                <a:latin typeface="Calibri" panose="020F0502020204030204" pitchFamily="34" charset="0"/>
                <a:cs typeface="Calibri" panose="020F0502020204030204" pitchFamily="34" charset="0"/>
              </a:rPr>
              <a:t>isAuthenticated</a:t>
            </a:r>
            <a:r>
              <a:rPr lang="en-IN" sz="2200" i="0" dirty="0">
                <a:solidFill>
                  <a:srgbClr val="333333"/>
                </a:solidFill>
                <a:effectLst/>
                <a:latin typeface="Calibri" panose="020F0502020204030204" pitchFamily="34" charset="0"/>
                <a:cs typeface="Calibri" panose="020F0502020204030204" pitchFamily="34" charset="0"/>
              </a:rPr>
              <a:t> function is called it returns false.</a:t>
            </a:r>
            <a:br>
              <a:rPr lang="en-IN" sz="2200" i="0" dirty="0">
                <a:solidFill>
                  <a:srgbClr val="333333"/>
                </a:solidFill>
                <a:effectLst/>
                <a:latin typeface="Calibri" panose="020F0502020204030204" pitchFamily="34" charset="0"/>
                <a:cs typeface="Calibri" panose="020F0502020204030204" pitchFamily="34" charset="0"/>
              </a:rPr>
            </a:br>
            <a:r>
              <a:rPr lang="en-IN" sz="2200" i="0" dirty="0" err="1">
                <a:solidFill>
                  <a:srgbClr val="333333"/>
                </a:solidFill>
                <a:effectLst/>
                <a:latin typeface="Calibri" panose="020F0502020204030204" pitchFamily="34" charset="0"/>
                <a:cs typeface="Calibri" panose="020F0502020204030204" pitchFamily="34" charset="0"/>
              </a:rPr>
              <a:t>authServiceSpy</a:t>
            </a:r>
            <a:r>
              <a:rPr lang="en-IN" sz="2200" i="0" dirty="0">
                <a:solidFill>
                  <a:srgbClr val="333333"/>
                </a:solidFill>
                <a:effectLst/>
                <a:latin typeface="Calibri" panose="020F0502020204030204" pitchFamily="34" charset="0"/>
                <a:cs typeface="Calibri" panose="020F0502020204030204" pitchFamily="34" charset="0"/>
              </a:rPr>
              <a:t> =</a:t>
            </a:r>
            <a:r>
              <a:rPr lang="en-IN" sz="2200" i="0" dirty="0" err="1">
                <a:solidFill>
                  <a:srgbClr val="333333"/>
                </a:solidFill>
                <a:effectLst/>
                <a:latin typeface="Calibri" panose="020F0502020204030204" pitchFamily="34" charset="0"/>
                <a:cs typeface="Calibri" panose="020F0502020204030204" pitchFamily="34" charset="0"/>
              </a:rPr>
              <a:t>jasmine.createSpyObj</a:t>
            </a:r>
            <a:r>
              <a:rPr lang="en-IN" sz="2200" i="0" dirty="0">
                <a:solidFill>
                  <a:srgbClr val="333333"/>
                </a:solidFill>
                <a:effectLst/>
                <a:latin typeface="Calibri" panose="020F0502020204030204" pitchFamily="34" charset="0"/>
                <a:cs typeface="Calibri" panose="020F0502020204030204" pitchFamily="34" charset="0"/>
              </a:rPr>
              <a:t>('</a:t>
            </a:r>
            <a:r>
              <a:rPr lang="en-IN" sz="2200" i="0" dirty="0" err="1">
                <a:solidFill>
                  <a:srgbClr val="333333"/>
                </a:solidFill>
                <a:effectLst/>
                <a:latin typeface="Calibri" panose="020F0502020204030204" pitchFamily="34" charset="0"/>
                <a:cs typeface="Calibri" panose="020F0502020204030204" pitchFamily="34" charset="0"/>
              </a:rPr>
              <a:t>AuthService</a:t>
            </a:r>
            <a:r>
              <a:rPr lang="en-IN" sz="2200" i="0" dirty="0">
                <a:solidFill>
                  <a:srgbClr val="333333"/>
                </a:solidFill>
                <a:effectLst/>
                <a:latin typeface="Calibri" panose="020F0502020204030204" pitchFamily="34" charset="0"/>
                <a:cs typeface="Calibri" panose="020F0502020204030204" pitchFamily="34" charset="0"/>
              </a:rPr>
              <a:t>',['</a:t>
            </a:r>
            <a:r>
              <a:rPr lang="en-IN" sz="2200" i="0" dirty="0" err="1">
                <a:solidFill>
                  <a:srgbClr val="333333"/>
                </a:solidFill>
                <a:effectLst/>
                <a:latin typeface="Calibri" panose="020F0502020204030204" pitchFamily="34" charset="0"/>
                <a:cs typeface="Calibri" panose="020F0502020204030204" pitchFamily="34" charset="0"/>
              </a:rPr>
              <a:t>isAuthenticated</a:t>
            </a:r>
            <a:r>
              <a:rPr lang="en-IN" sz="2200" i="0" dirty="0">
                <a:solidFill>
                  <a:srgbClr val="333333"/>
                </a:solidFill>
                <a:effectLst/>
                <a:latin typeface="Calibri" panose="020F0502020204030204" pitchFamily="34" charset="0"/>
                <a:cs typeface="Calibri" panose="020F0502020204030204" pitchFamily="34" charset="0"/>
              </a:rPr>
              <a:t>’]);</a:t>
            </a:r>
            <a:br>
              <a:rPr lang="en-IN" sz="2200" i="0" dirty="0">
                <a:solidFill>
                  <a:srgbClr val="333333"/>
                </a:solidFill>
                <a:effectLst/>
                <a:latin typeface="Calibri" panose="020F0502020204030204" pitchFamily="34" charset="0"/>
                <a:cs typeface="Calibri" panose="020F0502020204030204" pitchFamily="34" charset="0"/>
              </a:rPr>
            </a:br>
            <a:r>
              <a:rPr lang="en-IN" sz="2200" i="0" dirty="0" err="1">
                <a:solidFill>
                  <a:srgbClr val="333333"/>
                </a:solidFill>
                <a:effectLst/>
                <a:latin typeface="Calibri" panose="020F0502020204030204" pitchFamily="34" charset="0"/>
                <a:cs typeface="Calibri" panose="020F0502020204030204" pitchFamily="34" charset="0"/>
              </a:rPr>
              <a:t>authServiceSpy.isAuthenticated.and.returnValue</a:t>
            </a:r>
            <a:r>
              <a:rPr lang="en-IN" sz="2200" i="0" dirty="0">
                <a:solidFill>
                  <a:srgbClr val="333333"/>
                </a:solidFill>
                <a:effectLst/>
                <a:latin typeface="Calibri" panose="020F0502020204030204" pitchFamily="34" charset="0"/>
                <a:cs typeface="Calibri" panose="020F0502020204030204" pitchFamily="34" charset="0"/>
              </a:rPr>
              <a:t>(false)</a:t>
            </a:r>
          </a:p>
          <a:p>
            <a:r>
              <a:rPr lang="en-IN" sz="2200" i="0" dirty="0">
                <a:solidFill>
                  <a:srgbClr val="333333"/>
                </a:solidFill>
                <a:effectLst/>
                <a:latin typeface="Calibri" panose="020F0502020204030204" pitchFamily="34" charset="0"/>
                <a:cs typeface="Calibri" panose="020F0502020204030204" pitchFamily="34" charset="0"/>
              </a:rPr>
              <a:t>We can even check to see if the </a:t>
            </a:r>
            <a:r>
              <a:rPr lang="en-IN" sz="2200" i="0" dirty="0" err="1">
                <a:solidFill>
                  <a:srgbClr val="333333"/>
                </a:solidFill>
                <a:effectLst/>
                <a:latin typeface="Calibri" panose="020F0502020204030204" pitchFamily="34" charset="0"/>
                <a:cs typeface="Calibri" panose="020F0502020204030204" pitchFamily="34" charset="0"/>
              </a:rPr>
              <a:t>isAuthenticated</a:t>
            </a:r>
            <a:r>
              <a:rPr lang="en-IN" sz="2200" i="0" dirty="0">
                <a:solidFill>
                  <a:srgbClr val="333333"/>
                </a:solidFill>
                <a:effectLst/>
                <a:latin typeface="Calibri" panose="020F0502020204030204" pitchFamily="34" charset="0"/>
                <a:cs typeface="Calibri" panose="020F0502020204030204" pitchFamily="34" charset="0"/>
              </a:rPr>
              <a:t> function was called.</a:t>
            </a:r>
            <a:br>
              <a:rPr lang="en-IN" sz="2200" i="0" dirty="0">
                <a:solidFill>
                  <a:srgbClr val="333333"/>
                </a:solidFill>
                <a:effectLst/>
                <a:latin typeface="Calibri" panose="020F0502020204030204" pitchFamily="34" charset="0"/>
                <a:cs typeface="Calibri" panose="020F0502020204030204" pitchFamily="34" charset="0"/>
              </a:rPr>
            </a:br>
            <a:r>
              <a:rPr lang="en-IN" sz="2200" i="0" dirty="0">
                <a:solidFill>
                  <a:srgbClr val="333333"/>
                </a:solidFill>
                <a:effectLst/>
                <a:latin typeface="Calibri" panose="020F0502020204030204" pitchFamily="34" charset="0"/>
                <a:cs typeface="Calibri" panose="020F0502020204030204" pitchFamily="34" charset="0"/>
              </a:rPr>
              <a:t>expect(</a:t>
            </a:r>
            <a:r>
              <a:rPr lang="en-IN" sz="2200" i="0" dirty="0" err="1">
                <a:solidFill>
                  <a:srgbClr val="333333"/>
                </a:solidFill>
                <a:effectLst/>
                <a:latin typeface="Calibri" panose="020F0502020204030204" pitchFamily="34" charset="0"/>
                <a:cs typeface="Calibri" panose="020F0502020204030204" pitchFamily="34" charset="0"/>
              </a:rPr>
              <a:t>authServiceSpy</a:t>
            </a:r>
            <a:r>
              <a:rPr lang="en-IN" sz="2200" i="0" dirty="0">
                <a:solidFill>
                  <a:srgbClr val="333333"/>
                </a:solidFill>
                <a:effectLst/>
                <a:latin typeface="Calibri" panose="020F0502020204030204" pitchFamily="34" charset="0"/>
                <a:cs typeface="Calibri" panose="020F0502020204030204" pitchFamily="34" charset="0"/>
              </a:rPr>
              <a:t>?.</a:t>
            </a:r>
            <a:r>
              <a:rPr lang="en-IN" sz="2200" i="0" dirty="0" err="1">
                <a:solidFill>
                  <a:srgbClr val="333333"/>
                </a:solidFill>
                <a:effectLst/>
                <a:latin typeface="Calibri" panose="020F0502020204030204" pitchFamily="34" charset="0"/>
                <a:cs typeface="Calibri" panose="020F0502020204030204" pitchFamily="34" charset="0"/>
              </a:rPr>
              <a:t>isAuthenticated</a:t>
            </a:r>
            <a:r>
              <a:rPr lang="en-IN" sz="2200" i="0" dirty="0">
                <a:solidFill>
                  <a:srgbClr val="333333"/>
                </a:solidFill>
                <a:effectLst/>
                <a:latin typeface="Calibri" panose="020F0502020204030204" pitchFamily="34" charset="0"/>
                <a:cs typeface="Calibri" panose="020F0502020204030204" pitchFamily="34" charset="0"/>
              </a:rPr>
              <a:t>).</a:t>
            </a:r>
            <a:r>
              <a:rPr lang="en-IN" sz="2200" i="0" dirty="0" err="1">
                <a:solidFill>
                  <a:srgbClr val="333333"/>
                </a:solidFill>
                <a:effectLst/>
                <a:latin typeface="Calibri" panose="020F0502020204030204" pitchFamily="34" charset="0"/>
                <a:cs typeface="Calibri" panose="020F0502020204030204" pitchFamily="34" charset="0"/>
              </a:rPr>
              <a:t>toHaveBeenCalled</a:t>
            </a:r>
            <a:r>
              <a:rPr lang="en-IN" sz="2200" i="0" dirty="0">
                <a:solidFill>
                  <a:srgbClr val="333333"/>
                </a:solidFill>
                <a:effectLst/>
                <a:latin typeface="Calibri" panose="020F0502020204030204" pitchFamily="34" charset="0"/>
                <a:cs typeface="Calibri" panose="020F0502020204030204" pitchFamily="34" charset="0"/>
              </a:rPr>
              <a:t>(); </a:t>
            </a:r>
          </a:p>
          <a:p>
            <a:endParaRPr lang="en-IN" sz="2200" i="0" dirty="0">
              <a:solidFill>
                <a:srgbClr val="333333"/>
              </a:solidFill>
              <a:effectLst/>
              <a:latin typeface="Calibri" panose="020F0502020204030204" pitchFamily="34" charset="0"/>
              <a:cs typeface="Calibri" panose="020F0502020204030204" pitchFamily="34" charset="0"/>
            </a:endParaRPr>
          </a:p>
          <a:p>
            <a:endParaRPr lang="en-IN" sz="2200" i="0" dirty="0">
              <a:solidFill>
                <a:srgbClr val="333333"/>
              </a:solidFill>
              <a:effectLst/>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US" dirty="0"/>
              <a:t>Spy</a:t>
            </a:r>
          </a:p>
        </p:txBody>
      </p:sp>
    </p:spTree>
    <p:extLst>
      <p:ext uri="{BB962C8B-B14F-4D97-AF65-F5344CB8AC3E}">
        <p14:creationId xmlns:p14="http://schemas.microsoft.com/office/powerpoint/2010/main" val="346514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764704"/>
            <a:ext cx="8820000" cy="5265056"/>
          </a:xfrm>
        </p:spPr>
        <p:txBody>
          <a:bodyPr/>
          <a:lstStyle/>
          <a:p>
            <a:pPr algn="l"/>
            <a:r>
              <a:rPr lang="en-IN" sz="2200" b="0" i="0" dirty="0">
                <a:solidFill>
                  <a:srgbClr val="333333"/>
                </a:solidFill>
                <a:effectLst/>
                <a:latin typeface="Calibri" panose="020F0502020204030204" pitchFamily="34" charset="0"/>
                <a:cs typeface="Calibri" panose="020F0502020204030204" pitchFamily="34" charset="0"/>
              </a:rPr>
              <a:t>The Angular Test Bed (ATB) is a higher level </a:t>
            </a:r>
            <a:r>
              <a:rPr lang="en-IN" sz="2200" b="0" i="1" dirty="0">
                <a:solidFill>
                  <a:srgbClr val="333333"/>
                </a:solidFill>
                <a:effectLst/>
                <a:latin typeface="Calibri" panose="020F0502020204030204" pitchFamily="34" charset="0"/>
                <a:cs typeface="Calibri" panose="020F0502020204030204" pitchFamily="34" charset="0"/>
              </a:rPr>
              <a:t>Angular Only</a:t>
            </a:r>
            <a:r>
              <a:rPr lang="en-IN" sz="2200" b="0" i="0" dirty="0">
                <a:solidFill>
                  <a:srgbClr val="333333"/>
                </a:solidFill>
                <a:effectLst/>
                <a:latin typeface="Calibri" panose="020F0502020204030204" pitchFamily="34" charset="0"/>
                <a:cs typeface="Calibri" panose="020F0502020204030204" pitchFamily="34" charset="0"/>
              </a:rPr>
              <a:t> testing framework that allows us to easily test behaviours that depend on the Angular Framework.</a:t>
            </a:r>
          </a:p>
          <a:p>
            <a:pPr algn="l"/>
            <a:r>
              <a:rPr lang="en-IN" sz="2200" b="0" i="0" dirty="0">
                <a:solidFill>
                  <a:srgbClr val="333333"/>
                </a:solidFill>
                <a:effectLst/>
                <a:latin typeface="Calibri" panose="020F0502020204030204" pitchFamily="34" charset="0"/>
                <a:cs typeface="Calibri" panose="020F0502020204030204" pitchFamily="34" charset="0"/>
              </a:rPr>
              <a:t>We still write our tests in Jasmine and run using Karma but we now have a slightly easier way to create components, handle injection, test asynchronous behaviour and interact with our application.</a:t>
            </a:r>
          </a:p>
          <a:p>
            <a:br>
              <a:rPr lang="en-IN" sz="2200" b="0" i="0" dirty="0">
                <a:solidFill>
                  <a:srgbClr val="333333"/>
                </a:solidFill>
                <a:effectLst/>
                <a:latin typeface="Calibri" panose="020F0502020204030204" pitchFamily="34" charset="0"/>
                <a:cs typeface="Calibri" panose="020F0502020204030204" pitchFamily="34" charset="0"/>
              </a:rPr>
            </a:br>
            <a:endParaRPr lang="en-IN" sz="2200" b="0" i="0" dirty="0">
              <a:solidFill>
                <a:srgbClr val="333333"/>
              </a:solidFill>
              <a:effectLst/>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US" dirty="0"/>
              <a:t>Angular Test Bed</a:t>
            </a:r>
          </a:p>
        </p:txBody>
      </p:sp>
      <p:sp>
        <p:nvSpPr>
          <p:cNvPr id="5" name="TextBox 4">
            <a:extLst>
              <a:ext uri="{FF2B5EF4-FFF2-40B4-BE49-F238E27FC236}">
                <a16:creationId xmlns:a16="http://schemas.microsoft.com/office/drawing/2014/main" id="{2B49A336-9BA6-83F5-0A2B-F8A5F2632175}"/>
              </a:ext>
            </a:extLst>
          </p:cNvPr>
          <p:cNvSpPr txBox="1"/>
          <p:nvPr/>
        </p:nvSpPr>
        <p:spPr>
          <a:xfrm>
            <a:off x="2051720" y="4725144"/>
            <a:ext cx="4572000" cy="646331"/>
          </a:xfrm>
          <a:prstGeom prst="rect">
            <a:avLst/>
          </a:prstGeom>
          <a:noFill/>
        </p:spPr>
        <p:txBody>
          <a:bodyPr wrap="square">
            <a:spAutoFit/>
          </a:bodyPr>
          <a:lstStyle/>
          <a:p>
            <a:r>
              <a:rPr lang="en-US" dirty="0"/>
              <a:t>https://</a:t>
            </a:r>
            <a:r>
              <a:rPr lang="en-US" dirty="0" err="1"/>
              <a:t>angular.io</a:t>
            </a:r>
            <a:r>
              <a:rPr lang="en-US" dirty="0"/>
              <a:t>/guide/</a:t>
            </a:r>
            <a:r>
              <a:rPr lang="en-US" dirty="0" err="1"/>
              <a:t>testing-components-basics#component-class-testing</a:t>
            </a:r>
            <a:endParaRPr lang="en-US" dirty="0"/>
          </a:p>
        </p:txBody>
      </p:sp>
    </p:spTree>
    <p:extLst>
      <p:ext uri="{BB962C8B-B14F-4D97-AF65-F5344CB8AC3E}">
        <p14:creationId xmlns:p14="http://schemas.microsoft.com/office/powerpoint/2010/main" val="394865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764704"/>
            <a:ext cx="8820000" cy="5265056"/>
          </a:xfrm>
        </p:spPr>
        <p:txBody>
          <a:bodyPr/>
          <a:lstStyle/>
          <a:p>
            <a:pPr algn="l"/>
            <a:r>
              <a:rPr lang="en-IN" sz="2200" b="0" i="0" dirty="0" err="1">
                <a:solidFill>
                  <a:srgbClr val="333333"/>
                </a:solidFill>
                <a:effectLst/>
                <a:latin typeface="Calibri" panose="020F0502020204030204" pitchFamily="34" charset="0"/>
                <a:cs typeface="Calibri" panose="020F0502020204030204" pitchFamily="34" charset="0"/>
              </a:rPr>
              <a:t>beforeEach</a:t>
            </a:r>
            <a:r>
              <a:rPr lang="en-IN" sz="2200" b="0" i="0" dirty="0">
                <a:solidFill>
                  <a:srgbClr val="333333"/>
                </a:solidFill>
                <a:effectLst/>
                <a:latin typeface="Calibri" panose="020F0502020204030204" pitchFamily="34" charset="0"/>
                <a:cs typeface="Calibri" panose="020F0502020204030204" pitchFamily="34" charset="0"/>
              </a:rPr>
              <a:t> is </a:t>
            </a:r>
            <a:r>
              <a:rPr lang="en-IN" sz="2200" dirty="0">
                <a:solidFill>
                  <a:srgbClr val="333333"/>
                </a:solidFill>
                <a:latin typeface="Calibri" panose="020F0502020204030204" pitchFamily="34" charset="0"/>
                <a:cs typeface="Calibri" panose="020F0502020204030204" pitchFamily="34" charset="0"/>
              </a:rPr>
              <a:t>the first block </a:t>
            </a:r>
            <a:r>
              <a:rPr lang="en-IN" sz="2200" b="0" i="0" dirty="0">
                <a:solidFill>
                  <a:srgbClr val="333333"/>
                </a:solidFill>
                <a:effectLst/>
                <a:latin typeface="Calibri" panose="020F0502020204030204" pitchFamily="34" charset="0"/>
                <a:cs typeface="Calibri" panose="020F0502020204030204" pitchFamily="34" charset="0"/>
              </a:rPr>
              <a:t>inside the container (describe). </a:t>
            </a:r>
            <a:br>
              <a:rPr lang="en-IN" sz="2200" b="0" i="0" dirty="0">
                <a:solidFill>
                  <a:srgbClr val="333333"/>
                </a:solidFill>
                <a:effectLst/>
                <a:latin typeface="Calibri" panose="020F0502020204030204" pitchFamily="34" charset="0"/>
                <a:cs typeface="Calibri" panose="020F0502020204030204" pitchFamily="34" charset="0"/>
              </a:rPr>
            </a:br>
            <a:r>
              <a:rPr lang="en-IN" sz="2200" b="0" i="0" dirty="0">
                <a:solidFill>
                  <a:srgbClr val="333333"/>
                </a:solidFill>
                <a:effectLst/>
                <a:latin typeface="Calibri" panose="020F0502020204030204" pitchFamily="34" charset="0"/>
                <a:cs typeface="Calibri" panose="020F0502020204030204" pitchFamily="34" charset="0"/>
              </a:rPr>
              <a:t>This is the only block that runs before any other block (it). </a:t>
            </a:r>
            <a:br>
              <a:rPr lang="en-IN" sz="2200" b="0" i="0" dirty="0">
                <a:solidFill>
                  <a:srgbClr val="333333"/>
                </a:solidFill>
                <a:effectLst/>
                <a:latin typeface="Calibri" panose="020F0502020204030204" pitchFamily="34" charset="0"/>
                <a:cs typeface="Calibri" panose="020F0502020204030204" pitchFamily="34" charset="0"/>
              </a:rPr>
            </a:br>
            <a:r>
              <a:rPr lang="en-IN" sz="2200" b="0" i="0" dirty="0">
                <a:solidFill>
                  <a:srgbClr val="333333"/>
                </a:solidFill>
                <a:effectLst/>
                <a:latin typeface="Calibri" panose="020F0502020204030204" pitchFamily="34" charset="0"/>
                <a:cs typeface="Calibri" panose="020F0502020204030204" pitchFamily="34" charset="0"/>
              </a:rPr>
              <a:t>The declaration of the app module in </a:t>
            </a:r>
            <a:r>
              <a:rPr lang="en-IN" sz="2200" b="0" i="0" dirty="0" err="1">
                <a:solidFill>
                  <a:srgbClr val="333333"/>
                </a:solidFill>
                <a:effectLst/>
                <a:latin typeface="Calibri" panose="020F0502020204030204" pitchFamily="34" charset="0"/>
                <a:cs typeface="Calibri" panose="020F0502020204030204" pitchFamily="34" charset="0"/>
              </a:rPr>
              <a:t>app.module.ts</a:t>
            </a:r>
            <a:r>
              <a:rPr lang="en-IN" sz="2200" b="0" i="0" dirty="0">
                <a:solidFill>
                  <a:srgbClr val="333333"/>
                </a:solidFill>
                <a:effectLst/>
                <a:latin typeface="Calibri" panose="020F0502020204030204" pitchFamily="34" charset="0"/>
                <a:cs typeface="Calibri" panose="020F0502020204030204" pitchFamily="34" charset="0"/>
              </a:rPr>
              <a:t> file is simulated (declared) in the </a:t>
            </a:r>
            <a:r>
              <a:rPr lang="en-IN" sz="2200" b="0" i="0" dirty="0" err="1">
                <a:solidFill>
                  <a:srgbClr val="333333"/>
                </a:solidFill>
                <a:effectLst/>
                <a:latin typeface="Calibri" panose="020F0502020204030204" pitchFamily="34" charset="0"/>
                <a:cs typeface="Calibri" panose="020F0502020204030204" pitchFamily="34" charset="0"/>
              </a:rPr>
              <a:t>beforeEach</a:t>
            </a:r>
            <a:r>
              <a:rPr lang="en-IN" sz="2200" b="0" i="0" dirty="0">
                <a:solidFill>
                  <a:srgbClr val="333333"/>
                </a:solidFill>
                <a:effectLst/>
                <a:latin typeface="Calibri" panose="020F0502020204030204" pitchFamily="34" charset="0"/>
                <a:cs typeface="Calibri" panose="020F0502020204030204" pitchFamily="34" charset="0"/>
              </a:rPr>
              <a:t> block</a:t>
            </a:r>
          </a:p>
          <a:p>
            <a:r>
              <a:rPr lang="en-IN" sz="2200" b="0" i="0" dirty="0">
                <a:solidFill>
                  <a:srgbClr val="333333"/>
                </a:solidFill>
                <a:effectLst/>
                <a:latin typeface="Calibri" panose="020F0502020204030204" pitchFamily="34" charset="0"/>
                <a:cs typeface="Calibri" panose="020F0502020204030204" pitchFamily="34" charset="0"/>
              </a:rPr>
              <a:t>The </a:t>
            </a:r>
            <a:r>
              <a:rPr lang="en-IN" sz="2200" b="0" i="0" dirty="0" err="1">
                <a:solidFill>
                  <a:srgbClr val="333333"/>
                </a:solidFill>
                <a:effectLst/>
                <a:latin typeface="Calibri" panose="020F0502020204030204" pitchFamily="34" charset="0"/>
                <a:cs typeface="Calibri" panose="020F0502020204030204" pitchFamily="34" charset="0"/>
              </a:rPr>
              <a:t>compileComponents</a:t>
            </a:r>
            <a:r>
              <a:rPr lang="en-IN" sz="2200" b="0" i="0" dirty="0">
                <a:solidFill>
                  <a:srgbClr val="333333"/>
                </a:solidFill>
                <a:effectLst/>
                <a:latin typeface="Calibri" panose="020F0502020204030204" pitchFamily="34" charset="0"/>
                <a:cs typeface="Calibri" panose="020F0502020204030204" pitchFamily="34" charset="0"/>
              </a:rPr>
              <a:t> object is called to compile your component’s resources like the template, styles etc</a:t>
            </a:r>
          </a:p>
          <a:p>
            <a:r>
              <a:rPr lang="en-IN" sz="2200" b="0" i="0" dirty="0">
                <a:solidFill>
                  <a:srgbClr val="333333"/>
                </a:solidFill>
                <a:effectLst/>
                <a:latin typeface="Calibri" panose="020F0502020204030204" pitchFamily="34" charset="0"/>
                <a:cs typeface="Calibri" panose="020F0502020204030204" pitchFamily="34" charset="0"/>
              </a:rPr>
              <a:t>configure a testing module using the </a:t>
            </a:r>
            <a:r>
              <a:rPr lang="en-IN" sz="2200" b="0" i="0" dirty="0" err="1">
                <a:solidFill>
                  <a:srgbClr val="333333"/>
                </a:solidFill>
                <a:effectLst/>
                <a:latin typeface="Calibri" panose="020F0502020204030204" pitchFamily="34" charset="0"/>
                <a:cs typeface="Calibri" panose="020F0502020204030204" pitchFamily="34" charset="0"/>
              </a:rPr>
              <a:t>TestBed</a:t>
            </a:r>
            <a:r>
              <a:rPr lang="en-IN" sz="2200" b="0" i="0" dirty="0">
                <a:solidFill>
                  <a:srgbClr val="333333"/>
                </a:solidFill>
                <a:effectLst/>
                <a:latin typeface="Calibri" panose="020F0502020204030204" pitchFamily="34" charset="0"/>
                <a:cs typeface="Calibri" panose="020F0502020204030204" pitchFamily="34" charset="0"/>
              </a:rPr>
              <a:t> class.</a:t>
            </a:r>
          </a:p>
          <a:p>
            <a:r>
              <a:rPr lang="en-IN" sz="2200" b="0" i="0" dirty="0">
                <a:solidFill>
                  <a:srgbClr val="333333"/>
                </a:solidFill>
                <a:effectLst/>
                <a:latin typeface="Calibri" panose="020F0502020204030204" pitchFamily="34" charset="0"/>
                <a:cs typeface="Calibri" panose="020F0502020204030204" pitchFamily="34" charset="0"/>
              </a:rPr>
              <a:t>This creates a test Angular Module which we can use to instantiate components, perform dependency injection and so on.</a:t>
            </a:r>
          </a:p>
          <a:p>
            <a:r>
              <a:rPr lang="en-IN" sz="2200" b="0" i="0" dirty="0">
                <a:solidFill>
                  <a:srgbClr val="333333"/>
                </a:solidFill>
                <a:effectLst/>
                <a:latin typeface="Calibri" panose="020F0502020204030204" pitchFamily="34" charset="0"/>
                <a:cs typeface="Calibri" panose="020F0502020204030204" pitchFamily="34" charset="0"/>
              </a:rPr>
              <a:t>We configure it in exactly the same way as we would configure a normal </a:t>
            </a:r>
            <a:r>
              <a:rPr lang="en-IN" sz="2200" b="0" i="0" dirty="0" err="1">
                <a:solidFill>
                  <a:srgbClr val="333333"/>
                </a:solidFill>
                <a:effectLst/>
                <a:latin typeface="Calibri" panose="020F0502020204030204" pitchFamily="34" charset="0"/>
                <a:cs typeface="Calibri" panose="020F0502020204030204" pitchFamily="34" charset="0"/>
              </a:rPr>
              <a:t>NgModule</a:t>
            </a:r>
            <a:r>
              <a:rPr lang="en-IN" sz="2200" b="0" i="0" dirty="0">
                <a:solidFill>
                  <a:srgbClr val="333333"/>
                </a:solidFill>
                <a:effectLst/>
                <a:latin typeface="Calibri" panose="020F0502020204030204" pitchFamily="34" charset="0"/>
                <a:cs typeface="Calibri" panose="020F0502020204030204" pitchFamily="34" charset="0"/>
              </a:rPr>
              <a:t>.</a:t>
            </a:r>
          </a:p>
          <a:p>
            <a:r>
              <a:rPr lang="en-IN" sz="2200" b="0" i="0" dirty="0">
                <a:solidFill>
                  <a:srgbClr val="333333"/>
                </a:solidFill>
                <a:effectLst/>
                <a:latin typeface="Calibri" panose="020F0502020204030204" pitchFamily="34" charset="0"/>
                <a:cs typeface="Calibri" panose="020F0502020204030204" pitchFamily="34" charset="0"/>
              </a:rPr>
              <a:t>In this case we pass in the </a:t>
            </a:r>
            <a:r>
              <a:rPr lang="en-IN" sz="2200" b="0" i="0" dirty="0" err="1">
                <a:solidFill>
                  <a:srgbClr val="333333"/>
                </a:solidFill>
                <a:effectLst/>
                <a:latin typeface="Calibri" panose="020F0502020204030204" pitchFamily="34" charset="0"/>
                <a:cs typeface="Calibri" panose="020F0502020204030204" pitchFamily="34" charset="0"/>
              </a:rPr>
              <a:t>LoginComponent</a:t>
            </a:r>
            <a:r>
              <a:rPr lang="en-IN" sz="2200" b="0" i="0" dirty="0">
                <a:solidFill>
                  <a:srgbClr val="333333"/>
                </a:solidFill>
                <a:effectLst/>
                <a:latin typeface="Calibri" panose="020F0502020204030204" pitchFamily="34" charset="0"/>
                <a:cs typeface="Calibri" panose="020F0502020204030204" pitchFamily="34" charset="0"/>
              </a:rPr>
              <a:t> in the declarations and the </a:t>
            </a:r>
            <a:r>
              <a:rPr lang="en-IN" sz="2200" b="0" i="0" dirty="0" err="1">
                <a:solidFill>
                  <a:srgbClr val="333333"/>
                </a:solidFill>
                <a:effectLst/>
                <a:latin typeface="Calibri" panose="020F0502020204030204" pitchFamily="34" charset="0"/>
                <a:cs typeface="Calibri" panose="020F0502020204030204" pitchFamily="34" charset="0"/>
              </a:rPr>
              <a:t>AuthService</a:t>
            </a:r>
            <a:r>
              <a:rPr lang="en-IN" sz="2200" b="0" i="0" dirty="0">
                <a:solidFill>
                  <a:srgbClr val="333333"/>
                </a:solidFill>
                <a:effectLst/>
                <a:latin typeface="Calibri" panose="020F0502020204030204" pitchFamily="34" charset="0"/>
                <a:cs typeface="Calibri" panose="020F0502020204030204" pitchFamily="34" charset="0"/>
              </a:rPr>
              <a:t> is already injected in root</a:t>
            </a:r>
          </a:p>
          <a:p>
            <a:br>
              <a:rPr lang="en-IN" sz="2200" b="0" i="0" dirty="0">
                <a:solidFill>
                  <a:srgbClr val="333333"/>
                </a:solidFill>
                <a:effectLst/>
                <a:latin typeface="Calibri" panose="020F0502020204030204" pitchFamily="34" charset="0"/>
                <a:cs typeface="Calibri" panose="020F0502020204030204" pitchFamily="34" charset="0"/>
              </a:rPr>
            </a:br>
            <a:endParaRPr lang="en-IN" sz="2200" b="0" i="0" dirty="0">
              <a:solidFill>
                <a:srgbClr val="333333"/>
              </a:solidFill>
              <a:effectLst/>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US" dirty="0"/>
              <a:t>Understand Spec file</a:t>
            </a:r>
          </a:p>
        </p:txBody>
      </p:sp>
    </p:spTree>
    <p:extLst>
      <p:ext uri="{BB962C8B-B14F-4D97-AF65-F5344CB8AC3E}">
        <p14:creationId xmlns:p14="http://schemas.microsoft.com/office/powerpoint/2010/main" val="7822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a:buFont typeface="Arial" panose="020B0604020202020204" pitchFamily="34" charset="0"/>
              <a:buChar char="•"/>
            </a:pPr>
            <a:r>
              <a:rPr lang="en-IN" sz="2400" b="1" i="0" dirty="0">
                <a:solidFill>
                  <a:srgbClr val="292929"/>
                </a:solidFill>
                <a:effectLst/>
                <a:latin typeface="Calibri" panose="020F0502020204030204" pitchFamily="34" charset="0"/>
                <a:cs typeface="Calibri" panose="020F0502020204030204" pitchFamily="34" charset="0"/>
              </a:rPr>
              <a:t>Improve the design of implementations.</a:t>
            </a:r>
            <a:br>
              <a:rPr lang="en-IN" sz="2400" b="0" i="0" dirty="0">
                <a:solidFill>
                  <a:srgbClr val="292929"/>
                </a:solidFill>
                <a:effectLst/>
                <a:latin typeface="Calibri" panose="020F0502020204030204" pitchFamily="34" charset="0"/>
                <a:cs typeface="Calibri" panose="020F0502020204030204" pitchFamily="34" charset="0"/>
              </a:rPr>
            </a:br>
            <a:r>
              <a:rPr lang="en-IN" sz="2400" b="0" i="0" dirty="0">
                <a:solidFill>
                  <a:srgbClr val="292929"/>
                </a:solidFill>
                <a:effectLst/>
                <a:latin typeface="Calibri" panose="020F0502020204030204" pitchFamily="34" charset="0"/>
                <a:cs typeface="Calibri" panose="020F0502020204030204" pitchFamily="34" charset="0"/>
              </a:rPr>
              <a:t>Start coding a feature without giving it a lot of thought to the design is a very common mistake among developers. Using unit testing is going to enforce you to think and re-think the design, and if you are using TDD the impact is even bigger.</a:t>
            </a:r>
          </a:p>
          <a:p>
            <a:pPr algn="l">
              <a:buFont typeface="Arial" panose="020B0604020202020204" pitchFamily="34" charset="0"/>
              <a:buChar char="•"/>
            </a:pPr>
            <a:r>
              <a:rPr lang="en-IN" sz="2400" b="1" i="0" dirty="0">
                <a:solidFill>
                  <a:srgbClr val="292929"/>
                </a:solidFill>
                <a:effectLst/>
                <a:latin typeface="Calibri" panose="020F0502020204030204" pitchFamily="34" charset="0"/>
                <a:cs typeface="Calibri" panose="020F0502020204030204" pitchFamily="34" charset="0"/>
              </a:rPr>
              <a:t>Allows refactoring.</a:t>
            </a:r>
            <a:br>
              <a:rPr lang="en-IN" sz="2400" b="0" i="0" dirty="0">
                <a:solidFill>
                  <a:srgbClr val="292929"/>
                </a:solidFill>
                <a:effectLst/>
                <a:latin typeface="Calibri" panose="020F0502020204030204" pitchFamily="34" charset="0"/>
                <a:cs typeface="Calibri" panose="020F0502020204030204" pitchFamily="34" charset="0"/>
              </a:rPr>
            </a:br>
            <a:r>
              <a:rPr lang="en-IN" sz="2400" b="0" i="0" dirty="0">
                <a:solidFill>
                  <a:srgbClr val="292929"/>
                </a:solidFill>
                <a:effectLst/>
                <a:latin typeface="Calibri" panose="020F0502020204030204" pitchFamily="34" charset="0"/>
                <a:cs typeface="Calibri" panose="020F0502020204030204" pitchFamily="34" charset="0"/>
              </a:rPr>
              <a:t>Since you already have tests that ensure that everything is working as expected, you can easily add changes to that code with the certainty that you are not adding any bugs.</a:t>
            </a:r>
          </a:p>
          <a:p>
            <a:pPr algn="l">
              <a:buFont typeface="Arial" panose="020B0604020202020204" pitchFamily="34" charset="0"/>
              <a:buChar char="•"/>
            </a:pPr>
            <a:r>
              <a:rPr lang="en-IN" sz="2400" b="1" i="0" dirty="0">
                <a:solidFill>
                  <a:srgbClr val="292929"/>
                </a:solidFill>
                <a:effectLst/>
                <a:latin typeface="Calibri" panose="020F0502020204030204" pitchFamily="34" charset="0"/>
                <a:cs typeface="Calibri" panose="020F0502020204030204" pitchFamily="34" charset="0"/>
              </a:rPr>
              <a:t>Add new features without breaking anything.</a:t>
            </a:r>
            <a:br>
              <a:rPr lang="en-IN" sz="2400" b="1" i="0" dirty="0">
                <a:solidFill>
                  <a:srgbClr val="292929"/>
                </a:solidFill>
                <a:effectLst/>
                <a:latin typeface="Calibri" panose="020F0502020204030204" pitchFamily="34" charset="0"/>
                <a:cs typeface="Calibri" panose="020F0502020204030204" pitchFamily="34" charset="0"/>
              </a:rPr>
            </a:br>
            <a:r>
              <a:rPr lang="en-IN" sz="2400" b="0" i="0" dirty="0">
                <a:solidFill>
                  <a:srgbClr val="292929"/>
                </a:solidFill>
                <a:effectLst/>
                <a:latin typeface="Calibri" panose="020F0502020204030204" pitchFamily="34" charset="0"/>
                <a:cs typeface="Calibri" panose="020F0502020204030204" pitchFamily="34" charset="0"/>
              </a:rPr>
              <a:t>When you are adding a new feature you can run the tests to ensure that you </a:t>
            </a:r>
            <a:r>
              <a:rPr lang="en-IN" sz="2400" b="0" i="0" dirty="0" err="1">
                <a:solidFill>
                  <a:srgbClr val="292929"/>
                </a:solidFill>
                <a:effectLst/>
                <a:latin typeface="Calibri" panose="020F0502020204030204" pitchFamily="34" charset="0"/>
                <a:cs typeface="Calibri" panose="020F0502020204030204" pitchFamily="34" charset="0"/>
              </a:rPr>
              <a:t>ain’t</a:t>
            </a:r>
            <a:r>
              <a:rPr lang="en-IN" sz="2400" b="0" i="0" dirty="0">
                <a:solidFill>
                  <a:srgbClr val="292929"/>
                </a:solidFill>
                <a:effectLst/>
                <a:latin typeface="Calibri" panose="020F0502020204030204" pitchFamily="34" charset="0"/>
                <a:cs typeface="Calibri" panose="020F0502020204030204" pitchFamily="34" charset="0"/>
              </a:rPr>
              <a:t> breaking any other part of the application.</a:t>
            </a:r>
          </a:p>
          <a:p>
            <a:r>
              <a:rPr lang="en-IN" sz="2400" dirty="0">
                <a:latin typeface="Calibri" panose="020F0502020204030204" pitchFamily="34" charset="0"/>
                <a:cs typeface="Calibri" panose="020F0502020204030204" pitchFamily="34" charset="0"/>
              </a:rPr>
              <a:t>Tests are good documentation.</a:t>
            </a:r>
          </a:p>
          <a:p>
            <a:r>
              <a:rPr lang="en-IN" sz="2400" dirty="0">
                <a:latin typeface="Calibri" panose="020F0502020204030204" pitchFamily="34" charset="0"/>
                <a:cs typeface="Calibri" panose="020F0502020204030204" pitchFamily="34" charset="0"/>
              </a:rPr>
              <a:t>Tests make developers more confident about their work.</a:t>
            </a:r>
            <a:br>
              <a:rPr lang="en-IN" sz="2400" dirty="0">
                <a:latin typeface="Calibri" panose="020F0502020204030204" pitchFamily="34" charset="0"/>
                <a:cs typeface="Calibri" panose="020F0502020204030204" pitchFamily="34" charset="0"/>
              </a:rPr>
            </a:br>
            <a:endParaRPr lang="en-US" sz="2200" dirty="0">
              <a:effectLst/>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US" dirty="0"/>
              <a:t>Benefits of  Unit Testing</a:t>
            </a:r>
          </a:p>
        </p:txBody>
      </p:sp>
    </p:spTree>
    <p:extLst>
      <p:ext uri="{BB962C8B-B14F-4D97-AF65-F5344CB8AC3E}">
        <p14:creationId xmlns:p14="http://schemas.microsoft.com/office/powerpoint/2010/main" val="173673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764704"/>
            <a:ext cx="8820000" cy="5265056"/>
          </a:xfrm>
        </p:spPr>
        <p:txBody>
          <a:bodyPr/>
          <a:lstStyle/>
          <a:p>
            <a:r>
              <a:rPr lang="en-IN" sz="2400" b="0" i="0" dirty="0">
                <a:solidFill>
                  <a:srgbClr val="333333"/>
                </a:solidFill>
                <a:effectLst/>
                <a:latin typeface="Calibri" panose="020F0502020204030204" pitchFamily="34" charset="0"/>
                <a:cs typeface="Calibri" panose="020F0502020204030204" pitchFamily="34" charset="0"/>
              </a:rPr>
              <a:t>Once the </a:t>
            </a:r>
            <a:r>
              <a:rPr lang="en-IN" sz="2400" dirty="0">
                <a:latin typeface="Calibri" panose="020F0502020204030204" pitchFamily="34" charset="0"/>
                <a:cs typeface="Calibri" panose="020F0502020204030204" pitchFamily="34" charset="0"/>
              </a:rPr>
              <a:t>ATB</a:t>
            </a:r>
            <a:r>
              <a:rPr lang="en-IN" sz="2400" b="0" i="0" dirty="0">
                <a:solidFill>
                  <a:srgbClr val="333333"/>
                </a:solidFill>
                <a:effectLst/>
                <a:latin typeface="Calibri" panose="020F0502020204030204" pitchFamily="34" charset="0"/>
                <a:cs typeface="Calibri" panose="020F0502020204030204" pitchFamily="34" charset="0"/>
              </a:rPr>
              <a:t> is setup we can then use it to instantiate components</a:t>
            </a:r>
          </a:p>
          <a:p>
            <a:r>
              <a:rPr lang="en-IN" sz="2400" b="0" i="0" dirty="0">
                <a:solidFill>
                  <a:srgbClr val="333333"/>
                </a:solidFill>
                <a:effectLst/>
                <a:latin typeface="Calibri" panose="020F0502020204030204" pitchFamily="34" charset="0"/>
                <a:cs typeface="Calibri" panose="020F0502020204030204" pitchFamily="34" charset="0"/>
              </a:rPr>
              <a:t>A fixture is a wrapper for a component and its template</a:t>
            </a:r>
            <a:br>
              <a:rPr lang="en-IN" sz="2400" b="0" i="0" dirty="0">
                <a:solidFill>
                  <a:srgbClr val="333333"/>
                </a:solidFill>
                <a:effectLst/>
                <a:latin typeface="Calibri" panose="020F0502020204030204" pitchFamily="34" charset="0"/>
                <a:cs typeface="Calibri" panose="020F0502020204030204" pitchFamily="34" charset="0"/>
              </a:rPr>
            </a:br>
            <a:r>
              <a:rPr lang="en-IN" sz="2400" b="0" i="0" dirty="0">
                <a:solidFill>
                  <a:srgbClr val="333333"/>
                </a:solidFill>
                <a:effectLst/>
                <a:latin typeface="Calibri" panose="020F0502020204030204" pitchFamily="34" charset="0"/>
                <a:cs typeface="Calibri" panose="020F0502020204030204" pitchFamily="34" charset="0"/>
              </a:rPr>
              <a:t>let fixture: </a:t>
            </a:r>
            <a:r>
              <a:rPr lang="en-IN" sz="2400" b="0" i="0" dirty="0" err="1">
                <a:solidFill>
                  <a:srgbClr val="333333"/>
                </a:solidFill>
                <a:effectLst/>
                <a:latin typeface="Calibri" panose="020F0502020204030204" pitchFamily="34" charset="0"/>
                <a:cs typeface="Calibri" panose="020F0502020204030204" pitchFamily="34" charset="0"/>
              </a:rPr>
              <a:t>ComponentFixture</a:t>
            </a:r>
            <a:r>
              <a:rPr lang="en-IN" sz="2400" b="0" i="0" dirty="0">
                <a:solidFill>
                  <a:srgbClr val="333333"/>
                </a:solidFill>
                <a:effectLst/>
                <a:latin typeface="Calibri" panose="020F0502020204030204" pitchFamily="34" charset="0"/>
                <a:cs typeface="Calibri" panose="020F0502020204030204" pitchFamily="34" charset="0"/>
              </a:rPr>
              <a:t>&lt;</a:t>
            </a:r>
            <a:r>
              <a:rPr lang="en-IN" sz="2400" b="0" i="0" dirty="0" err="1">
                <a:solidFill>
                  <a:srgbClr val="333333"/>
                </a:solidFill>
                <a:effectLst/>
                <a:latin typeface="Calibri" panose="020F0502020204030204" pitchFamily="34" charset="0"/>
                <a:cs typeface="Calibri" panose="020F0502020204030204" pitchFamily="34" charset="0"/>
              </a:rPr>
              <a:t>LoginComponent</a:t>
            </a:r>
            <a:r>
              <a:rPr lang="en-IN" sz="2400" b="0" i="0" dirty="0">
                <a:solidFill>
                  <a:srgbClr val="333333"/>
                </a:solidFill>
                <a:effectLst/>
                <a:latin typeface="Calibri" panose="020F0502020204030204" pitchFamily="34" charset="0"/>
                <a:cs typeface="Calibri" panose="020F0502020204030204" pitchFamily="34" charset="0"/>
              </a:rPr>
              <a:t>&gt;;</a:t>
            </a:r>
          </a:p>
          <a:p>
            <a:r>
              <a:rPr lang="en-IN" sz="2200" b="0" i="0" dirty="0">
                <a:solidFill>
                  <a:srgbClr val="333333"/>
                </a:solidFill>
                <a:effectLst/>
                <a:latin typeface="Calibri" panose="020F0502020204030204" pitchFamily="34" charset="0"/>
                <a:cs typeface="Calibri" panose="020F0502020204030204" pitchFamily="34" charset="0"/>
              </a:rPr>
              <a:t>We create an instance of a component fixture through the </a:t>
            </a:r>
            <a:r>
              <a:rPr lang="en-IN" sz="2200" b="0" i="0" dirty="0" err="1">
                <a:solidFill>
                  <a:srgbClr val="333333"/>
                </a:solidFill>
                <a:effectLst/>
                <a:latin typeface="Calibri" panose="020F0502020204030204" pitchFamily="34" charset="0"/>
                <a:cs typeface="Calibri" panose="020F0502020204030204" pitchFamily="34" charset="0"/>
              </a:rPr>
              <a:t>TestBed</a:t>
            </a:r>
            <a:r>
              <a:rPr lang="en-IN" sz="2200" b="0" i="0" dirty="0">
                <a:solidFill>
                  <a:srgbClr val="333333"/>
                </a:solidFill>
                <a:effectLst/>
                <a:latin typeface="Calibri" panose="020F0502020204030204" pitchFamily="34" charset="0"/>
                <a:cs typeface="Calibri" panose="020F0502020204030204" pitchFamily="34" charset="0"/>
              </a:rPr>
              <a:t>, this injects the </a:t>
            </a:r>
            <a:r>
              <a:rPr lang="en-IN" sz="2200" b="0" i="0" dirty="0" err="1">
                <a:solidFill>
                  <a:srgbClr val="333333"/>
                </a:solidFill>
                <a:effectLst/>
                <a:latin typeface="Calibri" panose="020F0502020204030204" pitchFamily="34" charset="0"/>
                <a:cs typeface="Calibri" panose="020F0502020204030204" pitchFamily="34" charset="0"/>
              </a:rPr>
              <a:t>AuthService</a:t>
            </a:r>
            <a:r>
              <a:rPr lang="en-IN" sz="2200" b="0" i="0" dirty="0">
                <a:solidFill>
                  <a:srgbClr val="333333"/>
                </a:solidFill>
                <a:effectLst/>
                <a:latin typeface="Calibri" panose="020F0502020204030204" pitchFamily="34" charset="0"/>
                <a:cs typeface="Calibri" panose="020F0502020204030204" pitchFamily="34" charset="0"/>
              </a:rPr>
              <a:t> into the component constructor.</a:t>
            </a:r>
            <a:br>
              <a:rPr lang="en-IN" sz="2200" b="0" i="0" dirty="0">
                <a:solidFill>
                  <a:srgbClr val="333333"/>
                </a:solidFill>
                <a:effectLst/>
                <a:latin typeface="Calibri" panose="020F0502020204030204" pitchFamily="34" charset="0"/>
                <a:cs typeface="Calibri" panose="020F0502020204030204" pitchFamily="34" charset="0"/>
              </a:rPr>
            </a:br>
            <a:r>
              <a:rPr lang="en-IN" sz="2400" dirty="0"/>
              <a:t>fixture </a:t>
            </a:r>
            <a:r>
              <a:rPr lang="en-IN" sz="2400" dirty="0">
                <a:solidFill>
                  <a:srgbClr val="A67F59"/>
                </a:solidFill>
                <a:effectLst/>
              </a:rPr>
              <a:t>=</a:t>
            </a:r>
            <a:r>
              <a:rPr lang="en-IN" sz="2400" dirty="0"/>
              <a:t> </a:t>
            </a:r>
            <a:r>
              <a:rPr lang="en-IN" sz="2400" dirty="0" err="1"/>
              <a:t>TestBed</a:t>
            </a:r>
            <a:r>
              <a:rPr lang="en-IN" sz="2400" dirty="0" err="1">
                <a:solidFill>
                  <a:srgbClr val="999999"/>
                </a:solidFill>
                <a:effectLst/>
              </a:rPr>
              <a:t>.</a:t>
            </a:r>
            <a:r>
              <a:rPr lang="en-IN" sz="2400" dirty="0" err="1">
                <a:solidFill>
                  <a:srgbClr val="DD4A68"/>
                </a:solidFill>
                <a:effectLst/>
              </a:rPr>
              <a:t>createComponent</a:t>
            </a:r>
            <a:r>
              <a:rPr lang="en-IN" sz="2400" dirty="0">
                <a:solidFill>
                  <a:srgbClr val="999999"/>
                </a:solidFill>
                <a:effectLst/>
              </a:rPr>
              <a:t>(</a:t>
            </a:r>
            <a:r>
              <a:rPr lang="en-IN" sz="2400" dirty="0" err="1"/>
              <a:t>LoginComponent</a:t>
            </a:r>
            <a:r>
              <a:rPr lang="en-IN" sz="2400" dirty="0">
                <a:solidFill>
                  <a:srgbClr val="999999"/>
                </a:solidFill>
                <a:effectLst/>
              </a:rPr>
              <a:t>);</a:t>
            </a:r>
          </a:p>
          <a:p>
            <a:r>
              <a:rPr lang="en-IN" sz="2200" b="0" i="0" dirty="0">
                <a:solidFill>
                  <a:srgbClr val="333333"/>
                </a:solidFill>
                <a:effectLst/>
                <a:latin typeface="Calibri" panose="020F0502020204030204" pitchFamily="34" charset="0"/>
                <a:cs typeface="Calibri" panose="020F0502020204030204" pitchFamily="34" charset="0"/>
              </a:rPr>
              <a:t>We can find the actual component from the </a:t>
            </a:r>
            <a:r>
              <a:rPr lang="en-IN" sz="2200" b="0" i="0" dirty="0" err="1">
                <a:solidFill>
                  <a:srgbClr val="333333"/>
                </a:solidFill>
                <a:effectLst/>
                <a:latin typeface="Calibri" panose="020F0502020204030204" pitchFamily="34" charset="0"/>
                <a:cs typeface="Calibri" panose="020F0502020204030204" pitchFamily="34" charset="0"/>
              </a:rPr>
              <a:t>componentInstance</a:t>
            </a:r>
            <a:r>
              <a:rPr lang="en-IN" sz="2200" b="0" i="0" dirty="0">
                <a:solidFill>
                  <a:srgbClr val="333333"/>
                </a:solidFill>
                <a:effectLst/>
                <a:latin typeface="Calibri" panose="020F0502020204030204" pitchFamily="34" charset="0"/>
                <a:cs typeface="Calibri" panose="020F0502020204030204" pitchFamily="34" charset="0"/>
              </a:rPr>
              <a:t> on the fixture</a:t>
            </a:r>
            <a:br>
              <a:rPr lang="en-IN" sz="2200" b="0" i="0" dirty="0">
                <a:solidFill>
                  <a:srgbClr val="333333"/>
                </a:solidFill>
                <a:effectLst/>
                <a:latin typeface="Calibri" panose="020F0502020204030204" pitchFamily="34" charset="0"/>
                <a:cs typeface="Calibri" panose="020F0502020204030204" pitchFamily="34" charset="0"/>
              </a:rPr>
            </a:br>
            <a:r>
              <a:rPr lang="en-IN" sz="2400" dirty="0"/>
              <a:t>component </a:t>
            </a:r>
            <a:r>
              <a:rPr lang="en-IN" sz="2400" dirty="0">
                <a:solidFill>
                  <a:srgbClr val="A67F59"/>
                </a:solidFill>
                <a:effectLst/>
              </a:rPr>
              <a:t>=</a:t>
            </a:r>
            <a:r>
              <a:rPr lang="en-IN" sz="2400" dirty="0"/>
              <a:t> </a:t>
            </a:r>
            <a:r>
              <a:rPr lang="en-IN" sz="2400" dirty="0" err="1"/>
              <a:t>fixture</a:t>
            </a:r>
            <a:r>
              <a:rPr lang="en-IN" sz="2400" dirty="0" err="1">
                <a:solidFill>
                  <a:srgbClr val="999999"/>
                </a:solidFill>
                <a:effectLst/>
              </a:rPr>
              <a:t>.</a:t>
            </a:r>
            <a:r>
              <a:rPr lang="en-IN" sz="2400" dirty="0" err="1"/>
              <a:t>componentInstance</a:t>
            </a:r>
            <a:r>
              <a:rPr lang="en-IN" sz="2400" dirty="0">
                <a:solidFill>
                  <a:srgbClr val="999999"/>
                </a:solidFill>
                <a:effectLst/>
              </a:rPr>
              <a:t>;</a:t>
            </a:r>
          </a:p>
          <a:p>
            <a:endParaRPr lang="en-IN" sz="2200" b="0" i="0" dirty="0">
              <a:solidFill>
                <a:srgbClr val="333333"/>
              </a:solidFill>
              <a:effectLst/>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US" dirty="0"/>
              <a:t>Fixture</a:t>
            </a:r>
          </a:p>
        </p:txBody>
      </p:sp>
    </p:spTree>
    <p:extLst>
      <p:ext uri="{BB962C8B-B14F-4D97-AF65-F5344CB8AC3E}">
        <p14:creationId xmlns:p14="http://schemas.microsoft.com/office/powerpoint/2010/main" val="266367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764704"/>
            <a:ext cx="8820000" cy="5265056"/>
          </a:xfrm>
        </p:spPr>
        <p:txBody>
          <a:bodyPr/>
          <a:lstStyle/>
          <a:p>
            <a:r>
              <a:rPr lang="en-IN" sz="2200" b="0" i="0" dirty="0">
                <a:solidFill>
                  <a:srgbClr val="333333"/>
                </a:solidFill>
                <a:effectLst/>
                <a:latin typeface="Calibri" panose="020F0502020204030204" pitchFamily="34" charset="0"/>
                <a:cs typeface="Calibri" panose="020F0502020204030204" pitchFamily="34" charset="0"/>
              </a:rPr>
              <a:t>Trying to test whether changes in the state of our application trigger changes in the view without the Angular Test Bed is complicated. However with the </a:t>
            </a:r>
            <a:r>
              <a:rPr lang="en-IN" sz="2200" dirty="0">
                <a:latin typeface="Calibri" panose="020F0502020204030204" pitchFamily="34" charset="0"/>
                <a:cs typeface="Calibri" panose="020F0502020204030204" pitchFamily="34" charset="0"/>
              </a:rPr>
              <a:t>ATB</a:t>
            </a:r>
            <a:r>
              <a:rPr lang="en-IN" sz="2200" b="0" i="0" dirty="0">
                <a:solidFill>
                  <a:srgbClr val="333333"/>
                </a:solidFill>
                <a:effectLst/>
                <a:latin typeface="Calibri" panose="020F0502020204030204" pitchFamily="34" charset="0"/>
                <a:cs typeface="Calibri" panose="020F0502020204030204" pitchFamily="34" charset="0"/>
              </a:rPr>
              <a:t> it’s much simpler</a:t>
            </a:r>
          </a:p>
          <a:p>
            <a:r>
              <a:rPr lang="en-IN" sz="2200" dirty="0">
                <a:solidFill>
                  <a:srgbClr val="333333"/>
                </a:solidFill>
                <a:latin typeface="Calibri" panose="020F0502020204030204" pitchFamily="34" charset="0"/>
                <a:cs typeface="Calibri" panose="020F0502020204030204" pitchFamily="34" charset="0"/>
              </a:rPr>
              <a:t>To get access to the native HTML elements, angular provides with </a:t>
            </a:r>
            <a:r>
              <a:rPr lang="en-IN" sz="2200" dirty="0" err="1">
                <a:solidFill>
                  <a:srgbClr val="333333"/>
                </a:solidFill>
                <a:latin typeface="Calibri" panose="020F0502020204030204" pitchFamily="34" charset="0"/>
                <a:cs typeface="Calibri" panose="020F0502020204030204" pitchFamily="34" charset="0"/>
              </a:rPr>
              <a:t>nativeElement</a:t>
            </a:r>
            <a:r>
              <a:rPr lang="en-IN" sz="2200" dirty="0">
                <a:solidFill>
                  <a:srgbClr val="333333"/>
                </a:solidFill>
                <a:latin typeface="Calibri" panose="020F0502020204030204" pitchFamily="34" charset="0"/>
                <a:cs typeface="Calibri" panose="020F0502020204030204" pitchFamily="34" charset="0"/>
              </a:rPr>
              <a:t> value, that will always be an </a:t>
            </a:r>
            <a:r>
              <a:rPr lang="en-IN" sz="2200" dirty="0" err="1">
                <a:solidFill>
                  <a:srgbClr val="333333"/>
                </a:solidFill>
                <a:latin typeface="Calibri" panose="020F0502020204030204" pitchFamily="34" charset="0"/>
                <a:cs typeface="Calibri" panose="020F0502020204030204" pitchFamily="34" charset="0"/>
              </a:rPr>
              <a:t>HTMLElement</a:t>
            </a:r>
            <a:r>
              <a:rPr lang="en-IN" sz="2200" dirty="0">
                <a:solidFill>
                  <a:srgbClr val="333333"/>
                </a:solidFill>
                <a:latin typeface="Calibri" panose="020F0502020204030204" pitchFamily="34" charset="0"/>
                <a:cs typeface="Calibri" panose="020F0502020204030204" pitchFamily="34" charset="0"/>
              </a:rPr>
              <a:t> or one of its derived classes.</a:t>
            </a:r>
            <a:br>
              <a:rPr lang="en-IN" sz="2200" dirty="0">
                <a:solidFill>
                  <a:srgbClr val="333333"/>
                </a:solidFill>
                <a:latin typeface="Calibri" panose="020F0502020204030204" pitchFamily="34" charset="0"/>
                <a:cs typeface="Calibri" panose="020F0502020204030204" pitchFamily="34" charset="0"/>
              </a:rPr>
            </a:br>
            <a:r>
              <a:rPr lang="en-IN" sz="2200" dirty="0" err="1">
                <a:solidFill>
                  <a:srgbClr val="333333"/>
                </a:solidFill>
                <a:latin typeface="Calibri" panose="020F0502020204030204" pitchFamily="34" charset="0"/>
                <a:cs typeface="Calibri" panose="020F0502020204030204" pitchFamily="34" charset="0"/>
              </a:rPr>
              <a:t>const</a:t>
            </a:r>
            <a:r>
              <a:rPr lang="en-IN" sz="2200" dirty="0">
                <a:solidFill>
                  <a:srgbClr val="333333"/>
                </a:solidFill>
                <a:latin typeface="Calibri" panose="020F0502020204030204" pitchFamily="34" charset="0"/>
                <a:cs typeface="Calibri" panose="020F0502020204030204" pitchFamily="34" charset="0"/>
              </a:rPr>
              <a:t> compiled= </a:t>
            </a:r>
            <a:r>
              <a:rPr lang="en-IN" sz="2200" dirty="0" err="1">
                <a:solidFill>
                  <a:srgbClr val="333333"/>
                </a:solidFill>
                <a:latin typeface="Calibri" panose="020F0502020204030204" pitchFamily="34" charset="0"/>
                <a:cs typeface="Calibri" panose="020F0502020204030204" pitchFamily="34" charset="0"/>
              </a:rPr>
              <a:t>fixture.nativeElement</a:t>
            </a:r>
            <a:r>
              <a:rPr lang="en-IN" sz="2200" dirty="0">
                <a:solidFill>
                  <a:srgbClr val="333333"/>
                </a:solidFill>
                <a:latin typeface="Calibri" panose="020F0502020204030204" pitchFamily="34" charset="0"/>
                <a:cs typeface="Calibri" panose="020F0502020204030204" pitchFamily="34" charset="0"/>
              </a:rPr>
              <a:t> as </a:t>
            </a:r>
            <a:r>
              <a:rPr lang="en-IN" sz="2200" dirty="0" err="1">
                <a:solidFill>
                  <a:srgbClr val="333333"/>
                </a:solidFill>
                <a:latin typeface="Calibri" panose="020F0502020204030204" pitchFamily="34" charset="0"/>
                <a:cs typeface="Calibri" panose="020F0502020204030204" pitchFamily="34" charset="0"/>
              </a:rPr>
              <a:t>HTMLElement</a:t>
            </a:r>
            <a:r>
              <a:rPr lang="en-IN" sz="2200" dirty="0">
                <a:solidFill>
                  <a:srgbClr val="333333"/>
                </a:solidFill>
                <a:latin typeface="Calibri" panose="020F0502020204030204" pitchFamily="34" charset="0"/>
                <a:cs typeface="Calibri" panose="020F0502020204030204" pitchFamily="34" charset="0"/>
              </a:rPr>
              <a:t>;</a:t>
            </a:r>
            <a:br>
              <a:rPr lang="en-IN" sz="2200" dirty="0">
                <a:solidFill>
                  <a:srgbClr val="333333"/>
                </a:solidFill>
                <a:latin typeface="Calibri" panose="020F0502020204030204" pitchFamily="34" charset="0"/>
                <a:cs typeface="Calibri" panose="020F0502020204030204" pitchFamily="34" charset="0"/>
              </a:rPr>
            </a:br>
            <a:r>
              <a:rPr lang="en-IN" sz="2200" dirty="0">
                <a:solidFill>
                  <a:srgbClr val="333333"/>
                </a:solidFill>
                <a:latin typeface="Calibri" panose="020F0502020204030204" pitchFamily="34" charset="0"/>
                <a:cs typeface="Calibri" panose="020F0502020204030204" pitchFamily="34" charset="0"/>
              </a:rPr>
              <a:t>expect(</a:t>
            </a:r>
            <a:r>
              <a:rPr lang="en-IN" sz="2200" dirty="0" err="1">
                <a:solidFill>
                  <a:srgbClr val="333333"/>
                </a:solidFill>
                <a:latin typeface="Calibri" panose="020F0502020204030204" pitchFamily="34" charset="0"/>
                <a:cs typeface="Calibri" panose="020F0502020204030204" pitchFamily="34" charset="0"/>
              </a:rPr>
              <a:t>compiled.querySelector</a:t>
            </a:r>
            <a:r>
              <a:rPr lang="en-IN" sz="2200" dirty="0">
                <a:solidFill>
                  <a:srgbClr val="333333"/>
                </a:solidFill>
                <a:latin typeface="Calibri" panose="020F0502020204030204" pitchFamily="34" charset="0"/>
                <a:cs typeface="Calibri" panose="020F0502020204030204" pitchFamily="34" charset="0"/>
              </a:rPr>
              <a:t>('a')?.</a:t>
            </a:r>
            <a:r>
              <a:rPr lang="en-IN" sz="2200" dirty="0" err="1">
                <a:solidFill>
                  <a:srgbClr val="333333"/>
                </a:solidFill>
                <a:latin typeface="Calibri" panose="020F0502020204030204" pitchFamily="34" charset="0"/>
                <a:cs typeface="Calibri" panose="020F0502020204030204" pitchFamily="34" charset="0"/>
              </a:rPr>
              <a:t>textContent</a:t>
            </a:r>
            <a:r>
              <a:rPr lang="en-IN" sz="2200" dirty="0">
                <a:solidFill>
                  <a:srgbClr val="333333"/>
                </a:solidFill>
                <a:latin typeface="Calibri" panose="020F0502020204030204" pitchFamily="34" charset="0"/>
                <a:cs typeface="Calibri" panose="020F0502020204030204" pitchFamily="34" charset="0"/>
              </a:rPr>
              <a:t>?.trim()).</a:t>
            </a:r>
            <a:r>
              <a:rPr lang="en-IN" sz="2200" dirty="0" err="1">
                <a:solidFill>
                  <a:srgbClr val="333333"/>
                </a:solidFill>
                <a:latin typeface="Calibri" panose="020F0502020204030204" pitchFamily="34" charset="0"/>
                <a:cs typeface="Calibri" panose="020F0502020204030204" pitchFamily="34" charset="0"/>
              </a:rPr>
              <a:t>toBe</a:t>
            </a:r>
            <a:r>
              <a:rPr lang="en-IN" sz="2200" dirty="0">
                <a:solidFill>
                  <a:srgbClr val="333333"/>
                </a:solidFill>
                <a:latin typeface="Calibri" panose="020F0502020204030204" pitchFamily="34" charset="0"/>
                <a:cs typeface="Calibri" panose="020F0502020204030204" pitchFamily="34" charset="0"/>
              </a:rPr>
              <a:t>('');</a:t>
            </a:r>
          </a:p>
          <a:p>
            <a:r>
              <a:rPr lang="en-IN" sz="2200" dirty="0">
                <a:solidFill>
                  <a:srgbClr val="333333"/>
                </a:solidFill>
                <a:latin typeface="Calibri" panose="020F0502020204030204" pitchFamily="34" charset="0"/>
                <a:cs typeface="Calibri" panose="020F0502020204030204" pitchFamily="34" charset="0"/>
              </a:rPr>
              <a:t>We initially expect the text inside the a tag to be blank.</a:t>
            </a:r>
          </a:p>
          <a:p>
            <a:r>
              <a:rPr lang="en-IN" sz="2200" dirty="0">
                <a:solidFill>
                  <a:srgbClr val="333333"/>
                </a:solidFill>
                <a:latin typeface="Calibri" panose="020F0502020204030204" pitchFamily="34" charset="0"/>
                <a:cs typeface="Calibri" panose="020F0502020204030204" pitchFamily="34" charset="0"/>
              </a:rPr>
              <a:t>That’s because when Angular first loads no change detection has been triggered and therefore the view doesn’t show either the Login or Logout text.</a:t>
            </a:r>
          </a:p>
          <a:p>
            <a:r>
              <a:rPr lang="en-IN" sz="2200" dirty="0">
                <a:solidFill>
                  <a:srgbClr val="333333"/>
                </a:solidFill>
                <a:latin typeface="Calibri" panose="020F0502020204030204" pitchFamily="34" charset="0"/>
                <a:cs typeface="Calibri" panose="020F0502020204030204" pitchFamily="34" charset="0"/>
              </a:rPr>
              <a:t>To trigger change detection we call the function </a:t>
            </a:r>
            <a:r>
              <a:rPr lang="en-IN" sz="2200" dirty="0" err="1">
                <a:solidFill>
                  <a:srgbClr val="333333"/>
                </a:solidFill>
                <a:latin typeface="Calibri" panose="020F0502020204030204" pitchFamily="34" charset="0"/>
                <a:cs typeface="Calibri" panose="020F0502020204030204" pitchFamily="34" charset="0"/>
              </a:rPr>
              <a:t>fixture.detectChanges</a:t>
            </a:r>
            <a:r>
              <a:rPr lang="en-IN" sz="2200" dirty="0">
                <a:solidFill>
                  <a:srgbClr val="333333"/>
                </a:solidFill>
                <a:latin typeface="Calibri" panose="020F0502020204030204" pitchFamily="34" charset="0"/>
                <a:cs typeface="Calibri" panose="020F0502020204030204" pitchFamily="34" charset="0"/>
              </a:rPr>
              <a:t>(), now we can update our test spec to:</a:t>
            </a:r>
            <a:br>
              <a:rPr lang="en-IN" sz="2200" dirty="0">
                <a:solidFill>
                  <a:srgbClr val="333333"/>
                </a:solidFill>
                <a:latin typeface="Calibri" panose="020F0502020204030204" pitchFamily="34" charset="0"/>
                <a:cs typeface="Calibri" panose="020F0502020204030204" pitchFamily="34" charset="0"/>
              </a:rPr>
            </a:br>
            <a:r>
              <a:rPr lang="en-IN" sz="2200" dirty="0" err="1">
                <a:solidFill>
                  <a:srgbClr val="333333"/>
                </a:solidFill>
                <a:latin typeface="Calibri" panose="020F0502020204030204" pitchFamily="34" charset="0"/>
                <a:cs typeface="Calibri" panose="020F0502020204030204" pitchFamily="34" charset="0"/>
              </a:rPr>
              <a:t>fixture.detectChanges</a:t>
            </a:r>
            <a:r>
              <a:rPr lang="en-IN" sz="2200" dirty="0">
                <a:solidFill>
                  <a:srgbClr val="333333"/>
                </a:solidFill>
                <a:latin typeface="Calibri" panose="020F0502020204030204" pitchFamily="34" charset="0"/>
                <a:cs typeface="Calibri" panose="020F0502020204030204" pitchFamily="34" charset="0"/>
              </a:rPr>
              <a:t>();</a:t>
            </a:r>
          </a:p>
          <a:p>
            <a:r>
              <a:rPr lang="en-IN" sz="2200" dirty="0">
                <a:solidFill>
                  <a:srgbClr val="333333"/>
                </a:solidFill>
                <a:latin typeface="Calibri" panose="020F0502020204030204" pitchFamily="34" charset="0"/>
                <a:cs typeface="Calibri" panose="020F0502020204030204" pitchFamily="34" charset="0"/>
              </a:rPr>
              <a:t>expect(</a:t>
            </a:r>
            <a:r>
              <a:rPr lang="en-IN" sz="2200" dirty="0" err="1">
                <a:solidFill>
                  <a:srgbClr val="333333"/>
                </a:solidFill>
                <a:latin typeface="Calibri" panose="020F0502020204030204" pitchFamily="34" charset="0"/>
                <a:cs typeface="Calibri" panose="020F0502020204030204" pitchFamily="34" charset="0"/>
              </a:rPr>
              <a:t>compiled.querySelector</a:t>
            </a:r>
            <a:r>
              <a:rPr lang="en-IN" sz="2200" dirty="0">
                <a:solidFill>
                  <a:srgbClr val="333333"/>
                </a:solidFill>
                <a:latin typeface="Calibri" panose="020F0502020204030204" pitchFamily="34" charset="0"/>
                <a:cs typeface="Calibri" panose="020F0502020204030204" pitchFamily="34" charset="0"/>
              </a:rPr>
              <a:t>('a')?.</a:t>
            </a:r>
            <a:r>
              <a:rPr lang="en-IN" sz="2200" dirty="0" err="1">
                <a:solidFill>
                  <a:srgbClr val="333333"/>
                </a:solidFill>
                <a:latin typeface="Calibri" panose="020F0502020204030204" pitchFamily="34" charset="0"/>
                <a:cs typeface="Calibri" panose="020F0502020204030204" pitchFamily="34" charset="0"/>
              </a:rPr>
              <a:t>textContent</a:t>
            </a:r>
            <a:r>
              <a:rPr lang="en-IN" sz="2200" dirty="0">
                <a:solidFill>
                  <a:srgbClr val="333333"/>
                </a:solidFill>
                <a:latin typeface="Calibri" panose="020F0502020204030204" pitchFamily="34" charset="0"/>
                <a:cs typeface="Calibri" panose="020F0502020204030204" pitchFamily="34" charset="0"/>
              </a:rPr>
              <a:t>?.trim()).</a:t>
            </a:r>
            <a:r>
              <a:rPr lang="en-IN" sz="2200" dirty="0" err="1">
                <a:solidFill>
                  <a:srgbClr val="333333"/>
                </a:solidFill>
                <a:latin typeface="Calibri" panose="020F0502020204030204" pitchFamily="34" charset="0"/>
                <a:cs typeface="Calibri" panose="020F0502020204030204" pitchFamily="34" charset="0"/>
              </a:rPr>
              <a:t>toBe</a:t>
            </a:r>
            <a:r>
              <a:rPr lang="en-IN" sz="2200" dirty="0">
                <a:solidFill>
                  <a:srgbClr val="333333"/>
                </a:solidFill>
                <a:latin typeface="Calibri" panose="020F0502020204030204" pitchFamily="34" charset="0"/>
                <a:cs typeface="Calibri" panose="020F0502020204030204" pitchFamily="34" charset="0"/>
              </a:rPr>
              <a:t>('Login');</a:t>
            </a:r>
            <a:br>
              <a:rPr lang="en-IN" sz="2200" dirty="0">
                <a:solidFill>
                  <a:srgbClr val="333333"/>
                </a:solidFill>
                <a:latin typeface="Calibri" panose="020F0502020204030204" pitchFamily="34" charset="0"/>
                <a:cs typeface="Calibri" panose="020F0502020204030204" pitchFamily="34" charset="0"/>
              </a:rPr>
            </a:br>
            <a:endParaRPr lang="en-IN" sz="2200" b="0" i="0" dirty="0">
              <a:solidFill>
                <a:srgbClr val="333333"/>
              </a:solidFill>
              <a:effectLst/>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US" dirty="0"/>
              <a:t>Test Change Detection</a:t>
            </a:r>
          </a:p>
        </p:txBody>
      </p:sp>
    </p:spTree>
    <p:extLst>
      <p:ext uri="{BB962C8B-B14F-4D97-AF65-F5344CB8AC3E}">
        <p14:creationId xmlns:p14="http://schemas.microsoft.com/office/powerpoint/2010/main" val="259308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764704"/>
            <a:ext cx="8820000" cy="5265056"/>
          </a:xfrm>
        </p:spPr>
        <p:txBody>
          <a:bodyPr/>
          <a:lstStyle/>
          <a:p>
            <a:r>
              <a:rPr lang="en-IN" sz="2200" b="0" i="0" dirty="0">
                <a:solidFill>
                  <a:srgbClr val="333333"/>
                </a:solidFill>
                <a:effectLst/>
                <a:latin typeface="Calibri" panose="020F0502020204030204" pitchFamily="34" charset="0"/>
                <a:cs typeface="Calibri" panose="020F0502020204030204" pitchFamily="34" charset="0"/>
              </a:rPr>
              <a:t>Add required </a:t>
            </a:r>
            <a:r>
              <a:rPr lang="en-IN" sz="2200" dirty="0" err="1">
                <a:latin typeface="Calibri" panose="020F0502020204030204" pitchFamily="34" charset="0"/>
                <a:cs typeface="Calibri" panose="020F0502020204030204" pitchFamily="34" charset="0"/>
              </a:rPr>
              <a:t>ReactiveFormsModule</a:t>
            </a:r>
            <a:r>
              <a:rPr lang="en-IN" sz="2200" b="0" i="0" dirty="0">
                <a:solidFill>
                  <a:srgbClr val="333333"/>
                </a:solidFill>
                <a:effectLst/>
                <a:latin typeface="Calibri" panose="020F0502020204030204" pitchFamily="34" charset="0"/>
                <a:cs typeface="Calibri" panose="020F0502020204030204" pitchFamily="34" charset="0"/>
              </a:rPr>
              <a:t> and </a:t>
            </a:r>
            <a:r>
              <a:rPr lang="en-IN" sz="2200" dirty="0" err="1">
                <a:latin typeface="Calibri" panose="020F0502020204030204" pitchFamily="34" charset="0"/>
                <a:cs typeface="Calibri" panose="020F0502020204030204" pitchFamily="34" charset="0"/>
              </a:rPr>
              <a:t>FormsModule</a:t>
            </a:r>
            <a:r>
              <a:rPr lang="en-IN" sz="2200" b="0" i="0" dirty="0">
                <a:solidFill>
                  <a:srgbClr val="333333"/>
                </a:solidFill>
                <a:effectLst/>
                <a:latin typeface="Calibri" panose="020F0502020204030204" pitchFamily="34" charset="0"/>
                <a:cs typeface="Calibri" panose="020F0502020204030204" pitchFamily="34" charset="0"/>
              </a:rPr>
              <a:t> to our test beds imports list</a:t>
            </a:r>
          </a:p>
          <a:p>
            <a:r>
              <a:rPr lang="en-IN" sz="2200" dirty="0">
                <a:solidFill>
                  <a:srgbClr val="333333"/>
                </a:solidFill>
                <a:latin typeface="Calibri" panose="020F0502020204030204" pitchFamily="34" charset="0"/>
                <a:cs typeface="Calibri" panose="020F0502020204030204" pitchFamily="34" charset="0"/>
              </a:rPr>
              <a:t>M</a:t>
            </a:r>
            <a:r>
              <a:rPr lang="en-IN" sz="2200" b="0" i="0" dirty="0">
                <a:solidFill>
                  <a:srgbClr val="333333"/>
                </a:solidFill>
                <a:effectLst/>
                <a:latin typeface="Calibri" panose="020F0502020204030204" pitchFamily="34" charset="0"/>
                <a:cs typeface="Calibri" panose="020F0502020204030204" pitchFamily="34" charset="0"/>
              </a:rPr>
              <a:t>anually trigger the </a:t>
            </a:r>
            <a:r>
              <a:rPr lang="en-IN" sz="2200" b="0" i="0" dirty="0" err="1">
                <a:solidFill>
                  <a:srgbClr val="333333"/>
                </a:solidFill>
                <a:effectLst/>
                <a:latin typeface="Calibri" panose="020F0502020204030204" pitchFamily="34" charset="0"/>
                <a:cs typeface="Calibri" panose="020F0502020204030204" pitchFamily="34" charset="0"/>
              </a:rPr>
              <a:t>ngOnInit</a:t>
            </a:r>
            <a:r>
              <a:rPr lang="en-IN" sz="2200" b="0" i="0" dirty="0">
                <a:solidFill>
                  <a:srgbClr val="333333"/>
                </a:solidFill>
                <a:effectLst/>
                <a:latin typeface="Calibri" panose="020F0502020204030204" pitchFamily="34" charset="0"/>
                <a:cs typeface="Calibri" panose="020F0502020204030204" pitchFamily="34" charset="0"/>
              </a:rPr>
              <a:t> lifecycle function on our component, </a:t>
            </a:r>
          </a:p>
          <a:p>
            <a:r>
              <a:rPr lang="en-IN" sz="2200" b="0" i="0" dirty="0">
                <a:solidFill>
                  <a:srgbClr val="333333"/>
                </a:solidFill>
                <a:effectLst/>
                <a:latin typeface="Calibri" panose="020F0502020204030204" pitchFamily="34" charset="0"/>
                <a:cs typeface="Calibri" panose="020F0502020204030204" pitchFamily="34" charset="0"/>
              </a:rPr>
              <a:t>To check that a blank form is invalid. Since we are using model-driven forms we can just check the valid property on the form model itself</a:t>
            </a:r>
            <a:br>
              <a:rPr lang="en-IN" sz="2200" b="0" i="0" dirty="0">
                <a:solidFill>
                  <a:srgbClr val="333333"/>
                </a:solidFill>
                <a:effectLst/>
                <a:latin typeface="Calibri" panose="020F0502020204030204" pitchFamily="34" charset="0"/>
                <a:cs typeface="Calibri" panose="020F0502020204030204" pitchFamily="34" charset="0"/>
              </a:rPr>
            </a:br>
            <a:r>
              <a:rPr lang="en-IN" sz="2400" dirty="0">
                <a:solidFill>
                  <a:srgbClr val="DD4A68"/>
                </a:solidFill>
                <a:effectLst/>
              </a:rPr>
              <a:t>expect</a:t>
            </a:r>
            <a:r>
              <a:rPr lang="en-IN" sz="2400" dirty="0">
                <a:solidFill>
                  <a:srgbClr val="999999"/>
                </a:solidFill>
                <a:effectLst/>
              </a:rPr>
              <a:t>(</a:t>
            </a:r>
            <a:r>
              <a:rPr lang="en-IN" sz="2400" dirty="0" err="1"/>
              <a:t>component</a:t>
            </a:r>
            <a:r>
              <a:rPr lang="en-IN" sz="2400" dirty="0" err="1">
                <a:solidFill>
                  <a:srgbClr val="999999"/>
                </a:solidFill>
                <a:effectLst/>
              </a:rPr>
              <a:t>.</a:t>
            </a:r>
            <a:r>
              <a:rPr lang="en-IN" sz="2400" dirty="0" err="1"/>
              <a:t>form</a:t>
            </a:r>
            <a:r>
              <a:rPr lang="en-IN" sz="2400" dirty="0" err="1">
                <a:solidFill>
                  <a:srgbClr val="999999"/>
                </a:solidFill>
                <a:effectLst/>
              </a:rPr>
              <a:t>.</a:t>
            </a:r>
            <a:r>
              <a:rPr lang="en-IN" sz="2400" dirty="0" err="1"/>
              <a:t>valid</a:t>
            </a:r>
            <a:r>
              <a:rPr lang="en-IN" sz="2400" dirty="0">
                <a:solidFill>
                  <a:srgbClr val="999999"/>
                </a:solidFill>
                <a:effectLst/>
              </a:rPr>
              <a:t>).</a:t>
            </a:r>
            <a:r>
              <a:rPr lang="en-IN" sz="2400" dirty="0" err="1">
                <a:solidFill>
                  <a:srgbClr val="DD4A68"/>
                </a:solidFill>
                <a:effectLst/>
              </a:rPr>
              <a:t>toBeFalsy</a:t>
            </a:r>
            <a:r>
              <a:rPr lang="en-IN" sz="2400" dirty="0">
                <a:solidFill>
                  <a:srgbClr val="999999"/>
                </a:solidFill>
                <a:effectLst/>
              </a:rPr>
              <a:t>();</a:t>
            </a:r>
          </a:p>
          <a:p>
            <a:r>
              <a:rPr lang="en-IN" sz="2200" b="0" i="0" dirty="0">
                <a:solidFill>
                  <a:srgbClr val="333333"/>
                </a:solidFill>
                <a:effectLst/>
                <a:latin typeface="Calibri" panose="020F0502020204030204" pitchFamily="34" charset="0"/>
                <a:cs typeface="Calibri" panose="020F0502020204030204" pitchFamily="34" charset="0"/>
              </a:rPr>
              <a:t>We can also check to see if individual fields are valid, </a:t>
            </a:r>
            <a:br>
              <a:rPr lang="en-IN" sz="2200" b="0" i="0" dirty="0">
                <a:solidFill>
                  <a:srgbClr val="333333"/>
                </a:solidFill>
                <a:effectLst/>
                <a:latin typeface="Calibri" panose="020F0502020204030204" pitchFamily="34" charset="0"/>
                <a:cs typeface="Calibri" panose="020F0502020204030204" pitchFamily="34" charset="0"/>
              </a:rPr>
            </a:br>
            <a:r>
              <a:rPr lang="en-IN" sz="2400" dirty="0">
                <a:solidFill>
                  <a:srgbClr val="0077AA"/>
                </a:solidFill>
                <a:effectLst/>
              </a:rPr>
              <a:t>let</a:t>
            </a:r>
            <a:r>
              <a:rPr lang="en-IN" sz="2400" dirty="0"/>
              <a:t> email </a:t>
            </a:r>
            <a:r>
              <a:rPr lang="en-IN" sz="2400" dirty="0">
                <a:solidFill>
                  <a:srgbClr val="A67F59"/>
                </a:solidFill>
                <a:effectLst/>
              </a:rPr>
              <a:t>=</a:t>
            </a:r>
            <a:r>
              <a:rPr lang="en-IN" sz="2400" dirty="0"/>
              <a:t> </a:t>
            </a:r>
            <a:r>
              <a:rPr lang="en-IN" sz="2400" dirty="0" err="1"/>
              <a:t>component</a:t>
            </a:r>
            <a:r>
              <a:rPr lang="en-IN" sz="2400" dirty="0" err="1">
                <a:solidFill>
                  <a:srgbClr val="999999"/>
                </a:solidFill>
                <a:effectLst/>
              </a:rPr>
              <a:t>.</a:t>
            </a:r>
            <a:r>
              <a:rPr lang="en-IN" sz="2400" dirty="0" err="1"/>
              <a:t>form</a:t>
            </a:r>
            <a:r>
              <a:rPr lang="en-IN" sz="2400" dirty="0" err="1">
                <a:solidFill>
                  <a:srgbClr val="999999"/>
                </a:solidFill>
                <a:effectLst/>
              </a:rPr>
              <a:t>.</a:t>
            </a:r>
            <a:r>
              <a:rPr lang="en-IN" sz="2400" dirty="0" err="1"/>
              <a:t>controls</a:t>
            </a:r>
            <a:r>
              <a:rPr lang="en-IN" sz="2400" dirty="0">
                <a:solidFill>
                  <a:srgbClr val="999999"/>
                </a:solidFill>
                <a:effectLst/>
              </a:rPr>
              <a:t>[</a:t>
            </a:r>
            <a:r>
              <a:rPr lang="en-IN" sz="2400" dirty="0">
                <a:solidFill>
                  <a:srgbClr val="669900"/>
                </a:solidFill>
                <a:effectLst/>
              </a:rPr>
              <a:t>'email'</a:t>
            </a:r>
            <a:r>
              <a:rPr lang="en-IN" sz="2400" dirty="0">
                <a:solidFill>
                  <a:srgbClr val="999999"/>
                </a:solidFill>
                <a:effectLst/>
              </a:rPr>
              <a:t>];</a:t>
            </a:r>
            <a:r>
              <a:rPr lang="en-IN" sz="2400" dirty="0"/>
              <a:t>  </a:t>
            </a:r>
            <a:r>
              <a:rPr lang="en-IN" sz="2400" dirty="0">
                <a:solidFill>
                  <a:srgbClr val="DD4A68"/>
                </a:solidFill>
                <a:effectLst/>
              </a:rPr>
              <a:t>expect</a:t>
            </a:r>
            <a:r>
              <a:rPr lang="en-IN" sz="2400" dirty="0">
                <a:solidFill>
                  <a:srgbClr val="999999"/>
                </a:solidFill>
                <a:effectLst/>
              </a:rPr>
              <a:t>(</a:t>
            </a:r>
            <a:r>
              <a:rPr lang="en-IN" sz="2400" dirty="0" err="1"/>
              <a:t>email</a:t>
            </a:r>
            <a:r>
              <a:rPr lang="en-IN" sz="2400" dirty="0" err="1">
                <a:solidFill>
                  <a:srgbClr val="999999"/>
                </a:solidFill>
                <a:effectLst/>
              </a:rPr>
              <a:t>.</a:t>
            </a:r>
            <a:r>
              <a:rPr lang="en-IN" sz="2400" dirty="0" err="1"/>
              <a:t>valid</a:t>
            </a:r>
            <a:r>
              <a:rPr lang="en-IN" sz="2400" dirty="0">
                <a:solidFill>
                  <a:srgbClr val="999999"/>
                </a:solidFill>
                <a:effectLst/>
              </a:rPr>
              <a:t>).</a:t>
            </a:r>
            <a:r>
              <a:rPr lang="en-IN" sz="2400" dirty="0" err="1">
                <a:solidFill>
                  <a:srgbClr val="DD4A68"/>
                </a:solidFill>
                <a:effectLst/>
              </a:rPr>
              <a:t>toBeFalsy</a:t>
            </a:r>
            <a:r>
              <a:rPr lang="en-IN" sz="2400" dirty="0">
                <a:solidFill>
                  <a:srgbClr val="999999"/>
                </a:solidFill>
                <a:effectLst/>
              </a:rPr>
              <a:t>();</a:t>
            </a:r>
            <a:r>
              <a:rPr lang="en-IN" sz="2400" dirty="0"/>
              <a:t> </a:t>
            </a:r>
            <a:endParaRPr lang="en-IN" sz="2400" dirty="0">
              <a:solidFill>
                <a:srgbClr val="999999"/>
              </a:solidFill>
            </a:endParaRPr>
          </a:p>
          <a:p>
            <a:r>
              <a:rPr lang="en-IN" sz="2200" b="0" i="0" dirty="0">
                <a:solidFill>
                  <a:srgbClr val="333333"/>
                </a:solidFill>
                <a:effectLst/>
                <a:latin typeface="Calibri" panose="020F0502020204030204" pitchFamily="34" charset="0"/>
                <a:cs typeface="Calibri" panose="020F0502020204030204" pitchFamily="34" charset="0"/>
              </a:rPr>
              <a:t>see what specific validators are failing through the </a:t>
            </a:r>
            <a:r>
              <a:rPr lang="en-IN" sz="2200" b="0" i="0" dirty="0" err="1">
                <a:solidFill>
                  <a:srgbClr val="333333"/>
                </a:solidFill>
                <a:effectLst/>
                <a:latin typeface="Calibri" panose="020F0502020204030204" pitchFamily="34" charset="0"/>
                <a:cs typeface="Calibri" panose="020F0502020204030204" pitchFamily="34" charset="0"/>
              </a:rPr>
              <a:t>email.errors</a:t>
            </a:r>
            <a:r>
              <a:rPr lang="en-IN" sz="2200" b="0" i="0" dirty="0">
                <a:solidFill>
                  <a:srgbClr val="333333"/>
                </a:solidFill>
                <a:effectLst/>
                <a:latin typeface="Calibri" panose="020F0502020204030204" pitchFamily="34" charset="0"/>
                <a:cs typeface="Calibri" panose="020F0502020204030204" pitchFamily="34" charset="0"/>
              </a:rPr>
              <a:t> property.</a:t>
            </a:r>
            <a:br>
              <a:rPr lang="en-IN" sz="2200" b="0" i="0" dirty="0">
                <a:solidFill>
                  <a:srgbClr val="333333"/>
                </a:solidFill>
                <a:effectLst/>
                <a:latin typeface="Calibri" panose="020F0502020204030204" pitchFamily="34" charset="0"/>
                <a:cs typeface="Calibri" panose="020F0502020204030204" pitchFamily="34" charset="0"/>
              </a:rPr>
            </a:br>
            <a:r>
              <a:rPr lang="en-IN" sz="2400" dirty="0">
                <a:solidFill>
                  <a:srgbClr val="DD4A68"/>
                </a:solidFill>
                <a:effectLst/>
              </a:rPr>
              <a:t>expect</a:t>
            </a:r>
            <a:r>
              <a:rPr lang="en-IN" sz="2400" dirty="0">
                <a:solidFill>
                  <a:srgbClr val="999999"/>
                </a:solidFill>
                <a:effectLst/>
              </a:rPr>
              <a:t>(</a:t>
            </a:r>
            <a:r>
              <a:rPr lang="en-IN" sz="2400" dirty="0" err="1">
                <a:solidFill>
                  <a:srgbClr val="999999"/>
                </a:solidFill>
                <a:effectLst/>
              </a:rPr>
              <a:t>email.</a:t>
            </a:r>
            <a:r>
              <a:rPr lang="en-IN" sz="2400" dirty="0" err="1"/>
              <a:t>errors</a:t>
            </a:r>
            <a:r>
              <a:rPr lang="en-IN" sz="2400" dirty="0"/>
              <a:t>?.</a:t>
            </a:r>
            <a:r>
              <a:rPr lang="en-IN" sz="2400" dirty="0">
                <a:solidFill>
                  <a:srgbClr val="999999"/>
                </a:solidFill>
                <a:effectLst/>
              </a:rPr>
              <a:t>[</a:t>
            </a:r>
            <a:r>
              <a:rPr lang="en-IN" sz="2400" dirty="0">
                <a:solidFill>
                  <a:srgbClr val="669900"/>
                </a:solidFill>
                <a:effectLst/>
              </a:rPr>
              <a:t>'required'</a:t>
            </a:r>
            <a:r>
              <a:rPr lang="en-IN" sz="2400" dirty="0">
                <a:solidFill>
                  <a:srgbClr val="999999"/>
                </a:solidFill>
                <a:effectLst/>
              </a:rPr>
              <a:t>]).</a:t>
            </a:r>
            <a:r>
              <a:rPr lang="en-IN" sz="2400" dirty="0" err="1">
                <a:solidFill>
                  <a:srgbClr val="DD4A68"/>
                </a:solidFill>
                <a:effectLst/>
              </a:rPr>
              <a:t>toBeTruthy</a:t>
            </a:r>
            <a:r>
              <a:rPr lang="en-IN" sz="2400" dirty="0">
                <a:solidFill>
                  <a:srgbClr val="999999"/>
                </a:solidFill>
                <a:effectLst/>
              </a:rPr>
              <a:t>();</a:t>
            </a:r>
          </a:p>
          <a:p>
            <a:r>
              <a:rPr lang="en-IN" sz="2200" b="0" i="0" dirty="0">
                <a:solidFill>
                  <a:srgbClr val="333333"/>
                </a:solidFill>
                <a:effectLst/>
                <a:latin typeface="Calibri" panose="020F0502020204030204" pitchFamily="34" charset="0"/>
                <a:cs typeface="Calibri" panose="020F0502020204030204" pitchFamily="34" charset="0"/>
              </a:rPr>
              <a:t>We can set some data on our input control by calling </a:t>
            </a:r>
            <a:r>
              <a:rPr lang="en-IN" sz="2200" b="0" i="0" dirty="0" err="1">
                <a:solidFill>
                  <a:srgbClr val="333333"/>
                </a:solidFill>
                <a:effectLst/>
                <a:latin typeface="Calibri" panose="020F0502020204030204" pitchFamily="34" charset="0"/>
                <a:cs typeface="Calibri" panose="020F0502020204030204" pitchFamily="34" charset="0"/>
              </a:rPr>
              <a:t>setValue</a:t>
            </a:r>
            <a:r>
              <a:rPr lang="en-IN" sz="2200" b="0" i="0" dirty="0">
                <a:solidFill>
                  <a:srgbClr val="333333"/>
                </a:solidFill>
                <a:effectLst/>
                <a:latin typeface="Calibri" panose="020F0502020204030204" pitchFamily="34" charset="0"/>
                <a:cs typeface="Calibri" panose="020F0502020204030204" pitchFamily="34" charset="0"/>
              </a:rPr>
              <a:t>(…​) </a:t>
            </a:r>
            <a:br>
              <a:rPr lang="en-IN" sz="2200" b="0" i="0" dirty="0">
                <a:solidFill>
                  <a:srgbClr val="333333"/>
                </a:solidFill>
                <a:effectLst/>
                <a:latin typeface="Calibri" panose="020F0502020204030204" pitchFamily="34" charset="0"/>
                <a:cs typeface="Calibri" panose="020F0502020204030204" pitchFamily="34" charset="0"/>
              </a:rPr>
            </a:br>
            <a:r>
              <a:rPr lang="en-IN" sz="2200" b="0" i="0" dirty="0" err="1">
                <a:solidFill>
                  <a:srgbClr val="333333"/>
                </a:solidFill>
                <a:effectLst/>
                <a:latin typeface="Calibri" panose="020F0502020204030204" pitchFamily="34" charset="0"/>
                <a:cs typeface="Calibri" panose="020F0502020204030204" pitchFamily="34" charset="0"/>
              </a:rPr>
              <a:t>email.setValue</a:t>
            </a:r>
            <a:r>
              <a:rPr lang="en-IN" sz="2200" b="0" i="0" dirty="0">
                <a:solidFill>
                  <a:srgbClr val="333333"/>
                </a:solidFill>
                <a:effectLst/>
                <a:latin typeface="Calibri" panose="020F0502020204030204" pitchFamily="34" charset="0"/>
                <a:cs typeface="Calibri" panose="020F0502020204030204" pitchFamily="34" charset="0"/>
              </a:rPr>
              <a:t>("test");</a:t>
            </a:r>
          </a:p>
          <a:p>
            <a:r>
              <a:rPr lang="en-IN" sz="2200" b="0" i="0" dirty="0">
                <a:solidFill>
                  <a:srgbClr val="333333"/>
                </a:solidFill>
                <a:effectLst/>
                <a:latin typeface="Calibri" panose="020F0502020204030204" pitchFamily="34" charset="0"/>
                <a:cs typeface="Calibri" panose="020F0502020204030204" pitchFamily="34" charset="0"/>
              </a:rPr>
              <a:t>test form submission with model-driven forms we can just call the login() function on our controller, like so:</a:t>
            </a:r>
            <a:br>
              <a:rPr lang="en-IN" sz="2200" b="0" i="0" dirty="0">
                <a:solidFill>
                  <a:srgbClr val="333333"/>
                </a:solidFill>
                <a:effectLst/>
                <a:latin typeface="Calibri" panose="020F0502020204030204" pitchFamily="34" charset="0"/>
                <a:cs typeface="Calibri" panose="020F0502020204030204" pitchFamily="34" charset="0"/>
              </a:rPr>
            </a:br>
            <a:r>
              <a:rPr lang="en-IN" sz="2200" b="0" i="0" dirty="0" err="1">
                <a:solidFill>
                  <a:srgbClr val="333333"/>
                </a:solidFill>
                <a:effectLst/>
                <a:latin typeface="Calibri" panose="020F0502020204030204" pitchFamily="34" charset="0"/>
                <a:cs typeface="Calibri" panose="020F0502020204030204" pitchFamily="34" charset="0"/>
              </a:rPr>
              <a:t>component.login</a:t>
            </a:r>
            <a:r>
              <a:rPr lang="en-IN" sz="2200" b="0" i="0" dirty="0">
                <a:solidFill>
                  <a:srgbClr val="333333"/>
                </a:solidFill>
                <a:effectLst/>
                <a:latin typeface="Calibri" panose="020F0502020204030204" pitchFamily="34" charset="0"/>
                <a:cs typeface="Calibri" panose="020F0502020204030204" pitchFamily="34" charset="0"/>
              </a:rPr>
              <a:t>();</a:t>
            </a:r>
          </a:p>
          <a:p>
            <a:endParaRPr lang="en-IN" sz="2200" b="0" i="0" dirty="0">
              <a:solidFill>
                <a:srgbClr val="333333"/>
              </a:solidFill>
              <a:effectLst/>
              <a:latin typeface="Calibri" panose="020F0502020204030204" pitchFamily="34" charset="0"/>
              <a:cs typeface="Calibri" panose="020F0502020204030204" pitchFamily="34" charset="0"/>
            </a:endParaRPr>
          </a:p>
          <a:p>
            <a:endParaRPr lang="en-IN" sz="2200" b="0" i="0" dirty="0">
              <a:solidFill>
                <a:srgbClr val="333333"/>
              </a:solidFill>
              <a:effectLst/>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US" dirty="0"/>
              <a:t>Model Driven From</a:t>
            </a:r>
          </a:p>
        </p:txBody>
      </p:sp>
    </p:spTree>
    <p:extLst>
      <p:ext uri="{BB962C8B-B14F-4D97-AF65-F5344CB8AC3E}">
        <p14:creationId xmlns:p14="http://schemas.microsoft.com/office/powerpoint/2010/main" val="104774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764704"/>
            <a:ext cx="8820000" cy="5265056"/>
          </a:xfrm>
        </p:spPr>
        <p:txBody>
          <a:bodyPr/>
          <a:lstStyle/>
          <a:p>
            <a:r>
              <a:rPr lang="en-IN" sz="2200" b="0" i="0" dirty="0">
                <a:effectLst/>
                <a:latin typeface="Calibri" panose="020F0502020204030204" pitchFamily="34" charset="0"/>
                <a:cs typeface="Calibri" panose="020F0502020204030204" pitchFamily="34" charset="0"/>
              </a:rPr>
              <a:t>The CLI can run unit tests and create code coverage reports. </a:t>
            </a:r>
          </a:p>
          <a:p>
            <a:r>
              <a:rPr lang="en-IN" sz="2200" b="0" i="0" dirty="0">
                <a:effectLst/>
                <a:latin typeface="Calibri" panose="020F0502020204030204" pitchFamily="34" charset="0"/>
                <a:cs typeface="Calibri" panose="020F0502020204030204" pitchFamily="34" charset="0"/>
              </a:rPr>
              <a:t>Code coverage reports show you any parts of your code base that might not be properly tested by your unit tests.</a:t>
            </a:r>
          </a:p>
          <a:p>
            <a:r>
              <a:rPr lang="en-IN" sz="2200" b="0" i="0" dirty="0">
                <a:effectLst/>
                <a:latin typeface="Calibri" panose="020F0502020204030204" pitchFamily="34" charset="0"/>
                <a:cs typeface="Calibri" panose="020F0502020204030204" pitchFamily="34" charset="0"/>
              </a:rPr>
              <a:t>To generate a coverage report run the following command in the root of your project.</a:t>
            </a:r>
            <a:br>
              <a:rPr lang="en-IN" sz="2200" b="0" i="0" dirty="0">
                <a:effectLst/>
                <a:latin typeface="Calibri" panose="020F0502020204030204" pitchFamily="34" charset="0"/>
                <a:cs typeface="Calibri" panose="020F0502020204030204" pitchFamily="34" charset="0"/>
              </a:rPr>
            </a:br>
            <a:r>
              <a:rPr lang="en-IN" sz="2200" b="0" i="0" dirty="0">
                <a:effectLst/>
                <a:latin typeface="Calibri" panose="020F0502020204030204" pitchFamily="34" charset="0"/>
                <a:cs typeface="Calibri" panose="020F0502020204030204" pitchFamily="34" charset="0"/>
              </a:rPr>
              <a:t>ng test --no-watch --code-coverage</a:t>
            </a:r>
          </a:p>
          <a:p>
            <a:r>
              <a:rPr lang="en-IN" sz="2200" b="0" i="0" dirty="0">
                <a:effectLst/>
                <a:latin typeface="Calibri" panose="020F0502020204030204" pitchFamily="34" charset="0"/>
                <a:cs typeface="Calibri" panose="020F0502020204030204" pitchFamily="34" charset="0"/>
              </a:rPr>
              <a:t>When the tests are complete, the command creates a new /coverage folder in the project. Open the </a:t>
            </a:r>
            <a:r>
              <a:rPr lang="en-IN" sz="2200" b="0" i="0" dirty="0" err="1">
                <a:effectLst/>
                <a:latin typeface="Calibri" panose="020F0502020204030204" pitchFamily="34" charset="0"/>
                <a:cs typeface="Calibri" panose="020F0502020204030204" pitchFamily="34" charset="0"/>
              </a:rPr>
              <a:t>index.html</a:t>
            </a:r>
            <a:r>
              <a:rPr lang="en-IN" sz="2200" b="0" i="0" dirty="0">
                <a:effectLst/>
                <a:latin typeface="Calibri" panose="020F0502020204030204" pitchFamily="34" charset="0"/>
                <a:cs typeface="Calibri" panose="020F0502020204030204" pitchFamily="34" charset="0"/>
              </a:rPr>
              <a:t> file to see a report with your </a:t>
            </a:r>
          </a:p>
          <a:p>
            <a:r>
              <a:rPr lang="en-IN" sz="2200" b="0" i="0" dirty="0">
                <a:effectLst/>
                <a:latin typeface="Calibri" panose="020F0502020204030204" pitchFamily="34" charset="0"/>
                <a:cs typeface="Calibri" panose="020F0502020204030204" pitchFamily="34" charset="0"/>
              </a:rPr>
              <a:t>If you want to create code-coverage reports every time you test, set the following option in the CLI configuration file, </a:t>
            </a:r>
            <a:r>
              <a:rPr lang="en-IN" sz="2200" b="0" i="0" dirty="0" err="1">
                <a:effectLst/>
                <a:latin typeface="Calibri" panose="020F0502020204030204" pitchFamily="34" charset="0"/>
                <a:cs typeface="Calibri" panose="020F0502020204030204" pitchFamily="34" charset="0"/>
              </a:rPr>
              <a:t>angular.json</a:t>
            </a:r>
            <a:r>
              <a:rPr lang="en-IN" sz="2200" b="0" i="0" dirty="0">
                <a:effectLst/>
                <a:latin typeface="Calibri" panose="020F0502020204030204" pitchFamily="34" charset="0"/>
                <a:cs typeface="Calibri" panose="020F0502020204030204" pitchFamily="34" charset="0"/>
              </a:rPr>
              <a:t>:</a:t>
            </a:r>
            <a:br>
              <a:rPr lang="en-IN" sz="2200" b="0" i="0" dirty="0">
                <a:effectLst/>
                <a:latin typeface="Calibri" panose="020F0502020204030204" pitchFamily="34" charset="0"/>
                <a:cs typeface="Calibri" panose="020F0502020204030204" pitchFamily="34" charset="0"/>
              </a:rPr>
            </a:br>
            <a:r>
              <a:rPr lang="en-IN" sz="2200" b="0" i="0" dirty="0">
                <a:effectLst/>
                <a:latin typeface="Calibri" panose="020F0502020204030204" pitchFamily="34" charset="0"/>
                <a:cs typeface="Calibri" panose="020F0502020204030204" pitchFamily="34" charset="0"/>
              </a:rPr>
              <a:t>"test": { "options": { "</a:t>
            </a:r>
            <a:r>
              <a:rPr lang="en-IN" sz="2200" b="0" i="0" dirty="0" err="1">
                <a:effectLst/>
                <a:latin typeface="Calibri" panose="020F0502020204030204" pitchFamily="34" charset="0"/>
                <a:cs typeface="Calibri" panose="020F0502020204030204" pitchFamily="34" charset="0"/>
              </a:rPr>
              <a:t>codeCoverage</a:t>
            </a:r>
            <a:r>
              <a:rPr lang="en-IN" sz="2200" b="0" i="0" dirty="0">
                <a:effectLst/>
                <a:latin typeface="Calibri" panose="020F0502020204030204" pitchFamily="34" charset="0"/>
                <a:cs typeface="Calibri" panose="020F0502020204030204" pitchFamily="34" charset="0"/>
              </a:rPr>
              <a:t>": true } }</a:t>
            </a:r>
          </a:p>
        </p:txBody>
      </p:sp>
      <p:sp>
        <p:nvSpPr>
          <p:cNvPr id="3" name="Title 2"/>
          <p:cNvSpPr>
            <a:spLocks noGrp="1"/>
          </p:cNvSpPr>
          <p:nvPr>
            <p:ph type="title"/>
          </p:nvPr>
        </p:nvSpPr>
        <p:spPr/>
        <p:txBody>
          <a:bodyPr/>
          <a:lstStyle/>
          <a:p>
            <a:r>
              <a:rPr lang="en-US" dirty="0"/>
              <a:t>Code Coverage</a:t>
            </a:r>
          </a:p>
        </p:txBody>
      </p:sp>
    </p:spTree>
    <p:extLst>
      <p:ext uri="{BB962C8B-B14F-4D97-AF65-F5344CB8AC3E}">
        <p14:creationId xmlns:p14="http://schemas.microsoft.com/office/powerpoint/2010/main" val="9173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764704"/>
            <a:ext cx="8820000" cy="5265056"/>
          </a:xfrm>
        </p:spPr>
        <p:txBody>
          <a:bodyPr/>
          <a:lstStyle/>
          <a:p>
            <a:r>
              <a:rPr lang="en-IN" sz="2200" b="0" i="0" dirty="0">
                <a:effectLst/>
                <a:latin typeface="Calibri" panose="020F0502020204030204" pitchFamily="34" charset="0"/>
                <a:cs typeface="Calibri" panose="020F0502020204030204" pitchFamily="34" charset="0"/>
              </a:rPr>
              <a:t>If your tests aren't working as you expect them to, you can inspect and debug them in the browser.</a:t>
            </a:r>
          </a:p>
          <a:p>
            <a:r>
              <a:rPr lang="en-IN" sz="2200" b="0" i="0" dirty="0">
                <a:effectLst/>
                <a:latin typeface="Calibri" panose="020F0502020204030204" pitchFamily="34" charset="0"/>
                <a:cs typeface="Calibri" panose="020F0502020204030204" pitchFamily="34" charset="0"/>
              </a:rPr>
              <a:t>Debug specs in the browser in the same way that you debug an application.</a:t>
            </a:r>
          </a:p>
          <a:p>
            <a:r>
              <a:rPr lang="en-IN" sz="2200" b="0" i="0" dirty="0">
                <a:effectLst/>
                <a:latin typeface="Calibri" panose="020F0502020204030204" pitchFamily="34" charset="0"/>
                <a:cs typeface="Calibri" panose="020F0502020204030204" pitchFamily="34" charset="0"/>
              </a:rPr>
              <a:t>Reveal the Karma browser window. See Set up testing if you need help with this step.</a:t>
            </a:r>
          </a:p>
          <a:p>
            <a:r>
              <a:rPr lang="en-IN" sz="2200" b="0" i="0" dirty="0">
                <a:effectLst/>
                <a:latin typeface="Calibri" panose="020F0502020204030204" pitchFamily="34" charset="0"/>
                <a:cs typeface="Calibri" panose="020F0502020204030204" pitchFamily="34" charset="0"/>
              </a:rPr>
              <a:t>Click the DEBUG button to open a new browser tab and re-run the tests.</a:t>
            </a:r>
          </a:p>
          <a:p>
            <a:r>
              <a:rPr lang="en-IN" sz="2200" b="0" i="0" dirty="0">
                <a:effectLst/>
                <a:latin typeface="Calibri" panose="020F0502020204030204" pitchFamily="34" charset="0"/>
                <a:cs typeface="Calibri" panose="020F0502020204030204" pitchFamily="34" charset="0"/>
              </a:rPr>
              <a:t>Open the browser's Developer Tools. On Windows, press Ctrl-Shift-I. On macOS, press Command-Option-I.</a:t>
            </a:r>
          </a:p>
          <a:p>
            <a:r>
              <a:rPr lang="en-IN" sz="2200" b="0" i="0" dirty="0">
                <a:effectLst/>
                <a:latin typeface="Calibri" panose="020F0502020204030204" pitchFamily="34" charset="0"/>
                <a:cs typeface="Calibri" panose="020F0502020204030204" pitchFamily="34" charset="0"/>
              </a:rPr>
              <a:t>Pick the Sources section.</a:t>
            </a:r>
          </a:p>
          <a:p>
            <a:r>
              <a:rPr lang="en-IN" sz="2200" b="0" i="0" dirty="0">
                <a:effectLst/>
                <a:latin typeface="Calibri" panose="020F0502020204030204" pitchFamily="34" charset="0"/>
                <a:cs typeface="Calibri" panose="020F0502020204030204" pitchFamily="34" charset="0"/>
              </a:rPr>
              <a:t>Press Control/Command-P, and then start typing the name of your test file to open it.</a:t>
            </a:r>
          </a:p>
          <a:p>
            <a:r>
              <a:rPr lang="en-IN" sz="2200" b="0" i="0" dirty="0">
                <a:effectLst/>
                <a:latin typeface="Calibri" panose="020F0502020204030204" pitchFamily="34" charset="0"/>
                <a:cs typeface="Calibri" panose="020F0502020204030204" pitchFamily="34" charset="0"/>
              </a:rPr>
              <a:t>Set a breakpoint in the test.</a:t>
            </a:r>
          </a:p>
          <a:p>
            <a:r>
              <a:rPr lang="en-IN" sz="2200" b="0" i="0" dirty="0">
                <a:effectLst/>
                <a:latin typeface="Calibri" panose="020F0502020204030204" pitchFamily="34" charset="0"/>
                <a:cs typeface="Calibri" panose="020F0502020204030204" pitchFamily="34" charset="0"/>
              </a:rPr>
              <a:t>Refresh the browser, and notice how it stops at the breakpoint.</a:t>
            </a:r>
          </a:p>
        </p:txBody>
      </p:sp>
      <p:sp>
        <p:nvSpPr>
          <p:cNvPr id="3" name="Title 2"/>
          <p:cNvSpPr>
            <a:spLocks noGrp="1"/>
          </p:cNvSpPr>
          <p:nvPr>
            <p:ph type="title"/>
          </p:nvPr>
        </p:nvSpPr>
        <p:spPr/>
        <p:txBody>
          <a:bodyPr/>
          <a:lstStyle/>
          <a:p>
            <a:r>
              <a:rPr lang="en-US" dirty="0"/>
              <a:t>Debug tests</a:t>
            </a:r>
          </a:p>
        </p:txBody>
      </p:sp>
    </p:spTree>
    <p:extLst>
      <p:ext uri="{BB962C8B-B14F-4D97-AF65-F5344CB8AC3E}">
        <p14:creationId xmlns:p14="http://schemas.microsoft.com/office/powerpoint/2010/main" val="4201213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764704"/>
            <a:ext cx="8820000" cy="5265056"/>
          </a:xfrm>
        </p:spPr>
        <p:txBody>
          <a:bodyPr/>
          <a:lstStyle/>
          <a:p>
            <a:r>
              <a:rPr lang="en-IN" sz="2400" b="0" i="0" dirty="0">
                <a:solidFill>
                  <a:srgbClr val="222222"/>
                </a:solidFill>
                <a:effectLst/>
                <a:latin typeface="Calibri" panose="020F0502020204030204" pitchFamily="34" charset="0"/>
                <a:cs typeface="Calibri" panose="020F0502020204030204" pitchFamily="34" charset="0"/>
                <a:hlinkClick r:id="rId3"/>
              </a:rPr>
              <a:t>https://blog.logrocket.com/angular-unit-testing-tutorial-examples/#angularcomponent</a:t>
            </a:r>
            <a:r>
              <a:rPr lang="en-IN" sz="2400" b="0" i="0" dirty="0">
                <a:solidFill>
                  <a:srgbClr val="222222"/>
                </a:solidFill>
                <a:effectLst/>
                <a:latin typeface="Calibri" panose="020F0502020204030204" pitchFamily="34" charset="0"/>
                <a:cs typeface="Calibri" panose="020F0502020204030204" pitchFamily="34" charset="0"/>
              </a:rPr>
              <a:t> </a:t>
            </a:r>
          </a:p>
          <a:p>
            <a:r>
              <a:rPr lang="en-IN" sz="2200" b="0" i="0" dirty="0">
                <a:solidFill>
                  <a:srgbClr val="333333"/>
                </a:solidFill>
                <a:effectLst/>
                <a:latin typeface="Calibri" panose="020F0502020204030204" pitchFamily="34" charset="0"/>
                <a:cs typeface="Calibri" panose="020F0502020204030204" pitchFamily="34" charset="0"/>
                <a:hlinkClick r:id="rId4"/>
              </a:rPr>
              <a:t>https://www.digitalocean.com/community/tutorials/angular-introduction-unit-testing#step-2-building-an-example-component</a:t>
            </a:r>
            <a:endParaRPr lang="en-IN" sz="2200" b="0" i="0" dirty="0">
              <a:solidFill>
                <a:srgbClr val="333333"/>
              </a:solidFill>
              <a:effectLst/>
              <a:latin typeface="Calibri" panose="020F0502020204030204" pitchFamily="34" charset="0"/>
              <a:cs typeface="Calibri" panose="020F0502020204030204" pitchFamily="34" charset="0"/>
            </a:endParaRPr>
          </a:p>
          <a:p>
            <a:r>
              <a:rPr lang="en-IN" sz="2200" b="0" i="0" dirty="0">
                <a:solidFill>
                  <a:srgbClr val="333333"/>
                </a:solidFill>
                <a:effectLst/>
                <a:latin typeface="Calibri" panose="020F0502020204030204" pitchFamily="34" charset="0"/>
                <a:cs typeface="Calibri" panose="020F0502020204030204" pitchFamily="34" charset="0"/>
                <a:hlinkClick r:id="rId5"/>
              </a:rPr>
              <a:t>https://angular.io/guide/testing-code-coverage</a:t>
            </a:r>
            <a:r>
              <a:rPr lang="en-IN" sz="2200" dirty="0">
                <a:solidFill>
                  <a:srgbClr val="333333"/>
                </a:solidFill>
                <a:latin typeface="Calibri" panose="020F0502020204030204" pitchFamily="34" charset="0"/>
                <a:cs typeface="Calibri" panose="020F0502020204030204" pitchFamily="34" charset="0"/>
              </a:rPr>
              <a:t> </a:t>
            </a:r>
          </a:p>
          <a:p>
            <a:r>
              <a:rPr lang="en-IN" sz="2200" b="0" i="0" dirty="0">
                <a:solidFill>
                  <a:srgbClr val="333333"/>
                </a:solidFill>
                <a:effectLst/>
                <a:latin typeface="Calibri" panose="020F0502020204030204" pitchFamily="34" charset="0"/>
                <a:cs typeface="Calibri" panose="020F0502020204030204" pitchFamily="34" charset="0"/>
              </a:rPr>
              <a:t>Form Test</a:t>
            </a:r>
            <a:br>
              <a:rPr lang="en-IN" sz="2200" b="0" i="0" dirty="0">
                <a:solidFill>
                  <a:srgbClr val="333333"/>
                </a:solidFill>
                <a:effectLst/>
                <a:latin typeface="Calibri" panose="020F0502020204030204" pitchFamily="34" charset="0"/>
                <a:cs typeface="Calibri" panose="020F0502020204030204" pitchFamily="34" charset="0"/>
              </a:rPr>
            </a:br>
            <a:r>
              <a:rPr lang="en-IN" sz="2200" b="0" i="0" dirty="0">
                <a:solidFill>
                  <a:srgbClr val="333333"/>
                </a:solidFill>
                <a:effectLst/>
                <a:latin typeface="Calibri" panose="020F0502020204030204" pitchFamily="34" charset="0"/>
                <a:cs typeface="Calibri" panose="020F0502020204030204" pitchFamily="34" charset="0"/>
                <a:hlinkClick r:id="rId6"/>
              </a:rPr>
              <a:t>https://stackblitz.com/edit/testing-model-driven-forms-ng?file=app%2Flogin.component.ts</a:t>
            </a:r>
            <a:r>
              <a:rPr lang="en-IN" sz="2200" b="0" i="0" dirty="0">
                <a:solidFill>
                  <a:srgbClr val="333333"/>
                </a:solidFill>
                <a:effectLst/>
                <a:latin typeface="Calibri" panose="020F0502020204030204" pitchFamily="34" charset="0"/>
                <a:cs typeface="Calibri" panose="020F0502020204030204" pitchFamily="34" charset="0"/>
              </a:rPr>
              <a:t> </a:t>
            </a:r>
          </a:p>
        </p:txBody>
      </p:sp>
      <p:sp>
        <p:nvSpPr>
          <p:cNvPr id="3" name="Title 2"/>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28642446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br>
              <a:rPr lang="en-US" dirty="0"/>
            </a:br>
            <a:br>
              <a:rPr lang="en-US"/>
            </a:br>
            <a:endParaRPr lang="en-IN" dirty="0"/>
          </a:p>
        </p:txBody>
      </p:sp>
    </p:spTree>
    <p:extLst>
      <p:ext uri="{BB962C8B-B14F-4D97-AF65-F5344CB8AC3E}">
        <p14:creationId xmlns:p14="http://schemas.microsoft.com/office/powerpoint/2010/main" val="114619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Angular testing is a core feature available in every project set up with the Angular CLI.</a:t>
            </a:r>
          </a:p>
          <a:p>
            <a:r>
              <a:rPr lang="en-US" sz="2400" dirty="0"/>
              <a:t>There are two different types of testing in </a:t>
            </a:r>
          </a:p>
          <a:p>
            <a:r>
              <a:rPr lang="en-US" sz="2400" dirty="0"/>
              <a:t>Unit Testing : This is sometimes also called Isolated testing. It’s the practice of testing small isolated pieces of code. If your test uses some external resource, like the network or a database, it’s not a unit test.</a:t>
            </a:r>
          </a:p>
          <a:p>
            <a:r>
              <a:rPr lang="en-US" sz="2400" dirty="0"/>
              <a:t>Functional Testing: This is defined as the testing of the complete functionality of an application. In practice with web apps, this means interacting with your application as it’s running in a browser just like a user would interact with it in real life, i.e. via clicks on a page.</a:t>
            </a:r>
            <a:br>
              <a:rPr lang="en-US" sz="2400" dirty="0"/>
            </a:br>
            <a:r>
              <a:rPr lang="en-US" sz="2400" dirty="0"/>
              <a:t>This is also called End to End or E2E testing.</a:t>
            </a:r>
            <a:br>
              <a:rPr lang="en-US" sz="2400" dirty="0"/>
            </a:br>
            <a:endParaRPr lang="en-US" sz="2200" dirty="0">
              <a:effectLst/>
            </a:endParaRPr>
          </a:p>
        </p:txBody>
      </p:sp>
      <p:sp>
        <p:nvSpPr>
          <p:cNvPr id="3" name="Title 2"/>
          <p:cNvSpPr>
            <a:spLocks noGrp="1"/>
          </p:cNvSpPr>
          <p:nvPr>
            <p:ph type="title"/>
          </p:nvPr>
        </p:nvSpPr>
        <p:spPr/>
        <p:txBody>
          <a:bodyPr/>
          <a:lstStyle/>
          <a:p>
            <a:r>
              <a:rPr lang="en-US" dirty="0"/>
              <a:t>Angular Testing</a:t>
            </a:r>
          </a:p>
        </p:txBody>
      </p:sp>
    </p:spTree>
    <p:extLst>
      <p:ext uri="{BB962C8B-B14F-4D97-AF65-F5344CB8AC3E}">
        <p14:creationId xmlns:p14="http://schemas.microsoft.com/office/powerpoint/2010/main" val="14730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a:r>
              <a:rPr lang="en-IN" sz="2400" b="0" i="0" dirty="0">
                <a:solidFill>
                  <a:srgbClr val="222222"/>
                </a:solidFill>
                <a:effectLst/>
                <a:latin typeface="Calibri" panose="020F0502020204030204" pitchFamily="34" charset="0"/>
                <a:cs typeface="Calibri" panose="020F0502020204030204" pitchFamily="34" charset="0"/>
              </a:rPr>
              <a:t>It refers to the process of testing individual units of code.</a:t>
            </a:r>
          </a:p>
          <a:p>
            <a:pPr algn="l"/>
            <a:r>
              <a:rPr lang="en-IN" sz="2400" b="0" i="0" dirty="0">
                <a:solidFill>
                  <a:srgbClr val="222222"/>
                </a:solidFill>
                <a:effectLst/>
                <a:latin typeface="Calibri" panose="020F0502020204030204" pitchFamily="34" charset="0"/>
                <a:cs typeface="Calibri" panose="020F0502020204030204" pitchFamily="34" charset="0"/>
              </a:rPr>
              <a:t>An Angular unit test aims to uncover issues such as incorrect logic, misbehaving functions, etc. by isolating pieces of code. </a:t>
            </a:r>
          </a:p>
          <a:p>
            <a:pPr algn="l"/>
            <a:r>
              <a:rPr lang="en-IN" sz="2400" b="0" i="0" dirty="0">
                <a:solidFill>
                  <a:srgbClr val="222222"/>
                </a:solidFill>
                <a:effectLst/>
                <a:latin typeface="Calibri" panose="020F0502020204030204" pitchFamily="34" charset="0"/>
                <a:cs typeface="Calibri" panose="020F0502020204030204" pitchFamily="34" charset="0"/>
              </a:rPr>
              <a:t>This is sometimes more difficult than it sounds, especially for complex projects with poor separation of concerns. </a:t>
            </a:r>
          </a:p>
          <a:p>
            <a:pPr algn="l"/>
            <a:r>
              <a:rPr lang="en-IN" sz="2400" b="0" i="0" dirty="0">
                <a:solidFill>
                  <a:srgbClr val="222222"/>
                </a:solidFill>
                <a:effectLst/>
                <a:latin typeface="Calibri" panose="020F0502020204030204" pitchFamily="34" charset="0"/>
                <a:cs typeface="Calibri" panose="020F0502020204030204" pitchFamily="34" charset="0"/>
              </a:rPr>
              <a:t>Angular is designed to help you write code in such a way that enables you to test your app’s functions individually in isolation.</a:t>
            </a:r>
          </a:p>
        </p:txBody>
      </p:sp>
      <p:sp>
        <p:nvSpPr>
          <p:cNvPr id="3" name="Title 2"/>
          <p:cNvSpPr>
            <a:spLocks noGrp="1"/>
          </p:cNvSpPr>
          <p:nvPr>
            <p:ph type="title"/>
          </p:nvPr>
        </p:nvSpPr>
        <p:spPr/>
        <p:txBody>
          <a:bodyPr/>
          <a:lstStyle/>
          <a:p>
            <a:r>
              <a:rPr lang="en-US" dirty="0"/>
              <a:t>Angular Unit Testing</a:t>
            </a:r>
          </a:p>
        </p:txBody>
      </p:sp>
    </p:spTree>
    <p:extLst>
      <p:ext uri="{BB962C8B-B14F-4D97-AF65-F5344CB8AC3E}">
        <p14:creationId xmlns:p14="http://schemas.microsoft.com/office/powerpoint/2010/main" val="254986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a:r>
              <a:rPr lang="en-IN" sz="2400" b="0" i="0" dirty="0">
                <a:solidFill>
                  <a:srgbClr val="333333"/>
                </a:solidFill>
                <a:effectLst/>
                <a:latin typeface="Calibri" panose="020F0502020204030204" pitchFamily="34" charset="0"/>
                <a:cs typeface="Calibri" panose="020F0502020204030204" pitchFamily="34" charset="0"/>
              </a:rPr>
              <a:t>Angular applications can be tested from scratch by writing and executing pure JavaScript functions. </a:t>
            </a:r>
          </a:p>
          <a:p>
            <a:pPr algn="l"/>
            <a:r>
              <a:rPr lang="en-IN" sz="2400" b="0" i="0" dirty="0">
                <a:solidFill>
                  <a:srgbClr val="333333"/>
                </a:solidFill>
                <a:effectLst/>
                <a:latin typeface="Calibri" panose="020F0502020204030204" pitchFamily="34" charset="0"/>
                <a:cs typeface="Calibri" panose="020F0502020204030204" pitchFamily="34" charset="0"/>
              </a:rPr>
              <a:t>Creating instances of the relevant classes, calling functions and checking the actual versus expected result.</a:t>
            </a:r>
          </a:p>
          <a:p>
            <a:pPr algn="l"/>
            <a:r>
              <a:rPr lang="en-IN" sz="2400" b="0" i="0" dirty="0">
                <a:solidFill>
                  <a:srgbClr val="333333"/>
                </a:solidFill>
                <a:effectLst/>
                <a:latin typeface="Calibri" panose="020F0502020204030204" pitchFamily="34" charset="0"/>
                <a:cs typeface="Calibri" panose="020F0502020204030204" pitchFamily="34" charset="0"/>
              </a:rPr>
              <a:t>But since testing is such a common activity with JavaScript there are a number of testing libraries and frameworks we can use which reduce the amount of time it takes to write tests.</a:t>
            </a:r>
          </a:p>
          <a:p>
            <a:pPr algn="l"/>
            <a:r>
              <a:rPr lang="en-IN" sz="2400" b="0" i="0" dirty="0">
                <a:solidFill>
                  <a:srgbClr val="333333"/>
                </a:solidFill>
                <a:effectLst/>
                <a:latin typeface="Calibri" panose="020F0502020204030204" pitchFamily="34" charset="0"/>
                <a:cs typeface="Calibri" panose="020F0502020204030204" pitchFamily="34" charset="0"/>
              </a:rPr>
              <a:t>Two such tools and frameworks that are used when testing Angular is </a:t>
            </a:r>
            <a:r>
              <a:rPr lang="en-IN" sz="2400" b="0" i="1" dirty="0">
                <a:solidFill>
                  <a:srgbClr val="333333"/>
                </a:solidFill>
                <a:effectLst/>
                <a:latin typeface="Calibri" panose="020F0502020204030204" pitchFamily="34" charset="0"/>
                <a:cs typeface="Calibri" panose="020F0502020204030204" pitchFamily="34" charset="0"/>
              </a:rPr>
              <a:t>Jasmine</a:t>
            </a:r>
            <a:r>
              <a:rPr lang="en-IN" sz="2400" b="0" i="0" dirty="0">
                <a:solidFill>
                  <a:srgbClr val="333333"/>
                </a:solidFill>
                <a:effectLst/>
                <a:latin typeface="Calibri" panose="020F0502020204030204" pitchFamily="34" charset="0"/>
                <a:cs typeface="Calibri" panose="020F0502020204030204" pitchFamily="34" charset="0"/>
              </a:rPr>
              <a:t> and </a:t>
            </a:r>
            <a:r>
              <a:rPr lang="en-IN" sz="2400" b="0" i="1" dirty="0">
                <a:solidFill>
                  <a:srgbClr val="333333"/>
                </a:solidFill>
                <a:effectLst/>
                <a:latin typeface="Calibri" panose="020F0502020204030204" pitchFamily="34" charset="0"/>
                <a:cs typeface="Calibri" panose="020F0502020204030204" pitchFamily="34" charset="0"/>
              </a:rPr>
              <a:t>Karma</a:t>
            </a:r>
            <a:r>
              <a:rPr lang="en-IN" sz="2400" b="0" i="0" dirty="0">
                <a:solidFill>
                  <a:srgbClr val="333333"/>
                </a:solidFill>
                <a:effectLst/>
                <a:latin typeface="Calibri" panose="020F0502020204030204" pitchFamily="34" charset="0"/>
                <a:cs typeface="Calibri" panose="020F0502020204030204" pitchFamily="34" charset="0"/>
              </a:rPr>
              <a:t> </a:t>
            </a:r>
          </a:p>
        </p:txBody>
      </p:sp>
      <p:sp>
        <p:nvSpPr>
          <p:cNvPr id="3" name="Title 2"/>
          <p:cNvSpPr>
            <a:spLocks noGrp="1"/>
          </p:cNvSpPr>
          <p:nvPr>
            <p:ph type="title"/>
          </p:nvPr>
        </p:nvSpPr>
        <p:spPr/>
        <p:txBody>
          <a:bodyPr/>
          <a:lstStyle/>
          <a:p>
            <a:r>
              <a:rPr lang="en-US" dirty="0"/>
              <a:t>Tools for testing</a:t>
            </a:r>
          </a:p>
        </p:txBody>
      </p:sp>
    </p:spTree>
    <p:extLst>
      <p:ext uri="{BB962C8B-B14F-4D97-AF65-F5344CB8AC3E}">
        <p14:creationId xmlns:p14="http://schemas.microsoft.com/office/powerpoint/2010/main" val="121191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a:r>
              <a:rPr lang="en-IN" sz="2400" b="0" i="0" dirty="0">
                <a:solidFill>
                  <a:srgbClr val="333333"/>
                </a:solidFill>
                <a:effectLst/>
                <a:latin typeface="Calibri" panose="020F0502020204030204" pitchFamily="34" charset="0"/>
                <a:cs typeface="Calibri" panose="020F0502020204030204" pitchFamily="34" charset="0"/>
              </a:rPr>
              <a:t>Jasmine is a JavaScript testing framework that supports a software development practice called Behaviour-Driven Development </a:t>
            </a:r>
            <a:r>
              <a:rPr lang="en-IN" sz="2400" dirty="0">
                <a:solidFill>
                  <a:srgbClr val="333333"/>
                </a:solidFill>
                <a:latin typeface="Calibri" panose="020F0502020204030204" pitchFamily="34" charset="0"/>
                <a:cs typeface="Calibri" panose="020F0502020204030204" pitchFamily="34" charset="0"/>
              </a:rPr>
              <a:t>or BDD for short. It’s a specific flavour of </a:t>
            </a:r>
            <a:r>
              <a:rPr lang="en-IN" sz="2400" dirty="0">
                <a:solidFill>
                  <a:srgbClr val="333333"/>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Test-Driven Developmen</a:t>
            </a:r>
            <a:r>
              <a:rPr lang="en-IN" sz="2400" dirty="0">
                <a:solidFill>
                  <a:srgbClr val="333333"/>
                </a:solidFill>
                <a:latin typeface="Calibri" panose="020F0502020204030204" pitchFamily="34" charset="0"/>
                <a:cs typeface="Calibri" panose="020F0502020204030204" pitchFamily="34" charset="0"/>
              </a:rPr>
              <a:t>t (TDD).</a:t>
            </a:r>
          </a:p>
          <a:p>
            <a:pPr algn="l"/>
            <a:r>
              <a:rPr lang="en-IN" sz="2400" b="0" i="0" dirty="0">
                <a:solidFill>
                  <a:srgbClr val="333333"/>
                </a:solidFill>
                <a:effectLst/>
                <a:latin typeface="Calibri" panose="020F0502020204030204" pitchFamily="34" charset="0"/>
                <a:cs typeface="Calibri" panose="020F0502020204030204" pitchFamily="34" charset="0"/>
              </a:rPr>
              <a:t>Jasmine, and BDD in general, attempts to describe tests in a human readable format so that non-technical people can understand what is being tested.</a:t>
            </a:r>
          </a:p>
        </p:txBody>
      </p:sp>
      <p:sp>
        <p:nvSpPr>
          <p:cNvPr id="3" name="Title 2"/>
          <p:cNvSpPr>
            <a:spLocks noGrp="1"/>
          </p:cNvSpPr>
          <p:nvPr>
            <p:ph type="title"/>
          </p:nvPr>
        </p:nvSpPr>
        <p:spPr/>
        <p:txBody>
          <a:bodyPr/>
          <a:lstStyle/>
          <a:p>
            <a:r>
              <a:rPr lang="en-US" dirty="0"/>
              <a:t>Jasmine</a:t>
            </a:r>
          </a:p>
        </p:txBody>
      </p:sp>
    </p:spTree>
    <p:extLst>
      <p:ext uri="{BB962C8B-B14F-4D97-AF65-F5344CB8AC3E}">
        <p14:creationId xmlns:p14="http://schemas.microsoft.com/office/powerpoint/2010/main" val="17527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a:r>
              <a:rPr lang="en-IN" sz="2400" dirty="0">
                <a:solidFill>
                  <a:srgbClr val="333333"/>
                </a:solidFill>
                <a:latin typeface="Calibri" panose="020F0502020204030204" pitchFamily="34" charset="0"/>
                <a:cs typeface="Calibri" panose="020F0502020204030204" pitchFamily="34" charset="0"/>
              </a:rPr>
              <a:t>Execute the below command from within the </a:t>
            </a:r>
            <a:r>
              <a:rPr lang="en-IN" sz="2400" dirty="0" err="1">
                <a:solidFill>
                  <a:srgbClr val="333333"/>
                </a:solidFill>
                <a:latin typeface="Calibri" panose="020F0502020204030204" pitchFamily="34" charset="0"/>
                <a:cs typeface="Calibri" panose="020F0502020204030204" pitchFamily="34" charset="0"/>
              </a:rPr>
              <a:t>jasminews</a:t>
            </a:r>
            <a:r>
              <a:rPr lang="en-IN" sz="2400" dirty="0">
                <a:solidFill>
                  <a:srgbClr val="333333"/>
                </a:solidFill>
                <a:latin typeface="Calibri" panose="020F0502020204030204" pitchFamily="34" charset="0"/>
                <a:cs typeface="Calibri" panose="020F0502020204030204" pitchFamily="34" charset="0"/>
              </a:rPr>
              <a:t> folder</a:t>
            </a:r>
            <a:br>
              <a:rPr lang="en-IN" sz="2400" dirty="0">
                <a:solidFill>
                  <a:srgbClr val="333333"/>
                </a:solidFill>
                <a:latin typeface="Calibri" panose="020F0502020204030204" pitchFamily="34" charset="0"/>
                <a:cs typeface="Calibri" panose="020F0502020204030204" pitchFamily="34" charset="0"/>
              </a:rPr>
            </a:br>
            <a:r>
              <a:rPr lang="en-IN" sz="2400" dirty="0" err="1">
                <a:solidFill>
                  <a:srgbClr val="333333"/>
                </a:solidFill>
                <a:latin typeface="Calibri" panose="020F0502020204030204" pitchFamily="34" charset="0"/>
                <a:cs typeface="Calibri" panose="020F0502020204030204" pitchFamily="34" charset="0"/>
              </a:rPr>
              <a:t>npm</a:t>
            </a:r>
            <a:r>
              <a:rPr lang="en-IN" sz="2400" dirty="0">
                <a:solidFill>
                  <a:srgbClr val="333333"/>
                </a:solidFill>
                <a:latin typeface="Calibri" panose="020F0502020204030204" pitchFamily="34" charset="0"/>
                <a:cs typeface="Calibri" panose="020F0502020204030204" pitchFamily="34" charset="0"/>
              </a:rPr>
              <a:t> </a:t>
            </a:r>
            <a:r>
              <a:rPr lang="en-IN" sz="2400" dirty="0" err="1">
                <a:solidFill>
                  <a:srgbClr val="333333"/>
                </a:solidFill>
                <a:latin typeface="Calibri" panose="020F0502020204030204" pitchFamily="34" charset="0"/>
                <a:cs typeface="Calibri" panose="020F0502020204030204" pitchFamily="34" charset="0"/>
              </a:rPr>
              <a:t>init</a:t>
            </a:r>
            <a:r>
              <a:rPr lang="en-IN" sz="2400" dirty="0">
                <a:solidFill>
                  <a:srgbClr val="333333"/>
                </a:solidFill>
                <a:latin typeface="Calibri" panose="020F0502020204030204" pitchFamily="34" charset="0"/>
                <a:cs typeface="Calibri" panose="020F0502020204030204" pitchFamily="34" charset="0"/>
              </a:rPr>
              <a:t> –y </a:t>
            </a:r>
            <a:br>
              <a:rPr lang="en-IN" sz="2400" dirty="0">
                <a:solidFill>
                  <a:srgbClr val="333333"/>
                </a:solidFill>
                <a:latin typeface="Calibri" panose="020F0502020204030204" pitchFamily="34" charset="0"/>
                <a:cs typeface="Calibri" panose="020F0502020204030204" pitchFamily="34" charset="0"/>
              </a:rPr>
            </a:br>
            <a:r>
              <a:rPr lang="en-IN" sz="2400" dirty="0">
                <a:solidFill>
                  <a:srgbClr val="333333"/>
                </a:solidFill>
                <a:latin typeface="Calibri" panose="020F0502020204030204" pitchFamily="34" charset="0"/>
                <a:cs typeface="Calibri" panose="020F0502020204030204" pitchFamily="34" charset="0"/>
              </a:rPr>
              <a:t>it will create </a:t>
            </a:r>
            <a:r>
              <a:rPr lang="en-IN" sz="2400" dirty="0" err="1">
                <a:solidFill>
                  <a:srgbClr val="333333"/>
                </a:solidFill>
                <a:latin typeface="Calibri" panose="020F0502020204030204" pitchFamily="34" charset="0"/>
                <a:cs typeface="Calibri" panose="020F0502020204030204" pitchFamily="34" charset="0"/>
              </a:rPr>
              <a:t>package.json</a:t>
            </a:r>
            <a:r>
              <a:rPr lang="en-IN" sz="2400" dirty="0">
                <a:solidFill>
                  <a:srgbClr val="333333"/>
                </a:solidFill>
                <a:latin typeface="Calibri" panose="020F0502020204030204" pitchFamily="34" charset="0"/>
                <a:cs typeface="Calibri" panose="020F0502020204030204" pitchFamily="34" charset="0"/>
              </a:rPr>
              <a:t> file.</a:t>
            </a:r>
          </a:p>
          <a:p>
            <a:pPr algn="l"/>
            <a:r>
              <a:rPr lang="en-IN" sz="2400" b="0" i="0" dirty="0">
                <a:solidFill>
                  <a:srgbClr val="333333"/>
                </a:solidFill>
                <a:effectLst/>
                <a:latin typeface="Calibri" panose="020F0502020204030204" pitchFamily="34" charset="0"/>
                <a:cs typeface="Calibri" panose="020F0502020204030204" pitchFamily="34" charset="0"/>
              </a:rPr>
              <a:t>Install jasmine </a:t>
            </a:r>
            <a:r>
              <a:rPr lang="en-IN" sz="2400" b="0" i="0" dirty="0" err="1">
                <a:solidFill>
                  <a:srgbClr val="333333"/>
                </a:solidFill>
                <a:effectLst/>
                <a:latin typeface="Calibri" panose="020F0502020204030204" pitchFamily="34" charset="0"/>
                <a:cs typeface="Calibri" panose="020F0502020204030204" pitchFamily="34" charset="0"/>
              </a:rPr>
              <a:t>librabries</a:t>
            </a:r>
            <a:br>
              <a:rPr lang="en-IN" sz="2400" b="0" i="0" dirty="0">
                <a:solidFill>
                  <a:srgbClr val="333333"/>
                </a:solidFill>
                <a:effectLst/>
                <a:latin typeface="Calibri" panose="020F0502020204030204" pitchFamily="34" charset="0"/>
                <a:cs typeface="Calibri" panose="020F0502020204030204" pitchFamily="34" charset="0"/>
              </a:rPr>
            </a:br>
            <a:r>
              <a:rPr lang="en-IN" sz="2400" dirty="0" err="1"/>
              <a:t>npm</a:t>
            </a:r>
            <a:r>
              <a:rPr lang="en-IN" sz="2400" dirty="0"/>
              <a:t> </a:t>
            </a:r>
            <a:r>
              <a:rPr lang="en-IN" sz="2400" dirty="0">
                <a:solidFill>
                  <a:srgbClr val="008000"/>
                </a:solidFill>
                <a:effectLst/>
              </a:rPr>
              <a:t>install</a:t>
            </a:r>
            <a:r>
              <a:rPr lang="en-IN" sz="2400" dirty="0"/>
              <a:t> </a:t>
            </a:r>
            <a:r>
              <a:rPr lang="en-IN" sz="2400" b="1" dirty="0">
                <a:solidFill>
                  <a:srgbClr val="008000"/>
                </a:solidFill>
                <a:effectLst/>
                <a:latin typeface="inherit"/>
              </a:rPr>
              <a:t>--save-dev</a:t>
            </a:r>
            <a:r>
              <a:rPr lang="en-IN" sz="2400" dirty="0"/>
              <a:t> jasmine-browser-runner jasmine-core</a:t>
            </a:r>
          </a:p>
          <a:p>
            <a:pPr algn="l"/>
            <a:r>
              <a:rPr lang="en-IN" sz="2400" dirty="0"/>
              <a:t>Install jasmine locally</a:t>
            </a:r>
            <a:br>
              <a:rPr lang="en-IN" sz="2400" dirty="0"/>
            </a:br>
            <a:r>
              <a:rPr lang="en-IN" sz="2400" dirty="0" err="1"/>
              <a:t>npx</a:t>
            </a:r>
            <a:r>
              <a:rPr lang="en-IN" sz="2400" dirty="0"/>
              <a:t> jasmine-browser-runner </a:t>
            </a:r>
            <a:r>
              <a:rPr lang="en-IN" sz="2400" dirty="0" err="1"/>
              <a:t>init</a:t>
            </a:r>
            <a:endParaRPr lang="en-IN" sz="2400" dirty="0"/>
          </a:p>
          <a:p>
            <a:pPr algn="l"/>
            <a:r>
              <a:rPr lang="en-IN" sz="2400" dirty="0"/>
              <a:t>It will create few folders. </a:t>
            </a:r>
          </a:p>
          <a:p>
            <a:pPr algn="l"/>
            <a:r>
              <a:rPr lang="en-IN" sz="2400" dirty="0"/>
              <a:t>Create </a:t>
            </a:r>
            <a:r>
              <a:rPr lang="en-IN" sz="2400" dirty="0" err="1"/>
              <a:t>src</a:t>
            </a:r>
            <a:r>
              <a:rPr lang="en-IN" sz="2400" dirty="0"/>
              <a:t> folder and place all </a:t>
            </a:r>
            <a:r>
              <a:rPr lang="en-IN" sz="2400" dirty="0" err="1"/>
              <a:t>js</a:t>
            </a:r>
            <a:r>
              <a:rPr lang="en-IN" sz="2400" dirty="0"/>
              <a:t> files here</a:t>
            </a:r>
          </a:p>
          <a:p>
            <a:pPr algn="l"/>
            <a:r>
              <a:rPr lang="en-IN" sz="2400" dirty="0"/>
              <a:t>Run below command to execute tests on browser</a:t>
            </a:r>
            <a:br>
              <a:rPr lang="en-IN" sz="2400" dirty="0"/>
            </a:br>
            <a:r>
              <a:rPr lang="en-IN" sz="2400" dirty="0"/>
              <a:t> </a:t>
            </a:r>
            <a:r>
              <a:rPr lang="en-IN" sz="2400" dirty="0" err="1"/>
              <a:t>npx</a:t>
            </a:r>
            <a:r>
              <a:rPr lang="en-IN" sz="2400" dirty="0"/>
              <a:t> jasmine-browser-runner serve</a:t>
            </a:r>
            <a:br>
              <a:rPr lang="en-IN" sz="2400" dirty="0"/>
            </a:br>
            <a:endParaRPr lang="en-IN" sz="2400" b="0" i="0" dirty="0">
              <a:solidFill>
                <a:srgbClr val="333333"/>
              </a:solidFill>
              <a:effectLst/>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US" dirty="0"/>
              <a:t>Jasmine Set Up</a:t>
            </a:r>
          </a:p>
        </p:txBody>
      </p:sp>
    </p:spTree>
    <p:extLst>
      <p:ext uri="{BB962C8B-B14F-4D97-AF65-F5344CB8AC3E}">
        <p14:creationId xmlns:p14="http://schemas.microsoft.com/office/powerpoint/2010/main" val="199864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a:r>
              <a:rPr lang="en-IN" sz="2000" b="1" i="0" dirty="0">
                <a:solidFill>
                  <a:srgbClr val="333333"/>
                </a:solidFill>
                <a:effectLst/>
                <a:latin typeface="Calibri" panose="020F0502020204030204" pitchFamily="34" charset="0"/>
                <a:cs typeface="Calibri" panose="020F0502020204030204" pitchFamily="34" charset="0"/>
              </a:rPr>
              <a:t>(1) </a:t>
            </a:r>
            <a:r>
              <a:rPr lang="en-IN" sz="2000" b="0" i="0" dirty="0">
                <a:solidFill>
                  <a:srgbClr val="333333"/>
                </a:solidFill>
                <a:effectLst/>
                <a:latin typeface="Calibri" panose="020F0502020204030204" pitchFamily="34" charset="0"/>
                <a:cs typeface="Calibri" panose="020F0502020204030204" pitchFamily="34" charset="0"/>
              </a:rPr>
              <a:t>The describe(string, function) function defines what we call a Test Suite, a collection of individual Test Specs.</a:t>
            </a:r>
          </a:p>
          <a:p>
            <a:pPr algn="l"/>
            <a:r>
              <a:rPr lang="en-IN" sz="2000" b="1" i="0" dirty="0">
                <a:solidFill>
                  <a:srgbClr val="333333"/>
                </a:solidFill>
                <a:effectLst/>
                <a:latin typeface="Calibri" panose="020F0502020204030204" pitchFamily="34" charset="0"/>
                <a:cs typeface="Calibri" panose="020F0502020204030204" pitchFamily="34" charset="0"/>
              </a:rPr>
              <a:t>(2) </a:t>
            </a:r>
            <a:r>
              <a:rPr lang="en-IN" sz="2000" b="0" i="0" dirty="0">
                <a:solidFill>
                  <a:srgbClr val="333333"/>
                </a:solidFill>
                <a:effectLst/>
                <a:latin typeface="Calibri" panose="020F0502020204030204" pitchFamily="34" charset="0"/>
                <a:cs typeface="Calibri" panose="020F0502020204030204" pitchFamily="34" charset="0"/>
              </a:rPr>
              <a:t>The it(string, function) function defines an individual Test Spec, this contains one or more Test Expectations.</a:t>
            </a:r>
          </a:p>
          <a:p>
            <a:pPr algn="l"/>
            <a:r>
              <a:rPr lang="en-IN" sz="2000" b="1" i="0" dirty="0">
                <a:solidFill>
                  <a:srgbClr val="333333"/>
                </a:solidFill>
                <a:effectLst/>
                <a:latin typeface="Calibri" panose="020F0502020204030204" pitchFamily="34" charset="0"/>
                <a:cs typeface="Calibri" panose="020F0502020204030204" pitchFamily="34" charset="0"/>
              </a:rPr>
              <a:t>(3) </a:t>
            </a:r>
            <a:r>
              <a:rPr lang="en-IN" sz="2000" b="0" i="0" dirty="0">
                <a:solidFill>
                  <a:srgbClr val="333333"/>
                </a:solidFill>
                <a:effectLst/>
                <a:latin typeface="Calibri" panose="020F0502020204030204" pitchFamily="34" charset="0"/>
                <a:cs typeface="Calibri" panose="020F0502020204030204" pitchFamily="34" charset="0"/>
              </a:rPr>
              <a:t>The expect(actual) expression is what we call an Expectation. In conjunction with a Matcher it describes an expected piece of behaviour in the application.</a:t>
            </a:r>
          </a:p>
          <a:p>
            <a:pPr algn="l"/>
            <a:r>
              <a:rPr lang="en-IN" sz="2000" b="1" i="0" dirty="0">
                <a:solidFill>
                  <a:srgbClr val="333333"/>
                </a:solidFill>
                <a:effectLst/>
                <a:latin typeface="Calibri" panose="020F0502020204030204" pitchFamily="34" charset="0"/>
                <a:cs typeface="Calibri" panose="020F0502020204030204" pitchFamily="34" charset="0"/>
              </a:rPr>
              <a:t>(4) </a:t>
            </a:r>
            <a:r>
              <a:rPr lang="en-IN" sz="2000" b="0" i="0" dirty="0">
                <a:solidFill>
                  <a:srgbClr val="333333"/>
                </a:solidFill>
                <a:effectLst/>
                <a:latin typeface="Calibri" panose="020F0502020204030204" pitchFamily="34" charset="0"/>
                <a:cs typeface="Calibri" panose="020F0502020204030204" pitchFamily="34" charset="0"/>
              </a:rPr>
              <a:t>The matcher(expected) expression is what we call a Matcher. It does a </a:t>
            </a:r>
            <a:r>
              <a:rPr lang="en-IN" sz="2000" b="0" i="0" dirty="0" err="1">
                <a:solidFill>
                  <a:srgbClr val="333333"/>
                </a:solidFill>
                <a:effectLst/>
                <a:latin typeface="Calibri" panose="020F0502020204030204" pitchFamily="34" charset="0"/>
                <a:cs typeface="Calibri" panose="020F0502020204030204" pitchFamily="34" charset="0"/>
              </a:rPr>
              <a:t>boolean</a:t>
            </a:r>
            <a:r>
              <a:rPr lang="en-IN" sz="2000" b="0" i="0" dirty="0">
                <a:solidFill>
                  <a:srgbClr val="333333"/>
                </a:solidFill>
                <a:effectLst/>
                <a:latin typeface="Calibri" panose="020F0502020204030204" pitchFamily="34" charset="0"/>
                <a:cs typeface="Calibri" panose="020F0502020204030204" pitchFamily="34" charset="0"/>
              </a:rPr>
              <a:t> comparison with the expected value passed in vs. the actual value passed to the expect function, if they are false the spec fails.</a:t>
            </a:r>
          </a:p>
        </p:txBody>
      </p:sp>
      <p:sp>
        <p:nvSpPr>
          <p:cNvPr id="3" name="Title 2"/>
          <p:cNvSpPr>
            <a:spLocks noGrp="1"/>
          </p:cNvSpPr>
          <p:nvPr>
            <p:ph type="title"/>
          </p:nvPr>
        </p:nvSpPr>
        <p:spPr/>
        <p:txBody>
          <a:bodyPr/>
          <a:lstStyle/>
          <a:p>
            <a:r>
              <a:rPr lang="en-US" dirty="0"/>
              <a:t>Jasmine Example</a:t>
            </a:r>
          </a:p>
        </p:txBody>
      </p:sp>
      <p:sp>
        <p:nvSpPr>
          <p:cNvPr id="5" name="TextBox 4">
            <a:extLst>
              <a:ext uri="{FF2B5EF4-FFF2-40B4-BE49-F238E27FC236}">
                <a16:creationId xmlns:a16="http://schemas.microsoft.com/office/drawing/2014/main" id="{09FDF77A-A086-7433-A63A-B29AEE2F4548}"/>
              </a:ext>
            </a:extLst>
          </p:cNvPr>
          <p:cNvSpPr txBox="1"/>
          <p:nvPr/>
        </p:nvSpPr>
        <p:spPr>
          <a:xfrm>
            <a:off x="504056" y="4482986"/>
            <a:ext cx="3384376" cy="1323439"/>
          </a:xfrm>
          <a:prstGeom prst="rect">
            <a:avLst/>
          </a:prstGeom>
          <a:noFill/>
          <a:ln>
            <a:solidFill>
              <a:schemeClr val="accent1"/>
            </a:solidFill>
          </a:ln>
        </p:spPr>
        <p:txBody>
          <a:bodyPr wrap="square">
            <a:spAutoFit/>
          </a:bodyPr>
          <a:lstStyle/>
          <a:p>
            <a:r>
              <a:rPr lang="en-IN" sz="2000" dirty="0">
                <a:solidFill>
                  <a:srgbClr val="0077AA"/>
                </a:solidFill>
                <a:effectLst/>
              </a:rPr>
              <a:t>function</a:t>
            </a:r>
            <a:r>
              <a:rPr lang="en-IN" sz="2000" dirty="0"/>
              <a:t> </a:t>
            </a:r>
            <a:r>
              <a:rPr lang="en-IN" sz="2000" dirty="0" err="1">
                <a:solidFill>
                  <a:srgbClr val="DD4A68"/>
                </a:solidFill>
                <a:effectLst/>
              </a:rPr>
              <a:t>helloWorld</a:t>
            </a:r>
            <a:r>
              <a:rPr lang="en-IN" sz="2000" dirty="0">
                <a:solidFill>
                  <a:srgbClr val="999999"/>
                </a:solidFill>
                <a:effectLst/>
              </a:rPr>
              <a:t>()</a:t>
            </a:r>
            <a:r>
              <a:rPr lang="en-IN" sz="2000" dirty="0"/>
              <a:t> </a:t>
            </a:r>
          </a:p>
          <a:p>
            <a:r>
              <a:rPr lang="en-IN" sz="2000" dirty="0">
                <a:solidFill>
                  <a:srgbClr val="999999"/>
                </a:solidFill>
                <a:effectLst/>
              </a:rPr>
              <a:t>{</a:t>
            </a:r>
            <a:r>
              <a:rPr lang="en-IN" sz="2000" dirty="0"/>
              <a:t> </a:t>
            </a:r>
          </a:p>
          <a:p>
            <a:r>
              <a:rPr lang="en-IN" sz="2000" dirty="0">
                <a:solidFill>
                  <a:srgbClr val="0077AA"/>
                </a:solidFill>
                <a:effectLst/>
              </a:rPr>
              <a:t>	return</a:t>
            </a:r>
            <a:r>
              <a:rPr lang="en-IN" sz="2000" dirty="0"/>
              <a:t> </a:t>
            </a:r>
            <a:r>
              <a:rPr lang="en-IN" sz="2000" dirty="0">
                <a:solidFill>
                  <a:srgbClr val="669900"/>
                </a:solidFill>
                <a:effectLst/>
              </a:rPr>
              <a:t>'Hello world!’</a:t>
            </a:r>
            <a:r>
              <a:rPr lang="en-IN" sz="2000" dirty="0">
                <a:solidFill>
                  <a:srgbClr val="999999"/>
                </a:solidFill>
                <a:effectLst/>
              </a:rPr>
              <a:t>;</a:t>
            </a:r>
            <a:r>
              <a:rPr lang="en-IN" sz="2000" dirty="0"/>
              <a:t> </a:t>
            </a:r>
          </a:p>
          <a:p>
            <a:r>
              <a:rPr lang="en-IN" sz="2000" dirty="0">
                <a:solidFill>
                  <a:srgbClr val="999999"/>
                </a:solidFill>
                <a:effectLst/>
              </a:rPr>
              <a:t>}</a:t>
            </a:r>
            <a:endParaRPr lang="en-US" sz="2000" dirty="0"/>
          </a:p>
        </p:txBody>
      </p:sp>
      <p:sp>
        <p:nvSpPr>
          <p:cNvPr id="7" name="TextBox 6">
            <a:extLst>
              <a:ext uri="{FF2B5EF4-FFF2-40B4-BE49-F238E27FC236}">
                <a16:creationId xmlns:a16="http://schemas.microsoft.com/office/drawing/2014/main" id="{310A05AE-D057-A5FC-FBE7-1285E92BCB89}"/>
              </a:ext>
            </a:extLst>
          </p:cNvPr>
          <p:cNvSpPr txBox="1"/>
          <p:nvPr/>
        </p:nvSpPr>
        <p:spPr>
          <a:xfrm>
            <a:off x="4176464" y="4482986"/>
            <a:ext cx="4572000" cy="1938992"/>
          </a:xfrm>
          <a:prstGeom prst="rect">
            <a:avLst/>
          </a:prstGeom>
          <a:noFill/>
          <a:ln>
            <a:solidFill>
              <a:schemeClr val="accent1"/>
            </a:solidFill>
          </a:ln>
        </p:spPr>
        <p:txBody>
          <a:bodyPr wrap="square">
            <a:spAutoFit/>
          </a:bodyPr>
          <a:lstStyle/>
          <a:p>
            <a:r>
              <a:rPr lang="en-IN" sz="2000" dirty="0">
                <a:solidFill>
                  <a:srgbClr val="DD4A68"/>
                </a:solidFill>
                <a:effectLst/>
              </a:rPr>
              <a:t>describe</a:t>
            </a:r>
            <a:r>
              <a:rPr lang="en-IN" sz="2000" dirty="0">
                <a:solidFill>
                  <a:srgbClr val="999999"/>
                </a:solidFill>
                <a:effectLst/>
              </a:rPr>
              <a:t>(</a:t>
            </a:r>
            <a:r>
              <a:rPr lang="en-IN" sz="2000" dirty="0">
                <a:solidFill>
                  <a:srgbClr val="669900"/>
                </a:solidFill>
                <a:effectLst/>
              </a:rPr>
              <a:t>'Hello world'</a:t>
            </a:r>
            <a:r>
              <a:rPr lang="en-IN" sz="2000" dirty="0">
                <a:solidFill>
                  <a:srgbClr val="999999"/>
                </a:solidFill>
                <a:effectLst/>
              </a:rPr>
              <a:t>,</a:t>
            </a:r>
            <a:r>
              <a:rPr lang="en-IN" sz="2000" dirty="0"/>
              <a:t> </a:t>
            </a:r>
            <a:r>
              <a:rPr lang="en-IN" sz="2000" dirty="0">
                <a:solidFill>
                  <a:srgbClr val="999999"/>
                </a:solidFill>
                <a:effectLst/>
              </a:rPr>
              <a:t>()</a:t>
            </a:r>
            <a:r>
              <a:rPr lang="en-IN" sz="2000" dirty="0"/>
              <a:t> </a:t>
            </a:r>
            <a:r>
              <a:rPr lang="en-IN" sz="2000" dirty="0">
                <a:solidFill>
                  <a:srgbClr val="A67F59"/>
                </a:solidFill>
                <a:effectLst/>
              </a:rPr>
              <a:t>=&gt;</a:t>
            </a:r>
            <a:r>
              <a:rPr lang="en-IN" sz="2000" dirty="0"/>
              <a:t> </a:t>
            </a:r>
            <a:r>
              <a:rPr lang="en-IN" sz="2000" dirty="0">
                <a:solidFill>
                  <a:srgbClr val="999999"/>
                </a:solidFill>
                <a:effectLst/>
              </a:rPr>
              <a:t>{</a:t>
            </a:r>
            <a:r>
              <a:rPr lang="en-IN" sz="2000" dirty="0"/>
              <a:t> </a:t>
            </a:r>
            <a:r>
              <a:rPr lang="en-IN" sz="2000" dirty="0">
                <a:solidFill>
                  <a:srgbClr val="999999"/>
                </a:solidFill>
                <a:effectLst/>
              </a:rPr>
              <a:t>(</a:t>
            </a:r>
            <a:r>
              <a:rPr lang="en-IN" sz="2000" dirty="0">
                <a:solidFill>
                  <a:srgbClr val="990055"/>
                </a:solidFill>
                <a:effectLst/>
              </a:rPr>
              <a:t>1</a:t>
            </a:r>
            <a:r>
              <a:rPr lang="en-IN" sz="2000" dirty="0">
                <a:solidFill>
                  <a:srgbClr val="999999"/>
                </a:solidFill>
                <a:effectLst/>
              </a:rPr>
              <a:t>)</a:t>
            </a:r>
            <a:r>
              <a:rPr lang="en-IN" sz="2000" dirty="0"/>
              <a:t> </a:t>
            </a:r>
          </a:p>
          <a:p>
            <a:r>
              <a:rPr lang="en-IN" sz="2000" dirty="0">
                <a:solidFill>
                  <a:srgbClr val="DD4A68"/>
                </a:solidFill>
                <a:effectLst/>
              </a:rPr>
              <a:t>	it</a:t>
            </a:r>
            <a:r>
              <a:rPr lang="en-IN" sz="2000" dirty="0">
                <a:solidFill>
                  <a:srgbClr val="999999"/>
                </a:solidFill>
                <a:effectLst/>
              </a:rPr>
              <a:t>(</a:t>
            </a:r>
            <a:r>
              <a:rPr lang="en-IN" sz="2000" dirty="0">
                <a:solidFill>
                  <a:srgbClr val="669900"/>
                </a:solidFill>
                <a:effectLst/>
              </a:rPr>
              <a:t>'says hello'</a:t>
            </a:r>
            <a:r>
              <a:rPr lang="en-IN" sz="2000" dirty="0">
                <a:solidFill>
                  <a:srgbClr val="999999"/>
                </a:solidFill>
                <a:effectLst/>
              </a:rPr>
              <a:t>,</a:t>
            </a:r>
            <a:r>
              <a:rPr lang="en-IN" sz="2000" dirty="0"/>
              <a:t> </a:t>
            </a:r>
            <a:r>
              <a:rPr lang="en-IN" sz="2000" dirty="0">
                <a:solidFill>
                  <a:srgbClr val="999999"/>
                </a:solidFill>
                <a:effectLst/>
              </a:rPr>
              <a:t>()</a:t>
            </a:r>
            <a:r>
              <a:rPr lang="en-IN" sz="2000" dirty="0"/>
              <a:t> </a:t>
            </a:r>
            <a:r>
              <a:rPr lang="en-IN" sz="2000" dirty="0">
                <a:solidFill>
                  <a:srgbClr val="A67F59"/>
                </a:solidFill>
                <a:effectLst/>
              </a:rPr>
              <a:t>=&gt;</a:t>
            </a:r>
            <a:r>
              <a:rPr lang="en-IN" sz="2000" dirty="0"/>
              <a:t> </a:t>
            </a:r>
            <a:r>
              <a:rPr lang="en-IN" sz="2000" dirty="0">
                <a:solidFill>
                  <a:srgbClr val="999999"/>
                </a:solidFill>
                <a:effectLst/>
              </a:rPr>
              <a:t>{</a:t>
            </a:r>
            <a:r>
              <a:rPr lang="en-IN" sz="2000" dirty="0"/>
              <a:t>  </a:t>
            </a:r>
            <a:r>
              <a:rPr lang="en-IN" sz="2000" dirty="0">
                <a:solidFill>
                  <a:srgbClr val="999999"/>
                </a:solidFill>
                <a:effectLst/>
              </a:rPr>
              <a:t>(</a:t>
            </a:r>
            <a:r>
              <a:rPr lang="en-IN" sz="2000" dirty="0">
                <a:solidFill>
                  <a:srgbClr val="990055"/>
                </a:solidFill>
                <a:effectLst/>
              </a:rPr>
              <a:t>2</a:t>
            </a:r>
            <a:r>
              <a:rPr lang="en-IN" sz="2000" dirty="0">
                <a:solidFill>
                  <a:srgbClr val="999999"/>
                </a:solidFill>
                <a:effectLst/>
              </a:rPr>
              <a:t>)</a:t>
            </a:r>
            <a:r>
              <a:rPr lang="en-IN" sz="2000" dirty="0"/>
              <a:t> 	</a:t>
            </a:r>
            <a:r>
              <a:rPr lang="en-IN" sz="2000" dirty="0">
                <a:solidFill>
                  <a:srgbClr val="DD4A68"/>
                </a:solidFill>
                <a:effectLst/>
              </a:rPr>
              <a:t>expect</a:t>
            </a:r>
            <a:r>
              <a:rPr lang="en-IN" sz="2000" dirty="0">
                <a:solidFill>
                  <a:srgbClr val="999999"/>
                </a:solidFill>
                <a:effectLst/>
              </a:rPr>
              <a:t>(</a:t>
            </a:r>
            <a:r>
              <a:rPr lang="en-IN" sz="2000" dirty="0" err="1">
                <a:solidFill>
                  <a:srgbClr val="DD4A68"/>
                </a:solidFill>
                <a:effectLst/>
              </a:rPr>
              <a:t>helloWorld</a:t>
            </a:r>
            <a:r>
              <a:rPr lang="en-IN" sz="2000" dirty="0">
                <a:solidFill>
                  <a:srgbClr val="999999"/>
                </a:solidFill>
                <a:effectLst/>
              </a:rPr>
              <a:t>())</a:t>
            </a:r>
            <a:r>
              <a:rPr lang="en-IN" sz="2000" dirty="0"/>
              <a:t>  </a:t>
            </a:r>
            <a:r>
              <a:rPr lang="en-IN" sz="2000" dirty="0">
                <a:solidFill>
                  <a:srgbClr val="999999"/>
                </a:solidFill>
                <a:effectLst/>
              </a:rPr>
              <a:t>(</a:t>
            </a:r>
            <a:r>
              <a:rPr lang="en-IN" sz="2000" dirty="0">
                <a:solidFill>
                  <a:srgbClr val="990055"/>
                </a:solidFill>
                <a:effectLst/>
              </a:rPr>
              <a:t>3</a:t>
            </a:r>
            <a:r>
              <a:rPr lang="en-IN" sz="2000" dirty="0">
                <a:solidFill>
                  <a:srgbClr val="999999"/>
                </a:solidFill>
                <a:effectLst/>
              </a:rPr>
              <a:t>)</a:t>
            </a:r>
            <a:r>
              <a:rPr lang="en-IN" sz="2000" dirty="0"/>
              <a:t> 	</a:t>
            </a:r>
            <a:r>
              <a:rPr lang="en-IN" sz="2000" dirty="0">
                <a:solidFill>
                  <a:srgbClr val="999999"/>
                </a:solidFill>
                <a:effectLst/>
              </a:rPr>
              <a:t>.</a:t>
            </a:r>
            <a:r>
              <a:rPr lang="en-IN" sz="2000" dirty="0" err="1">
                <a:solidFill>
                  <a:srgbClr val="DD4A68"/>
                </a:solidFill>
                <a:effectLst/>
              </a:rPr>
              <a:t>toEqual</a:t>
            </a:r>
            <a:r>
              <a:rPr lang="en-IN" sz="2000" dirty="0">
                <a:solidFill>
                  <a:srgbClr val="999999"/>
                </a:solidFill>
                <a:effectLst/>
              </a:rPr>
              <a:t>(</a:t>
            </a:r>
            <a:r>
              <a:rPr lang="en-IN" sz="2000" dirty="0">
                <a:solidFill>
                  <a:srgbClr val="669900"/>
                </a:solidFill>
                <a:effectLst/>
              </a:rPr>
              <a:t>'Hello world!'</a:t>
            </a:r>
            <a:r>
              <a:rPr lang="en-IN" sz="2000" dirty="0">
                <a:solidFill>
                  <a:srgbClr val="999999"/>
                </a:solidFill>
                <a:effectLst/>
              </a:rPr>
              <a:t>);</a:t>
            </a:r>
            <a:r>
              <a:rPr lang="en-IN" sz="2000" dirty="0"/>
              <a:t> </a:t>
            </a:r>
            <a:r>
              <a:rPr lang="en-IN" sz="2000" dirty="0">
                <a:solidFill>
                  <a:srgbClr val="999999"/>
                </a:solidFill>
                <a:effectLst/>
              </a:rPr>
              <a:t>(</a:t>
            </a:r>
            <a:r>
              <a:rPr lang="en-IN" sz="2000" dirty="0">
                <a:solidFill>
                  <a:srgbClr val="990055"/>
                </a:solidFill>
                <a:effectLst/>
              </a:rPr>
              <a:t>4</a:t>
            </a:r>
            <a:r>
              <a:rPr lang="en-IN" sz="2000" dirty="0">
                <a:solidFill>
                  <a:srgbClr val="999999"/>
                </a:solidFill>
                <a:effectLst/>
              </a:rPr>
              <a:t>)</a:t>
            </a:r>
            <a:r>
              <a:rPr lang="en-IN" sz="2000" dirty="0"/>
              <a:t> </a:t>
            </a:r>
          </a:p>
          <a:p>
            <a:r>
              <a:rPr lang="en-IN" sz="2000" dirty="0">
                <a:solidFill>
                  <a:srgbClr val="999999"/>
                </a:solidFill>
                <a:effectLst/>
              </a:rPr>
              <a:t>	});</a:t>
            </a:r>
            <a:r>
              <a:rPr lang="en-IN" sz="2000" dirty="0"/>
              <a:t> </a:t>
            </a:r>
          </a:p>
          <a:p>
            <a:r>
              <a:rPr lang="en-IN" sz="2000" dirty="0">
                <a:solidFill>
                  <a:srgbClr val="999999"/>
                </a:solidFill>
                <a:effectLst/>
              </a:rPr>
              <a:t>});</a:t>
            </a:r>
            <a:endParaRPr lang="en-US" sz="2000" dirty="0"/>
          </a:p>
        </p:txBody>
      </p:sp>
      <p:sp>
        <p:nvSpPr>
          <p:cNvPr id="8" name="TextBox 7">
            <a:extLst>
              <a:ext uri="{FF2B5EF4-FFF2-40B4-BE49-F238E27FC236}">
                <a16:creationId xmlns:a16="http://schemas.microsoft.com/office/drawing/2014/main" id="{7896371D-A663-6E91-A9E4-F0A68454B94D}"/>
              </a:ext>
            </a:extLst>
          </p:cNvPr>
          <p:cNvSpPr txBox="1"/>
          <p:nvPr/>
        </p:nvSpPr>
        <p:spPr>
          <a:xfrm>
            <a:off x="1116124" y="6458394"/>
            <a:ext cx="6120680" cy="369332"/>
          </a:xfrm>
          <a:prstGeom prst="rect">
            <a:avLst/>
          </a:prstGeom>
          <a:noFill/>
        </p:spPr>
        <p:txBody>
          <a:bodyPr wrap="square">
            <a:spAutoFit/>
          </a:bodyPr>
          <a:lstStyle/>
          <a:p>
            <a:r>
              <a:rPr lang="en-US" dirty="0"/>
              <a:t>https://</a:t>
            </a:r>
            <a:r>
              <a:rPr lang="en-US" dirty="0" err="1"/>
              <a:t>jasmine.github.io</a:t>
            </a:r>
            <a:r>
              <a:rPr lang="en-US" dirty="0"/>
              <a:t>/tutorials/</a:t>
            </a:r>
            <a:r>
              <a:rPr lang="en-US" dirty="0" err="1"/>
              <a:t>your_first_suite</a:t>
            </a:r>
            <a:endParaRPr lang="en-US" dirty="0"/>
          </a:p>
        </p:txBody>
      </p:sp>
    </p:spTree>
    <p:extLst>
      <p:ext uri="{BB962C8B-B14F-4D97-AF65-F5344CB8AC3E}">
        <p14:creationId xmlns:p14="http://schemas.microsoft.com/office/powerpoint/2010/main" val="385816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900000"/>
            <a:ext cx="4244384" cy="5265056"/>
          </a:xfrm>
        </p:spPr>
        <p:txBody>
          <a:bodyPr/>
          <a:lstStyle/>
          <a:p>
            <a:pPr algn="l"/>
            <a:r>
              <a:rPr lang="en-IN" sz="2000" b="1" i="0" dirty="0">
                <a:solidFill>
                  <a:srgbClr val="333333"/>
                </a:solidFill>
                <a:effectLst/>
                <a:latin typeface="Calibri" panose="020F0502020204030204" pitchFamily="34" charset="0"/>
                <a:cs typeface="Calibri" panose="020F0502020204030204" pitchFamily="34" charset="0"/>
              </a:rPr>
              <a:t>expect(array).</a:t>
            </a:r>
            <a:r>
              <a:rPr lang="en-IN" sz="2000" b="1" i="0" dirty="0" err="1">
                <a:solidFill>
                  <a:srgbClr val="333333"/>
                </a:solidFill>
                <a:effectLst/>
                <a:latin typeface="Calibri" panose="020F0502020204030204" pitchFamily="34" charset="0"/>
                <a:cs typeface="Calibri" panose="020F0502020204030204" pitchFamily="34" charset="0"/>
              </a:rPr>
              <a:t>toContain</a:t>
            </a:r>
            <a:r>
              <a:rPr lang="en-IN" sz="2000" b="1" i="0" dirty="0">
                <a:solidFill>
                  <a:srgbClr val="333333"/>
                </a:solidFill>
                <a:effectLst/>
                <a:latin typeface="Calibri" panose="020F0502020204030204" pitchFamily="34" charset="0"/>
                <a:cs typeface="Calibri" panose="020F0502020204030204" pitchFamily="34" charset="0"/>
              </a:rPr>
              <a:t>(member); </a:t>
            </a:r>
          </a:p>
          <a:p>
            <a:pPr algn="l"/>
            <a:r>
              <a:rPr lang="en-IN" sz="2000" b="1" i="0" dirty="0">
                <a:solidFill>
                  <a:srgbClr val="333333"/>
                </a:solidFill>
                <a:effectLst/>
                <a:latin typeface="Calibri" panose="020F0502020204030204" pitchFamily="34" charset="0"/>
                <a:cs typeface="Calibri" panose="020F0502020204030204" pitchFamily="34" charset="0"/>
              </a:rPr>
              <a:t>expect(</a:t>
            </a:r>
            <a:r>
              <a:rPr lang="en-IN" sz="2000" b="1" i="0" dirty="0" err="1">
                <a:solidFill>
                  <a:srgbClr val="333333"/>
                </a:solidFill>
                <a:effectLst/>
                <a:latin typeface="Calibri" panose="020F0502020204030204" pitchFamily="34" charset="0"/>
                <a:cs typeface="Calibri" panose="020F0502020204030204" pitchFamily="34" charset="0"/>
              </a:rPr>
              <a:t>fn</a:t>
            </a:r>
            <a:r>
              <a:rPr lang="en-IN" sz="2000" b="1" i="0" dirty="0">
                <a:solidFill>
                  <a:srgbClr val="333333"/>
                </a:solidFill>
                <a:effectLst/>
                <a:latin typeface="Calibri" panose="020F0502020204030204" pitchFamily="34" charset="0"/>
                <a:cs typeface="Calibri" panose="020F0502020204030204" pitchFamily="34" charset="0"/>
              </a:rPr>
              <a:t>).</a:t>
            </a:r>
            <a:r>
              <a:rPr lang="en-IN" sz="2000" b="1" i="0" dirty="0" err="1">
                <a:solidFill>
                  <a:srgbClr val="333333"/>
                </a:solidFill>
                <a:effectLst/>
                <a:latin typeface="Calibri" panose="020F0502020204030204" pitchFamily="34" charset="0"/>
                <a:cs typeface="Calibri" panose="020F0502020204030204" pitchFamily="34" charset="0"/>
              </a:rPr>
              <a:t>toThrow</a:t>
            </a:r>
            <a:r>
              <a:rPr lang="en-IN" sz="2000" b="1" i="0" dirty="0">
                <a:solidFill>
                  <a:srgbClr val="333333"/>
                </a:solidFill>
                <a:effectLst/>
                <a:latin typeface="Calibri" panose="020F0502020204030204" pitchFamily="34" charset="0"/>
                <a:cs typeface="Calibri" panose="020F0502020204030204" pitchFamily="34" charset="0"/>
              </a:rPr>
              <a:t>(string); </a:t>
            </a:r>
          </a:p>
          <a:p>
            <a:pPr algn="l"/>
            <a:r>
              <a:rPr lang="en-IN" sz="2000" b="1" i="0" dirty="0">
                <a:solidFill>
                  <a:srgbClr val="333333"/>
                </a:solidFill>
                <a:effectLst/>
                <a:latin typeface="Calibri" panose="020F0502020204030204" pitchFamily="34" charset="0"/>
                <a:cs typeface="Calibri" panose="020F0502020204030204" pitchFamily="34" charset="0"/>
              </a:rPr>
              <a:t>expect(</a:t>
            </a:r>
            <a:r>
              <a:rPr lang="en-IN" sz="2000" b="1" i="0" dirty="0" err="1">
                <a:solidFill>
                  <a:srgbClr val="333333"/>
                </a:solidFill>
                <a:effectLst/>
                <a:latin typeface="Calibri" panose="020F0502020204030204" pitchFamily="34" charset="0"/>
                <a:cs typeface="Calibri" panose="020F0502020204030204" pitchFamily="34" charset="0"/>
              </a:rPr>
              <a:t>fn</a:t>
            </a:r>
            <a:r>
              <a:rPr lang="en-IN" sz="2000" b="1" i="0" dirty="0">
                <a:solidFill>
                  <a:srgbClr val="333333"/>
                </a:solidFill>
                <a:effectLst/>
                <a:latin typeface="Calibri" panose="020F0502020204030204" pitchFamily="34" charset="0"/>
                <a:cs typeface="Calibri" panose="020F0502020204030204" pitchFamily="34" charset="0"/>
              </a:rPr>
              <a:t>).</a:t>
            </a:r>
            <a:r>
              <a:rPr lang="en-IN" sz="2000" b="1" i="0" dirty="0" err="1">
                <a:solidFill>
                  <a:srgbClr val="333333"/>
                </a:solidFill>
                <a:effectLst/>
                <a:latin typeface="Calibri" panose="020F0502020204030204" pitchFamily="34" charset="0"/>
                <a:cs typeface="Calibri" panose="020F0502020204030204" pitchFamily="34" charset="0"/>
              </a:rPr>
              <a:t>toThrowError</a:t>
            </a:r>
            <a:r>
              <a:rPr lang="en-IN" sz="2000" b="1" i="0" dirty="0">
                <a:solidFill>
                  <a:srgbClr val="333333"/>
                </a:solidFill>
                <a:effectLst/>
                <a:latin typeface="Calibri" panose="020F0502020204030204" pitchFamily="34" charset="0"/>
                <a:cs typeface="Calibri" panose="020F0502020204030204" pitchFamily="34" charset="0"/>
              </a:rPr>
              <a:t>(string); </a:t>
            </a:r>
          </a:p>
          <a:p>
            <a:pPr algn="l"/>
            <a:r>
              <a:rPr lang="en-IN" sz="2000" b="1" i="0" dirty="0">
                <a:solidFill>
                  <a:srgbClr val="333333"/>
                </a:solidFill>
                <a:effectLst/>
                <a:latin typeface="Calibri" panose="020F0502020204030204" pitchFamily="34" charset="0"/>
                <a:cs typeface="Calibri" panose="020F0502020204030204" pitchFamily="34" charset="0"/>
              </a:rPr>
              <a:t>expect(instance).</a:t>
            </a:r>
            <a:r>
              <a:rPr lang="en-IN" sz="2000" b="1" i="0" dirty="0" err="1">
                <a:solidFill>
                  <a:srgbClr val="333333"/>
                </a:solidFill>
                <a:effectLst/>
                <a:latin typeface="Calibri" panose="020F0502020204030204" pitchFamily="34" charset="0"/>
                <a:cs typeface="Calibri" panose="020F0502020204030204" pitchFamily="34" charset="0"/>
              </a:rPr>
              <a:t>toBe</a:t>
            </a:r>
            <a:r>
              <a:rPr lang="en-IN" sz="2000" b="1" i="0" dirty="0">
                <a:solidFill>
                  <a:srgbClr val="333333"/>
                </a:solidFill>
                <a:effectLst/>
                <a:latin typeface="Calibri" panose="020F0502020204030204" pitchFamily="34" charset="0"/>
                <a:cs typeface="Calibri" panose="020F0502020204030204" pitchFamily="34" charset="0"/>
              </a:rPr>
              <a:t>(instance); </a:t>
            </a:r>
          </a:p>
          <a:p>
            <a:pPr algn="l"/>
            <a:r>
              <a:rPr lang="en-IN" sz="2000" b="1" i="0" dirty="0">
                <a:solidFill>
                  <a:srgbClr val="333333"/>
                </a:solidFill>
                <a:effectLst/>
                <a:latin typeface="Calibri" panose="020F0502020204030204" pitchFamily="34" charset="0"/>
                <a:cs typeface="Calibri" panose="020F0502020204030204" pitchFamily="34" charset="0"/>
              </a:rPr>
              <a:t>expect(mixed).</a:t>
            </a:r>
            <a:r>
              <a:rPr lang="en-IN" sz="2000" b="1" i="0" dirty="0" err="1">
                <a:solidFill>
                  <a:srgbClr val="333333"/>
                </a:solidFill>
                <a:effectLst/>
                <a:latin typeface="Calibri" panose="020F0502020204030204" pitchFamily="34" charset="0"/>
                <a:cs typeface="Calibri" panose="020F0502020204030204" pitchFamily="34" charset="0"/>
              </a:rPr>
              <a:t>toBeDefined</a:t>
            </a:r>
            <a:r>
              <a:rPr lang="en-IN" sz="2000" b="1" i="0" dirty="0">
                <a:solidFill>
                  <a:srgbClr val="333333"/>
                </a:solidFill>
                <a:effectLst/>
                <a:latin typeface="Calibri" panose="020F0502020204030204" pitchFamily="34" charset="0"/>
                <a:cs typeface="Calibri" panose="020F0502020204030204" pitchFamily="34" charset="0"/>
              </a:rPr>
              <a:t>(); </a:t>
            </a:r>
          </a:p>
          <a:p>
            <a:pPr algn="l"/>
            <a:r>
              <a:rPr lang="en-IN" sz="2000" b="1" i="0" dirty="0">
                <a:solidFill>
                  <a:srgbClr val="333333"/>
                </a:solidFill>
                <a:effectLst/>
                <a:latin typeface="Calibri" panose="020F0502020204030204" pitchFamily="34" charset="0"/>
                <a:cs typeface="Calibri" panose="020F0502020204030204" pitchFamily="34" charset="0"/>
              </a:rPr>
              <a:t>expect(mixed).</a:t>
            </a:r>
            <a:r>
              <a:rPr lang="en-IN" sz="2000" b="1" i="0" dirty="0" err="1">
                <a:solidFill>
                  <a:srgbClr val="333333"/>
                </a:solidFill>
                <a:effectLst/>
                <a:latin typeface="Calibri" panose="020F0502020204030204" pitchFamily="34" charset="0"/>
                <a:cs typeface="Calibri" panose="020F0502020204030204" pitchFamily="34" charset="0"/>
              </a:rPr>
              <a:t>toBeFalsy</a:t>
            </a:r>
            <a:r>
              <a:rPr lang="en-IN" sz="2000" b="1" i="0" dirty="0">
                <a:solidFill>
                  <a:srgbClr val="333333"/>
                </a:solidFill>
                <a:effectLst/>
                <a:latin typeface="Calibri" panose="020F0502020204030204" pitchFamily="34" charset="0"/>
                <a:cs typeface="Calibri" panose="020F0502020204030204" pitchFamily="34" charset="0"/>
              </a:rPr>
              <a:t>(); </a:t>
            </a:r>
          </a:p>
          <a:p>
            <a:pPr algn="l"/>
            <a:r>
              <a:rPr lang="en-IN" sz="2000" b="1" i="0" dirty="0">
                <a:solidFill>
                  <a:srgbClr val="333333"/>
                </a:solidFill>
                <a:effectLst/>
                <a:latin typeface="Calibri" panose="020F0502020204030204" pitchFamily="34" charset="0"/>
                <a:cs typeface="Calibri" panose="020F0502020204030204" pitchFamily="34" charset="0"/>
              </a:rPr>
              <a:t>expect(mixed).</a:t>
            </a:r>
            <a:r>
              <a:rPr lang="en-IN" sz="2000" b="1" i="0" dirty="0" err="1">
                <a:solidFill>
                  <a:srgbClr val="333333"/>
                </a:solidFill>
                <a:effectLst/>
                <a:latin typeface="Calibri" panose="020F0502020204030204" pitchFamily="34" charset="0"/>
                <a:cs typeface="Calibri" panose="020F0502020204030204" pitchFamily="34" charset="0"/>
              </a:rPr>
              <a:t>toBeNull</a:t>
            </a:r>
            <a:r>
              <a:rPr lang="en-IN" sz="2000" b="1" i="0" dirty="0">
                <a:solidFill>
                  <a:srgbClr val="333333"/>
                </a:solidFill>
                <a:effectLst/>
                <a:latin typeface="Calibri" panose="020F0502020204030204" pitchFamily="34" charset="0"/>
                <a:cs typeface="Calibri" panose="020F0502020204030204" pitchFamily="34" charset="0"/>
              </a:rPr>
              <a:t>(); </a:t>
            </a:r>
          </a:p>
          <a:p>
            <a:pPr algn="l"/>
            <a:r>
              <a:rPr lang="en-IN" sz="2000" b="1" i="0" dirty="0">
                <a:solidFill>
                  <a:srgbClr val="333333"/>
                </a:solidFill>
                <a:effectLst/>
                <a:latin typeface="Calibri" panose="020F0502020204030204" pitchFamily="34" charset="0"/>
                <a:cs typeface="Calibri" panose="020F0502020204030204" pitchFamily="34" charset="0"/>
              </a:rPr>
              <a:t>expect(mixed).</a:t>
            </a:r>
            <a:r>
              <a:rPr lang="en-IN" sz="2000" b="1" i="0" dirty="0" err="1">
                <a:solidFill>
                  <a:srgbClr val="333333"/>
                </a:solidFill>
                <a:effectLst/>
                <a:latin typeface="Calibri" panose="020F0502020204030204" pitchFamily="34" charset="0"/>
                <a:cs typeface="Calibri" panose="020F0502020204030204" pitchFamily="34" charset="0"/>
              </a:rPr>
              <a:t>toBeTruthy</a:t>
            </a:r>
            <a:r>
              <a:rPr lang="en-IN" sz="2000" b="1" i="0" dirty="0">
                <a:solidFill>
                  <a:srgbClr val="333333"/>
                </a:solidFill>
                <a:effectLst/>
                <a:latin typeface="Calibri" panose="020F0502020204030204" pitchFamily="34" charset="0"/>
                <a:cs typeface="Calibri" panose="020F0502020204030204" pitchFamily="34" charset="0"/>
              </a:rPr>
              <a:t>(); </a:t>
            </a:r>
          </a:p>
          <a:p>
            <a:pPr algn="l"/>
            <a:r>
              <a:rPr lang="en-IN" sz="2000" b="1" i="0" dirty="0">
                <a:solidFill>
                  <a:srgbClr val="333333"/>
                </a:solidFill>
                <a:effectLst/>
                <a:latin typeface="Calibri" panose="020F0502020204030204" pitchFamily="34" charset="0"/>
                <a:cs typeface="Calibri" panose="020F0502020204030204" pitchFamily="34" charset="0"/>
              </a:rPr>
              <a:t>expect(mixed).</a:t>
            </a:r>
            <a:r>
              <a:rPr lang="en-IN" sz="2000" b="1" i="0" dirty="0" err="1">
                <a:solidFill>
                  <a:srgbClr val="333333"/>
                </a:solidFill>
                <a:effectLst/>
                <a:latin typeface="Calibri" panose="020F0502020204030204" pitchFamily="34" charset="0"/>
                <a:cs typeface="Calibri" panose="020F0502020204030204" pitchFamily="34" charset="0"/>
              </a:rPr>
              <a:t>toBeUndefined</a:t>
            </a:r>
            <a:r>
              <a:rPr lang="en-IN" sz="2000" b="1" i="0" dirty="0">
                <a:solidFill>
                  <a:srgbClr val="333333"/>
                </a:solidFill>
                <a:effectLst/>
                <a:latin typeface="Calibri" panose="020F0502020204030204" pitchFamily="34" charset="0"/>
                <a:cs typeface="Calibri" panose="020F0502020204030204" pitchFamily="34" charset="0"/>
              </a:rPr>
              <a:t>();</a:t>
            </a:r>
          </a:p>
          <a:p>
            <a:pPr algn="l"/>
            <a:r>
              <a:rPr lang="en-IN" sz="2000" b="1" i="0" dirty="0">
                <a:solidFill>
                  <a:srgbClr val="333333"/>
                </a:solidFill>
                <a:effectLst/>
                <a:latin typeface="Calibri" panose="020F0502020204030204" pitchFamily="34" charset="0"/>
                <a:cs typeface="Calibri" panose="020F0502020204030204" pitchFamily="34" charset="0"/>
              </a:rPr>
              <a:t> expect(mixed).</a:t>
            </a:r>
            <a:r>
              <a:rPr lang="en-IN" sz="2000" b="1" i="0" dirty="0" err="1">
                <a:solidFill>
                  <a:srgbClr val="333333"/>
                </a:solidFill>
                <a:effectLst/>
                <a:latin typeface="Calibri" panose="020F0502020204030204" pitchFamily="34" charset="0"/>
                <a:cs typeface="Calibri" panose="020F0502020204030204" pitchFamily="34" charset="0"/>
              </a:rPr>
              <a:t>toEqual</a:t>
            </a:r>
            <a:r>
              <a:rPr lang="en-IN" sz="2000" b="1" i="0" dirty="0">
                <a:solidFill>
                  <a:srgbClr val="333333"/>
                </a:solidFill>
                <a:effectLst/>
                <a:latin typeface="Calibri" panose="020F0502020204030204" pitchFamily="34" charset="0"/>
                <a:cs typeface="Calibri" panose="020F0502020204030204" pitchFamily="34" charset="0"/>
              </a:rPr>
              <a:t>(mixed);</a:t>
            </a:r>
          </a:p>
          <a:p>
            <a:pPr algn="l"/>
            <a:r>
              <a:rPr lang="en-IN" sz="2000" b="1" i="0" dirty="0">
                <a:solidFill>
                  <a:srgbClr val="333333"/>
                </a:solidFill>
                <a:effectLst/>
                <a:latin typeface="Calibri" panose="020F0502020204030204" pitchFamily="34" charset="0"/>
                <a:cs typeface="Calibri" panose="020F0502020204030204" pitchFamily="34" charset="0"/>
              </a:rPr>
              <a:t> expect(mixed).</a:t>
            </a:r>
            <a:r>
              <a:rPr lang="en-IN" sz="2000" b="1" i="0" dirty="0" err="1">
                <a:solidFill>
                  <a:srgbClr val="333333"/>
                </a:solidFill>
                <a:effectLst/>
                <a:latin typeface="Calibri" panose="020F0502020204030204" pitchFamily="34" charset="0"/>
                <a:cs typeface="Calibri" panose="020F0502020204030204" pitchFamily="34" charset="0"/>
              </a:rPr>
              <a:t>toMatch</a:t>
            </a:r>
            <a:r>
              <a:rPr lang="en-IN" sz="2000" b="1" i="0" dirty="0">
                <a:solidFill>
                  <a:srgbClr val="333333"/>
                </a:solidFill>
                <a:effectLst/>
                <a:latin typeface="Calibri" panose="020F0502020204030204" pitchFamily="34" charset="0"/>
                <a:cs typeface="Calibri" panose="020F0502020204030204" pitchFamily="34" charset="0"/>
              </a:rPr>
              <a:t>(pattern); </a:t>
            </a:r>
          </a:p>
        </p:txBody>
      </p:sp>
      <p:sp>
        <p:nvSpPr>
          <p:cNvPr id="3" name="Title 2"/>
          <p:cNvSpPr>
            <a:spLocks noGrp="1"/>
          </p:cNvSpPr>
          <p:nvPr>
            <p:ph type="title"/>
          </p:nvPr>
        </p:nvSpPr>
        <p:spPr/>
        <p:txBody>
          <a:bodyPr/>
          <a:lstStyle/>
          <a:p>
            <a:r>
              <a:rPr lang="en-US" dirty="0"/>
              <a:t>Jasmine Matchers Example</a:t>
            </a:r>
          </a:p>
        </p:txBody>
      </p:sp>
      <p:sp>
        <p:nvSpPr>
          <p:cNvPr id="6" name="TextBox 5">
            <a:extLst>
              <a:ext uri="{FF2B5EF4-FFF2-40B4-BE49-F238E27FC236}">
                <a16:creationId xmlns:a16="http://schemas.microsoft.com/office/drawing/2014/main" id="{35DC9AF4-25E8-8923-3FBB-156273747069}"/>
              </a:ext>
            </a:extLst>
          </p:cNvPr>
          <p:cNvSpPr txBox="1"/>
          <p:nvPr/>
        </p:nvSpPr>
        <p:spPr>
          <a:xfrm>
            <a:off x="4572000" y="900000"/>
            <a:ext cx="4572000" cy="3785652"/>
          </a:xfrm>
          <a:prstGeom prst="rect">
            <a:avLst/>
          </a:prstGeom>
          <a:noFill/>
        </p:spPr>
        <p:txBody>
          <a:bodyPr wrap="square">
            <a:spAutoFit/>
          </a:bodyPr>
          <a:lstStyle/>
          <a:p>
            <a:pPr marL="285750" indent="-285750" algn="l">
              <a:buFont typeface="Arial" panose="020B0604020202020204" pitchFamily="34" charset="0"/>
              <a:buChar char="•"/>
            </a:pPr>
            <a:r>
              <a:rPr lang="en-IN" sz="2000" b="1" i="0" dirty="0">
                <a:solidFill>
                  <a:srgbClr val="333333"/>
                </a:solidFill>
                <a:effectLst/>
                <a:latin typeface="Calibri" panose="020F0502020204030204" pitchFamily="34" charset="0"/>
                <a:cs typeface="Calibri" panose="020F0502020204030204" pitchFamily="34" charset="0"/>
              </a:rPr>
              <a:t>expect(number).</a:t>
            </a:r>
            <a:r>
              <a:rPr lang="en-IN" sz="2000" b="1" i="0" dirty="0" err="1">
                <a:solidFill>
                  <a:srgbClr val="333333"/>
                </a:solidFill>
                <a:effectLst/>
                <a:latin typeface="Calibri" panose="020F0502020204030204" pitchFamily="34" charset="0"/>
                <a:cs typeface="Calibri" panose="020F0502020204030204" pitchFamily="34" charset="0"/>
              </a:rPr>
              <a:t>toBeCloseTo</a:t>
            </a:r>
            <a:r>
              <a:rPr lang="en-IN" sz="2000" b="1" i="0" dirty="0">
                <a:solidFill>
                  <a:srgbClr val="333333"/>
                </a:solidFill>
                <a:effectLst/>
                <a:latin typeface="Calibri" panose="020F0502020204030204" pitchFamily="34" charset="0"/>
                <a:cs typeface="Calibri" panose="020F0502020204030204" pitchFamily="34" charset="0"/>
              </a:rPr>
              <a:t>(number, </a:t>
            </a:r>
            <a:r>
              <a:rPr lang="en-IN" sz="2000" b="1" i="0" dirty="0" err="1">
                <a:solidFill>
                  <a:srgbClr val="333333"/>
                </a:solidFill>
                <a:effectLst/>
                <a:latin typeface="Calibri" panose="020F0502020204030204" pitchFamily="34" charset="0"/>
                <a:cs typeface="Calibri" panose="020F0502020204030204" pitchFamily="34" charset="0"/>
              </a:rPr>
              <a:t>decimalPlaces</a:t>
            </a:r>
            <a:r>
              <a:rPr lang="en-IN" sz="2000" b="1" i="0" dirty="0">
                <a:solidFill>
                  <a:srgbClr val="333333"/>
                </a:solidFill>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IN" sz="2000" b="1" i="0" dirty="0">
                <a:solidFill>
                  <a:srgbClr val="333333"/>
                </a:solidFill>
                <a:effectLst/>
                <a:latin typeface="Calibri" panose="020F0502020204030204" pitchFamily="34" charset="0"/>
                <a:cs typeface="Calibri" panose="020F0502020204030204" pitchFamily="34" charset="0"/>
              </a:rPr>
              <a:t>expect(number).</a:t>
            </a:r>
            <a:r>
              <a:rPr lang="en-IN" sz="2000" b="1" i="0" dirty="0" err="1">
                <a:solidFill>
                  <a:srgbClr val="333333"/>
                </a:solidFill>
                <a:effectLst/>
                <a:latin typeface="Calibri" panose="020F0502020204030204" pitchFamily="34" charset="0"/>
                <a:cs typeface="Calibri" panose="020F0502020204030204" pitchFamily="34" charset="0"/>
              </a:rPr>
              <a:t>toBeGreaterThan</a:t>
            </a:r>
            <a:r>
              <a:rPr lang="en-IN" sz="2000" b="1" i="0" dirty="0">
                <a:solidFill>
                  <a:srgbClr val="333333"/>
                </a:solidFill>
                <a:effectLst/>
                <a:latin typeface="Calibri" panose="020F0502020204030204" pitchFamily="34" charset="0"/>
                <a:cs typeface="Calibri" panose="020F0502020204030204" pitchFamily="34" charset="0"/>
              </a:rPr>
              <a:t>(number); </a:t>
            </a:r>
          </a:p>
          <a:p>
            <a:pPr marL="285750" indent="-285750" algn="l">
              <a:buFont typeface="Arial" panose="020B0604020202020204" pitchFamily="34" charset="0"/>
              <a:buChar char="•"/>
            </a:pPr>
            <a:r>
              <a:rPr lang="en-IN" sz="2000" b="1" i="0" dirty="0">
                <a:solidFill>
                  <a:srgbClr val="333333"/>
                </a:solidFill>
                <a:effectLst/>
                <a:latin typeface="Calibri" panose="020F0502020204030204" pitchFamily="34" charset="0"/>
                <a:cs typeface="Calibri" panose="020F0502020204030204" pitchFamily="34" charset="0"/>
              </a:rPr>
              <a:t>expect(number).</a:t>
            </a:r>
            <a:r>
              <a:rPr lang="en-IN" sz="2000" b="1" i="0" dirty="0" err="1">
                <a:solidFill>
                  <a:srgbClr val="333333"/>
                </a:solidFill>
                <a:effectLst/>
                <a:latin typeface="Calibri" panose="020F0502020204030204" pitchFamily="34" charset="0"/>
                <a:cs typeface="Calibri" panose="020F0502020204030204" pitchFamily="34" charset="0"/>
              </a:rPr>
              <a:t>toBeLessThan</a:t>
            </a:r>
            <a:r>
              <a:rPr lang="en-IN" sz="2000" b="1" i="0" dirty="0">
                <a:solidFill>
                  <a:srgbClr val="333333"/>
                </a:solidFill>
                <a:effectLst/>
                <a:latin typeface="Calibri" panose="020F0502020204030204" pitchFamily="34" charset="0"/>
                <a:cs typeface="Calibri" panose="020F0502020204030204" pitchFamily="34" charset="0"/>
              </a:rPr>
              <a:t>(number); </a:t>
            </a:r>
          </a:p>
          <a:p>
            <a:pPr marL="285750" indent="-285750" algn="l">
              <a:buFont typeface="Arial" panose="020B0604020202020204" pitchFamily="34" charset="0"/>
              <a:buChar char="•"/>
            </a:pPr>
            <a:r>
              <a:rPr lang="en-IN" sz="2000" b="1" i="0" dirty="0">
                <a:solidFill>
                  <a:srgbClr val="333333"/>
                </a:solidFill>
                <a:effectLst/>
                <a:latin typeface="Calibri" panose="020F0502020204030204" pitchFamily="34" charset="0"/>
                <a:cs typeface="Calibri" panose="020F0502020204030204" pitchFamily="34" charset="0"/>
              </a:rPr>
              <a:t>expect(number).</a:t>
            </a:r>
            <a:r>
              <a:rPr lang="en-IN" sz="2000" b="1" i="0" dirty="0" err="1">
                <a:solidFill>
                  <a:srgbClr val="333333"/>
                </a:solidFill>
                <a:effectLst/>
                <a:latin typeface="Calibri" panose="020F0502020204030204" pitchFamily="34" charset="0"/>
                <a:cs typeface="Calibri" panose="020F0502020204030204" pitchFamily="34" charset="0"/>
              </a:rPr>
              <a:t>toBeNaN</a:t>
            </a:r>
            <a:r>
              <a:rPr lang="en-IN" sz="2000" b="1" i="0" dirty="0">
                <a:solidFill>
                  <a:srgbClr val="333333"/>
                </a:solidFill>
                <a:effectLst/>
                <a:latin typeface="Calibri" panose="020F0502020204030204" pitchFamily="34" charset="0"/>
                <a:cs typeface="Calibri" panose="020F0502020204030204" pitchFamily="34" charset="0"/>
              </a:rPr>
              <a:t>(); </a:t>
            </a:r>
          </a:p>
          <a:p>
            <a:pPr marL="285750" indent="-285750" algn="l">
              <a:buFont typeface="Arial" panose="020B0604020202020204" pitchFamily="34" charset="0"/>
              <a:buChar char="•"/>
            </a:pPr>
            <a:r>
              <a:rPr lang="en-IN" sz="2000" b="1" i="0" dirty="0">
                <a:solidFill>
                  <a:srgbClr val="333333"/>
                </a:solidFill>
                <a:effectLst/>
                <a:latin typeface="Calibri" panose="020F0502020204030204" pitchFamily="34" charset="0"/>
                <a:cs typeface="Calibri" panose="020F0502020204030204" pitchFamily="34" charset="0"/>
              </a:rPr>
              <a:t>expect(spy).</a:t>
            </a:r>
            <a:r>
              <a:rPr lang="en-IN" sz="2000" b="1" i="0" dirty="0" err="1">
                <a:solidFill>
                  <a:srgbClr val="333333"/>
                </a:solidFill>
                <a:effectLst/>
                <a:latin typeface="Calibri" panose="020F0502020204030204" pitchFamily="34" charset="0"/>
                <a:cs typeface="Calibri" panose="020F0502020204030204" pitchFamily="34" charset="0"/>
              </a:rPr>
              <a:t>toHaveBeenCalled</a:t>
            </a:r>
            <a:r>
              <a:rPr lang="en-IN" sz="2000" b="1" i="0" dirty="0">
                <a:solidFill>
                  <a:srgbClr val="333333"/>
                </a:solidFill>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IN" sz="2000" b="1" i="0" dirty="0">
                <a:solidFill>
                  <a:srgbClr val="333333"/>
                </a:solidFill>
                <a:effectLst/>
                <a:latin typeface="Calibri" panose="020F0502020204030204" pitchFamily="34" charset="0"/>
                <a:cs typeface="Calibri" panose="020F0502020204030204" pitchFamily="34" charset="0"/>
              </a:rPr>
              <a:t>expect(spy).</a:t>
            </a:r>
            <a:r>
              <a:rPr lang="en-IN" sz="2000" b="1" i="0" dirty="0" err="1">
                <a:solidFill>
                  <a:srgbClr val="333333"/>
                </a:solidFill>
                <a:effectLst/>
                <a:latin typeface="Calibri" panose="020F0502020204030204" pitchFamily="34" charset="0"/>
                <a:cs typeface="Calibri" panose="020F0502020204030204" pitchFamily="34" charset="0"/>
              </a:rPr>
              <a:t>toHaveBeenCalledTimes</a:t>
            </a:r>
            <a:r>
              <a:rPr lang="en-IN" sz="2000" b="1" i="0" dirty="0">
                <a:solidFill>
                  <a:srgbClr val="333333"/>
                </a:solidFill>
                <a:effectLst/>
                <a:latin typeface="Calibri" panose="020F0502020204030204" pitchFamily="34" charset="0"/>
                <a:cs typeface="Calibri" panose="020F0502020204030204" pitchFamily="34" charset="0"/>
              </a:rPr>
              <a:t>(number);</a:t>
            </a:r>
          </a:p>
          <a:p>
            <a:pPr marL="285750" indent="-285750" algn="l">
              <a:buFont typeface="Arial" panose="020B0604020202020204" pitchFamily="34" charset="0"/>
              <a:buChar char="•"/>
            </a:pPr>
            <a:r>
              <a:rPr lang="en-IN" sz="2000" b="1" i="0" dirty="0">
                <a:solidFill>
                  <a:srgbClr val="333333"/>
                </a:solidFill>
                <a:effectLst/>
                <a:latin typeface="Calibri" panose="020F0502020204030204" pitchFamily="34" charset="0"/>
                <a:cs typeface="Calibri" panose="020F0502020204030204" pitchFamily="34" charset="0"/>
              </a:rPr>
              <a:t>expect(spy).</a:t>
            </a:r>
            <a:r>
              <a:rPr lang="en-IN" sz="2000" b="1" i="0" dirty="0" err="1">
                <a:solidFill>
                  <a:srgbClr val="333333"/>
                </a:solidFill>
                <a:effectLst/>
                <a:latin typeface="Calibri" panose="020F0502020204030204" pitchFamily="34" charset="0"/>
                <a:cs typeface="Calibri" panose="020F0502020204030204" pitchFamily="34" charset="0"/>
              </a:rPr>
              <a:t>toHaveBeenCalledWith</a:t>
            </a:r>
            <a:r>
              <a:rPr lang="en-IN" sz="2000" b="1" i="0" dirty="0">
                <a:solidFill>
                  <a:srgbClr val="333333"/>
                </a:solidFill>
                <a:effectLst/>
                <a:latin typeface="Calibri" panose="020F0502020204030204" pitchFamily="34" charset="0"/>
                <a:cs typeface="Calibri" panose="020F0502020204030204" pitchFamily="34" charset="0"/>
              </a:rPr>
              <a:t>(...arguments);</a:t>
            </a:r>
            <a:endParaRPr lang="en-IN" sz="2000" b="0" i="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665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39431</TotalTime>
  <Words>3150</Words>
  <Application>Microsoft Macintosh PowerPoint</Application>
  <PresentationFormat>On-screen Show (4:3)</PresentationFormat>
  <Paragraphs>240</Paragraphs>
  <Slides>27</Slides>
  <Notes>25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Courier New</vt:lpstr>
      <vt:lpstr>inherit</vt:lpstr>
      <vt:lpstr>Lato</vt:lpstr>
      <vt:lpstr>Tahoma</vt:lpstr>
      <vt:lpstr>2_CT-Master</vt:lpstr>
      <vt:lpstr>3_CT-Master</vt:lpstr>
      <vt:lpstr>Angular</vt:lpstr>
      <vt:lpstr>Benefits of  Unit Testing</vt:lpstr>
      <vt:lpstr>Angular Testing</vt:lpstr>
      <vt:lpstr>Angular Unit Testing</vt:lpstr>
      <vt:lpstr>Tools for testing</vt:lpstr>
      <vt:lpstr>Jasmine</vt:lpstr>
      <vt:lpstr>Jasmine Set Up</vt:lpstr>
      <vt:lpstr>Jasmine Example</vt:lpstr>
      <vt:lpstr>Jasmine Matchers Example</vt:lpstr>
      <vt:lpstr>SetUp and Tear Down</vt:lpstr>
      <vt:lpstr>SetUp and Tear Down Example</vt:lpstr>
      <vt:lpstr>Karma</vt:lpstr>
      <vt:lpstr>Testing a class</vt:lpstr>
      <vt:lpstr>Testing a pipe</vt:lpstr>
      <vt:lpstr>Why Mocks</vt:lpstr>
      <vt:lpstr>Create Mock Service</vt:lpstr>
      <vt:lpstr>Spy</vt:lpstr>
      <vt:lpstr>Angular Test Bed</vt:lpstr>
      <vt:lpstr>Understand Spec file</vt:lpstr>
      <vt:lpstr>Fixture</vt:lpstr>
      <vt:lpstr>Test Change Detection</vt:lpstr>
      <vt:lpstr>Model Driven From</vt:lpstr>
      <vt:lpstr>Code Coverage</vt:lpstr>
      <vt:lpstr>Debug tests</vt:lpstr>
      <vt:lpstr>References</vt:lpstr>
      <vt:lpstr>Any Question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1688</cp:revision>
  <dcterms:created xsi:type="dcterms:W3CDTF">2012-01-30T11:39:54Z</dcterms:created>
  <dcterms:modified xsi:type="dcterms:W3CDTF">2022-09-08T17:25:37Z</dcterms:modified>
</cp:coreProperties>
</file>