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59"/>
  </p:notesMasterIdLst>
  <p:sldIdLst>
    <p:sldId id="256" r:id="rId3"/>
    <p:sldId id="321" r:id="rId4"/>
    <p:sldId id="474" r:id="rId5"/>
    <p:sldId id="323" r:id="rId6"/>
    <p:sldId id="500" r:id="rId7"/>
    <p:sldId id="726" r:id="rId8"/>
    <p:sldId id="731" r:id="rId9"/>
    <p:sldId id="732" r:id="rId10"/>
    <p:sldId id="324" r:id="rId11"/>
    <p:sldId id="341" r:id="rId12"/>
    <p:sldId id="342" r:id="rId13"/>
    <p:sldId id="475" r:id="rId14"/>
    <p:sldId id="499" r:id="rId15"/>
    <p:sldId id="737" r:id="rId16"/>
    <p:sldId id="727" r:id="rId17"/>
    <p:sldId id="473" r:id="rId18"/>
    <p:sldId id="671" r:id="rId19"/>
    <p:sldId id="469" r:id="rId20"/>
    <p:sldId id="343" r:id="rId21"/>
    <p:sldId id="349" r:id="rId22"/>
    <p:sldId id="350" r:id="rId23"/>
    <p:sldId id="472" r:id="rId24"/>
    <p:sldId id="470" r:id="rId25"/>
    <p:sldId id="729" r:id="rId26"/>
    <p:sldId id="478" r:id="rId27"/>
    <p:sldId id="502" r:id="rId28"/>
    <p:sldId id="501" r:id="rId29"/>
    <p:sldId id="504" r:id="rId30"/>
    <p:sldId id="479" r:id="rId31"/>
    <p:sldId id="480" r:id="rId32"/>
    <p:sldId id="481" r:id="rId33"/>
    <p:sldId id="374" r:id="rId34"/>
    <p:sldId id="375" r:id="rId35"/>
    <p:sldId id="376" r:id="rId36"/>
    <p:sldId id="440" r:id="rId37"/>
    <p:sldId id="377" r:id="rId38"/>
    <p:sldId id="441" r:id="rId39"/>
    <p:sldId id="503" r:id="rId40"/>
    <p:sldId id="346" r:id="rId41"/>
    <p:sldId id="471" r:id="rId42"/>
    <p:sldId id="345" r:id="rId43"/>
    <p:sldId id="728" r:id="rId44"/>
    <p:sldId id="736" r:id="rId45"/>
    <p:sldId id="443" r:id="rId46"/>
    <p:sldId id="498" r:id="rId47"/>
    <p:sldId id="351" r:id="rId48"/>
    <p:sldId id="505" r:id="rId49"/>
    <p:sldId id="507" r:id="rId50"/>
    <p:sldId id="508" r:id="rId51"/>
    <p:sldId id="509" r:id="rId52"/>
    <p:sldId id="510" r:id="rId53"/>
    <p:sldId id="511" r:id="rId54"/>
    <p:sldId id="512" r:id="rId55"/>
    <p:sldId id="738" r:id="rId56"/>
    <p:sldId id="367" r:id="rId57"/>
    <p:sldId id="36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220"/>
    <a:srgbClr val="7B9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87443" autoAdjust="0"/>
  </p:normalViewPr>
  <p:slideViewPr>
    <p:cSldViewPr>
      <p:cViewPr varScale="1">
        <p:scale>
          <a:sx n="98" d="100"/>
          <a:sy n="98" d="100"/>
        </p:scale>
        <p:origin x="2120" y="184"/>
      </p:cViewPr>
      <p:guideLst>
        <p:guide orient="horz" pos="2160"/>
        <p:guide pos="2880"/>
      </p:guideLst>
    </p:cSldViewPr>
  </p:slideViewPr>
  <p:outlineViewPr>
    <p:cViewPr>
      <p:scale>
        <a:sx n="33" d="100"/>
        <a:sy n="33" d="100"/>
      </p:scale>
      <p:origin x="0" y="-53488"/>
    </p:cViewPr>
  </p:outlin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8B8731-5D0D-A649-A95A-CF940484532E}" type="doc">
      <dgm:prSet loTypeId="urn:microsoft.com/office/officeart/2008/layout/NameandTitleOrganizationalChart" loCatId="" qsTypeId="urn:microsoft.com/office/officeart/2005/8/quickstyle/simple4" qsCatId="simple" csTypeId="urn:microsoft.com/office/officeart/2005/8/colors/accent1_2" csCatId="accent1" phldr="1"/>
      <dgm:spPr/>
      <dgm:t>
        <a:bodyPr/>
        <a:lstStyle/>
        <a:p>
          <a:endParaRPr lang="en-US"/>
        </a:p>
      </dgm:t>
    </dgm:pt>
    <dgm:pt modelId="{42CA1923-CDA8-2549-8977-013C6C325D34}">
      <dgm:prSet phldrT="[Text]" custT="1"/>
      <dgm:spPr/>
      <dgm:t>
        <a:bodyPr/>
        <a:lstStyle/>
        <a:p>
          <a:r>
            <a:rPr lang="en-US" sz="1800" dirty="0" err="1"/>
            <a:t>angular.json</a:t>
          </a:r>
          <a:endParaRPr lang="en-US" sz="1800" dirty="0"/>
        </a:p>
      </dgm:t>
    </dgm:pt>
    <dgm:pt modelId="{F4A3F9C1-A7F6-8741-B812-9769BE3C1B41}" type="parTrans" cxnId="{6581CF08-FFCC-7444-902E-25357527A34E}">
      <dgm:prSet/>
      <dgm:spPr/>
      <dgm:t>
        <a:bodyPr/>
        <a:lstStyle/>
        <a:p>
          <a:endParaRPr lang="en-US" sz="1800"/>
        </a:p>
      </dgm:t>
    </dgm:pt>
    <dgm:pt modelId="{F9F042F1-63B7-1342-A468-FED7CFB0BBE3}" type="sibTrans" cxnId="{6581CF08-FFCC-7444-902E-25357527A34E}">
      <dgm:prSet custT="1"/>
      <dgm:spPr/>
      <dgm:t>
        <a:bodyPr/>
        <a:lstStyle/>
        <a:p>
          <a:r>
            <a:rPr lang="en-US" sz="1800" dirty="0"/>
            <a:t>Configuration</a:t>
          </a:r>
          <a:r>
            <a:rPr lang="en-US" sz="1800" baseline="0" dirty="0"/>
            <a:t> File</a:t>
          </a:r>
        </a:p>
      </dgm:t>
    </dgm:pt>
    <dgm:pt modelId="{29C3CE05-053B-6244-A90B-9656EAD1AEE2}">
      <dgm:prSet phldrT="[Text]" custT="1"/>
      <dgm:spPr/>
      <dgm:t>
        <a:bodyPr/>
        <a:lstStyle/>
        <a:p>
          <a:r>
            <a:rPr lang="en-US" sz="1800" dirty="0" err="1"/>
            <a:t>index.html</a:t>
          </a:r>
          <a:endParaRPr lang="en-US" sz="1800" dirty="0"/>
        </a:p>
      </dgm:t>
    </dgm:pt>
    <dgm:pt modelId="{3B373600-6090-3142-B8D8-96F69B5A2B9B}" type="parTrans" cxnId="{28C702ED-2EEF-E94C-B0DA-44D7D1517210}">
      <dgm:prSet/>
      <dgm:spPr/>
      <dgm:t>
        <a:bodyPr/>
        <a:lstStyle/>
        <a:p>
          <a:endParaRPr lang="en-US" sz="1800"/>
        </a:p>
      </dgm:t>
    </dgm:pt>
    <dgm:pt modelId="{2D77FAE9-F860-BF47-B783-DBCA63277C6F}" type="sibTrans" cxnId="{28C702ED-2EEF-E94C-B0DA-44D7D1517210}">
      <dgm:prSet custT="1"/>
      <dgm:spPr/>
      <dgm:t>
        <a:bodyPr/>
        <a:lstStyle/>
        <a:p>
          <a:r>
            <a:rPr lang="en-US" sz="1800" dirty="0"/>
            <a:t>Main HTML</a:t>
          </a:r>
          <a:br>
            <a:rPr lang="en-US" sz="1800" dirty="0"/>
          </a:br>
          <a:r>
            <a:rPr lang="en-US" sz="1800" dirty="0"/>
            <a:t>&lt;app-root&gt;</a:t>
          </a:r>
        </a:p>
      </dgm:t>
    </dgm:pt>
    <dgm:pt modelId="{A801C546-3453-6543-97AE-0F3FC2468C69}">
      <dgm:prSet phldrT="[Text]" custT="1"/>
      <dgm:spPr/>
      <dgm:t>
        <a:bodyPr/>
        <a:lstStyle/>
        <a:p>
          <a:r>
            <a:rPr lang="en-US" sz="1800" dirty="0" err="1"/>
            <a:t>main.ts</a:t>
          </a:r>
          <a:endParaRPr lang="en-US" sz="1800" dirty="0"/>
        </a:p>
      </dgm:t>
    </dgm:pt>
    <dgm:pt modelId="{E575BC4F-091C-B148-B327-FBC537888455}" type="parTrans" cxnId="{C45C3E37-94B6-F342-A658-CC39F4BDD19B}">
      <dgm:prSet/>
      <dgm:spPr/>
      <dgm:t>
        <a:bodyPr/>
        <a:lstStyle/>
        <a:p>
          <a:endParaRPr lang="en-US" sz="1800"/>
        </a:p>
      </dgm:t>
    </dgm:pt>
    <dgm:pt modelId="{0396F1EA-A005-2748-B8BC-9752D823AEFF}" type="sibTrans" cxnId="{C45C3E37-94B6-F342-A658-CC39F4BDD19B}">
      <dgm:prSet custT="1"/>
      <dgm:spPr/>
      <dgm:t>
        <a:bodyPr/>
        <a:lstStyle/>
        <a:p>
          <a:r>
            <a:rPr lang="en-US" sz="1800" dirty="0"/>
            <a:t>App Entry Point</a:t>
          </a:r>
        </a:p>
      </dgm:t>
    </dgm:pt>
    <dgm:pt modelId="{1395D0EB-19AC-B34F-A949-D87C635401CF}">
      <dgm:prSet phldrT="[Text]" custT="1"/>
      <dgm:spPr/>
      <dgm:t>
        <a:bodyPr/>
        <a:lstStyle/>
        <a:p>
          <a:r>
            <a:rPr lang="en-US" sz="1800" dirty="0" err="1"/>
            <a:t>AppModule</a:t>
          </a:r>
          <a:r>
            <a:rPr lang="en-US" sz="1800" dirty="0"/>
            <a:t>(</a:t>
          </a:r>
          <a:r>
            <a:rPr lang="en-US" sz="1800" dirty="0" err="1"/>
            <a:t>app.module.ts</a:t>
          </a:r>
          <a:r>
            <a:rPr lang="en-US" sz="1800" dirty="0"/>
            <a:t>)</a:t>
          </a:r>
        </a:p>
      </dgm:t>
    </dgm:pt>
    <dgm:pt modelId="{B6D70DA0-7CC8-4549-B92A-DD493EADADDE}" type="parTrans" cxnId="{EA52568C-2B9C-4942-823A-3FD9B16731E0}">
      <dgm:prSet/>
      <dgm:spPr/>
      <dgm:t>
        <a:bodyPr/>
        <a:lstStyle/>
        <a:p>
          <a:endParaRPr lang="en-US" sz="1800"/>
        </a:p>
      </dgm:t>
    </dgm:pt>
    <dgm:pt modelId="{6F01699D-745E-744D-94CC-73C305650C00}" type="sibTrans" cxnId="{EA52568C-2B9C-4942-823A-3FD9B16731E0}">
      <dgm:prSet custT="1"/>
      <dgm:spPr/>
      <dgm:t>
        <a:bodyPr/>
        <a:lstStyle/>
        <a:p>
          <a:r>
            <a:rPr lang="en-US" sz="1800" dirty="0"/>
            <a:t>Root module</a:t>
          </a:r>
        </a:p>
      </dgm:t>
    </dgm:pt>
    <dgm:pt modelId="{B368F3E5-9C39-7648-AC4B-BD5E6AB795BA}">
      <dgm:prSet phldrT="[Text]" custT="1"/>
      <dgm:spPr/>
      <dgm:t>
        <a:bodyPr/>
        <a:lstStyle/>
        <a:p>
          <a:r>
            <a:rPr lang="en-US" sz="1800" dirty="0" err="1"/>
            <a:t>AppComponent</a:t>
          </a:r>
          <a:r>
            <a:rPr lang="en-US" sz="1800" dirty="0"/>
            <a:t>(</a:t>
          </a:r>
          <a:r>
            <a:rPr lang="en-US" sz="1800" dirty="0" err="1"/>
            <a:t>app.component.ts</a:t>
          </a:r>
          <a:endParaRPr lang="en-US" sz="1800" dirty="0"/>
        </a:p>
      </dgm:t>
    </dgm:pt>
    <dgm:pt modelId="{E7AF0541-54A7-C844-AFE4-C15D02691934}" type="parTrans" cxnId="{E28BF29A-E5A9-424E-B238-58D49E551FBC}">
      <dgm:prSet/>
      <dgm:spPr/>
      <dgm:t>
        <a:bodyPr/>
        <a:lstStyle/>
        <a:p>
          <a:endParaRPr lang="en-US" sz="1800"/>
        </a:p>
      </dgm:t>
    </dgm:pt>
    <dgm:pt modelId="{B4EACC61-36F1-5540-886E-132942336AFE}" type="sibTrans" cxnId="{E28BF29A-E5A9-424E-B238-58D49E551FBC}">
      <dgm:prSet custT="1"/>
      <dgm:spPr/>
      <dgm:t>
        <a:bodyPr/>
        <a:lstStyle/>
        <a:p>
          <a:r>
            <a:rPr lang="en-US" sz="1800" dirty="0"/>
            <a:t>Root Component</a:t>
          </a:r>
        </a:p>
      </dgm:t>
    </dgm:pt>
    <dgm:pt modelId="{C8309D30-9FED-BF49-A645-3D869C0671E5}" type="pres">
      <dgm:prSet presAssocID="{D08B8731-5D0D-A649-A95A-CF940484532E}" presName="hierChild1" presStyleCnt="0">
        <dgm:presLayoutVars>
          <dgm:orgChart val="1"/>
          <dgm:chPref val="1"/>
          <dgm:dir/>
          <dgm:animOne val="branch"/>
          <dgm:animLvl val="lvl"/>
          <dgm:resizeHandles/>
        </dgm:presLayoutVars>
      </dgm:prSet>
      <dgm:spPr/>
    </dgm:pt>
    <dgm:pt modelId="{F75D5F19-56CE-FA4F-9CAF-09CFCCE00307}" type="pres">
      <dgm:prSet presAssocID="{42CA1923-CDA8-2549-8977-013C6C325D34}" presName="hierRoot1" presStyleCnt="0">
        <dgm:presLayoutVars>
          <dgm:hierBranch val="init"/>
        </dgm:presLayoutVars>
      </dgm:prSet>
      <dgm:spPr/>
    </dgm:pt>
    <dgm:pt modelId="{9D176D58-B6B5-854B-ADE0-4CBAF66879D7}" type="pres">
      <dgm:prSet presAssocID="{42CA1923-CDA8-2549-8977-013C6C325D34}" presName="rootComposite1" presStyleCnt="0"/>
      <dgm:spPr/>
    </dgm:pt>
    <dgm:pt modelId="{DD88FB55-BFEA-FB45-938C-21A28C7A53FA}" type="pres">
      <dgm:prSet presAssocID="{42CA1923-CDA8-2549-8977-013C6C325D34}" presName="rootText1" presStyleLbl="node0" presStyleIdx="0" presStyleCnt="1">
        <dgm:presLayoutVars>
          <dgm:chMax/>
          <dgm:chPref val="3"/>
        </dgm:presLayoutVars>
      </dgm:prSet>
      <dgm:spPr/>
    </dgm:pt>
    <dgm:pt modelId="{77E204B7-D193-9F43-9B84-89F2C94C9E32}" type="pres">
      <dgm:prSet presAssocID="{42CA1923-CDA8-2549-8977-013C6C325D34}" presName="titleText1" presStyleLbl="fgAcc0" presStyleIdx="0" presStyleCnt="1" custScaleX="114728" custScaleY="137550">
        <dgm:presLayoutVars>
          <dgm:chMax val="0"/>
          <dgm:chPref val="0"/>
        </dgm:presLayoutVars>
      </dgm:prSet>
      <dgm:spPr/>
    </dgm:pt>
    <dgm:pt modelId="{3D84CEEE-0926-AB40-B4BF-69ECEC9373AC}" type="pres">
      <dgm:prSet presAssocID="{42CA1923-CDA8-2549-8977-013C6C325D34}" presName="rootConnector1" presStyleLbl="node1" presStyleIdx="0" presStyleCnt="4"/>
      <dgm:spPr/>
    </dgm:pt>
    <dgm:pt modelId="{F28786E0-F48A-804B-81CD-7D8D3DBC545B}" type="pres">
      <dgm:prSet presAssocID="{42CA1923-CDA8-2549-8977-013C6C325D34}" presName="hierChild2" presStyleCnt="0"/>
      <dgm:spPr/>
    </dgm:pt>
    <dgm:pt modelId="{E4ACE8BF-24E7-0743-97AF-09E762354867}" type="pres">
      <dgm:prSet presAssocID="{3B373600-6090-3142-B8D8-96F69B5A2B9B}" presName="Name37" presStyleLbl="parChTrans1D2" presStyleIdx="0" presStyleCnt="2"/>
      <dgm:spPr/>
    </dgm:pt>
    <dgm:pt modelId="{AD5BACA5-85F3-CC4F-A072-DF287CB6B718}" type="pres">
      <dgm:prSet presAssocID="{29C3CE05-053B-6244-A90B-9656EAD1AEE2}" presName="hierRoot2" presStyleCnt="0">
        <dgm:presLayoutVars>
          <dgm:hierBranch val="init"/>
        </dgm:presLayoutVars>
      </dgm:prSet>
      <dgm:spPr/>
    </dgm:pt>
    <dgm:pt modelId="{006E41B6-8A04-5D47-A4F7-2EEC207B3935}" type="pres">
      <dgm:prSet presAssocID="{29C3CE05-053B-6244-A90B-9656EAD1AEE2}" presName="rootComposite" presStyleCnt="0"/>
      <dgm:spPr/>
    </dgm:pt>
    <dgm:pt modelId="{BB6A4110-3C54-5745-AD5B-D592EFBC9FBF}" type="pres">
      <dgm:prSet presAssocID="{29C3CE05-053B-6244-A90B-9656EAD1AEE2}" presName="rootText" presStyleLbl="node1" presStyleIdx="0" presStyleCnt="4">
        <dgm:presLayoutVars>
          <dgm:chMax/>
          <dgm:chPref val="3"/>
        </dgm:presLayoutVars>
      </dgm:prSet>
      <dgm:spPr/>
    </dgm:pt>
    <dgm:pt modelId="{82C6B2D8-A4FE-6740-872C-5433C7B1EF67}" type="pres">
      <dgm:prSet presAssocID="{29C3CE05-053B-6244-A90B-9656EAD1AEE2}" presName="titleText2" presStyleLbl="fgAcc1" presStyleIdx="0" presStyleCnt="4" custScaleX="101046" custScaleY="167511">
        <dgm:presLayoutVars>
          <dgm:chMax val="0"/>
          <dgm:chPref val="0"/>
        </dgm:presLayoutVars>
      </dgm:prSet>
      <dgm:spPr/>
    </dgm:pt>
    <dgm:pt modelId="{7E1AC57E-0D07-ED45-8015-BE1A427D8ED0}" type="pres">
      <dgm:prSet presAssocID="{29C3CE05-053B-6244-A90B-9656EAD1AEE2}" presName="rootConnector" presStyleLbl="node2" presStyleIdx="0" presStyleCnt="0"/>
      <dgm:spPr/>
    </dgm:pt>
    <dgm:pt modelId="{09049CD5-DE64-9D40-8380-6BFA1306D78A}" type="pres">
      <dgm:prSet presAssocID="{29C3CE05-053B-6244-A90B-9656EAD1AEE2}" presName="hierChild4" presStyleCnt="0"/>
      <dgm:spPr/>
    </dgm:pt>
    <dgm:pt modelId="{3C7BEDCD-8980-2A40-B919-8350A278B709}" type="pres">
      <dgm:prSet presAssocID="{29C3CE05-053B-6244-A90B-9656EAD1AEE2}" presName="hierChild5" presStyleCnt="0"/>
      <dgm:spPr/>
    </dgm:pt>
    <dgm:pt modelId="{A2EF4F60-2D5F-8945-8F4A-21EDADE44679}" type="pres">
      <dgm:prSet presAssocID="{E575BC4F-091C-B148-B327-FBC537888455}" presName="Name37" presStyleLbl="parChTrans1D2" presStyleIdx="1" presStyleCnt="2"/>
      <dgm:spPr/>
    </dgm:pt>
    <dgm:pt modelId="{1723A4B6-8508-104C-8E23-833EC5550AEB}" type="pres">
      <dgm:prSet presAssocID="{A801C546-3453-6543-97AE-0F3FC2468C69}" presName="hierRoot2" presStyleCnt="0">
        <dgm:presLayoutVars>
          <dgm:hierBranch val="init"/>
        </dgm:presLayoutVars>
      </dgm:prSet>
      <dgm:spPr/>
    </dgm:pt>
    <dgm:pt modelId="{A39E759D-3F16-5B4B-A05F-A81AB7FC0A4D}" type="pres">
      <dgm:prSet presAssocID="{A801C546-3453-6543-97AE-0F3FC2468C69}" presName="rootComposite" presStyleCnt="0"/>
      <dgm:spPr/>
    </dgm:pt>
    <dgm:pt modelId="{04C358FB-3278-C745-BAA9-0BAF16AB78BC}" type="pres">
      <dgm:prSet presAssocID="{A801C546-3453-6543-97AE-0F3FC2468C69}" presName="rootText" presStyleLbl="node1" presStyleIdx="1" presStyleCnt="4">
        <dgm:presLayoutVars>
          <dgm:chMax/>
          <dgm:chPref val="3"/>
        </dgm:presLayoutVars>
      </dgm:prSet>
      <dgm:spPr/>
    </dgm:pt>
    <dgm:pt modelId="{2146FABB-5B6E-CC48-8DA6-49408E3E7A50}" type="pres">
      <dgm:prSet presAssocID="{A801C546-3453-6543-97AE-0F3FC2468C69}" presName="titleText2" presStyleLbl="fgAcc1" presStyleIdx="1" presStyleCnt="4">
        <dgm:presLayoutVars>
          <dgm:chMax val="0"/>
          <dgm:chPref val="0"/>
        </dgm:presLayoutVars>
      </dgm:prSet>
      <dgm:spPr/>
    </dgm:pt>
    <dgm:pt modelId="{B984D064-5D02-3D4D-A002-8BACC1DED2CE}" type="pres">
      <dgm:prSet presAssocID="{A801C546-3453-6543-97AE-0F3FC2468C69}" presName="rootConnector" presStyleLbl="node2" presStyleIdx="0" presStyleCnt="0"/>
      <dgm:spPr/>
    </dgm:pt>
    <dgm:pt modelId="{1D19F472-06C4-E248-B311-14870AA074AB}" type="pres">
      <dgm:prSet presAssocID="{A801C546-3453-6543-97AE-0F3FC2468C69}" presName="hierChild4" presStyleCnt="0"/>
      <dgm:spPr/>
    </dgm:pt>
    <dgm:pt modelId="{BD07A44A-9882-C84C-B436-869D800D792E}" type="pres">
      <dgm:prSet presAssocID="{B6D70DA0-7CC8-4549-B92A-DD493EADADDE}" presName="Name37" presStyleLbl="parChTrans1D3" presStyleIdx="0" presStyleCnt="1"/>
      <dgm:spPr/>
    </dgm:pt>
    <dgm:pt modelId="{A29E403F-9704-7946-84C0-5E461E6E9241}" type="pres">
      <dgm:prSet presAssocID="{1395D0EB-19AC-B34F-A949-D87C635401CF}" presName="hierRoot2" presStyleCnt="0">
        <dgm:presLayoutVars>
          <dgm:hierBranch val="init"/>
        </dgm:presLayoutVars>
      </dgm:prSet>
      <dgm:spPr/>
    </dgm:pt>
    <dgm:pt modelId="{14DED05B-9765-B044-80BD-B94321F7888A}" type="pres">
      <dgm:prSet presAssocID="{1395D0EB-19AC-B34F-A949-D87C635401CF}" presName="rootComposite" presStyleCnt="0"/>
      <dgm:spPr/>
    </dgm:pt>
    <dgm:pt modelId="{0C88D49E-211B-944D-A07C-128128FAF407}" type="pres">
      <dgm:prSet presAssocID="{1395D0EB-19AC-B34F-A949-D87C635401CF}" presName="rootText" presStyleLbl="node1" presStyleIdx="2" presStyleCnt="4">
        <dgm:presLayoutVars>
          <dgm:chMax/>
          <dgm:chPref val="3"/>
        </dgm:presLayoutVars>
      </dgm:prSet>
      <dgm:spPr/>
    </dgm:pt>
    <dgm:pt modelId="{F61357B7-0002-C64A-8A86-FD0079ADECCB}" type="pres">
      <dgm:prSet presAssocID="{1395D0EB-19AC-B34F-A949-D87C635401CF}" presName="titleText2" presStyleLbl="fgAcc1" presStyleIdx="2" presStyleCnt="4">
        <dgm:presLayoutVars>
          <dgm:chMax val="0"/>
          <dgm:chPref val="0"/>
        </dgm:presLayoutVars>
      </dgm:prSet>
      <dgm:spPr/>
    </dgm:pt>
    <dgm:pt modelId="{22763F62-5393-ED4E-AFFC-61D45A586C92}" type="pres">
      <dgm:prSet presAssocID="{1395D0EB-19AC-B34F-A949-D87C635401CF}" presName="rootConnector" presStyleLbl="node3" presStyleIdx="0" presStyleCnt="0"/>
      <dgm:spPr/>
    </dgm:pt>
    <dgm:pt modelId="{5C3EC01A-7293-A54B-B94C-D1E9EB3BCD7C}" type="pres">
      <dgm:prSet presAssocID="{1395D0EB-19AC-B34F-A949-D87C635401CF}" presName="hierChild4" presStyleCnt="0"/>
      <dgm:spPr/>
    </dgm:pt>
    <dgm:pt modelId="{3C7976C5-A9F0-1147-B34F-251BA74EA4D0}" type="pres">
      <dgm:prSet presAssocID="{E7AF0541-54A7-C844-AFE4-C15D02691934}" presName="Name37" presStyleLbl="parChTrans1D4" presStyleIdx="0" presStyleCnt="1"/>
      <dgm:spPr/>
    </dgm:pt>
    <dgm:pt modelId="{711D0E59-D950-7F46-8532-F0456E10DF8E}" type="pres">
      <dgm:prSet presAssocID="{B368F3E5-9C39-7648-AC4B-BD5E6AB795BA}" presName="hierRoot2" presStyleCnt="0">
        <dgm:presLayoutVars>
          <dgm:hierBranch val="init"/>
        </dgm:presLayoutVars>
      </dgm:prSet>
      <dgm:spPr/>
    </dgm:pt>
    <dgm:pt modelId="{576C883A-79A3-1E46-895D-5573755CCAC0}" type="pres">
      <dgm:prSet presAssocID="{B368F3E5-9C39-7648-AC4B-BD5E6AB795BA}" presName="rootComposite" presStyleCnt="0"/>
      <dgm:spPr/>
    </dgm:pt>
    <dgm:pt modelId="{9934A1F5-6A3F-4E4E-9F3F-D18D2815BAB6}" type="pres">
      <dgm:prSet presAssocID="{B368F3E5-9C39-7648-AC4B-BD5E6AB795BA}" presName="rootText" presStyleLbl="node1" presStyleIdx="3" presStyleCnt="4">
        <dgm:presLayoutVars>
          <dgm:chMax/>
          <dgm:chPref val="3"/>
        </dgm:presLayoutVars>
      </dgm:prSet>
      <dgm:spPr/>
    </dgm:pt>
    <dgm:pt modelId="{2DAC5826-D10D-974D-A88F-BDE02EC9C149}" type="pres">
      <dgm:prSet presAssocID="{B368F3E5-9C39-7648-AC4B-BD5E6AB795BA}" presName="titleText2" presStyleLbl="fgAcc1" presStyleIdx="3" presStyleCnt="4" custScaleX="128489" custScaleY="85477">
        <dgm:presLayoutVars>
          <dgm:chMax val="0"/>
          <dgm:chPref val="0"/>
        </dgm:presLayoutVars>
      </dgm:prSet>
      <dgm:spPr/>
    </dgm:pt>
    <dgm:pt modelId="{B034BA5C-5793-B54A-AFE1-32880B00727B}" type="pres">
      <dgm:prSet presAssocID="{B368F3E5-9C39-7648-AC4B-BD5E6AB795BA}" presName="rootConnector" presStyleLbl="node4" presStyleIdx="0" presStyleCnt="0"/>
      <dgm:spPr/>
    </dgm:pt>
    <dgm:pt modelId="{5F2A9A31-475E-0542-896C-B4EB36AD11FA}" type="pres">
      <dgm:prSet presAssocID="{B368F3E5-9C39-7648-AC4B-BD5E6AB795BA}" presName="hierChild4" presStyleCnt="0"/>
      <dgm:spPr/>
    </dgm:pt>
    <dgm:pt modelId="{C03D8475-A406-5148-A175-AF7BB9ECA0AB}" type="pres">
      <dgm:prSet presAssocID="{B368F3E5-9C39-7648-AC4B-BD5E6AB795BA}" presName="hierChild5" presStyleCnt="0"/>
      <dgm:spPr/>
    </dgm:pt>
    <dgm:pt modelId="{22394177-9C7C-F14B-ABD7-7C6FAF7F439B}" type="pres">
      <dgm:prSet presAssocID="{1395D0EB-19AC-B34F-A949-D87C635401CF}" presName="hierChild5" presStyleCnt="0"/>
      <dgm:spPr/>
    </dgm:pt>
    <dgm:pt modelId="{2BE7A26F-BF3D-C446-BDFF-966416E72E43}" type="pres">
      <dgm:prSet presAssocID="{A801C546-3453-6543-97AE-0F3FC2468C69}" presName="hierChild5" presStyleCnt="0"/>
      <dgm:spPr/>
    </dgm:pt>
    <dgm:pt modelId="{A0E450E5-B2CF-7049-858D-0680B588968E}" type="pres">
      <dgm:prSet presAssocID="{42CA1923-CDA8-2549-8977-013C6C325D34}" presName="hierChild3" presStyleCnt="0"/>
      <dgm:spPr/>
    </dgm:pt>
  </dgm:ptLst>
  <dgm:cxnLst>
    <dgm:cxn modelId="{C229F103-2F1F-AB4E-A27A-5BE5AFA4790B}" type="presOf" srcId="{B368F3E5-9C39-7648-AC4B-BD5E6AB795BA}" destId="{9934A1F5-6A3F-4E4E-9F3F-D18D2815BAB6}" srcOrd="0" destOrd="0" presId="urn:microsoft.com/office/officeart/2008/layout/NameandTitleOrganizationalChart"/>
    <dgm:cxn modelId="{6581CF08-FFCC-7444-902E-25357527A34E}" srcId="{D08B8731-5D0D-A649-A95A-CF940484532E}" destId="{42CA1923-CDA8-2549-8977-013C6C325D34}" srcOrd="0" destOrd="0" parTransId="{F4A3F9C1-A7F6-8741-B812-9769BE3C1B41}" sibTransId="{F9F042F1-63B7-1342-A468-FED7CFB0BBE3}"/>
    <dgm:cxn modelId="{18CEA70F-E020-B84F-A1C5-785F5AB6AE8A}" type="presOf" srcId="{6F01699D-745E-744D-94CC-73C305650C00}" destId="{F61357B7-0002-C64A-8A86-FD0079ADECCB}" srcOrd="0" destOrd="0" presId="urn:microsoft.com/office/officeart/2008/layout/NameandTitleOrganizationalChart"/>
    <dgm:cxn modelId="{92203E1E-7B38-9C4B-9CE5-029DBB609326}" type="presOf" srcId="{F9F042F1-63B7-1342-A468-FED7CFB0BBE3}" destId="{77E204B7-D193-9F43-9B84-89F2C94C9E32}" srcOrd="0" destOrd="0" presId="urn:microsoft.com/office/officeart/2008/layout/NameandTitleOrganizationalChart"/>
    <dgm:cxn modelId="{DBCF7B2C-6C3C-5B42-A61B-4D34C068C535}" type="presOf" srcId="{E575BC4F-091C-B148-B327-FBC537888455}" destId="{A2EF4F60-2D5F-8945-8F4A-21EDADE44679}" srcOrd="0" destOrd="0" presId="urn:microsoft.com/office/officeart/2008/layout/NameandTitleOrganizationalChart"/>
    <dgm:cxn modelId="{3611D52E-8084-4844-AB8B-B213E1987C3A}" type="presOf" srcId="{B368F3E5-9C39-7648-AC4B-BD5E6AB795BA}" destId="{B034BA5C-5793-B54A-AFE1-32880B00727B}" srcOrd="1" destOrd="0" presId="urn:microsoft.com/office/officeart/2008/layout/NameandTitleOrganizationalChart"/>
    <dgm:cxn modelId="{06588531-D22A-F14D-B217-CBD04F95F408}" type="presOf" srcId="{29C3CE05-053B-6244-A90B-9656EAD1AEE2}" destId="{BB6A4110-3C54-5745-AD5B-D592EFBC9FBF}" srcOrd="0" destOrd="0" presId="urn:microsoft.com/office/officeart/2008/layout/NameandTitleOrganizationalChart"/>
    <dgm:cxn modelId="{C45C3E37-94B6-F342-A658-CC39F4BDD19B}" srcId="{42CA1923-CDA8-2549-8977-013C6C325D34}" destId="{A801C546-3453-6543-97AE-0F3FC2468C69}" srcOrd="1" destOrd="0" parTransId="{E575BC4F-091C-B148-B327-FBC537888455}" sibTransId="{0396F1EA-A005-2748-B8BC-9752D823AEFF}"/>
    <dgm:cxn modelId="{75AADB47-DEAD-EA4A-99B7-5C2FC74E0255}" type="presOf" srcId="{1395D0EB-19AC-B34F-A949-D87C635401CF}" destId="{0C88D49E-211B-944D-A07C-128128FAF407}" srcOrd="0" destOrd="0" presId="urn:microsoft.com/office/officeart/2008/layout/NameandTitleOrganizationalChart"/>
    <dgm:cxn modelId="{A53CE667-B0BB-194D-9F3C-ABE13FE3964A}" type="presOf" srcId="{3B373600-6090-3142-B8D8-96F69B5A2B9B}" destId="{E4ACE8BF-24E7-0743-97AF-09E762354867}" srcOrd="0" destOrd="0" presId="urn:microsoft.com/office/officeart/2008/layout/NameandTitleOrganizationalChart"/>
    <dgm:cxn modelId="{DEB9816B-7F63-AF46-8BFB-E8BD5F65C79D}" type="presOf" srcId="{A801C546-3453-6543-97AE-0F3FC2468C69}" destId="{B984D064-5D02-3D4D-A002-8BACC1DED2CE}" srcOrd="1" destOrd="0" presId="urn:microsoft.com/office/officeart/2008/layout/NameandTitleOrganizationalChart"/>
    <dgm:cxn modelId="{EA52568C-2B9C-4942-823A-3FD9B16731E0}" srcId="{A801C546-3453-6543-97AE-0F3FC2468C69}" destId="{1395D0EB-19AC-B34F-A949-D87C635401CF}" srcOrd="0" destOrd="0" parTransId="{B6D70DA0-7CC8-4549-B92A-DD493EADADDE}" sibTransId="{6F01699D-745E-744D-94CC-73C305650C00}"/>
    <dgm:cxn modelId="{B3506991-BB57-0642-B3AA-EDB9CF8464FD}" type="presOf" srcId="{B6D70DA0-7CC8-4549-B92A-DD493EADADDE}" destId="{BD07A44A-9882-C84C-B436-869D800D792E}" srcOrd="0" destOrd="0" presId="urn:microsoft.com/office/officeart/2008/layout/NameandTitleOrganizationalChart"/>
    <dgm:cxn modelId="{FE0F8D93-7E19-D846-9A2F-73FC1DFDB698}" type="presOf" srcId="{1395D0EB-19AC-B34F-A949-D87C635401CF}" destId="{22763F62-5393-ED4E-AFFC-61D45A586C92}" srcOrd="1" destOrd="0" presId="urn:microsoft.com/office/officeart/2008/layout/NameandTitleOrganizationalChart"/>
    <dgm:cxn modelId="{D0A31C97-CF03-874F-B1FA-DC0E06B8B45A}" type="presOf" srcId="{2D77FAE9-F860-BF47-B783-DBCA63277C6F}" destId="{82C6B2D8-A4FE-6740-872C-5433C7B1EF67}" srcOrd="0" destOrd="0" presId="urn:microsoft.com/office/officeart/2008/layout/NameandTitleOrganizationalChart"/>
    <dgm:cxn modelId="{E28BF29A-E5A9-424E-B238-58D49E551FBC}" srcId="{1395D0EB-19AC-B34F-A949-D87C635401CF}" destId="{B368F3E5-9C39-7648-AC4B-BD5E6AB795BA}" srcOrd="0" destOrd="0" parTransId="{E7AF0541-54A7-C844-AFE4-C15D02691934}" sibTransId="{B4EACC61-36F1-5540-886E-132942336AFE}"/>
    <dgm:cxn modelId="{B6EF179E-907A-AB41-B77D-A05014C2A19F}" type="presOf" srcId="{E7AF0541-54A7-C844-AFE4-C15D02691934}" destId="{3C7976C5-A9F0-1147-B34F-251BA74EA4D0}" srcOrd="0" destOrd="0" presId="urn:microsoft.com/office/officeart/2008/layout/NameandTitleOrganizationalChart"/>
    <dgm:cxn modelId="{3615E9A2-CA95-2748-B0C8-4F4A5EFB07C1}" type="presOf" srcId="{42CA1923-CDA8-2549-8977-013C6C325D34}" destId="{DD88FB55-BFEA-FB45-938C-21A28C7A53FA}" srcOrd="0" destOrd="0" presId="urn:microsoft.com/office/officeart/2008/layout/NameandTitleOrganizationalChart"/>
    <dgm:cxn modelId="{DB2915A7-4D53-4849-BAED-DADDA81189FB}" type="presOf" srcId="{B4EACC61-36F1-5540-886E-132942336AFE}" destId="{2DAC5826-D10D-974D-A88F-BDE02EC9C149}" srcOrd="0" destOrd="0" presId="urn:microsoft.com/office/officeart/2008/layout/NameandTitleOrganizationalChart"/>
    <dgm:cxn modelId="{3B8EAEB8-5738-1546-BAD7-6EDB9F4A218C}" type="presOf" srcId="{0396F1EA-A005-2748-B8BC-9752D823AEFF}" destId="{2146FABB-5B6E-CC48-8DA6-49408E3E7A50}" srcOrd="0" destOrd="0" presId="urn:microsoft.com/office/officeart/2008/layout/NameandTitleOrganizationalChart"/>
    <dgm:cxn modelId="{9ACAEFD2-7E0E-3242-BFD8-A01E64C9D61A}" type="presOf" srcId="{42CA1923-CDA8-2549-8977-013C6C325D34}" destId="{3D84CEEE-0926-AB40-B4BF-69ECEC9373AC}" srcOrd="1" destOrd="0" presId="urn:microsoft.com/office/officeart/2008/layout/NameandTitleOrganizationalChart"/>
    <dgm:cxn modelId="{C57FFEE4-E606-E543-957E-ED39353C830A}" type="presOf" srcId="{D08B8731-5D0D-A649-A95A-CF940484532E}" destId="{C8309D30-9FED-BF49-A645-3D869C0671E5}" srcOrd="0" destOrd="0" presId="urn:microsoft.com/office/officeart/2008/layout/NameandTitleOrganizationalChart"/>
    <dgm:cxn modelId="{B03784E5-4D59-6342-BDB0-45BBA1470C65}" type="presOf" srcId="{A801C546-3453-6543-97AE-0F3FC2468C69}" destId="{04C358FB-3278-C745-BAA9-0BAF16AB78BC}" srcOrd="0" destOrd="0" presId="urn:microsoft.com/office/officeart/2008/layout/NameandTitleOrganizationalChart"/>
    <dgm:cxn modelId="{73E5E0E8-213E-A548-8A81-9114D2676F92}" type="presOf" srcId="{29C3CE05-053B-6244-A90B-9656EAD1AEE2}" destId="{7E1AC57E-0D07-ED45-8015-BE1A427D8ED0}" srcOrd="1" destOrd="0" presId="urn:microsoft.com/office/officeart/2008/layout/NameandTitleOrganizationalChart"/>
    <dgm:cxn modelId="{28C702ED-2EEF-E94C-B0DA-44D7D1517210}" srcId="{42CA1923-CDA8-2549-8977-013C6C325D34}" destId="{29C3CE05-053B-6244-A90B-9656EAD1AEE2}" srcOrd="0" destOrd="0" parTransId="{3B373600-6090-3142-B8D8-96F69B5A2B9B}" sibTransId="{2D77FAE9-F860-BF47-B783-DBCA63277C6F}"/>
    <dgm:cxn modelId="{AA7C909C-4293-9F4C-9F05-467DD0D5555E}" type="presParOf" srcId="{C8309D30-9FED-BF49-A645-3D869C0671E5}" destId="{F75D5F19-56CE-FA4F-9CAF-09CFCCE00307}" srcOrd="0" destOrd="0" presId="urn:microsoft.com/office/officeart/2008/layout/NameandTitleOrganizationalChart"/>
    <dgm:cxn modelId="{77307A1A-FC87-504C-B261-2FA2EEE0826D}" type="presParOf" srcId="{F75D5F19-56CE-FA4F-9CAF-09CFCCE00307}" destId="{9D176D58-B6B5-854B-ADE0-4CBAF66879D7}" srcOrd="0" destOrd="0" presId="urn:microsoft.com/office/officeart/2008/layout/NameandTitleOrganizationalChart"/>
    <dgm:cxn modelId="{5F24F575-06CA-404B-AA7D-7B2B392FAD4F}" type="presParOf" srcId="{9D176D58-B6B5-854B-ADE0-4CBAF66879D7}" destId="{DD88FB55-BFEA-FB45-938C-21A28C7A53FA}" srcOrd="0" destOrd="0" presId="urn:microsoft.com/office/officeart/2008/layout/NameandTitleOrganizationalChart"/>
    <dgm:cxn modelId="{BD117762-7BAF-834B-AEB7-C8EC33943AFF}" type="presParOf" srcId="{9D176D58-B6B5-854B-ADE0-4CBAF66879D7}" destId="{77E204B7-D193-9F43-9B84-89F2C94C9E32}" srcOrd="1" destOrd="0" presId="urn:microsoft.com/office/officeart/2008/layout/NameandTitleOrganizationalChart"/>
    <dgm:cxn modelId="{2103130E-61E1-184A-A5A9-0A78CD0ABA7E}" type="presParOf" srcId="{9D176D58-B6B5-854B-ADE0-4CBAF66879D7}" destId="{3D84CEEE-0926-AB40-B4BF-69ECEC9373AC}" srcOrd="2" destOrd="0" presId="urn:microsoft.com/office/officeart/2008/layout/NameandTitleOrganizationalChart"/>
    <dgm:cxn modelId="{7F5FA0B3-D53E-4046-AB09-0C8032C6F1B3}" type="presParOf" srcId="{F75D5F19-56CE-FA4F-9CAF-09CFCCE00307}" destId="{F28786E0-F48A-804B-81CD-7D8D3DBC545B}" srcOrd="1" destOrd="0" presId="urn:microsoft.com/office/officeart/2008/layout/NameandTitleOrganizationalChart"/>
    <dgm:cxn modelId="{972DA98F-F863-5B48-85A6-4B307051876F}" type="presParOf" srcId="{F28786E0-F48A-804B-81CD-7D8D3DBC545B}" destId="{E4ACE8BF-24E7-0743-97AF-09E762354867}" srcOrd="0" destOrd="0" presId="urn:microsoft.com/office/officeart/2008/layout/NameandTitleOrganizationalChart"/>
    <dgm:cxn modelId="{B444E2FE-1E85-BE49-B240-6285C2E53BD4}" type="presParOf" srcId="{F28786E0-F48A-804B-81CD-7D8D3DBC545B}" destId="{AD5BACA5-85F3-CC4F-A072-DF287CB6B718}" srcOrd="1" destOrd="0" presId="urn:microsoft.com/office/officeart/2008/layout/NameandTitleOrganizationalChart"/>
    <dgm:cxn modelId="{5848C130-015D-BC4D-BCD9-839AFD9D27CE}" type="presParOf" srcId="{AD5BACA5-85F3-CC4F-A072-DF287CB6B718}" destId="{006E41B6-8A04-5D47-A4F7-2EEC207B3935}" srcOrd="0" destOrd="0" presId="urn:microsoft.com/office/officeart/2008/layout/NameandTitleOrganizationalChart"/>
    <dgm:cxn modelId="{83C2D003-6E62-1241-B5A0-C5764749982E}" type="presParOf" srcId="{006E41B6-8A04-5D47-A4F7-2EEC207B3935}" destId="{BB6A4110-3C54-5745-AD5B-D592EFBC9FBF}" srcOrd="0" destOrd="0" presId="urn:microsoft.com/office/officeart/2008/layout/NameandTitleOrganizationalChart"/>
    <dgm:cxn modelId="{3BB8A59A-A49E-CB45-B223-DC846E3A9630}" type="presParOf" srcId="{006E41B6-8A04-5D47-A4F7-2EEC207B3935}" destId="{82C6B2D8-A4FE-6740-872C-5433C7B1EF67}" srcOrd="1" destOrd="0" presId="urn:microsoft.com/office/officeart/2008/layout/NameandTitleOrganizationalChart"/>
    <dgm:cxn modelId="{9E115FA9-7F61-6949-8D84-04643C5D8484}" type="presParOf" srcId="{006E41B6-8A04-5D47-A4F7-2EEC207B3935}" destId="{7E1AC57E-0D07-ED45-8015-BE1A427D8ED0}" srcOrd="2" destOrd="0" presId="urn:microsoft.com/office/officeart/2008/layout/NameandTitleOrganizationalChart"/>
    <dgm:cxn modelId="{FB83DDE1-1BA7-E345-B83E-AD161F09A18C}" type="presParOf" srcId="{AD5BACA5-85F3-CC4F-A072-DF287CB6B718}" destId="{09049CD5-DE64-9D40-8380-6BFA1306D78A}" srcOrd="1" destOrd="0" presId="urn:microsoft.com/office/officeart/2008/layout/NameandTitleOrganizationalChart"/>
    <dgm:cxn modelId="{0759CCAE-0AF5-254C-B7BD-0392CCB5D0EA}" type="presParOf" srcId="{AD5BACA5-85F3-CC4F-A072-DF287CB6B718}" destId="{3C7BEDCD-8980-2A40-B919-8350A278B709}" srcOrd="2" destOrd="0" presId="urn:microsoft.com/office/officeart/2008/layout/NameandTitleOrganizationalChart"/>
    <dgm:cxn modelId="{6611E525-BC2E-334E-8F45-03CC365C8C75}" type="presParOf" srcId="{F28786E0-F48A-804B-81CD-7D8D3DBC545B}" destId="{A2EF4F60-2D5F-8945-8F4A-21EDADE44679}" srcOrd="2" destOrd="0" presId="urn:microsoft.com/office/officeart/2008/layout/NameandTitleOrganizationalChart"/>
    <dgm:cxn modelId="{46D557A7-4BD1-B241-AEDF-BED066F909E1}" type="presParOf" srcId="{F28786E0-F48A-804B-81CD-7D8D3DBC545B}" destId="{1723A4B6-8508-104C-8E23-833EC5550AEB}" srcOrd="3" destOrd="0" presId="urn:microsoft.com/office/officeart/2008/layout/NameandTitleOrganizationalChart"/>
    <dgm:cxn modelId="{ED4F3ADC-9D44-4F47-909C-464B2BF94B37}" type="presParOf" srcId="{1723A4B6-8508-104C-8E23-833EC5550AEB}" destId="{A39E759D-3F16-5B4B-A05F-A81AB7FC0A4D}" srcOrd="0" destOrd="0" presId="urn:microsoft.com/office/officeart/2008/layout/NameandTitleOrganizationalChart"/>
    <dgm:cxn modelId="{E1604A0D-1BC4-8540-933A-3FA2A80CB785}" type="presParOf" srcId="{A39E759D-3F16-5B4B-A05F-A81AB7FC0A4D}" destId="{04C358FB-3278-C745-BAA9-0BAF16AB78BC}" srcOrd="0" destOrd="0" presId="urn:microsoft.com/office/officeart/2008/layout/NameandTitleOrganizationalChart"/>
    <dgm:cxn modelId="{39783E10-2A0F-1D41-BEB6-6DCE2131DD1F}" type="presParOf" srcId="{A39E759D-3F16-5B4B-A05F-A81AB7FC0A4D}" destId="{2146FABB-5B6E-CC48-8DA6-49408E3E7A50}" srcOrd="1" destOrd="0" presId="urn:microsoft.com/office/officeart/2008/layout/NameandTitleOrganizationalChart"/>
    <dgm:cxn modelId="{59A07EC3-7CA1-8145-9E68-84687428CC48}" type="presParOf" srcId="{A39E759D-3F16-5B4B-A05F-A81AB7FC0A4D}" destId="{B984D064-5D02-3D4D-A002-8BACC1DED2CE}" srcOrd="2" destOrd="0" presId="urn:microsoft.com/office/officeart/2008/layout/NameandTitleOrganizationalChart"/>
    <dgm:cxn modelId="{3145998C-8DA2-9842-B75D-3FF4E2EEC637}" type="presParOf" srcId="{1723A4B6-8508-104C-8E23-833EC5550AEB}" destId="{1D19F472-06C4-E248-B311-14870AA074AB}" srcOrd="1" destOrd="0" presId="urn:microsoft.com/office/officeart/2008/layout/NameandTitleOrganizationalChart"/>
    <dgm:cxn modelId="{FECB0FE4-852F-2646-A00E-974838ED43D8}" type="presParOf" srcId="{1D19F472-06C4-E248-B311-14870AA074AB}" destId="{BD07A44A-9882-C84C-B436-869D800D792E}" srcOrd="0" destOrd="0" presId="urn:microsoft.com/office/officeart/2008/layout/NameandTitleOrganizationalChart"/>
    <dgm:cxn modelId="{8A846941-DB63-BD4F-BA47-B575DBB9C97D}" type="presParOf" srcId="{1D19F472-06C4-E248-B311-14870AA074AB}" destId="{A29E403F-9704-7946-84C0-5E461E6E9241}" srcOrd="1" destOrd="0" presId="urn:microsoft.com/office/officeart/2008/layout/NameandTitleOrganizationalChart"/>
    <dgm:cxn modelId="{C9D346E1-D0C9-A94A-A1F3-3FDC22B212E7}" type="presParOf" srcId="{A29E403F-9704-7946-84C0-5E461E6E9241}" destId="{14DED05B-9765-B044-80BD-B94321F7888A}" srcOrd="0" destOrd="0" presId="urn:microsoft.com/office/officeart/2008/layout/NameandTitleOrganizationalChart"/>
    <dgm:cxn modelId="{4BB4B163-11EB-BA48-8F08-54B7BB5A2FA3}" type="presParOf" srcId="{14DED05B-9765-B044-80BD-B94321F7888A}" destId="{0C88D49E-211B-944D-A07C-128128FAF407}" srcOrd="0" destOrd="0" presId="urn:microsoft.com/office/officeart/2008/layout/NameandTitleOrganizationalChart"/>
    <dgm:cxn modelId="{7BFCBED3-3F9F-EC4D-817E-1D9E018DA800}" type="presParOf" srcId="{14DED05B-9765-B044-80BD-B94321F7888A}" destId="{F61357B7-0002-C64A-8A86-FD0079ADECCB}" srcOrd="1" destOrd="0" presId="urn:microsoft.com/office/officeart/2008/layout/NameandTitleOrganizationalChart"/>
    <dgm:cxn modelId="{52B6F0CA-5A49-A647-8623-BCA32A415A1A}" type="presParOf" srcId="{14DED05B-9765-B044-80BD-B94321F7888A}" destId="{22763F62-5393-ED4E-AFFC-61D45A586C92}" srcOrd="2" destOrd="0" presId="urn:microsoft.com/office/officeart/2008/layout/NameandTitleOrganizationalChart"/>
    <dgm:cxn modelId="{4E6D01FD-E4ED-7547-93B6-7F540F40E1E0}" type="presParOf" srcId="{A29E403F-9704-7946-84C0-5E461E6E9241}" destId="{5C3EC01A-7293-A54B-B94C-D1E9EB3BCD7C}" srcOrd="1" destOrd="0" presId="urn:microsoft.com/office/officeart/2008/layout/NameandTitleOrganizationalChart"/>
    <dgm:cxn modelId="{8B2273EA-CE56-8E4E-8CE6-9EAFBD2C7FF8}" type="presParOf" srcId="{5C3EC01A-7293-A54B-B94C-D1E9EB3BCD7C}" destId="{3C7976C5-A9F0-1147-B34F-251BA74EA4D0}" srcOrd="0" destOrd="0" presId="urn:microsoft.com/office/officeart/2008/layout/NameandTitleOrganizationalChart"/>
    <dgm:cxn modelId="{98F79564-A064-9649-B745-01E30B93817F}" type="presParOf" srcId="{5C3EC01A-7293-A54B-B94C-D1E9EB3BCD7C}" destId="{711D0E59-D950-7F46-8532-F0456E10DF8E}" srcOrd="1" destOrd="0" presId="urn:microsoft.com/office/officeart/2008/layout/NameandTitleOrganizationalChart"/>
    <dgm:cxn modelId="{BC0F904F-C6CA-7542-B7F7-99257C542B97}" type="presParOf" srcId="{711D0E59-D950-7F46-8532-F0456E10DF8E}" destId="{576C883A-79A3-1E46-895D-5573755CCAC0}" srcOrd="0" destOrd="0" presId="urn:microsoft.com/office/officeart/2008/layout/NameandTitleOrganizationalChart"/>
    <dgm:cxn modelId="{CC868D45-C8D3-1141-B74A-C9F21512F97B}" type="presParOf" srcId="{576C883A-79A3-1E46-895D-5573755CCAC0}" destId="{9934A1F5-6A3F-4E4E-9F3F-D18D2815BAB6}" srcOrd="0" destOrd="0" presId="urn:microsoft.com/office/officeart/2008/layout/NameandTitleOrganizationalChart"/>
    <dgm:cxn modelId="{D4ED5249-08E2-E84C-8882-ABFD9125E914}" type="presParOf" srcId="{576C883A-79A3-1E46-895D-5573755CCAC0}" destId="{2DAC5826-D10D-974D-A88F-BDE02EC9C149}" srcOrd="1" destOrd="0" presId="urn:microsoft.com/office/officeart/2008/layout/NameandTitleOrganizationalChart"/>
    <dgm:cxn modelId="{88C87897-8A17-CD41-B406-51FCBB2F0CEE}" type="presParOf" srcId="{576C883A-79A3-1E46-895D-5573755CCAC0}" destId="{B034BA5C-5793-B54A-AFE1-32880B00727B}" srcOrd="2" destOrd="0" presId="urn:microsoft.com/office/officeart/2008/layout/NameandTitleOrganizationalChart"/>
    <dgm:cxn modelId="{C8376DC1-FE07-1242-B2E0-35B28D12722C}" type="presParOf" srcId="{711D0E59-D950-7F46-8532-F0456E10DF8E}" destId="{5F2A9A31-475E-0542-896C-B4EB36AD11FA}" srcOrd="1" destOrd="0" presId="urn:microsoft.com/office/officeart/2008/layout/NameandTitleOrganizationalChart"/>
    <dgm:cxn modelId="{EF449E88-E9DF-4646-86D8-1F254144ACB3}" type="presParOf" srcId="{711D0E59-D950-7F46-8532-F0456E10DF8E}" destId="{C03D8475-A406-5148-A175-AF7BB9ECA0AB}" srcOrd="2" destOrd="0" presId="urn:microsoft.com/office/officeart/2008/layout/NameandTitleOrganizationalChart"/>
    <dgm:cxn modelId="{204438DC-A3DA-994C-BE6D-66EDA1AF965A}" type="presParOf" srcId="{A29E403F-9704-7946-84C0-5E461E6E9241}" destId="{22394177-9C7C-F14B-ABD7-7C6FAF7F439B}" srcOrd="2" destOrd="0" presId="urn:microsoft.com/office/officeart/2008/layout/NameandTitleOrganizationalChart"/>
    <dgm:cxn modelId="{36519712-DC4C-2E43-8F9C-030ECC6D8AF5}" type="presParOf" srcId="{1723A4B6-8508-104C-8E23-833EC5550AEB}" destId="{2BE7A26F-BF3D-C446-BDFF-966416E72E43}" srcOrd="2" destOrd="0" presId="urn:microsoft.com/office/officeart/2008/layout/NameandTitleOrganizationalChart"/>
    <dgm:cxn modelId="{5E9F3F83-A336-D546-81B8-87256E874FBB}" type="presParOf" srcId="{F75D5F19-56CE-FA4F-9CAF-09CFCCE00307}" destId="{A0E450E5-B2CF-7049-858D-0680B588968E}"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976C5-A9F0-1147-B34F-251BA74EA4D0}">
      <dsp:nvSpPr>
        <dsp:cNvPr id="0" name=""/>
        <dsp:cNvSpPr/>
      </dsp:nvSpPr>
      <dsp:spPr>
        <a:xfrm>
          <a:off x="4799127" y="3923750"/>
          <a:ext cx="115146" cy="537374"/>
        </a:xfrm>
        <a:custGeom>
          <a:avLst/>
          <a:gdLst/>
          <a:ahLst/>
          <a:cxnLst/>
          <a:rect l="0" t="0" r="0" b="0"/>
          <a:pathLst>
            <a:path>
              <a:moveTo>
                <a:pt x="115146" y="0"/>
              </a:moveTo>
              <a:lnTo>
                <a:pt x="115146" y="320357"/>
              </a:lnTo>
              <a:lnTo>
                <a:pt x="0" y="320357"/>
              </a:lnTo>
              <a:lnTo>
                <a:pt x="0" y="53737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07A44A-9882-C84C-B436-869D800D792E}">
      <dsp:nvSpPr>
        <dsp:cNvPr id="0" name=""/>
        <dsp:cNvSpPr/>
      </dsp:nvSpPr>
      <dsp:spPr>
        <a:xfrm>
          <a:off x="4868554" y="2456305"/>
          <a:ext cx="91440" cy="537374"/>
        </a:xfrm>
        <a:custGeom>
          <a:avLst/>
          <a:gdLst/>
          <a:ahLst/>
          <a:cxnLst/>
          <a:rect l="0" t="0" r="0" b="0"/>
          <a:pathLst>
            <a:path>
              <a:moveTo>
                <a:pt x="45720" y="0"/>
              </a:moveTo>
              <a:lnTo>
                <a:pt x="45720" y="53737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EF4F60-2D5F-8945-8F4A-21EDADE44679}">
      <dsp:nvSpPr>
        <dsp:cNvPr id="0" name=""/>
        <dsp:cNvSpPr/>
      </dsp:nvSpPr>
      <dsp:spPr>
        <a:xfrm>
          <a:off x="3645509" y="930654"/>
          <a:ext cx="1268764" cy="595581"/>
        </a:xfrm>
        <a:custGeom>
          <a:avLst/>
          <a:gdLst/>
          <a:ahLst/>
          <a:cxnLst/>
          <a:rect l="0" t="0" r="0" b="0"/>
          <a:pathLst>
            <a:path>
              <a:moveTo>
                <a:pt x="0" y="0"/>
              </a:moveTo>
              <a:lnTo>
                <a:pt x="0" y="378564"/>
              </a:lnTo>
              <a:lnTo>
                <a:pt x="1268764" y="378564"/>
              </a:lnTo>
              <a:lnTo>
                <a:pt x="1268764" y="59558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4ACE8BF-24E7-0743-97AF-09E762354867}">
      <dsp:nvSpPr>
        <dsp:cNvPr id="0" name=""/>
        <dsp:cNvSpPr/>
      </dsp:nvSpPr>
      <dsp:spPr>
        <a:xfrm>
          <a:off x="2495800" y="930654"/>
          <a:ext cx="1149709" cy="595581"/>
        </a:xfrm>
        <a:custGeom>
          <a:avLst/>
          <a:gdLst/>
          <a:ahLst/>
          <a:cxnLst/>
          <a:rect l="0" t="0" r="0" b="0"/>
          <a:pathLst>
            <a:path>
              <a:moveTo>
                <a:pt x="1149709" y="0"/>
              </a:moveTo>
              <a:lnTo>
                <a:pt x="1149709" y="378564"/>
              </a:lnTo>
              <a:lnTo>
                <a:pt x="0" y="378564"/>
              </a:lnTo>
              <a:lnTo>
                <a:pt x="0" y="59558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88FB55-BFEA-FB45-938C-21A28C7A53FA}">
      <dsp:nvSpPr>
        <dsp:cNvPr id="0" name=""/>
        <dsp:cNvSpPr/>
      </dsp:nvSpPr>
      <dsp:spPr>
        <a:xfrm>
          <a:off x="2747334" y="583"/>
          <a:ext cx="1796350" cy="9300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31243" numCol="1" spcCol="1270" anchor="ctr" anchorCtr="0">
          <a:noAutofit/>
        </a:bodyPr>
        <a:lstStyle/>
        <a:p>
          <a:pPr marL="0" lvl="0" indent="0" algn="ctr" defTabSz="800100">
            <a:lnSpc>
              <a:spcPct val="90000"/>
            </a:lnSpc>
            <a:spcBef>
              <a:spcPct val="0"/>
            </a:spcBef>
            <a:spcAft>
              <a:spcPct val="35000"/>
            </a:spcAft>
            <a:buNone/>
          </a:pPr>
          <a:r>
            <a:rPr lang="en-US" sz="1800" kern="1200" dirty="0" err="1"/>
            <a:t>angular.json</a:t>
          </a:r>
          <a:endParaRPr lang="en-US" sz="1800" kern="1200" dirty="0"/>
        </a:p>
      </dsp:txBody>
      <dsp:txXfrm>
        <a:off x="2747334" y="583"/>
        <a:ext cx="1796350" cy="930070"/>
      </dsp:txXfrm>
    </dsp:sp>
    <dsp:sp modelId="{77E204B7-D193-9F43-9B84-89F2C94C9E32}">
      <dsp:nvSpPr>
        <dsp:cNvPr id="0" name=""/>
        <dsp:cNvSpPr/>
      </dsp:nvSpPr>
      <dsp:spPr>
        <a:xfrm>
          <a:off x="2987549" y="665764"/>
          <a:ext cx="1854825" cy="426437"/>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r>
            <a:rPr lang="en-US" sz="1800" kern="1200" dirty="0"/>
            <a:t>Configuration</a:t>
          </a:r>
          <a:r>
            <a:rPr lang="en-US" sz="1800" kern="1200" baseline="0" dirty="0"/>
            <a:t> File</a:t>
          </a:r>
        </a:p>
      </dsp:txBody>
      <dsp:txXfrm>
        <a:off x="2987549" y="665764"/>
        <a:ext cx="1854825" cy="426437"/>
      </dsp:txXfrm>
    </dsp:sp>
    <dsp:sp modelId="{BB6A4110-3C54-5745-AD5B-D592EFBC9FBF}">
      <dsp:nvSpPr>
        <dsp:cNvPr id="0" name=""/>
        <dsp:cNvSpPr/>
      </dsp:nvSpPr>
      <dsp:spPr>
        <a:xfrm>
          <a:off x="1597624" y="1526235"/>
          <a:ext cx="1796350" cy="9300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31243" numCol="1" spcCol="1270" anchor="ctr" anchorCtr="0">
          <a:noAutofit/>
        </a:bodyPr>
        <a:lstStyle/>
        <a:p>
          <a:pPr marL="0" lvl="0" indent="0" algn="ctr" defTabSz="800100">
            <a:lnSpc>
              <a:spcPct val="90000"/>
            </a:lnSpc>
            <a:spcBef>
              <a:spcPct val="0"/>
            </a:spcBef>
            <a:spcAft>
              <a:spcPct val="35000"/>
            </a:spcAft>
            <a:buNone/>
          </a:pPr>
          <a:r>
            <a:rPr lang="en-US" sz="1800" kern="1200" dirty="0" err="1"/>
            <a:t>index.html</a:t>
          </a:r>
          <a:endParaRPr lang="en-US" sz="1800" kern="1200" dirty="0"/>
        </a:p>
      </dsp:txBody>
      <dsp:txXfrm>
        <a:off x="1597624" y="1526235"/>
        <a:ext cx="1796350" cy="930070"/>
      </dsp:txXfrm>
    </dsp:sp>
    <dsp:sp modelId="{82C6B2D8-A4FE-6740-872C-5433C7B1EF67}">
      <dsp:nvSpPr>
        <dsp:cNvPr id="0" name=""/>
        <dsp:cNvSpPr/>
      </dsp:nvSpPr>
      <dsp:spPr>
        <a:xfrm>
          <a:off x="1948439" y="2144973"/>
          <a:ext cx="1633626" cy="51932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r>
            <a:rPr lang="en-US" sz="1800" kern="1200" dirty="0"/>
            <a:t>Main HTML</a:t>
          </a:r>
          <a:br>
            <a:rPr lang="en-US" sz="1800" kern="1200" dirty="0"/>
          </a:br>
          <a:r>
            <a:rPr lang="en-US" sz="1800" kern="1200" dirty="0"/>
            <a:t>&lt;app-root&gt;</a:t>
          </a:r>
        </a:p>
      </dsp:txBody>
      <dsp:txXfrm>
        <a:off x="1948439" y="2144973"/>
        <a:ext cx="1633626" cy="519323"/>
      </dsp:txXfrm>
    </dsp:sp>
    <dsp:sp modelId="{04C358FB-3278-C745-BAA9-0BAF16AB78BC}">
      <dsp:nvSpPr>
        <dsp:cNvPr id="0" name=""/>
        <dsp:cNvSpPr/>
      </dsp:nvSpPr>
      <dsp:spPr>
        <a:xfrm>
          <a:off x="4016098" y="1526235"/>
          <a:ext cx="1796350" cy="9300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31243" numCol="1" spcCol="1270" anchor="ctr" anchorCtr="0">
          <a:noAutofit/>
        </a:bodyPr>
        <a:lstStyle/>
        <a:p>
          <a:pPr marL="0" lvl="0" indent="0" algn="ctr" defTabSz="800100">
            <a:lnSpc>
              <a:spcPct val="90000"/>
            </a:lnSpc>
            <a:spcBef>
              <a:spcPct val="0"/>
            </a:spcBef>
            <a:spcAft>
              <a:spcPct val="35000"/>
            </a:spcAft>
            <a:buNone/>
          </a:pPr>
          <a:r>
            <a:rPr lang="en-US" sz="1800" kern="1200" dirty="0" err="1"/>
            <a:t>main.ts</a:t>
          </a:r>
          <a:endParaRPr lang="en-US" sz="1800" kern="1200" dirty="0"/>
        </a:p>
      </dsp:txBody>
      <dsp:txXfrm>
        <a:off x="4016098" y="1526235"/>
        <a:ext cx="1796350" cy="930070"/>
      </dsp:txXfrm>
    </dsp:sp>
    <dsp:sp modelId="{2146FABB-5B6E-CC48-8DA6-49408E3E7A50}">
      <dsp:nvSpPr>
        <dsp:cNvPr id="0" name=""/>
        <dsp:cNvSpPr/>
      </dsp:nvSpPr>
      <dsp:spPr>
        <a:xfrm>
          <a:off x="4375369" y="2249623"/>
          <a:ext cx="1616715" cy="31002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r>
            <a:rPr lang="en-US" sz="1800" kern="1200" dirty="0"/>
            <a:t>App Entry Point</a:t>
          </a:r>
        </a:p>
      </dsp:txBody>
      <dsp:txXfrm>
        <a:off x="4375369" y="2249623"/>
        <a:ext cx="1616715" cy="310023"/>
      </dsp:txXfrm>
    </dsp:sp>
    <dsp:sp modelId="{0C88D49E-211B-944D-A07C-128128FAF407}">
      <dsp:nvSpPr>
        <dsp:cNvPr id="0" name=""/>
        <dsp:cNvSpPr/>
      </dsp:nvSpPr>
      <dsp:spPr>
        <a:xfrm>
          <a:off x="4016098" y="2993680"/>
          <a:ext cx="1796350" cy="9300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31243" numCol="1" spcCol="1270" anchor="ctr" anchorCtr="0">
          <a:noAutofit/>
        </a:bodyPr>
        <a:lstStyle/>
        <a:p>
          <a:pPr marL="0" lvl="0" indent="0" algn="ctr" defTabSz="800100">
            <a:lnSpc>
              <a:spcPct val="90000"/>
            </a:lnSpc>
            <a:spcBef>
              <a:spcPct val="0"/>
            </a:spcBef>
            <a:spcAft>
              <a:spcPct val="35000"/>
            </a:spcAft>
            <a:buNone/>
          </a:pPr>
          <a:r>
            <a:rPr lang="en-US" sz="1800" kern="1200" dirty="0" err="1"/>
            <a:t>AppModule</a:t>
          </a:r>
          <a:r>
            <a:rPr lang="en-US" sz="1800" kern="1200" dirty="0"/>
            <a:t>(</a:t>
          </a:r>
          <a:r>
            <a:rPr lang="en-US" sz="1800" kern="1200" dirty="0" err="1"/>
            <a:t>app.module.ts</a:t>
          </a:r>
          <a:r>
            <a:rPr lang="en-US" sz="1800" kern="1200" dirty="0"/>
            <a:t>)</a:t>
          </a:r>
        </a:p>
      </dsp:txBody>
      <dsp:txXfrm>
        <a:off x="4016098" y="2993680"/>
        <a:ext cx="1796350" cy="930070"/>
      </dsp:txXfrm>
    </dsp:sp>
    <dsp:sp modelId="{F61357B7-0002-C64A-8A86-FD0079ADECCB}">
      <dsp:nvSpPr>
        <dsp:cNvPr id="0" name=""/>
        <dsp:cNvSpPr/>
      </dsp:nvSpPr>
      <dsp:spPr>
        <a:xfrm>
          <a:off x="4375369" y="3717068"/>
          <a:ext cx="1616715" cy="31002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r>
            <a:rPr lang="en-US" sz="1800" kern="1200" dirty="0"/>
            <a:t>Root module</a:t>
          </a:r>
        </a:p>
      </dsp:txBody>
      <dsp:txXfrm>
        <a:off x="4375369" y="3717068"/>
        <a:ext cx="1616715" cy="310023"/>
      </dsp:txXfrm>
    </dsp:sp>
    <dsp:sp modelId="{9934A1F5-6A3F-4E4E-9F3F-D18D2815BAB6}">
      <dsp:nvSpPr>
        <dsp:cNvPr id="0" name=""/>
        <dsp:cNvSpPr/>
      </dsp:nvSpPr>
      <dsp:spPr>
        <a:xfrm>
          <a:off x="3900952" y="4461125"/>
          <a:ext cx="1796350" cy="93007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31243" numCol="1" spcCol="1270" anchor="ctr" anchorCtr="0">
          <a:noAutofit/>
        </a:bodyPr>
        <a:lstStyle/>
        <a:p>
          <a:pPr marL="0" lvl="0" indent="0" algn="ctr" defTabSz="800100">
            <a:lnSpc>
              <a:spcPct val="90000"/>
            </a:lnSpc>
            <a:spcBef>
              <a:spcPct val="0"/>
            </a:spcBef>
            <a:spcAft>
              <a:spcPct val="35000"/>
            </a:spcAft>
            <a:buNone/>
          </a:pPr>
          <a:r>
            <a:rPr lang="en-US" sz="1800" kern="1200" dirty="0" err="1"/>
            <a:t>AppComponent</a:t>
          </a:r>
          <a:r>
            <a:rPr lang="en-US" sz="1800" kern="1200" dirty="0"/>
            <a:t>(</a:t>
          </a:r>
          <a:r>
            <a:rPr lang="en-US" sz="1800" kern="1200" dirty="0" err="1"/>
            <a:t>app.component.ts</a:t>
          </a:r>
          <a:endParaRPr lang="en-US" sz="1800" kern="1200" dirty="0"/>
        </a:p>
      </dsp:txBody>
      <dsp:txXfrm>
        <a:off x="3900952" y="4461125"/>
        <a:ext cx="1796350" cy="930070"/>
      </dsp:txXfrm>
    </dsp:sp>
    <dsp:sp modelId="{2DAC5826-D10D-974D-A88F-BDE02EC9C149}">
      <dsp:nvSpPr>
        <dsp:cNvPr id="0" name=""/>
        <dsp:cNvSpPr/>
      </dsp:nvSpPr>
      <dsp:spPr>
        <a:xfrm>
          <a:off x="4029929" y="5207025"/>
          <a:ext cx="2077301" cy="26499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11430" rIns="45720" bIns="11430" numCol="1" spcCol="1270" anchor="ctr" anchorCtr="0">
          <a:noAutofit/>
        </a:bodyPr>
        <a:lstStyle/>
        <a:p>
          <a:pPr marL="0" lvl="0" indent="0" algn="r" defTabSz="800100">
            <a:lnSpc>
              <a:spcPct val="90000"/>
            </a:lnSpc>
            <a:spcBef>
              <a:spcPct val="0"/>
            </a:spcBef>
            <a:spcAft>
              <a:spcPct val="35000"/>
            </a:spcAft>
            <a:buNone/>
          </a:pPr>
          <a:r>
            <a:rPr lang="en-US" sz="1800" kern="1200" dirty="0"/>
            <a:t>Root Component</a:t>
          </a:r>
        </a:p>
      </dsp:txBody>
      <dsp:txXfrm>
        <a:off x="4029929" y="5207025"/>
        <a:ext cx="2077301" cy="264998"/>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9/1/22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ngular.io/guide/glossary#jit"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angular.io/guide/aot-compiler"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medium.com/google-developers/exploring-es7-decorators-76ecb65fb841#.x5c2ndtx0"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angular.io/guide/template-syntax#event-binding"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angular.io/api/core/ContentChild" TargetMode="External"/><Relationship Id="rId4" Type="http://schemas.openxmlformats.org/officeDocument/2006/relationships/hyperlink" Target="https://angular.io/api/core/ViewChild"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angular.io/guide/template-syntax#ngClas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angular.io/guide/template-syntax#ngStyle"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angular.io/guide/glossary#camelcase" TargetMode="External"/><Relationship Id="rId4" Type="http://schemas.openxmlformats.org/officeDocument/2006/relationships/hyperlink" Target="https://angular.io/guide/glossary#dash-case"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angular.io/api/forms/NgControlStatu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a:t>
            </a:fld>
            <a:endParaRPr lang="en-US"/>
          </a:p>
        </p:txBody>
      </p:sp>
    </p:spTree>
    <p:extLst>
      <p:ext uri="{BB962C8B-B14F-4D97-AF65-F5344CB8AC3E}">
        <p14:creationId xmlns:p14="http://schemas.microsoft.com/office/powerpoint/2010/main" val="1157274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www.barbarianmeetscoding.com</a:t>
            </a:r>
            <a:r>
              <a:rPr lang="en-US"/>
              <a:t>/blog/2016/03/25/getting-started-with-angular-2-step-by-step-1-your-first-component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111329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codecraft.tv</a:t>
            </a:r>
            <a:r>
              <a:rPr lang="en-US" dirty="0"/>
              <a:t>/courses/angular/angular-cli/overview/</a:t>
            </a:r>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345080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1389149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www.barbarianmeetscoding.com</a:t>
            </a:r>
            <a:r>
              <a:rPr lang="en-US" dirty="0"/>
              <a:t>/blog/2016/03/25/getting-started-with-angular-2-step-by-step-1-your-first-component</a:t>
            </a:r>
          </a:p>
          <a:p>
            <a:endParaRPr lang="en-US" dirty="0"/>
          </a:p>
          <a:p>
            <a:r>
              <a:rPr lang="en-US" sz="1200" u="none" kern="1200" dirty="0" err="1">
                <a:solidFill>
                  <a:schemeClr val="tx1"/>
                </a:solidFill>
                <a:latin typeface="+mn-lt"/>
                <a:ea typeface="+mn-ea"/>
                <a:cs typeface="+mn-cs"/>
              </a:rPr>
              <a:t>npm</a:t>
            </a:r>
            <a:r>
              <a:rPr lang="en-US" sz="1200" u="none" kern="1200" dirty="0">
                <a:solidFill>
                  <a:schemeClr val="tx1"/>
                </a:solidFill>
                <a:latin typeface="+mn-lt"/>
                <a:ea typeface="+mn-ea"/>
                <a:cs typeface="+mn-cs"/>
              </a:rPr>
              <a:t> install @angular/core@9.1.4 @angular/animations@9.1.4 @angular/common@9.1.4 @angular/forms@9.1.4 @angular/platform-browser@9.1.4 @angular/router@9.1.4 @angular/platform-browser-dynamic@9.1.4 @angular/compiler@9.1.4 @angular/compiler-cli@9.1.4 @angular/language-service@9.1.4</a:t>
            </a:r>
          </a:p>
          <a:p>
            <a:r>
              <a:rPr lang="en-US" sz="1200" u="none" kern="1200" dirty="0">
                <a:solidFill>
                  <a:schemeClr val="tx1"/>
                </a:solidFill>
                <a:latin typeface="+mn-lt"/>
                <a:ea typeface="+mn-ea"/>
                <a:cs typeface="+mn-cs"/>
              </a:rPr>
              <a:t>ng build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1262708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docs.npmjs.com</a:t>
            </a:r>
            <a:r>
              <a:rPr lang="en-US" dirty="0"/>
              <a:t>/getting-started/using-a-</a:t>
            </a:r>
            <a:r>
              <a:rPr lang="en-US" dirty="0" err="1"/>
              <a:t>package.json</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639400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github.com</a:t>
            </a:r>
            <a:r>
              <a:rPr lang="en-US" sz="1200" kern="1200" dirty="0">
                <a:solidFill>
                  <a:schemeClr val="tx1"/>
                </a:solidFill>
                <a:latin typeface="+mn-lt"/>
                <a:ea typeface="+mn-ea"/>
                <a:cs typeface="+mn-cs"/>
              </a:rPr>
              <a:t>/angular/angular-cli/wiki/angular-cli</a:t>
            </a:r>
          </a:p>
          <a:p>
            <a:endParaRPr lang="en-US" sz="1200" kern="1200" dirty="0">
              <a:solidFill>
                <a:schemeClr val="tx1"/>
              </a:solidFill>
              <a:latin typeface="+mn-lt"/>
              <a:ea typeface="+mn-ea"/>
              <a:cs typeface="+mn-cs"/>
            </a:endParaRPr>
          </a:p>
          <a:p>
            <a:r>
              <a:rPr lang="en-US" dirty="0"/>
              <a:t>https://</a:t>
            </a:r>
            <a:r>
              <a:rPr lang="en-US" dirty="0" err="1"/>
              <a:t>angular.io</a:t>
            </a:r>
            <a:r>
              <a:rPr lang="en-US" dirty="0"/>
              <a:t>/guide/</a:t>
            </a:r>
            <a:r>
              <a:rPr lang="en-US" dirty="0" err="1"/>
              <a:t>quickstart</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main.ts</a:t>
            </a:r>
            <a:r>
              <a:rPr lang="en-US" sz="1200" kern="1200" dirty="0">
                <a:solidFill>
                  <a:schemeClr val="tx1"/>
                </a:solidFill>
                <a:latin typeface="+mn-lt"/>
                <a:ea typeface="+mn-ea"/>
                <a:cs typeface="+mn-cs"/>
              </a:rPr>
              <a:t>	The main entry point for your app. Compiles the application with the </a:t>
            </a:r>
            <a:r>
              <a:rPr lang="en-US" sz="1200" kern="1200" dirty="0">
                <a:solidFill>
                  <a:schemeClr val="tx1"/>
                </a:solidFill>
                <a:latin typeface="+mn-lt"/>
                <a:ea typeface="+mn-ea"/>
                <a:cs typeface="+mn-cs"/>
                <a:hlinkClick r:id="rId3"/>
              </a:rPr>
              <a:t>JIT compiler and bootstraps the application's root module (AppModule) to run in the browser. You can also use the </a:t>
            </a:r>
            <a:r>
              <a:rPr lang="en-US" sz="1200" kern="1200" dirty="0">
                <a:solidFill>
                  <a:schemeClr val="tx1"/>
                </a:solidFill>
                <a:latin typeface="+mn-lt"/>
                <a:ea typeface="+mn-ea"/>
                <a:cs typeface="+mn-cs"/>
                <a:hlinkClick r:id="rId4"/>
              </a:rPr>
              <a:t>AOT compiler without changing any code by appending the--aot flag to the ng build and ng serve commands.	</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2076942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Ng eject to see the </a:t>
            </a:r>
            <a:r>
              <a:rPr lang="en-US" dirty="0" err="1"/>
              <a:t>webpack.config.js</a:t>
            </a:r>
            <a:r>
              <a:rPr lang="en-US" dirty="0"/>
              <a:t> file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Once</a:t>
            </a:r>
            <a:r>
              <a:rPr lang="en-US" baseline="0" dirty="0"/>
              <a:t> ejected u cannot build the </a:t>
            </a:r>
            <a:r>
              <a:rPr lang="en-US" baseline="0" dirty="0" err="1"/>
              <a:t>project.Solution</a:t>
            </a:r>
            <a:r>
              <a:rPr lang="en-US" baseline="0" dirty="0"/>
              <a:t> : go to angular-</a:t>
            </a:r>
            <a:r>
              <a:rPr lang="en-US" baseline="0" dirty="0" err="1"/>
              <a:t>cli.json</a:t>
            </a:r>
            <a:r>
              <a:rPr lang="en-US" baseline="0" dirty="0"/>
              <a:t> and </a:t>
            </a:r>
            <a:r>
              <a:rPr lang="en-US" baseline="0" dirty="0" err="1"/>
              <a:t>remove</a:t>
            </a:r>
            <a:r>
              <a:rPr lang="en-US" sz="1200" kern="1200" dirty="0" err="1">
                <a:solidFill>
                  <a:schemeClr val="tx1"/>
                </a:solidFill>
                <a:effectLst/>
                <a:latin typeface="+mn-lt"/>
                <a:ea typeface="+mn-ea"/>
                <a:cs typeface="+mn-cs"/>
              </a:rPr>
              <a:t>"project</a:t>
            </a:r>
            <a:r>
              <a:rPr lang="en-US" sz="1200" kern="1200" dirty="0">
                <a:solidFill>
                  <a:schemeClr val="tx1"/>
                </a:solidFill>
                <a:effectLst/>
                <a:latin typeface="+mn-lt"/>
                <a:ea typeface="+mn-ea"/>
                <a:cs typeface="+mn-cs"/>
              </a:rPr>
              <a:t>": { "name": "</a:t>
            </a:r>
            <a:r>
              <a:rPr lang="en-US" sz="1200" kern="1200" dirty="0" err="1">
                <a:solidFill>
                  <a:schemeClr val="tx1"/>
                </a:solidFill>
                <a:effectLst/>
                <a:latin typeface="+mn-lt"/>
                <a:ea typeface="+mn-ea"/>
                <a:cs typeface="+mn-cs"/>
              </a:rPr>
              <a:t>proj</a:t>
            </a:r>
            <a:r>
              <a:rPr lang="en-US" sz="1200" kern="1200" dirty="0">
                <a:solidFill>
                  <a:schemeClr val="tx1"/>
                </a:solidFill>
                <a:effectLst/>
                <a:latin typeface="+mn-lt"/>
                <a:ea typeface="+mn-ea"/>
                <a:cs typeface="+mn-cs"/>
              </a:rPr>
              <a:t>-name", "ejected: true, }</a:t>
            </a:r>
            <a:r>
              <a:rPr lang="en-US" sz="1200" b="0" i="0" kern="1200" dirty="0">
                <a:solidFill>
                  <a:schemeClr val="tx1"/>
                </a:solidFill>
                <a:effectLst/>
                <a:latin typeface="+mn-lt"/>
                <a:ea typeface="+mn-ea"/>
                <a:cs typeface="+mn-cs"/>
              </a:rPr>
              <a:t>remove the ejected part and it should work</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724306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www.oodlestechnologies.com</a:t>
            </a:r>
            <a:r>
              <a:rPr lang="en-US" sz="1200" kern="1200" dirty="0">
                <a:solidFill>
                  <a:schemeClr val="tx1"/>
                </a:solidFill>
                <a:latin typeface="+mn-lt"/>
                <a:ea typeface="+mn-ea"/>
                <a:cs typeface="+mn-cs"/>
              </a:rPr>
              <a:t>/blogs/How-to-share-component-to-multiple-modules-in-Angular2</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Decorators are functions that modify JavaScript classes. Angular has many decorators that attach metadata to classes so that it knows what those classes mean and how they should work. </a:t>
            </a:r>
            <a:r>
              <a:rPr lang="en-US" sz="1200" kern="1200" dirty="0">
                <a:solidFill>
                  <a:schemeClr val="tx1"/>
                </a:solidFill>
                <a:latin typeface="+mn-lt"/>
                <a:ea typeface="+mn-ea"/>
                <a:cs typeface="+mn-cs"/>
                <a:hlinkClick r:id="rId3"/>
              </a:rPr>
              <a:t>Learn more about decorators on the web</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//decorators example:</a:t>
            </a:r>
          </a:p>
          <a:p>
            <a:r>
              <a:rPr lang="en-US" sz="1200" kern="1200" dirty="0">
                <a:solidFill>
                  <a:schemeClr val="tx1"/>
                </a:solidFill>
                <a:latin typeface="+mn-lt"/>
                <a:ea typeface="+mn-ea"/>
                <a:cs typeface="+mn-cs"/>
              </a:rPr>
              <a:t>http://</a:t>
            </a:r>
            <a:r>
              <a:rPr lang="en-US" sz="1200" kern="1200" dirty="0" err="1">
                <a:solidFill>
                  <a:schemeClr val="tx1"/>
                </a:solidFill>
                <a:latin typeface="+mn-lt"/>
                <a:ea typeface="+mn-ea"/>
                <a:cs typeface="+mn-cs"/>
              </a:rPr>
              <a:t>jsbin.com</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wixuta</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edit?js,console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208366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1633436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789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Typography - </a:t>
            </a:r>
            <a:r>
              <a:rPr lang="en-US" sz="1200" kern="1200" dirty="0">
                <a:solidFill>
                  <a:schemeClr val="tx1"/>
                </a:solidFill>
                <a:latin typeface="+mn-lt"/>
                <a:ea typeface="+mn-ea"/>
                <a:cs typeface="+mn-cs"/>
              </a:rPr>
              <a:t>the art or procedure of arranging type or processing data and printing from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34980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 is for binding from a value in the parent component to an @Input() in the child component. It allows to pass objects.</a:t>
            </a:r>
          </a:p>
          <a:p>
            <a:pPr fontAlgn="base"/>
            <a:r>
              <a:rPr lang="en-US" sz="1200" b="0" i="0" kern="1200" dirty="0">
                <a:solidFill>
                  <a:schemeClr val="tx1"/>
                </a:solidFill>
                <a:effectLst/>
                <a:latin typeface="+mn-lt"/>
                <a:ea typeface="+mn-ea"/>
                <a:cs typeface="+mn-cs"/>
              </a:rPr>
              <a:t>{{}} is for binding </a:t>
            </a:r>
            <a:r>
              <a:rPr lang="en-US" sz="1200" b="1" i="0" kern="1200" dirty="0">
                <a:solidFill>
                  <a:schemeClr val="tx1"/>
                </a:solidFill>
                <a:effectLst/>
                <a:latin typeface="+mn-lt"/>
                <a:ea typeface="+mn-ea"/>
                <a:cs typeface="+mn-cs"/>
              </a:rPr>
              <a:t>strings</a:t>
            </a:r>
            <a:r>
              <a:rPr lang="en-US" sz="1200" b="0" i="0" kern="1200" dirty="0">
                <a:solidFill>
                  <a:schemeClr val="tx1"/>
                </a:solidFill>
                <a:effectLst/>
                <a:latin typeface="+mn-lt"/>
                <a:ea typeface="+mn-ea"/>
                <a:cs typeface="+mn-cs"/>
              </a:rPr>
              <a:t> in properties and HTML </a:t>
            </a:r>
          </a:p>
          <a:p>
            <a:pPr fontAlgn="base"/>
            <a:endParaRPr lang="en-US" sz="1200" b="0" i="0" kern="1200" dirty="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eg</a:t>
            </a:r>
            <a:r>
              <a:rPr lang="en-US" sz="1200" b="0" i="0" kern="1200" baseline="0" dirty="0">
                <a:solidFill>
                  <a:schemeClr val="tx1"/>
                </a:solidFill>
                <a:effectLst/>
                <a:latin typeface="+mn-lt"/>
                <a:ea typeface="+mn-ea"/>
                <a:cs typeface="+mn-cs"/>
              </a:rPr>
              <a:t> : </a:t>
            </a:r>
            <a:r>
              <a:rPr lang="en-US" sz="1200" b="0" kern="1200" dirty="0">
                <a:solidFill>
                  <a:schemeClr val="tx1"/>
                </a:solidFill>
                <a:effectLst/>
                <a:latin typeface="+mn-lt"/>
                <a:ea typeface="+mn-ea"/>
                <a:cs typeface="+mn-cs"/>
              </a:rPr>
              <a:t>assume  </a:t>
            </a:r>
            <a:r>
              <a:rPr lang="en-US" sz="1200" b="0" kern="1200" dirty="0" err="1">
                <a:solidFill>
                  <a:schemeClr val="tx1"/>
                </a:solidFill>
                <a:effectLst/>
                <a:latin typeface="+mn-lt"/>
                <a:ea typeface="+mn-ea"/>
                <a:cs typeface="+mn-cs"/>
              </a:rPr>
              <a:t>ischange</a:t>
            </a:r>
            <a:r>
              <a:rPr lang="en-US" sz="1200" b="0" kern="1200" dirty="0">
                <a:solidFill>
                  <a:schemeClr val="tx1"/>
                </a:solidFill>
                <a:effectLst/>
                <a:latin typeface="+mn-lt"/>
                <a:ea typeface="+mn-ea"/>
                <a:cs typeface="+mn-cs"/>
              </a:rPr>
              <a:t> a </a:t>
            </a:r>
            <a:r>
              <a:rPr lang="en-US" sz="1200" b="0" kern="1200" dirty="0" err="1">
                <a:solidFill>
                  <a:schemeClr val="tx1"/>
                </a:solidFill>
                <a:effectLst/>
                <a:latin typeface="+mn-lt"/>
                <a:ea typeface="+mn-ea"/>
                <a:cs typeface="+mn-cs"/>
              </a:rPr>
              <a:t>boolean</a:t>
            </a:r>
            <a:r>
              <a:rPr lang="en-US" sz="1200" b="0" kern="1200" baseline="0" dirty="0">
                <a:solidFill>
                  <a:schemeClr val="tx1"/>
                </a:solidFill>
                <a:effectLst/>
                <a:latin typeface="+mn-lt"/>
                <a:ea typeface="+mn-ea"/>
                <a:cs typeface="+mn-cs"/>
              </a:rPr>
              <a:t> property in component.</a:t>
            </a:r>
            <a:endParaRPr lang="en-US" sz="1200" b="0" kern="1200" dirty="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&lt;button disabled={{</a:t>
            </a:r>
            <a:r>
              <a:rPr lang="en-US" sz="1200" b="0" kern="1200" dirty="0" err="1">
                <a:solidFill>
                  <a:schemeClr val="tx1"/>
                </a:solidFill>
                <a:effectLst/>
                <a:latin typeface="+mn-lt"/>
                <a:ea typeface="+mn-ea"/>
                <a:cs typeface="+mn-cs"/>
              </a:rPr>
              <a:t>ischange</a:t>
            </a:r>
            <a:r>
              <a:rPr lang="en-US" sz="1200" b="0" kern="1200" dirty="0">
                <a:solidFill>
                  <a:schemeClr val="tx1"/>
                </a:solidFill>
                <a:effectLst/>
                <a:latin typeface="+mn-lt"/>
                <a:ea typeface="+mn-ea"/>
                <a:cs typeface="+mn-cs"/>
              </a:rPr>
              <a:t>}}&gt;Button!!&lt;/button&gt; , will always</a:t>
            </a:r>
            <a:r>
              <a:rPr lang="en-US" sz="1200" b="0" kern="1200" baseline="0" dirty="0">
                <a:solidFill>
                  <a:schemeClr val="tx1"/>
                </a:solidFill>
                <a:effectLst/>
                <a:latin typeface="+mn-lt"/>
                <a:ea typeface="+mn-ea"/>
                <a:cs typeface="+mn-cs"/>
              </a:rPr>
              <a:t> keep button disabled as its used as an attribute and {{}} -&gt; evaluates only string. So </a:t>
            </a:r>
            <a:r>
              <a:rPr lang="en-US" sz="1200" b="0" kern="1200" baseline="0" dirty="0" err="1">
                <a:solidFill>
                  <a:schemeClr val="tx1"/>
                </a:solidFill>
                <a:effectLst/>
                <a:latin typeface="+mn-lt"/>
                <a:ea typeface="+mn-ea"/>
                <a:cs typeface="+mn-cs"/>
              </a:rPr>
              <a:t>ischange</a:t>
            </a:r>
            <a:r>
              <a:rPr lang="en-US" sz="1200" b="0" kern="1200" baseline="0" dirty="0">
                <a:solidFill>
                  <a:schemeClr val="tx1"/>
                </a:solidFill>
                <a:effectLst/>
                <a:latin typeface="+mn-lt"/>
                <a:ea typeface="+mn-ea"/>
                <a:cs typeface="+mn-cs"/>
              </a:rPr>
              <a:t> </a:t>
            </a:r>
            <a:r>
              <a:rPr lang="en-US" sz="1200" b="0" kern="1200" baseline="0" dirty="0" err="1">
                <a:solidFill>
                  <a:schemeClr val="tx1"/>
                </a:solidFill>
                <a:effectLst/>
                <a:latin typeface="+mn-lt"/>
                <a:ea typeface="+mn-ea"/>
                <a:cs typeface="+mn-cs"/>
              </a:rPr>
              <a:t>boolean</a:t>
            </a:r>
            <a:r>
              <a:rPr lang="en-US" sz="1200" b="0" kern="1200" baseline="0" dirty="0">
                <a:solidFill>
                  <a:schemeClr val="tx1"/>
                </a:solidFill>
                <a:effectLst/>
                <a:latin typeface="+mn-lt"/>
                <a:ea typeface="+mn-ea"/>
                <a:cs typeface="+mn-cs"/>
              </a:rPr>
              <a:t> value is not executed by {{}}</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Instead if you use, property binding, then </a:t>
            </a:r>
            <a:r>
              <a:rPr lang="en-US" sz="1200" b="0" kern="1200" baseline="0" dirty="0" err="1">
                <a:solidFill>
                  <a:schemeClr val="tx1"/>
                </a:solidFill>
                <a:effectLst/>
                <a:latin typeface="+mn-lt"/>
                <a:ea typeface="+mn-ea"/>
                <a:cs typeface="+mn-cs"/>
              </a:rPr>
              <a:t>boolean</a:t>
            </a:r>
            <a:r>
              <a:rPr lang="en-US" sz="1200" b="0" kern="1200" baseline="0" dirty="0">
                <a:solidFill>
                  <a:schemeClr val="tx1"/>
                </a:solidFill>
                <a:effectLst/>
                <a:latin typeface="+mn-lt"/>
                <a:ea typeface="+mn-ea"/>
                <a:cs typeface="+mn-cs"/>
              </a:rPr>
              <a:t> values are executed.</a:t>
            </a:r>
          </a:p>
          <a:p>
            <a:pPr marL="0" marR="0" indent="0" algn="l" defTabSz="914400" rtl="0" eaLnBrk="1" fontAlgn="base"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&lt;button [disabled]=‘</a:t>
            </a:r>
            <a:r>
              <a:rPr lang="en-US" sz="1200" b="0" kern="1200" dirty="0" err="1">
                <a:solidFill>
                  <a:schemeClr val="tx1"/>
                </a:solidFill>
                <a:effectLst/>
                <a:latin typeface="+mn-lt"/>
                <a:ea typeface="+mn-ea"/>
                <a:cs typeface="+mn-cs"/>
              </a:rPr>
              <a:t>ischange</a:t>
            </a:r>
            <a:r>
              <a:rPr lang="en-US" sz="1200" b="0" kern="1200" dirty="0">
                <a:solidFill>
                  <a:schemeClr val="tx1"/>
                </a:solidFill>
                <a:effectLst/>
                <a:latin typeface="+mn-lt"/>
                <a:ea typeface="+mn-ea"/>
                <a:cs typeface="+mn-cs"/>
              </a:rPr>
              <a:t>’&gt;Button!!&lt;/button&gt; </a:t>
            </a: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12610639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26</a:t>
            </a:fld>
            <a:endParaRPr lang="en-US"/>
          </a:p>
        </p:txBody>
      </p:sp>
    </p:spTree>
    <p:extLst>
      <p:ext uri="{BB962C8B-B14F-4D97-AF65-F5344CB8AC3E}">
        <p14:creationId xmlns:p14="http://schemas.microsoft.com/office/powerpoint/2010/main" val="702760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27</a:t>
            </a:fld>
            <a:endParaRPr lang="en-US"/>
          </a:p>
        </p:txBody>
      </p:sp>
    </p:spTree>
    <p:extLst>
      <p:ext uri="{BB962C8B-B14F-4D97-AF65-F5344CB8AC3E}">
        <p14:creationId xmlns:p14="http://schemas.microsoft.com/office/powerpoint/2010/main" val="710719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blog.lishman.com</a:t>
            </a:r>
            <a:r>
              <a:rPr lang="en-US" dirty="0"/>
              <a:t>/angular-2-interpolation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example, {{script}} displays &lt;script&gt;alert("danger!")&lt;/script&gt;. It does not run the alert statement.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28</a:t>
            </a:fld>
            <a:endParaRPr lang="en-US"/>
          </a:p>
        </p:txBody>
      </p:sp>
    </p:spTree>
    <p:extLst>
      <p:ext uri="{BB962C8B-B14F-4D97-AF65-F5344CB8AC3E}">
        <p14:creationId xmlns:p14="http://schemas.microsoft.com/office/powerpoint/2010/main" val="1441020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 side</a:t>
            </a:r>
            <a:r>
              <a:rPr lang="en-US" baseline="0" dirty="0"/>
              <a:t> effects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rule is essential to </a:t>
            </a:r>
            <a:r>
              <a:rPr lang="en-US" dirty="0" err="1"/>
              <a:t>Angular's</a:t>
            </a:r>
            <a:r>
              <a:rPr lang="en-US" dirty="0"/>
              <a:t> "unidirectional data flow" policy. You should never worry that reading a component value might change some other displayed value. The view should be stable throughout a single rendering pass.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Simplicity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property name or method call should be the norm. An occasional Boolean negation (!) is OK. Otherwise, confine application and business logic to the component itself, where it will be easier to develop and 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Dependent values should not change during a single turn of the event loop. If an idempotent expression returns a string or a number, it returns the same string or number when called twice in a row. If the expression returns an object (including an array), it returns the same object reference when called twice in a row.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29</a:t>
            </a:fld>
            <a:endParaRPr lang="en-US"/>
          </a:p>
        </p:txBody>
      </p:sp>
    </p:spTree>
    <p:extLst>
      <p:ext uri="{BB962C8B-B14F-4D97-AF65-F5344CB8AC3E}">
        <p14:creationId xmlns:p14="http://schemas.microsoft.com/office/powerpoint/2010/main" val="611985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&lt;input disabled=‘false’&gt; will</a:t>
            </a:r>
            <a:r>
              <a:rPr lang="en-US" baseline="0" dirty="0"/>
              <a:t> not make input enabled as disabled attribute alone is enough. Assigning a value to it will have no effect</a:t>
            </a:r>
          </a:p>
          <a:p>
            <a:r>
              <a:rPr lang="en-US" baseline="0" dirty="0"/>
              <a:t>&lt;input [disabled]=‘true’&gt; so here now disabled is property that takes </a:t>
            </a:r>
            <a:r>
              <a:rPr lang="en-US" baseline="0" dirty="0" err="1"/>
              <a:t>boolean</a:t>
            </a:r>
            <a:r>
              <a:rPr lang="en-US" baseline="0" dirty="0"/>
              <a:t> values.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&lt;input [disabled]=‘false’&gt;</a:t>
            </a:r>
            <a:endParaRPr lang="en-US" dirty="0"/>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30</a:t>
            </a:fld>
            <a:endParaRPr lang="en-US"/>
          </a:p>
        </p:txBody>
      </p:sp>
    </p:spTree>
    <p:extLst>
      <p:ext uri="{BB962C8B-B14F-4D97-AF65-F5344CB8AC3E}">
        <p14:creationId xmlns:p14="http://schemas.microsoft.com/office/powerpoint/2010/main" val="8802240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31</a:t>
            </a:fld>
            <a:endParaRPr lang="en-US"/>
          </a:p>
        </p:txBody>
      </p:sp>
    </p:spTree>
    <p:extLst>
      <p:ext uri="{BB962C8B-B14F-4D97-AF65-F5344CB8AC3E}">
        <p14:creationId xmlns:p14="http://schemas.microsoft.com/office/powerpoint/2010/main" val="1848090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People often describe property binding as </a:t>
            </a:r>
            <a:r>
              <a:rPr lang="en-US" sz="1200" i="1" kern="1200" dirty="0">
                <a:solidFill>
                  <a:schemeClr val="tx1"/>
                </a:solidFill>
                <a:latin typeface="+mn-lt"/>
                <a:ea typeface="+mn-ea"/>
                <a:cs typeface="+mn-cs"/>
              </a:rPr>
              <a:t>one-way data binding</a:t>
            </a:r>
            <a:r>
              <a:rPr lang="en-US" sz="1200" i="0" kern="1200" dirty="0">
                <a:solidFill>
                  <a:schemeClr val="tx1"/>
                </a:solidFill>
                <a:latin typeface="+mn-lt"/>
                <a:ea typeface="+mn-ea"/>
                <a:cs typeface="+mn-cs"/>
              </a:rPr>
              <a:t> because it flows a value in one direction, from a component's data property into a target element property.</a:t>
            </a:r>
          </a:p>
          <a:p>
            <a:r>
              <a:rPr lang="en-US" sz="1200" i="0" kern="1200" dirty="0">
                <a:solidFill>
                  <a:schemeClr val="tx1"/>
                </a:solidFill>
                <a:latin typeface="+mn-lt"/>
                <a:ea typeface="+mn-ea"/>
                <a:cs typeface="+mn-cs"/>
              </a:rPr>
              <a:t>You cannot use property binding to pull values </a:t>
            </a:r>
            <a:r>
              <a:rPr lang="en-US" sz="1200" i="1" kern="1200" dirty="0">
                <a:solidFill>
                  <a:schemeClr val="tx1"/>
                </a:solidFill>
                <a:latin typeface="+mn-lt"/>
                <a:ea typeface="+mn-ea"/>
                <a:cs typeface="+mn-cs"/>
              </a:rPr>
              <a:t>out</a:t>
            </a:r>
            <a:r>
              <a:rPr lang="en-US" sz="1200" i="0" kern="1200" dirty="0">
                <a:solidFill>
                  <a:schemeClr val="tx1"/>
                </a:solidFill>
                <a:latin typeface="+mn-lt"/>
                <a:ea typeface="+mn-ea"/>
                <a:cs typeface="+mn-cs"/>
              </a:rPr>
              <a:t> of the target element. You can't bind to a property of the target element to </a:t>
            </a:r>
            <a:r>
              <a:rPr lang="en-US" sz="1200" i="1" kern="1200" dirty="0">
                <a:solidFill>
                  <a:schemeClr val="tx1"/>
                </a:solidFill>
                <a:latin typeface="+mn-lt"/>
                <a:ea typeface="+mn-ea"/>
                <a:cs typeface="+mn-cs"/>
              </a:rPr>
              <a:t>read</a:t>
            </a:r>
            <a:r>
              <a:rPr lang="en-US" sz="1200" i="0" kern="1200" dirty="0">
                <a:solidFill>
                  <a:schemeClr val="tx1"/>
                </a:solidFill>
                <a:latin typeface="+mn-lt"/>
                <a:ea typeface="+mn-ea"/>
                <a:cs typeface="+mn-cs"/>
              </a:rPr>
              <a:t> it. You can only </a:t>
            </a:r>
            <a:r>
              <a:rPr lang="en-US" sz="1200" i="1" kern="1200" dirty="0">
                <a:solidFill>
                  <a:schemeClr val="tx1"/>
                </a:solidFill>
                <a:latin typeface="+mn-lt"/>
                <a:ea typeface="+mn-ea"/>
                <a:cs typeface="+mn-cs"/>
              </a:rPr>
              <a:t>set</a:t>
            </a:r>
            <a:r>
              <a:rPr lang="en-US" sz="1200" i="0" kern="1200" dirty="0">
                <a:solidFill>
                  <a:schemeClr val="tx1"/>
                </a:solidFill>
                <a:latin typeface="+mn-lt"/>
                <a:ea typeface="+mn-ea"/>
                <a:cs typeface="+mn-cs"/>
              </a:rPr>
              <a:t> it.</a:t>
            </a:r>
          </a:p>
          <a:p>
            <a:endParaRPr lang="en-US" sz="1200" i="0" kern="1200" dirty="0">
              <a:solidFill>
                <a:schemeClr val="tx1"/>
              </a:solidFill>
              <a:latin typeface="+mn-lt"/>
              <a:ea typeface="+mn-ea"/>
              <a:cs typeface="+mn-cs"/>
            </a:endParaRPr>
          </a:p>
          <a:p>
            <a:r>
              <a:rPr lang="en-US" sz="1200" kern="1200" dirty="0">
                <a:solidFill>
                  <a:schemeClr val="tx1"/>
                </a:solidFill>
                <a:latin typeface="+mn-lt"/>
                <a:ea typeface="+mn-ea"/>
                <a:cs typeface="+mn-cs"/>
              </a:rPr>
              <a:t>Similarly, you cannot use property binding to </a:t>
            </a:r>
            <a:r>
              <a:rPr lang="en-US" sz="1200" i="1" kern="1200" dirty="0">
                <a:solidFill>
                  <a:schemeClr val="tx1"/>
                </a:solidFill>
                <a:latin typeface="+mn-lt"/>
                <a:ea typeface="+mn-ea"/>
                <a:cs typeface="+mn-cs"/>
              </a:rPr>
              <a:t>call</a:t>
            </a:r>
            <a:r>
              <a:rPr lang="en-US" sz="1200" i="0" kern="1200" dirty="0">
                <a:solidFill>
                  <a:schemeClr val="tx1"/>
                </a:solidFill>
                <a:latin typeface="+mn-lt"/>
                <a:ea typeface="+mn-ea"/>
                <a:cs typeface="+mn-cs"/>
              </a:rPr>
              <a:t> a method on the target element.</a:t>
            </a:r>
          </a:p>
          <a:p>
            <a:r>
              <a:rPr lang="en-US" sz="1200" i="0" kern="1200" dirty="0">
                <a:solidFill>
                  <a:schemeClr val="tx1"/>
                </a:solidFill>
                <a:latin typeface="+mn-lt"/>
                <a:ea typeface="+mn-ea"/>
                <a:cs typeface="+mn-cs"/>
              </a:rPr>
              <a:t>If the element raises events, you can listen to them with an </a:t>
            </a:r>
            <a:r>
              <a:rPr lang="en-US" sz="1200" i="0" kern="1200" dirty="0">
                <a:solidFill>
                  <a:schemeClr val="tx1"/>
                </a:solidFill>
                <a:latin typeface="+mn-lt"/>
                <a:ea typeface="+mn-ea"/>
                <a:cs typeface="+mn-cs"/>
                <a:hlinkClick r:id="rId3"/>
              </a:rPr>
              <a:t>event binding.</a:t>
            </a:r>
          </a:p>
          <a:p>
            <a:r>
              <a:rPr lang="en-US" sz="1200" i="0" kern="1200" dirty="0">
                <a:solidFill>
                  <a:schemeClr val="tx1"/>
                </a:solidFill>
                <a:latin typeface="+mn-lt"/>
                <a:ea typeface="+mn-ea"/>
                <a:cs typeface="+mn-cs"/>
              </a:rPr>
              <a:t>If you must read a target element property or call one of its methods, you'll need a different technique. See the API reference for </a:t>
            </a:r>
            <a:r>
              <a:rPr lang="en-US" sz="1200" i="0" kern="1200" dirty="0">
                <a:solidFill>
                  <a:schemeClr val="tx1"/>
                </a:solidFill>
                <a:latin typeface="+mn-lt"/>
                <a:ea typeface="+mn-ea"/>
                <a:cs typeface="+mn-cs"/>
                <a:hlinkClick r:id="rId4"/>
              </a:rPr>
              <a:t>ViewChild and </a:t>
            </a:r>
            <a:r>
              <a:rPr lang="en-US" sz="1200" i="0" kern="1200" dirty="0">
                <a:solidFill>
                  <a:schemeClr val="tx1"/>
                </a:solidFill>
                <a:latin typeface="+mn-lt"/>
                <a:ea typeface="+mn-ea"/>
                <a:cs typeface="+mn-cs"/>
                <a:hlinkClick r:id="rId5"/>
              </a:rPr>
              <a:t>ContentChild.</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32</a:t>
            </a:fld>
            <a:endParaRPr lang="en-US"/>
          </a:p>
        </p:txBody>
      </p:sp>
    </p:spTree>
    <p:extLst>
      <p:ext uri="{BB962C8B-B14F-4D97-AF65-F5344CB8AC3E}">
        <p14:creationId xmlns:p14="http://schemas.microsoft.com/office/powerpoint/2010/main" val="261572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&lt;</a:t>
            </a:r>
            <a:r>
              <a:rPr lang="en-US" sz="1200" kern="1200" dirty="0" err="1">
                <a:solidFill>
                  <a:schemeClr val="tx1"/>
                </a:solidFill>
                <a:latin typeface="+mn-lt"/>
                <a:ea typeface="+mn-ea"/>
                <a:cs typeface="+mn-cs"/>
              </a:rPr>
              <a:t>tr</a:t>
            </a:r>
            <a:r>
              <a:rPr lang="en-US" sz="1200" kern="1200" dirty="0">
                <a:solidFill>
                  <a:schemeClr val="tx1"/>
                </a:solidFill>
                <a:latin typeface="+mn-lt"/>
                <a:ea typeface="+mn-ea"/>
                <a:cs typeface="+mn-cs"/>
              </a:rPr>
              <a:t>&gt;&lt;td </a:t>
            </a:r>
            <a:r>
              <a:rPr lang="en-US" sz="1200" kern="1200" dirty="0" err="1">
                <a:solidFill>
                  <a:schemeClr val="tx1"/>
                </a:solidFill>
                <a:latin typeface="+mn-lt"/>
                <a:ea typeface="+mn-ea"/>
                <a:cs typeface="+mn-cs"/>
              </a:rPr>
              <a:t>colspan</a:t>
            </a:r>
            <a:r>
              <a:rPr lang="en-US" sz="1200" kern="1200" dirty="0">
                <a:solidFill>
                  <a:schemeClr val="tx1"/>
                </a:solidFill>
                <a:latin typeface="+mn-lt"/>
                <a:ea typeface="+mn-ea"/>
                <a:cs typeface="+mn-cs"/>
              </a:rPr>
              <a:t>="{{1 + 1}}"&gt;Three-Four&lt;/td&gt;&lt;/</a:t>
            </a:r>
            <a:r>
              <a:rPr lang="en-US" sz="1200" kern="1200" dirty="0" err="1">
                <a:solidFill>
                  <a:schemeClr val="tx1"/>
                </a:solidFill>
                <a:latin typeface="+mn-lt"/>
                <a:ea typeface="+mn-ea"/>
                <a:cs typeface="+mn-cs"/>
              </a:rPr>
              <a:t>tr</a:t>
            </a:r>
            <a:r>
              <a:rPr lang="en-US" sz="1200" kern="1200" dirty="0">
                <a:solidFill>
                  <a:schemeClr val="tx1"/>
                </a:solidFill>
                <a:latin typeface="+mn-lt"/>
                <a:ea typeface="+mn-ea"/>
                <a:cs typeface="+mn-cs"/>
              </a:rPr>
              <a:t>&gt;</a:t>
            </a:r>
          </a:p>
          <a:p>
            <a:r>
              <a:rPr lang="en-US" sz="1200" kern="1200" dirty="0">
                <a:solidFill>
                  <a:schemeClr val="tx1"/>
                </a:solidFill>
                <a:latin typeface="+mn-lt"/>
                <a:ea typeface="+mn-ea"/>
                <a:cs typeface="+mn-cs"/>
              </a:rPr>
              <a:t>And you get this error:</a:t>
            </a:r>
          </a:p>
          <a:p>
            <a:r>
              <a:rPr lang="en-US" sz="1200" kern="1200" dirty="0">
                <a:solidFill>
                  <a:schemeClr val="tx1"/>
                </a:solidFill>
                <a:latin typeface="+mn-lt"/>
                <a:ea typeface="+mn-ea"/>
                <a:cs typeface="+mn-cs"/>
              </a:rPr>
              <a:t>Template parse errors: Can't bind to '</a:t>
            </a:r>
            <a:r>
              <a:rPr lang="en-US" sz="1200" kern="1200" dirty="0" err="1">
                <a:solidFill>
                  <a:schemeClr val="tx1"/>
                </a:solidFill>
                <a:latin typeface="+mn-lt"/>
                <a:ea typeface="+mn-ea"/>
                <a:cs typeface="+mn-cs"/>
              </a:rPr>
              <a:t>colspan</a:t>
            </a:r>
            <a:r>
              <a:rPr lang="en-US" sz="1200" kern="1200" dirty="0">
                <a:solidFill>
                  <a:schemeClr val="tx1"/>
                </a:solidFill>
                <a:latin typeface="+mn-lt"/>
                <a:ea typeface="+mn-ea"/>
                <a:cs typeface="+mn-cs"/>
              </a:rPr>
              <a:t>' since it isn't a known native property</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33</a:t>
            </a:fld>
            <a:endParaRPr lang="en-US"/>
          </a:p>
        </p:txBody>
      </p:sp>
    </p:spTree>
    <p:extLst>
      <p:ext uri="{BB962C8B-B14F-4D97-AF65-F5344CB8AC3E}">
        <p14:creationId xmlns:p14="http://schemas.microsoft.com/office/powerpoint/2010/main" val="186036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0141718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scotch.io</a:t>
            </a:r>
            <a:r>
              <a:rPr lang="en-US" dirty="0"/>
              <a:t>/tutorials/angular-2-classes-with-ngclass-and-ngstyle</a:t>
            </a:r>
          </a:p>
          <a:p>
            <a:r>
              <a:rPr lang="en-US" sz="1200" kern="1200" dirty="0">
                <a:solidFill>
                  <a:schemeClr val="tx1"/>
                </a:solidFill>
                <a:latin typeface="+mn-lt"/>
                <a:ea typeface="+mn-ea"/>
                <a:cs typeface="+mn-cs"/>
              </a:rPr>
              <a:t>While this is a fine way to toggle a single class name, the </a:t>
            </a:r>
            <a:r>
              <a:rPr lang="en-US" sz="1200" kern="1200" dirty="0">
                <a:solidFill>
                  <a:schemeClr val="tx1"/>
                </a:solidFill>
                <a:latin typeface="+mn-lt"/>
                <a:ea typeface="+mn-ea"/>
                <a:cs typeface="+mn-cs"/>
                <a:hlinkClick r:id="rId3"/>
              </a:rPr>
              <a:t>NgClass directive is usually preferred when managing multiple class names at the same time.</a:t>
            </a: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&lt;div [</a:t>
            </a:r>
            <a:r>
              <a:rPr lang="en-US" sz="1200" b="0" kern="1200" dirty="0" err="1">
                <a:solidFill>
                  <a:schemeClr val="tx1"/>
                </a:solidFill>
                <a:effectLst/>
                <a:latin typeface="+mn-lt"/>
                <a:ea typeface="+mn-ea"/>
                <a:cs typeface="+mn-cs"/>
              </a:rPr>
              <a:t>ngClass</a:t>
            </a:r>
            <a:r>
              <a:rPr lang="en-US" sz="1200" b="0" kern="1200" dirty="0">
                <a:solidFill>
                  <a:schemeClr val="tx1"/>
                </a:solidFill>
                <a:effectLst/>
                <a:latin typeface="+mn-lt"/>
                <a:ea typeface="+mn-ea"/>
                <a:cs typeface="+mn-cs"/>
              </a:rPr>
              <a:t>]="['br','s1']"&gt;DIV&lt;/div&gt;</a:t>
            </a:r>
          </a:p>
          <a:p>
            <a:endParaRPr lang="en-US" dirty="0"/>
          </a:p>
          <a:p>
            <a:r>
              <a:rPr lang="en-US" dirty="0"/>
              <a:t>Class attribute becomes</a:t>
            </a:r>
            <a:r>
              <a:rPr lang="en-US" baseline="0" dirty="0"/>
              <a:t> dummy in presence of class directive </a:t>
            </a:r>
            <a:r>
              <a:rPr lang="en-US" dirty="0"/>
              <a:t>&lt;div [class]=”style1” class=‘style2’&gt;DIV&lt;/div&gt;. So here style1 will be applied</a:t>
            </a:r>
            <a:br>
              <a:rPr lang="en-US" dirty="0"/>
            </a:b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34</a:t>
            </a:fld>
            <a:endParaRPr lang="en-US"/>
          </a:p>
        </p:txBody>
      </p:sp>
    </p:spTree>
    <p:extLst>
      <p:ext uri="{BB962C8B-B14F-4D97-AF65-F5344CB8AC3E}">
        <p14:creationId xmlns:p14="http://schemas.microsoft.com/office/powerpoint/2010/main" val="440736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While this is a fine way to set a single style, the </a:t>
            </a:r>
            <a:r>
              <a:rPr lang="en-US" sz="1200" kern="1200" dirty="0">
                <a:solidFill>
                  <a:schemeClr val="tx1"/>
                </a:solidFill>
                <a:latin typeface="+mn-lt"/>
                <a:ea typeface="+mn-ea"/>
                <a:cs typeface="+mn-cs"/>
                <a:hlinkClick r:id="rId3"/>
              </a:rPr>
              <a:t>NgStyle directive is generally preferred when setting several inline styles at the same time.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Note that a </a:t>
            </a:r>
            <a:r>
              <a:rPr lang="en-US" sz="1200" i="1" kern="1200" dirty="0">
                <a:solidFill>
                  <a:schemeClr val="tx1"/>
                </a:solidFill>
                <a:latin typeface="+mn-lt"/>
                <a:ea typeface="+mn-ea"/>
                <a:cs typeface="+mn-cs"/>
              </a:rPr>
              <a:t>style property</a:t>
            </a:r>
            <a:r>
              <a:rPr lang="en-US" sz="1200" i="0" kern="1200" dirty="0">
                <a:solidFill>
                  <a:schemeClr val="tx1"/>
                </a:solidFill>
                <a:latin typeface="+mn-lt"/>
                <a:ea typeface="+mn-ea"/>
                <a:cs typeface="+mn-cs"/>
              </a:rPr>
              <a:t> name can be written in either </a:t>
            </a:r>
            <a:r>
              <a:rPr lang="en-US" sz="1200" i="0" kern="1200" dirty="0">
                <a:solidFill>
                  <a:schemeClr val="tx1"/>
                </a:solidFill>
                <a:latin typeface="+mn-lt"/>
                <a:ea typeface="+mn-ea"/>
                <a:cs typeface="+mn-cs"/>
                <a:hlinkClick r:id="rId4"/>
              </a:rPr>
              <a:t>dash-case, as shown above, or </a:t>
            </a:r>
            <a:r>
              <a:rPr lang="en-US" sz="1200" i="0" kern="1200" dirty="0">
                <a:solidFill>
                  <a:schemeClr val="tx1"/>
                </a:solidFill>
                <a:latin typeface="+mn-lt"/>
                <a:ea typeface="+mn-ea"/>
                <a:cs typeface="+mn-cs"/>
                <a:hlinkClick r:id="rId5"/>
              </a:rPr>
              <a:t>camelCase, such as fontSize.</a:t>
            </a:r>
            <a:endParaRPr lang="en-US" sz="1200" i="0" kern="1200" dirty="0">
              <a:solidFill>
                <a:schemeClr val="tx1"/>
              </a:solidFill>
              <a:latin typeface="+mn-lt"/>
              <a:ea typeface="+mn-ea"/>
              <a:cs typeface="+mn-cs"/>
            </a:endParaRPr>
          </a:p>
          <a:p>
            <a:endParaRPr lang="en-US" sz="1200" i="0" kern="1200" dirty="0">
              <a:solidFill>
                <a:schemeClr val="tx1"/>
              </a:solidFill>
              <a:latin typeface="+mn-lt"/>
              <a:ea typeface="+mn-ea"/>
              <a:cs typeface="+mn-cs"/>
            </a:endParaRPr>
          </a:p>
          <a:p>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ngStyle</a:t>
            </a:r>
            <a:r>
              <a:rPr lang="en-US" sz="1200" kern="1200" dirty="0">
                <a:solidFill>
                  <a:schemeClr val="tx1"/>
                </a:solidFill>
                <a:latin typeface="+mn-lt"/>
                <a:ea typeface="+mn-ea"/>
                <a:cs typeface="+mn-cs"/>
              </a:rPr>
              <a:t>]="{ 'color': </a:t>
            </a:r>
            <a:r>
              <a:rPr lang="en-US" sz="1200" kern="1200" dirty="0" err="1">
                <a:solidFill>
                  <a:schemeClr val="tx1"/>
                </a:solidFill>
                <a:latin typeface="+mn-lt"/>
                <a:ea typeface="+mn-ea"/>
                <a:cs typeface="+mn-cs"/>
              </a:rPr>
              <a:t>getRandomColor</a:t>
            </a:r>
            <a:r>
              <a:rPr lang="en-US" sz="1200" kern="1200" dirty="0">
                <a:solidFill>
                  <a:schemeClr val="tx1"/>
                </a:solidFill>
                <a:latin typeface="+mn-lt"/>
                <a:ea typeface="+mn-ea"/>
                <a:cs typeface="+mn-cs"/>
              </a:rPr>
              <a:t>(), 'font-size': </a:t>
            </a:r>
            <a:r>
              <a:rPr lang="en-US" sz="1200" kern="1200" dirty="0" err="1">
                <a:solidFill>
                  <a:schemeClr val="tx1"/>
                </a:solidFill>
                <a:latin typeface="+mn-lt"/>
                <a:ea typeface="+mn-ea"/>
                <a:cs typeface="+mn-cs"/>
              </a:rPr>
              <a:t>font_size</a:t>
            </a:r>
            <a:r>
              <a:rPr lang="en-US" sz="1200" kern="1200" dirty="0">
                <a:solidFill>
                  <a:schemeClr val="tx1"/>
                </a:solidFill>
                <a:latin typeface="+mn-lt"/>
                <a:ea typeface="+mn-ea"/>
                <a:cs typeface="+mn-cs"/>
              </a:rPr>
              <a:t>, 'background-color': </a:t>
            </a:r>
            <a:r>
              <a:rPr lang="en-US" sz="1200" kern="1200" dirty="0" err="1">
                <a:solidFill>
                  <a:schemeClr val="tx1"/>
                </a:solidFill>
                <a:latin typeface="+mn-lt"/>
                <a:ea typeface="+mn-ea"/>
                <a:cs typeface="+mn-cs"/>
              </a:rPr>
              <a:t>background_color</a:t>
            </a:r>
            <a:r>
              <a:rPr lang="en-US" sz="1200" kern="120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35</a:t>
            </a:fld>
            <a:endParaRPr lang="en-US"/>
          </a:p>
        </p:txBody>
      </p:sp>
    </p:spTree>
    <p:extLst>
      <p:ext uri="{BB962C8B-B14F-4D97-AF65-F5344CB8AC3E}">
        <p14:creationId xmlns:p14="http://schemas.microsoft.com/office/powerpoint/2010/main" val="8724893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blog.thoughtram.io</a:t>
            </a:r>
            <a:r>
              <a:rPr lang="en-US" dirty="0"/>
              <a:t>/angular/2016/10/13/two-way-data-binding-in-angular-2.html</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Users don't just stare at the screen. They enter text into input boxes. They pick items from lists. They click buttons. Such user actions may result in a flow of data in the opposite direction: from an element to a component.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36</a:t>
            </a:fld>
            <a:endParaRPr lang="en-US"/>
          </a:p>
        </p:txBody>
      </p:sp>
    </p:spTree>
    <p:extLst>
      <p:ext uri="{BB962C8B-B14F-4D97-AF65-F5344CB8AC3E}">
        <p14:creationId xmlns:p14="http://schemas.microsoft.com/office/powerpoint/2010/main" val="727975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-&gt; is a thin arrow and =&gt; is a fat arrow) </a:t>
            </a:r>
          </a:p>
        </p:txBody>
      </p:sp>
      <p:sp>
        <p:nvSpPr>
          <p:cNvPr id="4" name="Slide Number Placeholder 3"/>
          <p:cNvSpPr>
            <a:spLocks noGrp="1"/>
          </p:cNvSpPr>
          <p:nvPr>
            <p:ph type="sldNum" sz="quarter" idx="10"/>
          </p:nvPr>
        </p:nvSpPr>
        <p:spPr/>
        <p:txBody>
          <a:bodyPr/>
          <a:lstStyle/>
          <a:p>
            <a:fld id="{0922E9E3-F7E0-4F64-A85D-DE32A7B411A1}" type="slidenum">
              <a:rPr lang="en-US" smtClean="0"/>
              <a:t>37</a:t>
            </a:fld>
            <a:endParaRPr lang="en-US"/>
          </a:p>
        </p:txBody>
      </p:sp>
    </p:spTree>
    <p:extLst>
      <p:ext uri="{BB962C8B-B14F-4D97-AF65-F5344CB8AC3E}">
        <p14:creationId xmlns:p14="http://schemas.microsoft.com/office/powerpoint/2010/main" val="1505565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blog.lishman.com</a:t>
            </a:r>
            <a:r>
              <a:rPr lang="en-US" dirty="0"/>
              <a:t>/angular-2-interpolation</a:t>
            </a:r>
          </a:p>
        </p:txBody>
      </p:sp>
      <p:sp>
        <p:nvSpPr>
          <p:cNvPr id="4" name="Slide Number Placeholder 3"/>
          <p:cNvSpPr>
            <a:spLocks noGrp="1"/>
          </p:cNvSpPr>
          <p:nvPr>
            <p:ph type="sldNum" sz="quarter" idx="10"/>
          </p:nvPr>
        </p:nvSpPr>
        <p:spPr/>
        <p:txBody>
          <a:bodyPr/>
          <a:lstStyle/>
          <a:p>
            <a:fld id="{0922E9E3-F7E0-4F64-A85D-DE32A7B411A1}" type="slidenum">
              <a:rPr lang="en-US" smtClean="0"/>
              <a:t>38</a:t>
            </a:fld>
            <a:endParaRPr lang="en-US"/>
          </a:p>
        </p:txBody>
      </p:sp>
    </p:spTree>
    <p:extLst>
      <p:ext uri="{BB962C8B-B14F-4D97-AF65-F5344CB8AC3E}">
        <p14:creationId xmlns:p14="http://schemas.microsoft.com/office/powerpoint/2010/main" val="809836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[(x)] syntax is easy to demonstrate when the element has a settable property called x and a corresponding event named </a:t>
            </a:r>
            <a:r>
              <a:rPr lang="en-US" sz="1200" kern="1200" dirty="0" err="1">
                <a:solidFill>
                  <a:schemeClr val="tx1"/>
                </a:solidFill>
                <a:latin typeface="+mn-lt"/>
                <a:ea typeface="+mn-ea"/>
                <a:cs typeface="+mn-cs"/>
              </a:rPr>
              <a:t>xChange</a:t>
            </a:r>
            <a:r>
              <a:rPr lang="en-US" sz="1200" kern="1200" dirty="0">
                <a:solidFill>
                  <a:schemeClr val="tx1"/>
                </a:solidFill>
                <a:latin typeface="+mn-lt"/>
                <a:ea typeface="+mn-ea"/>
                <a:cs typeface="+mn-cs"/>
              </a:rPr>
              <a:t>. Here's a </a:t>
            </a:r>
            <a:r>
              <a:rPr lang="en-US" sz="1200" kern="1200" dirty="0" err="1">
                <a:solidFill>
                  <a:schemeClr val="tx1"/>
                </a:solidFill>
                <a:latin typeface="+mn-lt"/>
                <a:ea typeface="+mn-ea"/>
                <a:cs typeface="+mn-cs"/>
              </a:rPr>
              <a:t>SizerComponent</a:t>
            </a:r>
            <a:r>
              <a:rPr lang="en-US" sz="1200" kern="1200" dirty="0">
                <a:solidFill>
                  <a:schemeClr val="tx1"/>
                </a:solidFill>
                <a:latin typeface="+mn-lt"/>
                <a:ea typeface="+mn-ea"/>
                <a:cs typeface="+mn-cs"/>
              </a:rPr>
              <a:t> that fits the pattern. It has a size value property and a companion </a:t>
            </a:r>
            <a:r>
              <a:rPr lang="en-US" sz="1200" kern="1200" dirty="0" err="1">
                <a:solidFill>
                  <a:schemeClr val="tx1"/>
                </a:solidFill>
                <a:latin typeface="+mn-lt"/>
                <a:ea typeface="+mn-ea"/>
                <a:cs typeface="+mn-cs"/>
              </a:rPr>
              <a:t>sizeChange</a:t>
            </a:r>
            <a:r>
              <a:rPr lang="en-US" sz="1200" kern="1200" dirty="0">
                <a:solidFill>
                  <a:schemeClr val="tx1"/>
                </a:solidFill>
                <a:latin typeface="+mn-lt"/>
                <a:ea typeface="+mn-ea"/>
                <a:cs typeface="+mn-cs"/>
              </a:rPr>
              <a:t> event:</a:t>
            </a:r>
          </a:p>
          <a:p>
            <a:r>
              <a:rPr lang="en-US" sz="1200" kern="1200" dirty="0" err="1">
                <a:solidFill>
                  <a:schemeClr val="tx1"/>
                </a:solidFill>
                <a:latin typeface="+mn-lt"/>
                <a:ea typeface="+mn-ea"/>
                <a:cs typeface="+mn-cs"/>
              </a:rPr>
              <a:t>ou</a:t>
            </a:r>
            <a:r>
              <a:rPr lang="en-US" sz="1200" kern="1200" dirty="0">
                <a:solidFill>
                  <a:schemeClr val="tx1"/>
                </a:solidFill>
                <a:latin typeface="+mn-lt"/>
                <a:ea typeface="+mn-ea"/>
                <a:cs typeface="+mn-cs"/>
              </a:rPr>
              <a:t> can't apply [(</a:t>
            </a:r>
            <a:r>
              <a:rPr lang="en-US" sz="1200" kern="1200" dirty="0">
                <a:solidFill>
                  <a:schemeClr val="tx1"/>
                </a:solidFill>
                <a:latin typeface="+mn-lt"/>
                <a:ea typeface="+mn-ea"/>
                <a:cs typeface="+mn-cs"/>
                <a:hlinkClick r:id="rId3"/>
              </a:rPr>
              <a:t>ngModel)] to a non-form native element or a third-party custom component until you write a suitable </a:t>
            </a:r>
            <a:r>
              <a:rPr lang="en-US" sz="1200" i="1" kern="1200" dirty="0">
                <a:solidFill>
                  <a:schemeClr val="tx1"/>
                </a:solidFill>
                <a:latin typeface="+mn-lt"/>
                <a:ea typeface="+mn-ea"/>
                <a:cs typeface="+mn-cs"/>
                <a:hlinkClick r:id="rId3"/>
              </a:rPr>
              <a:t>value accessor</a:t>
            </a:r>
            <a:r>
              <a:rPr lang="en-US" sz="1200" i="0" kern="1200" dirty="0">
                <a:solidFill>
                  <a:schemeClr val="tx1"/>
                </a:solidFill>
                <a:latin typeface="+mn-lt"/>
                <a:ea typeface="+mn-ea"/>
                <a:cs typeface="+mn-cs"/>
                <a:hlinkClick r:id="rId3"/>
              </a:rPr>
              <a:t>, a technique that is beyond the scope of this guide.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39</a:t>
            </a:fld>
            <a:endParaRPr lang="en-US"/>
          </a:p>
        </p:txBody>
      </p:sp>
    </p:spTree>
    <p:extLst>
      <p:ext uri="{BB962C8B-B14F-4D97-AF65-F5344CB8AC3E}">
        <p14:creationId xmlns:p14="http://schemas.microsoft.com/office/powerpoint/2010/main" val="1010850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styles property above takes an </a:t>
            </a:r>
            <a:r>
              <a:rPr lang="en-US" sz="1200" b="1" kern="1200" dirty="0">
                <a:solidFill>
                  <a:schemeClr val="tx1"/>
                </a:solidFill>
                <a:latin typeface="+mn-lt"/>
                <a:ea typeface="+mn-ea"/>
                <a:cs typeface="+mn-cs"/>
              </a:rPr>
              <a:t>array</a:t>
            </a:r>
            <a:r>
              <a:rPr lang="en-US" sz="1200" b="0" kern="1200" dirty="0">
                <a:solidFill>
                  <a:schemeClr val="tx1"/>
                </a:solidFill>
                <a:latin typeface="+mn-lt"/>
                <a:ea typeface="+mn-ea"/>
                <a:cs typeface="+mn-cs"/>
              </a:rPr>
              <a:t> of strings, each string can contain any number of CSS declarations.</a:t>
            </a:r>
          </a:p>
          <a:p>
            <a:endParaRPr lang="en-US" sz="1200" b="0" kern="1200" dirty="0">
              <a:solidFill>
                <a:schemeClr val="tx1"/>
              </a:solidFill>
              <a:latin typeface="+mn-lt"/>
              <a:ea typeface="+mn-ea"/>
              <a:cs typeface="+mn-cs"/>
            </a:endParaRPr>
          </a:p>
          <a:p>
            <a:r>
              <a:rPr lang="en-US" sz="1200" b="0" kern="1200" dirty="0" err="1">
                <a:solidFill>
                  <a:schemeClr val="tx1"/>
                </a:solidFill>
                <a:latin typeface="+mn-lt"/>
                <a:ea typeface="+mn-ea"/>
                <a:cs typeface="+mn-cs"/>
              </a:rPr>
              <a:t>creativedigitals</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41</a:t>
            </a:fld>
            <a:endParaRPr lang="en-US"/>
          </a:p>
        </p:txBody>
      </p:sp>
    </p:spTree>
    <p:extLst>
      <p:ext uri="{BB962C8B-B14F-4D97-AF65-F5344CB8AC3E}">
        <p14:creationId xmlns:p14="http://schemas.microsoft.com/office/powerpoint/2010/main" val="3100924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42</a:t>
            </a:fld>
            <a:endParaRPr lang="en-US"/>
          </a:p>
        </p:txBody>
      </p:sp>
    </p:spTree>
    <p:extLst>
      <p:ext uri="{BB962C8B-B14F-4D97-AF65-F5344CB8AC3E}">
        <p14:creationId xmlns:p14="http://schemas.microsoft.com/office/powerpoint/2010/main" val="9312138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43</a:t>
            </a:fld>
            <a:endParaRPr lang="en-US"/>
          </a:p>
        </p:txBody>
      </p:sp>
    </p:spTree>
    <p:extLst>
      <p:ext uri="{BB962C8B-B14F-4D97-AF65-F5344CB8AC3E}">
        <p14:creationId xmlns:p14="http://schemas.microsoft.com/office/powerpoint/2010/main" val="5418962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It's important that the input and output follow the naming format </a:t>
            </a:r>
            <a:r>
              <a:rPr lang="en-US" b="1" dirty="0"/>
              <a:t>property/</a:t>
            </a:r>
            <a:r>
              <a:rPr lang="en-US" b="1" dirty="0" err="1"/>
              <a:t>propertyChange</a:t>
            </a:r>
            <a:r>
              <a:rPr lang="en-US" sz="1200" b="1" i="0" kern="1200" dirty="0">
                <a:solidFill>
                  <a:schemeClr val="tx1"/>
                </a:solidFill>
                <a:effectLst/>
                <a:latin typeface="+mn-lt"/>
                <a:ea typeface="+mn-ea"/>
                <a:cs typeface="+mn-cs"/>
              </a:rPr>
              <a:t>, when you when you want to use the "banana in a box" syntax </a:t>
            </a:r>
            <a:r>
              <a:rPr lang="en-US" b="1" dirty="0"/>
              <a:t>[()]</a:t>
            </a:r>
          </a:p>
          <a:p>
            <a:endParaRPr lang="en-US" b="1" dirty="0"/>
          </a:p>
          <a:p>
            <a:r>
              <a:rPr lang="en-US" b="1" dirty="0"/>
              <a:t>http://</a:t>
            </a:r>
            <a:r>
              <a:rPr lang="en-US" b="1" dirty="0" err="1"/>
              <a:t>plnkr.co</a:t>
            </a:r>
            <a:r>
              <a:rPr lang="en-US" b="1" dirty="0"/>
              <a:t>/edit/nkww1Ov2AWZRMHFyjhjl?p=preview</a:t>
            </a:r>
          </a:p>
        </p:txBody>
      </p:sp>
      <p:sp>
        <p:nvSpPr>
          <p:cNvPr id="4" name="Slide Number Placeholder 3"/>
          <p:cNvSpPr>
            <a:spLocks noGrp="1"/>
          </p:cNvSpPr>
          <p:nvPr>
            <p:ph type="sldNum" sz="quarter" idx="10"/>
          </p:nvPr>
        </p:nvSpPr>
        <p:spPr/>
        <p:txBody>
          <a:bodyPr/>
          <a:lstStyle/>
          <a:p>
            <a:fld id="{0922E9E3-F7E0-4F64-A85D-DE32A7B411A1}" type="slidenum">
              <a:rPr lang="en-US" smtClean="0"/>
              <a:t>44</a:t>
            </a:fld>
            <a:endParaRPr lang="en-US"/>
          </a:p>
        </p:txBody>
      </p:sp>
    </p:spTree>
    <p:extLst>
      <p:ext uri="{BB962C8B-B14F-4D97-AF65-F5344CB8AC3E}">
        <p14:creationId xmlns:p14="http://schemas.microsoft.com/office/powerpoint/2010/main" val="995540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12544581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codecraft.tv</a:t>
            </a:r>
            <a:r>
              <a:rPr lang="en-US" sz="1200" kern="1200" dirty="0">
                <a:solidFill>
                  <a:schemeClr val="tx1"/>
                </a:solidFill>
                <a:latin typeface="+mn-lt"/>
                <a:ea typeface="+mn-ea"/>
                <a:cs typeface="+mn-cs"/>
              </a:rPr>
              <a:t>/courses/angular/components/templates-styles-view-encapsulation/</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45</a:t>
            </a:fld>
            <a:endParaRPr lang="en-US"/>
          </a:p>
        </p:txBody>
      </p:sp>
    </p:spTree>
    <p:extLst>
      <p:ext uri="{BB962C8B-B14F-4D97-AF65-F5344CB8AC3E}">
        <p14:creationId xmlns:p14="http://schemas.microsoft.com/office/powerpoint/2010/main" val="3496200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46</a:t>
            </a:fld>
            <a:endParaRPr lang="en-US"/>
          </a:p>
        </p:txBody>
      </p:sp>
    </p:spTree>
    <p:extLst>
      <p:ext uri="{BB962C8B-B14F-4D97-AF65-F5344CB8AC3E}">
        <p14:creationId xmlns:p14="http://schemas.microsoft.com/office/powerpoint/2010/main" val="6379065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47</a:t>
            </a:fld>
            <a:endParaRPr lang="en-US"/>
          </a:p>
        </p:txBody>
      </p:sp>
    </p:spTree>
    <p:extLst>
      <p:ext uri="{BB962C8B-B14F-4D97-AF65-F5344CB8AC3E}">
        <p14:creationId xmlns:p14="http://schemas.microsoft.com/office/powerpoint/2010/main" val="17801922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48</a:t>
            </a:fld>
            <a:endParaRPr lang="en-US"/>
          </a:p>
        </p:txBody>
      </p:sp>
    </p:spTree>
    <p:extLst>
      <p:ext uri="{BB962C8B-B14F-4D97-AF65-F5344CB8AC3E}">
        <p14:creationId xmlns:p14="http://schemas.microsoft.com/office/powerpoint/2010/main" val="131338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49</a:t>
            </a:fld>
            <a:endParaRPr lang="en-US"/>
          </a:p>
        </p:txBody>
      </p:sp>
    </p:spTree>
    <p:extLst>
      <p:ext uri="{BB962C8B-B14F-4D97-AF65-F5344CB8AC3E}">
        <p14:creationId xmlns:p14="http://schemas.microsoft.com/office/powerpoint/2010/main" val="5886106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50</a:t>
            </a:fld>
            <a:endParaRPr lang="en-US"/>
          </a:p>
        </p:txBody>
      </p:sp>
    </p:spTree>
    <p:extLst>
      <p:ext uri="{BB962C8B-B14F-4D97-AF65-F5344CB8AC3E}">
        <p14:creationId xmlns:p14="http://schemas.microsoft.com/office/powerpoint/2010/main" val="7200893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ngOnChanges</a:t>
            </a:r>
            <a:r>
              <a:rPr lang="en-US" dirty="0"/>
              <a:t>(changes: </a:t>
            </a:r>
            <a:r>
              <a:rPr lang="en-US" dirty="0" err="1"/>
              <a:t>SimpleChanges</a:t>
            </a:r>
            <a:r>
              <a:rPr lang="en-US" dirty="0"/>
              <a:t>) { for (let </a:t>
            </a:r>
            <a:r>
              <a:rPr lang="en-US" dirty="0" err="1"/>
              <a:t>propName</a:t>
            </a:r>
            <a:r>
              <a:rPr lang="en-US" dirty="0"/>
              <a:t> in changes) { let </a:t>
            </a:r>
            <a:r>
              <a:rPr lang="en-US" dirty="0" err="1"/>
              <a:t>chng</a:t>
            </a:r>
            <a:r>
              <a:rPr lang="en-US" dirty="0"/>
              <a:t> = changes[</a:t>
            </a:r>
            <a:r>
              <a:rPr lang="en-US" dirty="0" err="1"/>
              <a:t>propName</a:t>
            </a:r>
            <a:r>
              <a:rPr lang="en-US" dirty="0"/>
              <a:t>]; let cur = </a:t>
            </a:r>
            <a:r>
              <a:rPr lang="en-US" dirty="0" err="1"/>
              <a:t>JSON.stringify</a:t>
            </a:r>
            <a:r>
              <a:rPr lang="en-US" dirty="0"/>
              <a:t>(</a:t>
            </a:r>
            <a:r>
              <a:rPr lang="en-US" dirty="0" err="1"/>
              <a:t>chng.currentValue</a:t>
            </a:r>
            <a:r>
              <a:rPr lang="en-US" dirty="0"/>
              <a:t>); let </a:t>
            </a:r>
            <a:r>
              <a:rPr lang="en-US" dirty="0" err="1"/>
              <a:t>prev</a:t>
            </a:r>
            <a:r>
              <a:rPr lang="en-US" dirty="0"/>
              <a:t> = </a:t>
            </a:r>
            <a:r>
              <a:rPr lang="en-US" dirty="0" err="1"/>
              <a:t>JSON.stringify</a:t>
            </a:r>
            <a:r>
              <a:rPr lang="en-US" dirty="0"/>
              <a:t>(</a:t>
            </a:r>
            <a:r>
              <a:rPr lang="en-US" dirty="0" err="1"/>
              <a:t>chng.previousValue</a:t>
            </a:r>
            <a:r>
              <a:rPr lang="en-US" dirty="0"/>
              <a:t>); </a:t>
            </a:r>
            <a:r>
              <a:rPr lang="en-US" dirty="0" err="1"/>
              <a:t>this.changeLog.push</a:t>
            </a:r>
            <a:r>
              <a:rPr lang="en-US" dirty="0"/>
              <a:t>(`${</a:t>
            </a:r>
            <a:r>
              <a:rPr lang="en-US" dirty="0" err="1"/>
              <a:t>propName</a:t>
            </a:r>
            <a:r>
              <a:rPr lang="en-US" dirty="0"/>
              <a:t>}: </a:t>
            </a:r>
            <a:r>
              <a:rPr lang="en-US" dirty="0" err="1"/>
              <a:t>currentValue</a:t>
            </a:r>
            <a:r>
              <a:rPr lang="en-US" dirty="0"/>
              <a:t> = ${cur}, </a:t>
            </a:r>
            <a:r>
              <a:rPr lang="en-US" dirty="0" err="1"/>
              <a:t>previousValue</a:t>
            </a:r>
            <a:r>
              <a:rPr lang="en-US" dirty="0"/>
              <a:t> = ${</a:t>
            </a:r>
            <a:r>
              <a:rPr lang="en-US" dirty="0" err="1"/>
              <a:t>prev</a:t>
            </a:r>
            <a:r>
              <a:rPr lang="en-US" dirty="0"/>
              <a:t>}`); } }</a:t>
            </a:r>
          </a:p>
        </p:txBody>
      </p:sp>
      <p:sp>
        <p:nvSpPr>
          <p:cNvPr id="4" name="Slide Number Placeholder 3"/>
          <p:cNvSpPr>
            <a:spLocks noGrp="1"/>
          </p:cNvSpPr>
          <p:nvPr>
            <p:ph type="sldNum" sz="quarter" idx="10"/>
          </p:nvPr>
        </p:nvSpPr>
        <p:spPr/>
        <p:txBody>
          <a:bodyPr/>
          <a:lstStyle/>
          <a:p>
            <a:fld id="{0922E9E3-F7E0-4F64-A85D-DE32A7B411A1}" type="slidenum">
              <a:rPr lang="en-US" smtClean="0"/>
              <a:t>51</a:t>
            </a:fld>
            <a:endParaRPr lang="en-US"/>
          </a:p>
        </p:txBody>
      </p:sp>
    </p:spTree>
    <p:extLst>
      <p:ext uri="{BB962C8B-B14F-4D97-AF65-F5344CB8AC3E}">
        <p14:creationId xmlns:p14="http://schemas.microsoft.com/office/powerpoint/2010/main" val="249988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52</a:t>
            </a:fld>
            <a:endParaRPr lang="en-US"/>
          </a:p>
        </p:txBody>
      </p:sp>
    </p:spTree>
    <p:extLst>
      <p:ext uri="{BB962C8B-B14F-4D97-AF65-F5344CB8AC3E}">
        <p14:creationId xmlns:p14="http://schemas.microsoft.com/office/powerpoint/2010/main" val="279508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Content projection</a:t>
            </a:r>
            <a:r>
              <a:rPr lang="en-US" sz="1200" b="0" i="0" kern="1200" dirty="0">
                <a:solidFill>
                  <a:schemeClr val="tx1"/>
                </a:solidFill>
                <a:effectLst/>
                <a:latin typeface="+mn-lt"/>
                <a:ea typeface="+mn-ea"/>
                <a:cs typeface="+mn-cs"/>
              </a:rPr>
              <a:t> is a way to import HTML content from outside the component and insert that content into the component's template in a designated spot.</a:t>
            </a:r>
          </a:p>
          <a:p>
            <a:r>
              <a:rPr lang="en-US" sz="1200" b="0" i="0" kern="1200" dirty="0">
                <a:solidFill>
                  <a:schemeClr val="tx1"/>
                </a:solidFill>
                <a:effectLst/>
                <a:latin typeface="+mn-lt"/>
                <a:ea typeface="+mn-ea"/>
                <a:cs typeface="+mn-cs"/>
              </a:rPr>
              <a:t>AngularJS developers know this technique as </a:t>
            </a:r>
            <a:r>
              <a:rPr lang="en-US" sz="1200" b="0" i="1" kern="1200" dirty="0" err="1">
                <a:solidFill>
                  <a:schemeClr val="tx1"/>
                </a:solidFill>
                <a:effectLst/>
                <a:latin typeface="+mn-lt"/>
                <a:ea typeface="+mn-ea"/>
                <a:cs typeface="+mn-cs"/>
              </a:rPr>
              <a:t>transclusion</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53</a:t>
            </a:fld>
            <a:endParaRPr lang="en-US"/>
          </a:p>
        </p:txBody>
      </p:sp>
    </p:spTree>
    <p:extLst>
      <p:ext uri="{BB962C8B-B14F-4D97-AF65-F5344CB8AC3E}">
        <p14:creationId xmlns:p14="http://schemas.microsoft.com/office/powerpoint/2010/main" val="8586608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Content projection</a:t>
            </a:r>
            <a:r>
              <a:rPr lang="en-US" sz="1200" b="0" i="0" kern="1200" dirty="0">
                <a:solidFill>
                  <a:schemeClr val="tx1"/>
                </a:solidFill>
                <a:effectLst/>
                <a:latin typeface="+mn-lt"/>
                <a:ea typeface="+mn-ea"/>
                <a:cs typeface="+mn-cs"/>
              </a:rPr>
              <a:t> is a way to import HTML content from outside the component and insert that content into the component's template in a designated spot.</a:t>
            </a:r>
          </a:p>
          <a:p>
            <a:r>
              <a:rPr lang="en-US" sz="1200" b="0" i="0" kern="1200" dirty="0">
                <a:solidFill>
                  <a:schemeClr val="tx1"/>
                </a:solidFill>
                <a:effectLst/>
                <a:latin typeface="+mn-lt"/>
                <a:ea typeface="+mn-ea"/>
                <a:cs typeface="+mn-cs"/>
              </a:rPr>
              <a:t>AngularJS developers know this technique as </a:t>
            </a:r>
            <a:r>
              <a:rPr lang="en-US" sz="1200" b="0" i="1" kern="1200" dirty="0" err="1">
                <a:solidFill>
                  <a:schemeClr val="tx1"/>
                </a:solidFill>
                <a:effectLst/>
                <a:latin typeface="+mn-lt"/>
                <a:ea typeface="+mn-ea"/>
                <a:cs typeface="+mn-cs"/>
              </a:rPr>
              <a:t>transclusion</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54</a:t>
            </a:fld>
            <a:endParaRPr lang="en-US"/>
          </a:p>
        </p:txBody>
      </p:sp>
    </p:spTree>
    <p:extLst>
      <p:ext uri="{BB962C8B-B14F-4D97-AF65-F5344CB8AC3E}">
        <p14:creationId xmlns:p14="http://schemas.microsoft.com/office/powerpoint/2010/main" val="2067742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48842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2 </a:t>
            </a:r>
            <a:r>
              <a:rPr lang="en-US" dirty="0">
                <a:sym typeface="Wingdings"/>
              </a:rPr>
              <a:t> Angular</a:t>
            </a:r>
          </a:p>
          <a:p>
            <a:r>
              <a:rPr lang="en-US" dirty="0" err="1">
                <a:sym typeface="Wingdings"/>
              </a:rPr>
              <a:t>AngularJs</a:t>
            </a:r>
            <a:r>
              <a:rPr lang="en-US" dirty="0">
                <a:sym typeface="Wingdings"/>
              </a:rPr>
              <a:t> – version 1.x</a:t>
            </a:r>
          </a:p>
          <a:p>
            <a:r>
              <a:rPr lang="en-US" dirty="0">
                <a:sym typeface="Wingdings"/>
              </a:rPr>
              <a:t>Angular</a:t>
            </a:r>
            <a:r>
              <a:rPr lang="en-US" baseline="0" dirty="0">
                <a:sym typeface="Wingdings"/>
              </a:rPr>
              <a:t> 3 -&gt; skipped to avoid confusion due to misalignment of router package</a:t>
            </a:r>
          </a:p>
          <a:p>
            <a:endParaRPr lang="en-US" baseline="0" dirty="0">
              <a:sym typeface="Wingdings"/>
            </a:endParaRPr>
          </a:p>
          <a:p>
            <a:r>
              <a:rPr lang="en-US" baseline="0" dirty="0" err="1">
                <a:sym typeface="Wingdings"/>
              </a:rPr>
              <a:t>Semntic</a:t>
            </a:r>
            <a:r>
              <a:rPr lang="en-US" baseline="0" dirty="0">
                <a:sym typeface="Wingdings"/>
              </a:rPr>
              <a:t> versioning : 1.2.3</a:t>
            </a:r>
          </a:p>
          <a:p>
            <a:r>
              <a:rPr lang="en-US" baseline="0" dirty="0">
                <a:sym typeface="Wingdings"/>
              </a:rPr>
              <a:t>1-&gt; </a:t>
            </a:r>
            <a:r>
              <a:rPr lang="en-US" baseline="0" dirty="0" err="1">
                <a:sym typeface="Wingdings"/>
              </a:rPr>
              <a:t>majoor</a:t>
            </a:r>
            <a:endParaRPr lang="en-US" baseline="0" dirty="0">
              <a:sym typeface="Wingdings"/>
            </a:endParaRPr>
          </a:p>
          <a:p>
            <a:r>
              <a:rPr lang="en-US" baseline="0" dirty="0">
                <a:sym typeface="Wingdings"/>
              </a:rPr>
              <a:t>2 -&gt;minor</a:t>
            </a:r>
          </a:p>
          <a:p>
            <a:r>
              <a:rPr lang="en-US" baseline="0" dirty="0">
                <a:sym typeface="Wingdings"/>
              </a:rPr>
              <a:t>3 -&gt; fix(patch)</a:t>
            </a:r>
          </a:p>
          <a:p>
            <a:r>
              <a:rPr lang="en-US" baseline="0" dirty="0">
                <a:sym typeface="Wingdings"/>
              </a:rPr>
              <a:t>Angular 6 – </a:t>
            </a:r>
            <a:r>
              <a:rPr lang="en-US" baseline="0" dirty="0" err="1">
                <a:sym typeface="Wingdings"/>
              </a:rPr>
              <a:t>apr</a:t>
            </a:r>
            <a:r>
              <a:rPr lang="en-US" baseline="0" dirty="0">
                <a:sym typeface="Wingdings"/>
              </a:rPr>
              <a:t> 2018</a:t>
            </a:r>
          </a:p>
          <a:p>
            <a:r>
              <a:rPr lang="en-US" baseline="0" dirty="0">
                <a:sym typeface="Wingdings"/>
              </a:rPr>
              <a:t>Angular 7 – Oct 2018</a:t>
            </a:r>
          </a:p>
          <a:p>
            <a:endParaRPr lang="en-US" baseline="0" dirty="0">
              <a:sym typeface="Wingdings"/>
            </a:endParaRP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790912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2 </a:t>
            </a:r>
            <a:r>
              <a:rPr lang="en-US" dirty="0">
                <a:sym typeface="Wingdings"/>
              </a:rPr>
              <a:t> Angular</a:t>
            </a:r>
          </a:p>
          <a:p>
            <a:r>
              <a:rPr lang="en-US" dirty="0" err="1">
                <a:sym typeface="Wingdings"/>
              </a:rPr>
              <a:t>AngularJs</a:t>
            </a:r>
            <a:r>
              <a:rPr lang="en-US" dirty="0">
                <a:sym typeface="Wingdings"/>
              </a:rPr>
              <a:t> – version 1.x</a:t>
            </a:r>
          </a:p>
          <a:p>
            <a:r>
              <a:rPr lang="en-US" dirty="0">
                <a:sym typeface="Wingdings"/>
              </a:rPr>
              <a:t>Angular</a:t>
            </a:r>
            <a:r>
              <a:rPr lang="en-US" baseline="0" dirty="0">
                <a:sym typeface="Wingdings"/>
              </a:rPr>
              <a:t> 3 -&gt; skipped to avoid confusion due to misalignment of router package</a:t>
            </a:r>
          </a:p>
          <a:p>
            <a:endParaRPr lang="en-US" baseline="0" dirty="0">
              <a:sym typeface="Wingdings"/>
            </a:endParaRPr>
          </a:p>
          <a:p>
            <a:r>
              <a:rPr lang="en-US" baseline="0" dirty="0" err="1">
                <a:sym typeface="Wingdings"/>
              </a:rPr>
              <a:t>Semntic</a:t>
            </a:r>
            <a:r>
              <a:rPr lang="en-US" baseline="0" dirty="0">
                <a:sym typeface="Wingdings"/>
              </a:rPr>
              <a:t> versioning : 1.2.3</a:t>
            </a:r>
          </a:p>
          <a:p>
            <a:r>
              <a:rPr lang="en-US" baseline="0" dirty="0">
                <a:sym typeface="Wingdings"/>
              </a:rPr>
              <a:t>1-&gt; </a:t>
            </a:r>
            <a:r>
              <a:rPr lang="en-US" baseline="0" dirty="0" err="1">
                <a:sym typeface="Wingdings"/>
              </a:rPr>
              <a:t>majoor</a:t>
            </a:r>
            <a:endParaRPr lang="en-US" baseline="0" dirty="0">
              <a:sym typeface="Wingdings"/>
            </a:endParaRPr>
          </a:p>
          <a:p>
            <a:r>
              <a:rPr lang="en-US" baseline="0" dirty="0">
                <a:sym typeface="Wingdings"/>
              </a:rPr>
              <a:t>2 -&gt;minor</a:t>
            </a:r>
          </a:p>
          <a:p>
            <a:r>
              <a:rPr lang="en-US" baseline="0" dirty="0">
                <a:sym typeface="Wingdings"/>
              </a:rPr>
              <a:t>3 -&gt; fix(patch)</a:t>
            </a:r>
          </a:p>
          <a:p>
            <a:r>
              <a:rPr lang="en-US" baseline="0" dirty="0">
                <a:sym typeface="Wingdings"/>
              </a:rPr>
              <a:t>Angular 6 – </a:t>
            </a:r>
            <a:r>
              <a:rPr lang="en-US" baseline="0" dirty="0" err="1">
                <a:sym typeface="Wingdings"/>
              </a:rPr>
              <a:t>apr</a:t>
            </a:r>
            <a:r>
              <a:rPr lang="en-US" baseline="0" dirty="0">
                <a:sym typeface="Wingdings"/>
              </a:rPr>
              <a:t> 2018</a:t>
            </a:r>
          </a:p>
          <a:p>
            <a:r>
              <a:rPr lang="en-US" baseline="0" dirty="0">
                <a:sym typeface="Wingdings"/>
              </a:rPr>
              <a:t>Angular 7 – Oct 2018</a:t>
            </a:r>
          </a:p>
          <a:p>
            <a:endParaRPr lang="en-US" baseline="0" dirty="0">
              <a:sym typeface="Wingdings"/>
            </a:endParaRP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175015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www.ngdevelop.tech</a:t>
            </a:r>
            <a:r>
              <a:rPr lang="en-US" dirty="0"/>
              <a:t>/angular-6-features/</a:t>
            </a:r>
          </a:p>
          <a:p>
            <a:endParaRPr lang="en-US" dirty="0"/>
          </a:p>
          <a:p>
            <a:r>
              <a:rPr lang="en-US" dirty="0"/>
              <a:t>https://</a:t>
            </a:r>
            <a:r>
              <a:rPr lang="en-US" dirty="0" err="1"/>
              <a:t>www.ngdevelop.tech</a:t>
            </a:r>
            <a:r>
              <a:rPr lang="en-US" dirty="0"/>
              <a:t>/angular-cli-6-angular-material-6-features/</a:t>
            </a:r>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78502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cli.angular.io</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21589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9/1/22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8409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9/1/22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hyperlink" Target="https://code.visualstudio.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4200/"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stackoverflow.com/questions/61670882/error-in-typeerror-cannot-read-property-flags-of-undefined"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webpack.js.org/concepts/"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hyperlink" Target="https://medium.com/@balramchavan/integrate-import-angular-v6-component-s-inside-react-js-applications-da5cc03107b4" TargetMode="External"/><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a:t>Angular</a:t>
            </a:r>
            <a:br>
              <a:rPr lang="en-US" sz="7200" dirty="0"/>
            </a:br>
            <a:r>
              <a:rPr lang="en-US" sz="7200" dirty="0"/>
              <a:t>Component</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Installation - https://</a:t>
            </a:r>
            <a:r>
              <a:rPr lang="en-US" dirty="0" err="1"/>
              <a:t>cli.angular.io</a:t>
            </a:r>
            <a:endParaRPr lang="en-US" dirty="0"/>
          </a:p>
        </p:txBody>
      </p:sp>
      <p:sp>
        <p:nvSpPr>
          <p:cNvPr id="9" name="Content Placeholder 2"/>
          <p:cNvSpPr>
            <a:spLocks noGrp="1"/>
          </p:cNvSpPr>
          <p:nvPr>
            <p:ph sz="quarter" idx="1"/>
          </p:nvPr>
        </p:nvSpPr>
        <p:spPr>
          <a:xfrm>
            <a:off x="611560" y="836712"/>
            <a:ext cx="7848872" cy="5616624"/>
          </a:xfrm>
        </p:spPr>
        <p:txBody>
          <a:bodyPr/>
          <a:lstStyle/>
          <a:p>
            <a:r>
              <a:rPr lang="en-US" dirty="0"/>
              <a:t>Install </a:t>
            </a:r>
            <a:r>
              <a:rPr lang="en-US" dirty="0" err="1"/>
              <a:t>node.js</a:t>
            </a:r>
            <a:r>
              <a:rPr lang="en-US" dirty="0"/>
              <a:t> from </a:t>
            </a:r>
            <a:r>
              <a:rPr lang="en-US" dirty="0">
                <a:hlinkClick r:id="rId3"/>
              </a:rPr>
              <a:t>https://nodejs.org/en/</a:t>
            </a:r>
            <a:r>
              <a:rPr lang="en-US" dirty="0"/>
              <a:t> </a:t>
            </a:r>
          </a:p>
          <a:p>
            <a:pPr lvl="1"/>
            <a:r>
              <a:rPr lang="en-US" sz="1800" dirty="0"/>
              <a:t>Check if node installed by typing node –v and </a:t>
            </a:r>
            <a:r>
              <a:rPr lang="en-US" sz="1800" dirty="0" err="1"/>
              <a:t>npm</a:t>
            </a:r>
            <a:r>
              <a:rPr lang="en-US" sz="1800" dirty="0"/>
              <a:t> -v on command prompt</a:t>
            </a:r>
          </a:p>
          <a:p>
            <a:r>
              <a:rPr lang="en-US" dirty="0"/>
              <a:t>Installing the Angular CLI using </a:t>
            </a:r>
            <a:r>
              <a:rPr lang="en-US" dirty="0" err="1"/>
              <a:t>npm</a:t>
            </a:r>
            <a:r>
              <a:rPr lang="en-US" dirty="0"/>
              <a:t> ( </a:t>
            </a:r>
            <a:br>
              <a:rPr lang="en-US" dirty="0"/>
            </a:br>
            <a:r>
              <a:rPr lang="en-US" dirty="0"/>
              <a:t>	&gt; </a:t>
            </a:r>
            <a:r>
              <a:rPr lang="en-US" dirty="0" err="1"/>
              <a:t>npm</a:t>
            </a:r>
            <a:r>
              <a:rPr lang="en-US" dirty="0"/>
              <a:t> install -g @angular/cli	</a:t>
            </a:r>
            <a:br>
              <a:rPr lang="en-US" dirty="0"/>
            </a:br>
            <a:r>
              <a:rPr lang="en-US" dirty="0"/>
              <a:t>	&gt; ng version [to test if angular installed ]</a:t>
            </a:r>
          </a:p>
          <a:p>
            <a:r>
              <a:rPr lang="en-US" dirty="0"/>
              <a:t>Select editor of your choice to start creating angular apps</a:t>
            </a:r>
          </a:p>
          <a:p>
            <a:r>
              <a:rPr lang="en-US" dirty="0"/>
              <a:t>We will be using </a:t>
            </a:r>
            <a:r>
              <a:rPr lang="en-US" dirty="0" err="1"/>
              <a:t>VSCode</a:t>
            </a:r>
            <a:r>
              <a:rPr lang="en-US" dirty="0"/>
              <a:t> </a:t>
            </a:r>
          </a:p>
          <a:p>
            <a:r>
              <a:rPr lang="en-US" dirty="0"/>
              <a:t>Download from : </a:t>
            </a:r>
            <a:r>
              <a:rPr lang="en-US" dirty="0">
                <a:hlinkClick r:id="rId4"/>
              </a:rPr>
              <a:t>https://code.visualstudio.com</a:t>
            </a:r>
            <a:r>
              <a:rPr lang="en-US" dirty="0"/>
              <a:t> </a:t>
            </a:r>
            <a:br>
              <a:rPr lang="en-US" dirty="0"/>
            </a:br>
            <a:r>
              <a:rPr lang="en-US" dirty="0"/>
              <a:t>OR</a:t>
            </a:r>
            <a:br>
              <a:rPr lang="en-US" dirty="0"/>
            </a:br>
            <a:r>
              <a:rPr lang="en-US" dirty="0" err="1"/>
              <a:t>Stackblitz</a:t>
            </a:r>
            <a:r>
              <a:rPr lang="en-US" dirty="0"/>
              <a:t> [ cloud based </a:t>
            </a:r>
            <a:r>
              <a:rPr lang="en-US" dirty="0" err="1"/>
              <a:t>env</a:t>
            </a:r>
            <a:r>
              <a:rPr lang="en-US" dirty="0"/>
              <a:t> for </a:t>
            </a:r>
            <a:r>
              <a:rPr lang="en-US" dirty="0" err="1"/>
              <a:t>VSCode</a:t>
            </a:r>
            <a:r>
              <a:rPr lang="en-US" dirty="0"/>
              <a:t>]</a:t>
            </a:r>
          </a:p>
          <a:p>
            <a:r>
              <a:rPr lang="en-US" dirty="0" err="1"/>
              <a:t>npm</a:t>
            </a:r>
            <a:r>
              <a:rPr lang="en-US" dirty="0"/>
              <a:t> </a:t>
            </a:r>
            <a:r>
              <a:rPr lang="en-US" dirty="0" err="1"/>
              <a:t>i</a:t>
            </a:r>
            <a:r>
              <a:rPr lang="en-US" dirty="0"/>
              <a:t> --save-</a:t>
            </a:r>
            <a:r>
              <a:rPr lang="en-US" dirty="0" err="1"/>
              <a:t>dev</a:t>
            </a:r>
            <a:r>
              <a:rPr lang="en-US" dirty="0"/>
              <a:t> @angular/cli [ this command updates the </a:t>
            </a:r>
            <a:r>
              <a:rPr lang="en-US" dirty="0" err="1"/>
              <a:t>package.json</a:t>
            </a:r>
            <a:r>
              <a:rPr lang="en-US" dirty="0"/>
              <a:t> with the version installed on the machine ]</a:t>
            </a:r>
          </a:p>
          <a:p>
            <a:endParaRPr lang="en-US" dirty="0"/>
          </a:p>
        </p:txBody>
      </p:sp>
      <p:sp>
        <p:nvSpPr>
          <p:cNvPr id="3" name="TextBox 2">
            <a:extLst>
              <a:ext uri="{FF2B5EF4-FFF2-40B4-BE49-F238E27FC236}">
                <a16:creationId xmlns:a16="http://schemas.microsoft.com/office/drawing/2014/main" id="{4AEB1272-D38E-2B19-68B4-41CADA22D6D3}"/>
              </a:ext>
            </a:extLst>
          </p:cNvPr>
          <p:cNvSpPr txBox="1"/>
          <p:nvPr/>
        </p:nvSpPr>
        <p:spPr>
          <a:xfrm>
            <a:off x="2123728" y="5374957"/>
            <a:ext cx="4572000" cy="646331"/>
          </a:xfrm>
          <a:prstGeom prst="rect">
            <a:avLst/>
          </a:prstGeom>
          <a:noFill/>
        </p:spPr>
        <p:txBody>
          <a:bodyPr wrap="square">
            <a:spAutoFit/>
          </a:bodyPr>
          <a:lstStyle/>
          <a:p>
            <a:r>
              <a:rPr lang="en-IN" b="0" dirty="0">
                <a:solidFill>
                  <a:srgbClr val="CE9178"/>
                </a:solidFill>
                <a:effectLst/>
                <a:latin typeface="Menlo" panose="020B0609030804020204" pitchFamily="49" charset="0"/>
              </a:rPr>
              <a:t>export NODE_OPTIONS=--</a:t>
            </a:r>
            <a:r>
              <a:rPr lang="en-IN" b="0" dirty="0" err="1">
                <a:solidFill>
                  <a:srgbClr val="CE9178"/>
                </a:solidFill>
                <a:effectLst/>
                <a:latin typeface="Menlo" panose="020B0609030804020204" pitchFamily="49" charset="0"/>
              </a:rPr>
              <a:t>openssl</a:t>
            </a:r>
            <a:r>
              <a:rPr lang="en-IN" b="0" dirty="0">
                <a:solidFill>
                  <a:srgbClr val="CE9178"/>
                </a:solidFill>
                <a:effectLst/>
                <a:latin typeface="Menlo" panose="020B0609030804020204" pitchFamily="49" charset="0"/>
              </a:rPr>
              <a:t>-legacy-provider</a:t>
            </a:r>
            <a:endParaRPr lang="en-IN" b="0" dirty="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394884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Angular CLI</a:t>
            </a:r>
          </a:p>
        </p:txBody>
      </p:sp>
      <p:sp>
        <p:nvSpPr>
          <p:cNvPr id="9" name="Content Placeholder 2"/>
          <p:cNvSpPr>
            <a:spLocks noGrp="1"/>
          </p:cNvSpPr>
          <p:nvPr>
            <p:ph sz="quarter" idx="1"/>
          </p:nvPr>
        </p:nvSpPr>
        <p:spPr>
          <a:xfrm>
            <a:off x="611560" y="1052736"/>
            <a:ext cx="8136904" cy="2736304"/>
          </a:xfrm>
        </p:spPr>
        <p:txBody>
          <a:bodyPr/>
          <a:lstStyle/>
          <a:p>
            <a:r>
              <a:rPr lang="en-US" dirty="0"/>
              <a:t>In order to find all the capabilities of the Angular cli you can invoke help:</a:t>
            </a:r>
            <a:br>
              <a:rPr lang="en-US" dirty="0"/>
            </a:br>
            <a:r>
              <a:rPr lang="en-US" dirty="0"/>
              <a:t> ng –help</a:t>
            </a:r>
          </a:p>
          <a:p>
            <a:r>
              <a:rPr lang="en-US" dirty="0"/>
              <a:t>Generators let you quickly scaffold new Angular elements like components, routes, modules, etc. For instance, you can type:</a:t>
            </a:r>
            <a:br>
              <a:rPr lang="en-US" dirty="0"/>
            </a:br>
            <a:r>
              <a:rPr lang="en-US" dirty="0"/>
              <a:t> ng generate component my-component</a:t>
            </a:r>
            <a:br>
              <a:rPr lang="en-US" dirty="0"/>
            </a:br>
            <a:r>
              <a:rPr lang="en-US" dirty="0"/>
              <a:t>// you can also use the shorthand 'g’</a:t>
            </a:r>
            <a:br>
              <a:rPr lang="en-US" dirty="0"/>
            </a:br>
            <a:r>
              <a:rPr lang="en-US" dirty="0"/>
              <a:t>  ng g component my-component</a:t>
            </a:r>
            <a:br>
              <a:rPr lang="en-US" dirty="0"/>
            </a:br>
            <a:r>
              <a:rPr lang="en-US" dirty="0"/>
              <a:t>// to create a component without creating a directory use --flat</a:t>
            </a:r>
            <a:br>
              <a:rPr lang="en-US" dirty="0"/>
            </a:br>
            <a:r>
              <a:rPr lang="en-US" dirty="0"/>
              <a:t> ng g c logout –flat </a:t>
            </a:r>
          </a:p>
          <a:p>
            <a:r>
              <a:rPr lang="en-US" dirty="0"/>
              <a:t>And get a new component added to your project together with template, styles and a spec:</a:t>
            </a:r>
          </a:p>
          <a:p>
            <a:r>
              <a:rPr lang="en-US" dirty="0"/>
              <a:t>Generators help maintain the consistency of your project, so not everyone writes components, pipes or whatever in a different way. Uniformity and consistency will help both existing and new developers to work with a given codebase</a:t>
            </a:r>
          </a:p>
          <a:p>
            <a:r>
              <a:rPr lang="en-US" dirty="0"/>
              <a:t>If you forget about all the generators that are available you can get a list by typing:</a:t>
            </a:r>
          </a:p>
          <a:p>
            <a:r>
              <a:rPr lang="en-US" dirty="0"/>
              <a:t>ng serve --port 4100 [ to change </a:t>
            </a:r>
            <a:r>
              <a:rPr lang="en-US"/>
              <a:t>the port no]</a:t>
            </a:r>
            <a:endParaRPr lang="en-US" dirty="0"/>
          </a:p>
          <a:p>
            <a:r>
              <a:rPr lang="en-US" dirty="0"/>
              <a:t>$ ng help generate	</a:t>
            </a:r>
          </a:p>
          <a:p>
            <a:endParaRPr lang="en-US" dirty="0"/>
          </a:p>
          <a:p>
            <a:endParaRPr lang="en-US" dirty="0"/>
          </a:p>
        </p:txBody>
      </p:sp>
    </p:spTree>
    <p:extLst>
      <p:ext uri="{BB962C8B-B14F-4D97-AF65-F5344CB8AC3E}">
        <p14:creationId xmlns:p14="http://schemas.microsoft.com/office/powerpoint/2010/main" val="205798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dirty="0" err="1"/>
              <a:t>AngularCLI</a:t>
            </a:r>
            <a:r>
              <a:rPr lang="en-US" dirty="0"/>
              <a:t> Features</a:t>
            </a:r>
          </a:p>
        </p:txBody>
      </p:sp>
      <p:sp>
        <p:nvSpPr>
          <p:cNvPr id="9" name="Content Placeholder 2"/>
          <p:cNvSpPr>
            <a:spLocks noGrp="1"/>
          </p:cNvSpPr>
          <p:nvPr>
            <p:ph sz="quarter" idx="1"/>
          </p:nvPr>
        </p:nvSpPr>
        <p:spPr>
          <a:xfrm>
            <a:off x="467544" y="620688"/>
            <a:ext cx="7632848" cy="6192688"/>
          </a:xfrm>
        </p:spPr>
        <p:txBody>
          <a:bodyPr/>
          <a:lstStyle/>
          <a:p>
            <a:pPr marL="0" indent="0">
              <a:buNone/>
            </a:pPr>
            <a:r>
              <a:rPr lang="en-US" b="1" dirty="0"/>
              <a:t>Bootstrapping a project</a:t>
            </a:r>
          </a:p>
          <a:p>
            <a:r>
              <a:rPr lang="en-US" dirty="0"/>
              <a:t>It creates the initial project structure with a root </a:t>
            </a:r>
            <a:r>
              <a:rPr lang="en-US" dirty="0" err="1"/>
              <a:t>NgModule</a:t>
            </a:r>
            <a:r>
              <a:rPr lang="en-US" dirty="0"/>
              <a:t> and a root component and bootstraps it using the </a:t>
            </a:r>
            <a:r>
              <a:rPr lang="en-US" dirty="0" err="1"/>
              <a:t>platformBootstrapDynamic</a:t>
            </a:r>
            <a:r>
              <a:rPr lang="en-US" dirty="0"/>
              <a:t> method.</a:t>
            </a:r>
          </a:p>
          <a:p>
            <a:r>
              <a:rPr lang="en-US" dirty="0"/>
              <a:t>The project is also configured to use the </a:t>
            </a:r>
            <a:r>
              <a:rPr lang="en-US" dirty="0" err="1"/>
              <a:t>webpack</a:t>
            </a:r>
            <a:r>
              <a:rPr lang="en-US" dirty="0"/>
              <a:t> loader which handles things like module loading, bundling and </a:t>
            </a:r>
            <a:r>
              <a:rPr lang="en-US" dirty="0" err="1"/>
              <a:t>minification</a:t>
            </a:r>
            <a:r>
              <a:rPr lang="en-US" dirty="0"/>
              <a:t> of dependent code.</a:t>
            </a:r>
          </a:p>
          <a:p>
            <a:pPr marL="0" indent="0">
              <a:buNone/>
            </a:pPr>
            <a:r>
              <a:rPr lang="en-US" b="1" dirty="0"/>
              <a:t>Serving and live reloading</a:t>
            </a:r>
          </a:p>
          <a:p>
            <a:r>
              <a:rPr lang="en-US" dirty="0"/>
              <a:t>Starts a local web-server to view application in the browser: localhost:4200.</a:t>
            </a:r>
          </a:p>
          <a:p>
            <a:r>
              <a:rPr lang="en-US" dirty="0"/>
              <a:t>Also watches for any changes to our files and automatically reloads the webpage if there are any.</a:t>
            </a:r>
          </a:p>
          <a:p>
            <a:pPr marL="0" indent="0">
              <a:buNone/>
            </a:pPr>
            <a:r>
              <a:rPr lang="en-US" b="1" dirty="0"/>
              <a:t>Code generation</a:t>
            </a:r>
          </a:p>
          <a:p>
            <a:r>
              <a:rPr lang="en-US" dirty="0"/>
              <a:t>Can create components directives, services, pipes etc. all from  command line with all the necessary files, folders and boilerplate code included.</a:t>
            </a:r>
          </a:p>
          <a:p>
            <a:pPr marL="0" indent="0">
              <a:buNone/>
            </a:pPr>
            <a:r>
              <a:rPr lang="en-US" b="1" dirty="0"/>
              <a:t>Testing</a:t>
            </a:r>
          </a:p>
          <a:p>
            <a:r>
              <a:rPr lang="en-US" dirty="0"/>
              <a:t>Generated code also comes with bootstrapped jasmine test spec files, we can use the CLI to compile and run all the tests with a single command.</a:t>
            </a:r>
          </a:p>
          <a:p>
            <a:r>
              <a:rPr lang="en-US" dirty="0"/>
              <a:t>Whenever the CLI detects changes to any file it re-runs all the tests automatically in the background.</a:t>
            </a:r>
          </a:p>
          <a:p>
            <a:pPr marL="0" indent="0">
              <a:buNone/>
            </a:pPr>
            <a:r>
              <a:rPr lang="en-US" b="1" dirty="0"/>
              <a:t>Packaging and releasing</a:t>
            </a:r>
          </a:p>
          <a:p>
            <a:r>
              <a:rPr lang="en-US" dirty="0"/>
              <a:t>The CLI doesn’t just stop with development, using it we can also package our application ready for release to a server.</a:t>
            </a:r>
          </a:p>
          <a:p>
            <a:endParaRPr lang="en-US" dirty="0">
              <a:effectLst/>
            </a:endParaRPr>
          </a:p>
        </p:txBody>
      </p:sp>
    </p:spTree>
    <p:extLst>
      <p:ext uri="{BB962C8B-B14F-4D97-AF65-F5344CB8AC3E}">
        <p14:creationId xmlns:p14="http://schemas.microsoft.com/office/powerpoint/2010/main" val="52704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Angular2 Building Blocks</a:t>
            </a:r>
          </a:p>
        </p:txBody>
      </p:sp>
      <p:sp>
        <p:nvSpPr>
          <p:cNvPr id="10" name="Content Placeholder 2"/>
          <p:cNvSpPr>
            <a:spLocks noGrp="1"/>
          </p:cNvSpPr>
          <p:nvPr>
            <p:ph sz="quarter" idx="1"/>
          </p:nvPr>
        </p:nvSpPr>
        <p:spPr>
          <a:xfrm>
            <a:off x="233363" y="1112838"/>
            <a:ext cx="8587109" cy="5052466"/>
          </a:xfrm>
        </p:spPr>
        <p:txBody>
          <a:bodyPr>
            <a:normAutofit fontScale="92500"/>
          </a:bodyPr>
          <a:lstStyle/>
          <a:p>
            <a:r>
              <a:rPr lang="en-US" b="1" dirty="0"/>
              <a:t>Modules</a:t>
            </a:r>
            <a:br>
              <a:rPr lang="en-US" b="1" dirty="0"/>
            </a:br>
            <a:r>
              <a:rPr lang="en-US" dirty="0"/>
              <a:t>A mechanism to group components, directives, pipes and services that are related, in such a way that can be combined with other modules to create an application.</a:t>
            </a:r>
            <a:br>
              <a:rPr lang="en-US" dirty="0"/>
            </a:br>
            <a:r>
              <a:rPr lang="en-US" dirty="0"/>
              <a:t>Every application has a root module [</a:t>
            </a:r>
            <a:r>
              <a:rPr lang="en-US" dirty="0" err="1"/>
              <a:t>AppModule</a:t>
            </a:r>
            <a:r>
              <a:rPr lang="en-US" dirty="0"/>
              <a:t>]</a:t>
            </a:r>
            <a:endParaRPr lang="en-US" b="1" dirty="0"/>
          </a:p>
          <a:p>
            <a:r>
              <a:rPr lang="en-US" b="1" dirty="0"/>
              <a:t>Component</a:t>
            </a:r>
            <a:r>
              <a:rPr lang="en-US" dirty="0"/>
              <a:t> </a:t>
            </a:r>
            <a:br>
              <a:rPr lang="en-US" dirty="0"/>
            </a:br>
            <a:r>
              <a:rPr lang="en-US" dirty="0"/>
              <a:t>Completely decoupled with DOM. Represents UI in angular application and consists of html template (View), data, logic behind view. They can have other components</a:t>
            </a:r>
          </a:p>
          <a:p>
            <a:r>
              <a:rPr lang="en-US" sz="1800" b="1" dirty="0"/>
              <a:t>Directives</a:t>
            </a:r>
            <a:br>
              <a:rPr lang="en-US" sz="1800" dirty="0"/>
            </a:br>
            <a:r>
              <a:rPr lang="en-US" sz="1800" dirty="0"/>
              <a:t>Modify DOM elements and/or extend their behavior. They don</a:t>
            </a:r>
            <a:r>
              <a:rPr lang="uk-UA" sz="1800" dirty="0"/>
              <a:t>’</a:t>
            </a:r>
            <a:r>
              <a:rPr lang="en-US" sz="1800" dirty="0"/>
              <a:t>t have template or HTML element. Just used to add behavior to existing element.</a:t>
            </a:r>
            <a:br>
              <a:rPr lang="en-US" sz="1800" dirty="0"/>
            </a:br>
            <a:r>
              <a:rPr lang="en-US" sz="1800" dirty="0"/>
              <a:t>E.g. : grow textbox size on focus.</a:t>
            </a:r>
          </a:p>
          <a:p>
            <a:r>
              <a:rPr lang="en-US" dirty="0"/>
              <a:t>&lt;h1 style=‘ ’&gt;&lt;/h1&gt;</a:t>
            </a:r>
            <a:endParaRPr lang="en-US" sz="1800" dirty="0"/>
          </a:p>
          <a:p>
            <a:r>
              <a:rPr lang="en-US" b="1" dirty="0"/>
              <a:t>Services</a:t>
            </a:r>
            <a:br>
              <a:rPr lang="en-US" dirty="0"/>
            </a:br>
            <a:r>
              <a:rPr lang="en-US" dirty="0"/>
              <a:t>Application might need to communicate with backend server API to fetch or save data. These logic are not related to views and hence are delegated to services. They are plain classes that encapsulates non-UI logic like : data access, logging, configuration etc.</a:t>
            </a:r>
          </a:p>
          <a:p>
            <a:r>
              <a:rPr lang="en-US" b="1" dirty="0"/>
              <a:t>Routers</a:t>
            </a:r>
            <a:br>
              <a:rPr lang="en-US" dirty="0"/>
            </a:br>
            <a:r>
              <a:rPr lang="en-US" dirty="0"/>
              <a:t>They are used for navigation within the application</a:t>
            </a:r>
            <a:endParaRPr lang="en-US" sz="1800" dirty="0"/>
          </a:p>
        </p:txBody>
      </p:sp>
    </p:spTree>
    <p:extLst>
      <p:ext uri="{BB962C8B-B14F-4D97-AF65-F5344CB8AC3E}">
        <p14:creationId xmlns:p14="http://schemas.microsoft.com/office/powerpoint/2010/main" val="12197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cebook Components - ReactJS Tutorial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620688"/>
            <a:ext cx="8787926"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962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Create a project</a:t>
            </a:r>
          </a:p>
        </p:txBody>
      </p:sp>
      <p:sp>
        <p:nvSpPr>
          <p:cNvPr id="9" name="Content Placeholder 2"/>
          <p:cNvSpPr>
            <a:spLocks noGrp="1"/>
          </p:cNvSpPr>
          <p:nvPr>
            <p:ph sz="quarter" idx="1"/>
          </p:nvPr>
        </p:nvSpPr>
        <p:spPr>
          <a:xfrm>
            <a:off x="611560" y="836712"/>
            <a:ext cx="7848872" cy="5616624"/>
          </a:xfrm>
        </p:spPr>
        <p:txBody>
          <a:bodyPr/>
          <a:lstStyle/>
          <a:p>
            <a:r>
              <a:rPr lang="en-US" dirty="0"/>
              <a:t>Create a folder Angular</a:t>
            </a:r>
          </a:p>
          <a:p>
            <a:r>
              <a:rPr lang="en-US" dirty="0"/>
              <a:t>To create a new app type the following:</a:t>
            </a:r>
            <a:br>
              <a:rPr lang="en-US" dirty="0"/>
            </a:br>
            <a:r>
              <a:rPr lang="en-US" dirty="0"/>
              <a:t>	Angular&gt; ng new demo</a:t>
            </a:r>
            <a:br>
              <a:rPr lang="en-US" dirty="0"/>
            </a:br>
            <a:r>
              <a:rPr lang="en-US" dirty="0"/>
              <a:t>This will bootstrap a complete Angular app inside the demo folder with all the necessary dependencies and configurations for useful stuff like </a:t>
            </a:r>
            <a:r>
              <a:rPr lang="en-US" dirty="0" err="1"/>
              <a:t>linting</a:t>
            </a:r>
            <a:r>
              <a:rPr lang="en-US" dirty="0"/>
              <a:t>, testing, live reloading, etc.</a:t>
            </a:r>
          </a:p>
          <a:p>
            <a:r>
              <a:rPr lang="en-US" dirty="0"/>
              <a:t>You can serve your application through an http server using the serve </a:t>
            </a:r>
            <a:br>
              <a:rPr lang="en-US" dirty="0"/>
            </a:br>
            <a:r>
              <a:rPr lang="en-US" dirty="0"/>
              <a:t>	 cd demo</a:t>
            </a:r>
          </a:p>
          <a:p>
            <a:r>
              <a:rPr lang="en-US" dirty="0"/>
              <a:t>ng serve  or ng serve –open[start the development server, open a browser and load your app]</a:t>
            </a:r>
          </a:p>
          <a:p>
            <a:r>
              <a:rPr lang="en-US" dirty="0"/>
              <a:t>You can open a browser in the </a:t>
            </a:r>
            <a:r>
              <a:rPr lang="en-US" dirty="0" err="1"/>
              <a:t>url</a:t>
            </a:r>
            <a:r>
              <a:rPr lang="en-US" dirty="0"/>
              <a:t> shown by the cli:</a:t>
            </a:r>
            <a:br>
              <a:rPr lang="en-US" dirty="0"/>
            </a:br>
            <a:r>
              <a:rPr lang="en-US" dirty="0"/>
              <a:t> </a:t>
            </a:r>
            <a:r>
              <a:rPr lang="en-US" dirty="0">
                <a:hlinkClick r:id="rId3"/>
              </a:rPr>
              <a:t>http://localhost:4200</a:t>
            </a:r>
            <a:r>
              <a:rPr lang="en-US" dirty="0"/>
              <a:t>.</a:t>
            </a:r>
          </a:p>
          <a:p>
            <a:r>
              <a:rPr lang="en-US" dirty="0"/>
              <a:t>Stop server by typing </a:t>
            </a:r>
            <a:r>
              <a:rPr lang="en-US" dirty="0" err="1"/>
              <a:t>ctrl+C</a:t>
            </a:r>
            <a:r>
              <a:rPr lang="en-US" dirty="0"/>
              <a:t> in terminal or CMD.</a:t>
            </a:r>
          </a:p>
        </p:txBody>
      </p:sp>
      <p:sp>
        <p:nvSpPr>
          <p:cNvPr id="2" name="Rectangle 1"/>
          <p:cNvSpPr/>
          <p:nvPr/>
        </p:nvSpPr>
        <p:spPr>
          <a:xfrm>
            <a:off x="755576" y="5301208"/>
            <a:ext cx="7848872" cy="923330"/>
          </a:xfrm>
          <a:prstGeom prst="rect">
            <a:avLst/>
          </a:prstGeom>
        </p:spPr>
        <p:txBody>
          <a:bodyPr wrap="square">
            <a:spAutoFit/>
          </a:bodyPr>
          <a:lstStyle/>
          <a:p>
            <a:r>
              <a:rPr lang="en-US" dirty="0">
                <a:solidFill>
                  <a:srgbClr val="0000FF"/>
                </a:solidFill>
                <a:latin typeface="HelveticaNeue" charset="0"/>
                <a:hlinkClick r:id="rId4"/>
              </a:rPr>
              <a:t>Error angular9</a:t>
            </a:r>
          </a:p>
          <a:p>
            <a:r>
              <a:rPr lang="en-US" dirty="0">
                <a:solidFill>
                  <a:srgbClr val="0000FF"/>
                </a:solidFill>
                <a:latin typeface="HelveticaNeue" charset="0"/>
                <a:hlinkClick r:id="rId4"/>
              </a:rPr>
              <a:t>https://stackoverflow.com/questions/61670882/error-in-typeerror-cannot-read-property-flags-of-undefined</a:t>
            </a:r>
            <a:endParaRPr lang="en-US" dirty="0"/>
          </a:p>
        </p:txBody>
      </p:sp>
    </p:spTree>
    <p:extLst>
      <p:ext uri="{BB962C8B-B14F-4D97-AF65-F5344CB8AC3E}">
        <p14:creationId xmlns:p14="http://schemas.microsoft.com/office/powerpoint/2010/main" val="146384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1520" y="44624"/>
            <a:ext cx="8712968" cy="6740307"/>
          </a:xfrm>
          <a:prstGeom prst="rect">
            <a:avLst/>
          </a:prstGeom>
          <a:solidFill>
            <a:schemeClr val="bg1">
              <a:lumMod val="85000"/>
            </a:schemeClr>
          </a:solidFill>
          <a:ln>
            <a:solidFill>
              <a:schemeClr val="accent1"/>
            </a:solidFill>
          </a:ln>
        </p:spPr>
        <p:txBody>
          <a:bodyPr wrap="square">
            <a:spAutoFit/>
          </a:bodyPr>
          <a:lstStyle/>
          <a:p>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app</a:t>
            </a:r>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source</a:t>
            </a:r>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code</a:t>
            </a:r>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and</a:t>
            </a:r>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specs</a:t>
            </a:r>
            <a:r>
              <a:rPr lang="en-US" dirty="0">
                <a:solidFill>
                  <a:srgbClr val="819090"/>
                </a:solidFill>
                <a:latin typeface="Calibri" charset="0"/>
                <a:ea typeface="Calibri" charset="0"/>
                <a:cs typeface="Calibri" charset="0"/>
              </a:rPr>
              <a:t>)</a:t>
            </a:r>
          </a:p>
          <a:p>
            <a:r>
              <a:rPr lang="hr-HR" dirty="0">
                <a:solidFill>
                  <a:srgbClr val="819090"/>
                </a:solidFill>
                <a:latin typeface="Calibri" charset="0"/>
                <a:ea typeface="Calibri" charset="0"/>
                <a:cs typeface="Calibri" charset="0"/>
              </a:rPr>
              <a:t>- </a:t>
            </a:r>
            <a:r>
              <a:rPr lang="hr-HR" dirty="0" err="1">
                <a:solidFill>
                  <a:srgbClr val="2176C7"/>
                </a:solidFill>
                <a:latin typeface="Calibri" charset="0"/>
                <a:ea typeface="Calibri" charset="0"/>
                <a:cs typeface="Calibri" charset="0"/>
              </a:rPr>
              <a:t>src</a:t>
            </a:r>
            <a:endParaRPr lang="hr-HR"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 </a:t>
            </a:r>
            <a:r>
              <a:rPr lang="en-US" dirty="0">
                <a:solidFill>
                  <a:srgbClr val="2176C7"/>
                </a:solidFill>
                <a:latin typeface="Calibri" charset="0"/>
                <a:ea typeface="Calibri" charset="0"/>
                <a:cs typeface="Calibri" charset="0"/>
              </a:rPr>
              <a:t>app</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your app source code (and specs)</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 </a:t>
            </a:r>
            <a:r>
              <a:rPr lang="en-US" dirty="0">
                <a:solidFill>
                  <a:srgbClr val="2176C7"/>
                </a:solidFill>
                <a:latin typeface="Calibri" charset="0"/>
                <a:ea typeface="Calibri" charset="0"/>
                <a:cs typeface="Calibri" charset="0"/>
              </a:rPr>
              <a:t>assets</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static assets like images, </a:t>
            </a:r>
            <a:r>
              <a:rPr lang="en-US" dirty="0" err="1">
                <a:solidFill>
                  <a:srgbClr val="475B62"/>
                </a:solidFill>
                <a:latin typeface="Calibri" charset="0"/>
                <a:ea typeface="Calibri" charset="0"/>
                <a:cs typeface="Calibri" charset="0"/>
              </a:rPr>
              <a:t>etc</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 </a:t>
            </a:r>
            <a:r>
              <a:rPr lang="en-US" dirty="0" err="1">
                <a:solidFill>
                  <a:srgbClr val="2176C7"/>
                </a:solidFill>
                <a:latin typeface="Calibri" charset="0"/>
                <a:ea typeface="Calibri" charset="0"/>
                <a:cs typeface="Calibri" charset="0"/>
              </a:rPr>
              <a:t>index</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html</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the entry point to your app</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 </a:t>
            </a:r>
            <a:r>
              <a:rPr lang="en-US" dirty="0" err="1">
                <a:solidFill>
                  <a:srgbClr val="2176C7"/>
                </a:solidFill>
                <a:latin typeface="Calibri" charset="0"/>
                <a:ea typeface="Calibri" charset="0"/>
                <a:cs typeface="Calibri" charset="0"/>
              </a:rPr>
              <a:t>styles</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scss</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the global styles for your app</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 </a:t>
            </a:r>
            <a:r>
              <a:rPr lang="en-US" dirty="0">
                <a:solidFill>
                  <a:srgbClr val="2176C7"/>
                </a:solidFill>
                <a:latin typeface="Calibri" charset="0"/>
                <a:ea typeface="Calibri" charset="0"/>
                <a:cs typeface="Calibri" charset="0"/>
              </a:rPr>
              <a:t>environments</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here you can define different environment configuration (prod, dev, </a:t>
            </a:r>
            <a:r>
              <a:rPr lang="en-US" dirty="0" err="1">
                <a:solidFill>
                  <a:srgbClr val="475B62"/>
                </a:solidFill>
                <a:latin typeface="Calibri" charset="0"/>
                <a:ea typeface="Calibri" charset="0"/>
                <a:cs typeface="Calibri" charset="0"/>
              </a:rPr>
              <a:t>etc</a:t>
            </a:r>
            <a:r>
              <a:rPr lang="en-US" dirty="0">
                <a:solidFill>
                  <a:srgbClr val="475B62"/>
                </a:solidFill>
                <a:latin typeface="Calibri" charset="0"/>
                <a:ea typeface="Calibri" charset="0"/>
                <a:cs typeface="Calibri" charset="0"/>
              </a:rPr>
              <a:t>)</a:t>
            </a:r>
            <a:endParaRPr lang="en-US" dirty="0">
              <a:solidFill>
                <a:srgbClr val="819090"/>
              </a:solidFill>
              <a:latin typeface="Calibri" charset="0"/>
              <a:ea typeface="Calibri" charset="0"/>
              <a:cs typeface="Calibri" charset="0"/>
            </a:endParaRPr>
          </a:p>
          <a:p>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dependencies</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node_modules</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the source code of your app's dependencies</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package</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json</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the manifest of your app that states all dependencies </a:t>
            </a:r>
            <a:endParaRPr lang="en-US" dirty="0">
              <a:solidFill>
                <a:srgbClr val="819090"/>
              </a:solidFill>
              <a:latin typeface="Calibri" charset="0"/>
              <a:ea typeface="Calibri" charset="0"/>
              <a:cs typeface="Calibri" charset="0"/>
            </a:endParaRPr>
          </a:p>
          <a:p>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TypeScript</a:t>
            </a:r>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configuration</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tsconfig</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json</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a:t>
            </a:r>
            <a:r>
              <a:rPr lang="en-US" dirty="0" err="1">
                <a:solidFill>
                  <a:srgbClr val="475B62"/>
                </a:solidFill>
                <a:latin typeface="Calibri" charset="0"/>
                <a:ea typeface="Calibri" charset="0"/>
                <a:cs typeface="Calibri" charset="0"/>
              </a:rPr>
              <a:t>TypeScript</a:t>
            </a:r>
            <a:r>
              <a:rPr lang="en-US" dirty="0">
                <a:solidFill>
                  <a:srgbClr val="475B62"/>
                </a:solidFill>
                <a:latin typeface="Calibri" charset="0"/>
                <a:ea typeface="Calibri" charset="0"/>
                <a:cs typeface="Calibri" charset="0"/>
              </a:rPr>
              <a:t> compiler configuration</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tslint</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json</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a:t>
            </a:r>
            <a:r>
              <a:rPr lang="en-US" dirty="0" err="1">
                <a:solidFill>
                  <a:srgbClr val="475B62"/>
                </a:solidFill>
                <a:latin typeface="Calibri" charset="0"/>
                <a:ea typeface="Calibri" charset="0"/>
                <a:cs typeface="Calibri" charset="0"/>
              </a:rPr>
              <a:t>TypeScript</a:t>
            </a:r>
            <a:r>
              <a:rPr lang="en-US" dirty="0">
                <a:solidFill>
                  <a:srgbClr val="475B62"/>
                </a:solidFill>
                <a:latin typeface="Calibri" charset="0"/>
                <a:ea typeface="Calibri" charset="0"/>
                <a:cs typeface="Calibri" charset="0"/>
              </a:rPr>
              <a:t> </a:t>
            </a:r>
            <a:r>
              <a:rPr lang="en-US" dirty="0" err="1">
                <a:solidFill>
                  <a:srgbClr val="475B62"/>
                </a:solidFill>
                <a:latin typeface="Calibri" charset="0"/>
                <a:ea typeface="Calibri" charset="0"/>
                <a:cs typeface="Calibri" charset="0"/>
              </a:rPr>
              <a:t>linting</a:t>
            </a:r>
            <a:r>
              <a:rPr lang="en-US" dirty="0">
                <a:solidFill>
                  <a:srgbClr val="475B62"/>
                </a:solidFill>
                <a:latin typeface="Calibri" charset="0"/>
                <a:ea typeface="Calibri" charset="0"/>
                <a:cs typeface="Calibri" charset="0"/>
              </a:rPr>
              <a:t> configuration</a:t>
            </a:r>
            <a:endParaRPr lang="en-US" dirty="0">
              <a:solidFill>
                <a:srgbClr val="819090"/>
              </a:solidFill>
              <a:latin typeface="Calibri" charset="0"/>
              <a:ea typeface="Calibri" charset="0"/>
              <a:cs typeface="Calibri" charset="0"/>
            </a:endParaRPr>
          </a:p>
          <a:p>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Testing</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a:solidFill>
                  <a:srgbClr val="2176C7"/>
                </a:solidFill>
                <a:latin typeface="Calibri" charset="0"/>
                <a:ea typeface="Calibri" charset="0"/>
                <a:cs typeface="Calibri" charset="0"/>
              </a:rPr>
              <a:t>e2e</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a folder with end to end tests</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karma</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conf</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js</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karma test runner configuration</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protractor</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conf</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js</a:t>
            </a:r>
            <a:r>
              <a:rPr lang="en-US" dirty="0">
                <a:solidFill>
                  <a:srgbClr val="819090"/>
                </a:solidFill>
                <a:latin typeface="Calibri" charset="0"/>
                <a:ea typeface="Calibri" charset="0"/>
                <a:cs typeface="Calibri" charset="0"/>
              </a:rPr>
              <a:t>  </a:t>
            </a:r>
            <a:r>
              <a:rPr lang="en-US" dirty="0">
                <a:solidFill>
                  <a:srgbClr val="475B62"/>
                </a:solidFill>
                <a:latin typeface="Calibri" charset="0"/>
                <a:ea typeface="Calibri" charset="0"/>
                <a:cs typeface="Calibri" charset="0"/>
              </a:rPr>
              <a:t># protractor e2e tests configuration</a:t>
            </a:r>
            <a:endParaRPr lang="en-US" dirty="0">
              <a:solidFill>
                <a:srgbClr val="819090"/>
              </a:solidFill>
              <a:latin typeface="Calibri" charset="0"/>
              <a:ea typeface="Calibri" charset="0"/>
              <a:cs typeface="Calibri" charset="0"/>
            </a:endParaRPr>
          </a:p>
          <a:p>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gitignore</a:t>
            </a:r>
            <a:endParaRPr lang="en-US" dirty="0">
              <a:solidFill>
                <a:srgbClr val="819090"/>
              </a:solidFill>
              <a:latin typeface="Calibri" charset="0"/>
              <a:ea typeface="Calibri" charset="0"/>
              <a:cs typeface="Calibri" charset="0"/>
            </a:endParaRPr>
          </a:p>
          <a:p>
            <a:r>
              <a:rPr lang="en-US" dirty="0">
                <a:solidFill>
                  <a:srgbClr val="819090"/>
                </a:solidFill>
                <a:latin typeface="Calibri" charset="0"/>
                <a:ea typeface="Calibri" charset="0"/>
                <a:cs typeface="Calibri" charset="0"/>
              </a:rPr>
              <a:t>- </a:t>
            </a:r>
            <a:r>
              <a:rPr lang="en-US" dirty="0" err="1">
                <a:solidFill>
                  <a:srgbClr val="2176C7"/>
                </a:solidFill>
                <a:latin typeface="Calibri" charset="0"/>
                <a:ea typeface="Calibri" charset="0"/>
                <a:cs typeface="Calibri" charset="0"/>
              </a:rPr>
              <a:t>README</a:t>
            </a:r>
            <a:r>
              <a:rPr lang="en-US" dirty="0" err="1">
                <a:solidFill>
                  <a:srgbClr val="819090"/>
                </a:solidFill>
                <a:latin typeface="Calibri" charset="0"/>
                <a:ea typeface="Calibri" charset="0"/>
                <a:cs typeface="Calibri" charset="0"/>
              </a:rPr>
              <a:t>.</a:t>
            </a:r>
            <a:r>
              <a:rPr lang="en-US" dirty="0" err="1">
                <a:solidFill>
                  <a:srgbClr val="2176C7"/>
                </a:solidFill>
                <a:latin typeface="Calibri" charset="0"/>
                <a:ea typeface="Calibri" charset="0"/>
                <a:cs typeface="Calibri" charset="0"/>
              </a:rPr>
              <a:t>md</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11216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Flow </a:t>
            </a:r>
          </a:p>
        </p:txBody>
      </p:sp>
      <p:graphicFrame>
        <p:nvGraphicFramePr>
          <p:cNvPr id="4" name="Diagram 3"/>
          <p:cNvGraphicFramePr/>
          <p:nvPr>
            <p:extLst>
              <p:ext uri="{D42A27DB-BD31-4B8C-83A1-F6EECF244321}">
                <p14:modId xmlns:p14="http://schemas.microsoft.com/office/powerpoint/2010/main" val="468095262"/>
              </p:ext>
            </p:extLst>
          </p:nvPr>
        </p:nvGraphicFramePr>
        <p:xfrm>
          <a:off x="611560" y="692696"/>
          <a:ext cx="7704856"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788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Entry Point</a:t>
            </a:r>
          </a:p>
        </p:txBody>
      </p:sp>
      <p:sp>
        <p:nvSpPr>
          <p:cNvPr id="9" name="Content Placeholder 2"/>
          <p:cNvSpPr>
            <a:spLocks noGrp="1"/>
          </p:cNvSpPr>
          <p:nvPr>
            <p:ph sz="quarter" idx="1"/>
          </p:nvPr>
        </p:nvSpPr>
        <p:spPr>
          <a:xfrm>
            <a:off x="251520" y="876046"/>
            <a:ext cx="8568952" cy="5505282"/>
          </a:xfrm>
        </p:spPr>
        <p:txBody>
          <a:bodyPr/>
          <a:lstStyle/>
          <a:p>
            <a:r>
              <a:rPr lang="en-US" dirty="0" err="1"/>
              <a:t>index.html</a:t>
            </a:r>
            <a:r>
              <a:rPr lang="en-US" dirty="0"/>
              <a:t> is the entry point to your application:</a:t>
            </a:r>
          </a:p>
          <a:p>
            <a:r>
              <a:rPr lang="en-US" dirty="0"/>
              <a:t>It links to your styles and </a:t>
            </a:r>
            <a:r>
              <a:rPr lang="en-US" dirty="0" err="1"/>
              <a:t>javascript</a:t>
            </a:r>
            <a:r>
              <a:rPr lang="en-US" dirty="0"/>
              <a:t> files</a:t>
            </a:r>
          </a:p>
          <a:p>
            <a:r>
              <a:rPr lang="en-US" dirty="0"/>
              <a:t>It provides the HTML markup for your application with the custom &lt;app-root&gt; element.</a:t>
            </a:r>
          </a:p>
          <a:p>
            <a:r>
              <a:rPr lang="en-US" dirty="0"/>
              <a:t>Take a look at the </a:t>
            </a:r>
            <a:r>
              <a:rPr lang="en-US" dirty="0" err="1"/>
              <a:t>index.html</a:t>
            </a:r>
            <a:r>
              <a:rPr lang="en-US" dirty="0"/>
              <a:t> file :  </a:t>
            </a:r>
          </a:p>
          <a:p>
            <a:r>
              <a:rPr lang="en-US" dirty="0"/>
              <a:t>All you can see is a custom element app-root. </a:t>
            </a:r>
          </a:p>
          <a:p>
            <a:r>
              <a:rPr lang="en-US" dirty="0"/>
              <a:t>Angular CLI relies on </a:t>
            </a:r>
            <a:r>
              <a:rPr lang="en-US" dirty="0" err="1"/>
              <a:t>Webpack</a:t>
            </a:r>
            <a:r>
              <a:rPr lang="en-US" dirty="0"/>
              <a:t> to inject all </a:t>
            </a:r>
            <a:r>
              <a:rPr lang="en-US" dirty="0" err="1"/>
              <a:t>javascript</a:t>
            </a:r>
            <a:r>
              <a:rPr lang="en-US" dirty="0"/>
              <a:t> and CSS files when they are needed.</a:t>
            </a:r>
          </a:p>
        </p:txBody>
      </p:sp>
    </p:spTree>
    <p:extLst>
      <p:ext uri="{BB962C8B-B14F-4D97-AF65-F5344CB8AC3E}">
        <p14:creationId xmlns:p14="http://schemas.microsoft.com/office/powerpoint/2010/main" val="193376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Webpack</a:t>
            </a:r>
            <a:r>
              <a:rPr lang="en-US" dirty="0"/>
              <a:t> </a:t>
            </a:r>
          </a:p>
        </p:txBody>
      </p:sp>
      <p:sp>
        <p:nvSpPr>
          <p:cNvPr id="9" name="Content Placeholder 2"/>
          <p:cNvSpPr>
            <a:spLocks noGrp="1"/>
          </p:cNvSpPr>
          <p:nvPr>
            <p:ph sz="quarter" idx="1"/>
          </p:nvPr>
        </p:nvSpPr>
        <p:spPr>
          <a:xfrm>
            <a:off x="611560" y="1052736"/>
            <a:ext cx="7848872" cy="5400600"/>
          </a:xfrm>
        </p:spPr>
        <p:txBody>
          <a:bodyPr/>
          <a:lstStyle/>
          <a:p>
            <a:pPr marL="285750"/>
            <a:r>
              <a:rPr lang="en-US" sz="2000" dirty="0"/>
              <a:t>In the olden days you would create a script tag, write your </a:t>
            </a:r>
            <a:r>
              <a:rPr lang="en-US" sz="2000" dirty="0" err="1"/>
              <a:t>javascript</a:t>
            </a:r>
            <a:r>
              <a:rPr lang="en-US" sz="2000" dirty="0"/>
              <a:t>   </a:t>
            </a:r>
            <a:br>
              <a:rPr lang="en-US" sz="2000" dirty="0"/>
            </a:br>
            <a:r>
              <a:rPr lang="en-US" sz="2000" dirty="0"/>
              <a:t> and that would be it. </a:t>
            </a:r>
          </a:p>
          <a:p>
            <a:pPr marL="285750"/>
            <a:r>
              <a:rPr lang="en-US" sz="1800" dirty="0"/>
              <a:t>With the need of highly interactive and rich web applications and the use of  </a:t>
            </a:r>
            <a:br>
              <a:rPr lang="en-US" sz="1800" dirty="0"/>
            </a:br>
            <a:r>
              <a:rPr lang="en-US" sz="1800" dirty="0"/>
              <a:t> modern web technologies like </a:t>
            </a:r>
            <a:r>
              <a:rPr lang="en-US" sz="1800" dirty="0" err="1"/>
              <a:t>TypeScript</a:t>
            </a:r>
            <a:r>
              <a:rPr lang="en-US" sz="1800" dirty="0"/>
              <a:t>, SASS or </a:t>
            </a:r>
            <a:r>
              <a:rPr lang="en-US" sz="1800" dirty="0" err="1"/>
              <a:t>ESnext</a:t>
            </a:r>
            <a:r>
              <a:rPr lang="en-US" sz="1800" dirty="0"/>
              <a:t> and new features like </a:t>
            </a:r>
            <a:br>
              <a:rPr lang="en-US" sz="1800" dirty="0"/>
            </a:br>
            <a:r>
              <a:rPr lang="en-US" sz="1800" dirty="0"/>
              <a:t> ES6 modules we need something that can translate our applications into </a:t>
            </a:r>
            <a:br>
              <a:rPr lang="en-US" sz="1800" dirty="0"/>
            </a:br>
            <a:r>
              <a:rPr lang="en-US" sz="1800" dirty="0"/>
              <a:t> something that can run in any browser.</a:t>
            </a:r>
          </a:p>
          <a:p>
            <a:pPr marL="285750"/>
            <a:r>
              <a:rPr lang="en-US" sz="1800" dirty="0"/>
              <a:t>That’s where tools like </a:t>
            </a:r>
            <a:r>
              <a:rPr lang="en-US" sz="1800" dirty="0" err="1"/>
              <a:t>Webpack</a:t>
            </a:r>
            <a:r>
              <a:rPr lang="en-US" sz="1800" dirty="0"/>
              <a:t> step in. </a:t>
            </a:r>
          </a:p>
          <a:p>
            <a:pPr marL="285750"/>
            <a:r>
              <a:rPr lang="en-US" sz="1800" dirty="0" err="1"/>
              <a:t>Webpack</a:t>
            </a:r>
            <a:r>
              <a:rPr lang="en-US" sz="1800" dirty="0"/>
              <a:t> is a module bundler that takes all these files and modules, processes </a:t>
            </a:r>
            <a:br>
              <a:rPr lang="en-US" sz="1800" dirty="0"/>
            </a:br>
            <a:r>
              <a:rPr lang="en-US" sz="1800" dirty="0"/>
              <a:t> them and makes them available in a way that can be run in any browser. </a:t>
            </a:r>
          </a:p>
          <a:p>
            <a:pPr marL="285750"/>
            <a:r>
              <a:rPr lang="en-US" sz="1800" dirty="0"/>
              <a:t>Moreover it can optimize your application by taking advantage of a rich </a:t>
            </a:r>
            <a:br>
              <a:rPr lang="en-US" sz="1800" dirty="0"/>
            </a:br>
            <a:r>
              <a:rPr lang="en-US" sz="1800" dirty="0"/>
              <a:t> community of plugins.</a:t>
            </a:r>
            <a:endParaRPr lang="en-US" sz="2000" dirty="0">
              <a:effectLst/>
            </a:endParaRPr>
          </a:p>
        </p:txBody>
      </p:sp>
      <p:sp>
        <p:nvSpPr>
          <p:cNvPr id="2" name="TextBox 1"/>
          <p:cNvSpPr txBox="1"/>
          <p:nvPr/>
        </p:nvSpPr>
        <p:spPr>
          <a:xfrm>
            <a:off x="1331640" y="4869160"/>
            <a:ext cx="5876417" cy="923330"/>
          </a:xfrm>
          <a:prstGeom prst="rect">
            <a:avLst/>
          </a:prstGeom>
          <a:noFill/>
        </p:spPr>
        <p:txBody>
          <a:bodyPr wrap="none" rtlCol="0">
            <a:spAutoFit/>
          </a:bodyPr>
          <a:lstStyle/>
          <a:p>
            <a:r>
              <a:rPr lang="en-US" dirty="0">
                <a:hlinkClick r:id="rId3"/>
              </a:rPr>
              <a:t>https://webpack.js.org/concepts/</a:t>
            </a:r>
            <a:endParaRPr lang="en-US" dirty="0"/>
          </a:p>
          <a:p>
            <a:r>
              <a:rPr lang="en-US" dirty="0"/>
              <a:t>Details to look at </a:t>
            </a:r>
            <a:r>
              <a:rPr lang="en-US" dirty="0" err="1"/>
              <a:t>webpack</a:t>
            </a:r>
            <a:r>
              <a:rPr lang="en-US" dirty="0"/>
              <a:t> </a:t>
            </a:r>
            <a:r>
              <a:rPr lang="en-US" dirty="0" err="1"/>
              <a:t>config</a:t>
            </a:r>
            <a:r>
              <a:rPr lang="en-US" dirty="0"/>
              <a:t> file</a:t>
            </a:r>
          </a:p>
          <a:p>
            <a:r>
              <a:rPr lang="en-US" dirty="0"/>
              <a:t>http://</a:t>
            </a:r>
            <a:r>
              <a:rPr lang="en-US" dirty="0" err="1"/>
              <a:t>www.dzurico.com</a:t>
            </a:r>
            <a:r>
              <a:rPr lang="en-US" dirty="0"/>
              <a:t>/angular-cli-with-the-super-powers/</a:t>
            </a:r>
          </a:p>
        </p:txBody>
      </p:sp>
    </p:spTree>
    <p:extLst>
      <p:ext uri="{BB962C8B-B14F-4D97-AF65-F5344CB8AC3E}">
        <p14:creationId xmlns:p14="http://schemas.microsoft.com/office/powerpoint/2010/main" val="546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Introduction</a:t>
            </a:r>
          </a:p>
          <a:p>
            <a:r>
              <a:rPr lang="en-US" sz="2400" dirty="0">
                <a:effectLst/>
              </a:rPr>
              <a:t>Angular History</a:t>
            </a:r>
          </a:p>
          <a:p>
            <a:r>
              <a:rPr lang="en-US" sz="2400" dirty="0">
                <a:effectLst/>
              </a:rPr>
              <a:t>Installation</a:t>
            </a:r>
          </a:p>
          <a:p>
            <a:r>
              <a:rPr lang="en-US" sz="2400" dirty="0"/>
              <a:t>Architecture</a:t>
            </a:r>
          </a:p>
          <a:p>
            <a:r>
              <a:rPr lang="en-US" sz="2400" dirty="0">
                <a:effectLst/>
              </a:rPr>
              <a:t>Building blocks</a:t>
            </a:r>
          </a:p>
          <a:p>
            <a:r>
              <a:rPr lang="en-US" sz="2400" dirty="0"/>
              <a:t>Syntax</a:t>
            </a:r>
          </a:p>
          <a:p>
            <a:r>
              <a:rPr lang="en-US" sz="2400" dirty="0"/>
              <a:t>Components</a:t>
            </a:r>
          </a:p>
          <a:p>
            <a:r>
              <a:rPr lang="en-US" sz="2400" dirty="0"/>
              <a:t>Styles</a:t>
            </a:r>
          </a:p>
          <a:p>
            <a:r>
              <a:rPr lang="en-US" sz="2400" dirty="0"/>
              <a:t>Templates</a:t>
            </a:r>
          </a:p>
          <a:p>
            <a:r>
              <a:rPr lang="en-US" sz="2400" dirty="0"/>
              <a:t>Binding</a:t>
            </a:r>
          </a:p>
          <a:p>
            <a:r>
              <a:rPr lang="en-US" sz="2400" dirty="0"/>
              <a:t>Lifecycle</a:t>
            </a:r>
          </a:p>
          <a:p>
            <a:r>
              <a:rPr lang="en-US" sz="2400" dirty="0"/>
              <a:t>Content Projection</a:t>
            </a:r>
          </a:p>
          <a:p>
            <a:endParaRPr lang="en-US" sz="2000" dirty="0"/>
          </a:p>
          <a:p>
            <a:endParaRPr lang="en-US" sz="2200" dirty="0">
              <a:effectLst/>
            </a:endParaRPr>
          </a:p>
        </p:txBody>
      </p:sp>
      <p:sp>
        <p:nvSpPr>
          <p:cNvPr id="3" name="Title 2"/>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Bootstrapping</a:t>
            </a:r>
          </a:p>
        </p:txBody>
      </p:sp>
      <p:sp>
        <p:nvSpPr>
          <p:cNvPr id="9" name="Content Placeholder 2"/>
          <p:cNvSpPr>
            <a:spLocks noGrp="1"/>
          </p:cNvSpPr>
          <p:nvPr>
            <p:ph sz="quarter" idx="1"/>
          </p:nvPr>
        </p:nvSpPr>
        <p:spPr>
          <a:xfrm>
            <a:off x="611560" y="1052736"/>
            <a:ext cx="7992888" cy="4464496"/>
          </a:xfrm>
        </p:spPr>
        <p:txBody>
          <a:bodyPr/>
          <a:lstStyle/>
          <a:p>
            <a:r>
              <a:rPr lang="en-US" dirty="0"/>
              <a:t>Angular 2 uses </a:t>
            </a:r>
            <a:r>
              <a:rPr lang="en-US" dirty="0" err="1"/>
              <a:t>bootstrapper</a:t>
            </a:r>
            <a:r>
              <a:rPr lang="en-US" dirty="0"/>
              <a:t> and the logic is in the </a:t>
            </a:r>
            <a:r>
              <a:rPr lang="en-US" dirty="0" err="1"/>
              <a:t>src</a:t>
            </a:r>
            <a:r>
              <a:rPr lang="en-US" dirty="0"/>
              <a:t>/</a:t>
            </a:r>
            <a:r>
              <a:rPr lang="en-US" dirty="0" err="1"/>
              <a:t>main.ts</a:t>
            </a:r>
            <a:r>
              <a:rPr lang="en-US" dirty="0"/>
              <a:t> module:</a:t>
            </a:r>
          </a:p>
          <a:p>
            <a:r>
              <a:rPr lang="en-US" dirty="0"/>
              <a:t>The core module is ’@angular/core'</a:t>
            </a:r>
          </a:p>
          <a:p>
            <a:r>
              <a:rPr lang="en-US" dirty="0"/>
              <a:t>This file imports </a:t>
            </a:r>
            <a:r>
              <a:rPr lang="en-US" dirty="0" err="1"/>
              <a:t>platformBrowserDynamic</a:t>
            </a:r>
            <a:r>
              <a:rPr lang="en-US" dirty="0"/>
              <a:t> object from the '@angular/platform-browser-dynamic' module and call its </a:t>
            </a:r>
            <a:r>
              <a:rPr lang="en-US" dirty="0" err="1"/>
              <a:t>bootstrapModule</a:t>
            </a:r>
            <a:r>
              <a:rPr lang="en-US" dirty="0"/>
              <a:t> function with the </a:t>
            </a:r>
            <a:r>
              <a:rPr lang="en-US" dirty="0" err="1"/>
              <a:t>AppModule</a:t>
            </a:r>
            <a:r>
              <a:rPr lang="en-US" dirty="0"/>
              <a:t> as argument.</a:t>
            </a:r>
          </a:p>
          <a:p>
            <a:r>
              <a:rPr lang="en-US" dirty="0"/>
              <a:t>The '@angular/platform-browser-dynamic' </a:t>
            </a:r>
            <a:r>
              <a:rPr lang="en-US" dirty="0" err="1"/>
              <a:t>bootstrapper</a:t>
            </a:r>
            <a:r>
              <a:rPr lang="en-US" dirty="0"/>
              <a:t> hints at the fact that Angular  is platform agnostic. That is, you can run it in the browser, but you can also run it on a web worker or in the server using different </a:t>
            </a:r>
            <a:r>
              <a:rPr lang="en-US" dirty="0" err="1"/>
              <a:t>bootstrappers</a:t>
            </a:r>
            <a:r>
              <a:rPr lang="en-US" dirty="0"/>
              <a:t>.</a:t>
            </a:r>
          </a:p>
          <a:p>
            <a:r>
              <a:rPr lang="en-US" dirty="0"/>
              <a:t>Angular  modules are imported by name, and application components are imported using relative paths.</a:t>
            </a:r>
          </a:p>
          <a:p>
            <a:r>
              <a:rPr lang="en-US" dirty="0"/>
              <a:t>Calling the </a:t>
            </a:r>
            <a:r>
              <a:rPr lang="en-US" dirty="0" err="1"/>
              <a:t>bootstrapModule</a:t>
            </a:r>
            <a:r>
              <a:rPr lang="en-US" dirty="0"/>
              <a:t> function with the </a:t>
            </a:r>
            <a:r>
              <a:rPr lang="en-US" dirty="0" err="1"/>
              <a:t>AppModule</a:t>
            </a:r>
            <a:r>
              <a:rPr lang="en-US" dirty="0"/>
              <a:t> as argument tells Angular that this module is the main module for your application.</a:t>
            </a:r>
          </a:p>
          <a:p>
            <a:endParaRPr lang="it-IT" dirty="0"/>
          </a:p>
        </p:txBody>
      </p:sp>
    </p:spTree>
    <p:extLst>
      <p:ext uri="{BB962C8B-B14F-4D97-AF65-F5344CB8AC3E}">
        <p14:creationId xmlns:p14="http://schemas.microsoft.com/office/powerpoint/2010/main" val="203209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NgModule</a:t>
            </a:r>
            <a:endParaRPr lang="en-US" dirty="0"/>
          </a:p>
        </p:txBody>
      </p:sp>
      <p:sp>
        <p:nvSpPr>
          <p:cNvPr id="9" name="Content Placeholder 2"/>
          <p:cNvSpPr>
            <a:spLocks noGrp="1"/>
          </p:cNvSpPr>
          <p:nvPr>
            <p:ph sz="quarter" idx="1"/>
          </p:nvPr>
        </p:nvSpPr>
        <p:spPr>
          <a:xfrm>
            <a:off x="611560" y="836712"/>
            <a:ext cx="7992888" cy="5400601"/>
          </a:xfrm>
        </p:spPr>
        <p:txBody>
          <a:bodyPr/>
          <a:lstStyle/>
          <a:p>
            <a:pPr marL="0" indent="0">
              <a:buNone/>
            </a:pPr>
            <a:r>
              <a:rPr lang="en-US" dirty="0"/>
              <a:t>The </a:t>
            </a:r>
            <a:r>
              <a:rPr lang="en-US" dirty="0" err="1"/>
              <a:t>NgModule</a:t>
            </a:r>
            <a:r>
              <a:rPr lang="en-US" dirty="0"/>
              <a:t> decorator takes an object with the following information:</a:t>
            </a:r>
          </a:p>
          <a:p>
            <a:r>
              <a:rPr lang="en-US" b="1" dirty="0"/>
              <a:t>Imports : </a:t>
            </a:r>
            <a:r>
              <a:rPr lang="en-US" dirty="0"/>
              <a:t>declare module dependencies, for instance, browser, forms, routing or http. The </a:t>
            </a:r>
            <a:r>
              <a:rPr lang="en-US" dirty="0" err="1"/>
              <a:t>BrowserModule</a:t>
            </a:r>
            <a:r>
              <a:rPr lang="en-US" dirty="0"/>
              <a:t> used contains all the dependencies necessary to run Angular 2 on a browser.</a:t>
            </a:r>
          </a:p>
          <a:p>
            <a:r>
              <a:rPr lang="en-US" b="1" dirty="0"/>
              <a:t>Declarations:</a:t>
            </a:r>
            <a:r>
              <a:rPr lang="en-US" dirty="0"/>
              <a:t> declare components, directives that belong to the current module.</a:t>
            </a:r>
          </a:p>
          <a:p>
            <a:r>
              <a:rPr lang="en-US" b="1" dirty="0"/>
              <a:t>Bootstrap :</a:t>
            </a:r>
            <a:r>
              <a:rPr lang="en-US" dirty="0"/>
              <a:t> identifies the root component that Angular should use to bootstrap your application.</a:t>
            </a:r>
            <a:br>
              <a:rPr lang="en-US" dirty="0"/>
            </a:br>
            <a:r>
              <a:rPr lang="en-US" dirty="0"/>
              <a:t>Multiple components can also be bootstrapped as follows : </a:t>
            </a:r>
            <a:br>
              <a:rPr lang="en-US" dirty="0"/>
            </a:br>
            <a:r>
              <a:rPr lang="en-US" dirty="0"/>
              <a:t>bootstrap: [</a:t>
            </a:r>
            <a:r>
              <a:rPr lang="en-US" dirty="0" err="1"/>
              <a:t>AppComponent</a:t>
            </a:r>
            <a:r>
              <a:rPr lang="en-US" dirty="0"/>
              <a:t>, </a:t>
            </a:r>
            <a:r>
              <a:rPr lang="en-US" dirty="0" err="1"/>
              <a:t>ParentComponent</a:t>
            </a:r>
            <a:r>
              <a:rPr lang="en-US" dirty="0"/>
              <a:t>]</a:t>
            </a:r>
            <a:br>
              <a:rPr lang="en-US" dirty="0"/>
            </a:br>
            <a:r>
              <a:rPr lang="en-US" dirty="0"/>
              <a:t>And </a:t>
            </a:r>
            <a:r>
              <a:rPr lang="en-US" dirty="0" err="1"/>
              <a:t>index.html</a:t>
            </a:r>
            <a:r>
              <a:rPr lang="en-US" dirty="0"/>
              <a:t> :-&gt; 	&lt;app-root&gt;&lt;/app-root&gt;</a:t>
            </a:r>
            <a:br>
              <a:rPr lang="en-US" dirty="0"/>
            </a:br>
            <a:r>
              <a:rPr lang="en-US" dirty="0"/>
              <a:t>			 &lt;app-parent&gt;&lt;/app-parent&gt;</a:t>
            </a:r>
          </a:p>
          <a:p>
            <a:r>
              <a:rPr lang="en-US" b="1" dirty="0"/>
              <a:t>Providers :</a:t>
            </a:r>
            <a:r>
              <a:rPr lang="en-US" dirty="0"/>
              <a:t> creators of services that this module contributes to the global collection of services; they become accessible in all parts of the app.</a:t>
            </a:r>
          </a:p>
          <a:p>
            <a:r>
              <a:rPr lang="en-US" b="1" dirty="0"/>
              <a:t>exports</a:t>
            </a:r>
            <a:r>
              <a:rPr lang="en-US" dirty="0"/>
              <a:t> - the subset of declarations that should be visible and usable in the component templates of other modules</a:t>
            </a:r>
          </a:p>
          <a:p>
            <a:r>
              <a:rPr lang="en-US" dirty="0"/>
              <a:t>In this example we import an </a:t>
            </a:r>
            <a:r>
              <a:rPr lang="en-US" b="1" dirty="0" err="1"/>
              <a:t>AppComponent</a:t>
            </a:r>
            <a:r>
              <a:rPr lang="en-US" dirty="0"/>
              <a:t> component from the </a:t>
            </a:r>
            <a:r>
              <a:rPr lang="en-US" dirty="0" err="1"/>
              <a:t>app.component.ts</a:t>
            </a:r>
            <a:r>
              <a:rPr lang="en-US" dirty="0"/>
              <a:t> module and set it as the root of our application.</a:t>
            </a:r>
          </a:p>
        </p:txBody>
      </p:sp>
    </p:spTree>
    <p:extLst>
      <p:ext uri="{BB962C8B-B14F-4D97-AF65-F5344CB8AC3E}">
        <p14:creationId xmlns:p14="http://schemas.microsoft.com/office/powerpoint/2010/main" val="41199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Component</a:t>
            </a:r>
          </a:p>
        </p:txBody>
      </p:sp>
      <p:sp>
        <p:nvSpPr>
          <p:cNvPr id="9" name="Content Placeholder 2"/>
          <p:cNvSpPr>
            <a:spLocks noGrp="1"/>
          </p:cNvSpPr>
          <p:nvPr>
            <p:ph sz="quarter" idx="1"/>
          </p:nvPr>
        </p:nvSpPr>
        <p:spPr>
          <a:xfrm>
            <a:off x="467544" y="929548"/>
            <a:ext cx="8064896" cy="5595796"/>
          </a:xfrm>
        </p:spPr>
        <p:txBody>
          <a:bodyPr/>
          <a:lstStyle/>
          <a:p>
            <a:r>
              <a:rPr lang="en-US" dirty="0"/>
              <a:t>Core building block of Angular 2 applications created using @Component</a:t>
            </a:r>
          </a:p>
          <a:p>
            <a:r>
              <a:rPr lang="en-US" dirty="0"/>
              <a:t>Represents a reusable piece of UI that is usually depicted by a custom html element.</a:t>
            </a:r>
          </a:p>
          <a:p>
            <a:r>
              <a:rPr lang="en-US" i="1" dirty="0"/>
              <a:t>C</a:t>
            </a:r>
            <a:r>
              <a:rPr lang="en-US" dirty="0"/>
              <a:t>ontrols a patch of screen called a </a:t>
            </a:r>
            <a:r>
              <a:rPr lang="en-US" i="1" dirty="0"/>
              <a:t>view</a:t>
            </a:r>
            <a:r>
              <a:rPr lang="en-US" dirty="0"/>
              <a:t>.</a:t>
            </a:r>
          </a:p>
          <a:p>
            <a:r>
              <a:rPr lang="en-US" dirty="0"/>
              <a:t>A component contains :</a:t>
            </a:r>
          </a:p>
          <a:p>
            <a:pPr lvl="1"/>
            <a:r>
              <a:rPr lang="en-US" dirty="0"/>
              <a:t>C</a:t>
            </a:r>
            <a:r>
              <a:rPr lang="en-US" b="1" dirty="0"/>
              <a:t>lass</a:t>
            </a:r>
            <a:r>
              <a:rPr lang="en-US" dirty="0"/>
              <a:t> that encapsulates the data and interactions available to that template</a:t>
            </a:r>
            <a:endParaRPr lang="en-US" b="1" dirty="0"/>
          </a:p>
          <a:p>
            <a:pPr lvl="1"/>
            <a:r>
              <a:rPr lang="en-US" b="1" dirty="0"/>
              <a:t>Template</a:t>
            </a:r>
            <a:r>
              <a:rPr lang="en-US" dirty="0"/>
              <a:t> html code </a:t>
            </a:r>
          </a:p>
          <a:p>
            <a:pPr lvl="1"/>
            <a:r>
              <a:rPr lang="en-US" b="1" dirty="0"/>
              <a:t>Selector</a:t>
            </a:r>
            <a:r>
              <a:rPr lang="en-US" dirty="0"/>
              <a:t>  html element also known </a:t>
            </a:r>
          </a:p>
          <a:p>
            <a:r>
              <a:rPr lang="en-US" dirty="0"/>
              <a:t>An Angular application is a tree of Components, when each Component renders, it recursively renders its children Components.</a:t>
            </a:r>
          </a:p>
          <a:p>
            <a:r>
              <a:rPr lang="en-US" dirty="0"/>
              <a:t>At the root of that tree is the top level Component, the root Component.</a:t>
            </a:r>
          </a:p>
          <a:p>
            <a:r>
              <a:rPr lang="en-US" dirty="0"/>
              <a:t>When we bootstrap an Angular application we are telling the browser to render that top level root Component which renders it’s child Components and so on.</a:t>
            </a:r>
          </a:p>
          <a:p>
            <a:r>
              <a:rPr lang="en-US" dirty="0"/>
              <a:t>Every Component is a plain TS class where properties define data and methods define behavior, decoupling it from DOM and making unit testing easier.</a:t>
            </a:r>
          </a:p>
        </p:txBody>
      </p:sp>
    </p:spTree>
    <p:extLst>
      <p:ext uri="{BB962C8B-B14F-4D97-AF65-F5344CB8AC3E}">
        <p14:creationId xmlns:p14="http://schemas.microsoft.com/office/powerpoint/2010/main" val="178068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AppComponent</a:t>
            </a:r>
            <a:r>
              <a:rPr lang="en-US" dirty="0"/>
              <a:t> Class</a:t>
            </a:r>
          </a:p>
        </p:txBody>
      </p:sp>
      <p:sp>
        <p:nvSpPr>
          <p:cNvPr id="9" name="Content Placeholder 2"/>
          <p:cNvSpPr>
            <a:spLocks noGrp="1"/>
          </p:cNvSpPr>
          <p:nvPr>
            <p:ph sz="quarter" idx="1"/>
          </p:nvPr>
        </p:nvSpPr>
        <p:spPr>
          <a:xfrm>
            <a:off x="611560" y="1052735"/>
            <a:ext cx="8136904" cy="5400601"/>
          </a:xfrm>
        </p:spPr>
        <p:txBody>
          <a:bodyPr/>
          <a:lstStyle/>
          <a:p>
            <a:r>
              <a:rPr lang="en-US" dirty="0"/>
              <a:t>A class decorated by some metadata in the form of a </a:t>
            </a:r>
            <a:r>
              <a:rPr lang="en-US" dirty="0" err="1"/>
              <a:t>TypeScript</a:t>
            </a:r>
            <a:r>
              <a:rPr lang="en-US" dirty="0"/>
              <a:t> decorator </a:t>
            </a:r>
            <a:r>
              <a:rPr lang="en-US" b="1" dirty="0"/>
              <a:t>@Component</a:t>
            </a:r>
            <a:r>
              <a:rPr lang="en-US" dirty="0"/>
              <a:t> which binds the class to its template, its styles and the app-root selector </a:t>
            </a:r>
          </a:p>
          <a:p>
            <a:r>
              <a:rPr lang="en-US" dirty="0"/>
              <a:t>This metadata tells Angular 2 that whenever you see an &lt;app-root&gt; html element you should render the template in </a:t>
            </a:r>
            <a:r>
              <a:rPr lang="en-US" b="1" dirty="0" err="1"/>
              <a:t>templateUrl</a:t>
            </a:r>
            <a:r>
              <a:rPr lang="en-US" dirty="0"/>
              <a:t>, with the styles in </a:t>
            </a:r>
            <a:r>
              <a:rPr lang="en-US" b="1" dirty="0" err="1"/>
              <a:t>stylesUrls</a:t>
            </a:r>
            <a:r>
              <a:rPr lang="en-US" dirty="0"/>
              <a:t> and in the context of the </a:t>
            </a:r>
            <a:r>
              <a:rPr lang="en-US" b="1" dirty="0" err="1"/>
              <a:t>AppComponent</a:t>
            </a:r>
            <a:r>
              <a:rPr lang="en-US" dirty="0"/>
              <a:t> class.</a:t>
            </a:r>
          </a:p>
          <a:p>
            <a:r>
              <a:rPr lang="en-US" dirty="0"/>
              <a:t>Look at the template : </a:t>
            </a:r>
          </a:p>
          <a:p>
            <a:pPr marL="400050" lvl="1" indent="0">
              <a:buNone/>
            </a:pPr>
            <a:r>
              <a:rPr lang="en-US" sz="1800" dirty="0"/>
              <a:t>The </a:t>
            </a:r>
            <a:r>
              <a:rPr lang="en-US" sz="1800" b="1" dirty="0"/>
              <a:t>title</a:t>
            </a:r>
            <a:r>
              <a:rPr lang="en-US" sz="1800" dirty="0"/>
              <a:t> (interpolation syntax) tells Angular 2 to display the content of the component title variable when rendering the component.</a:t>
            </a:r>
            <a:br>
              <a:rPr lang="en-US" sz="1800" dirty="0"/>
            </a:br>
            <a:r>
              <a:rPr lang="en-US" sz="1800" dirty="0"/>
              <a:t>{{title}} </a:t>
            </a:r>
            <a:r>
              <a:rPr lang="en-US" sz="1800" dirty="0">
                <a:sym typeface="Wingdings"/>
              </a:rPr>
              <a:t> this interpolation is 1-way data binding. </a:t>
            </a:r>
            <a:endParaRPr lang="en-US" sz="1800" dirty="0"/>
          </a:p>
          <a:p>
            <a:endParaRPr lang="en-US" dirty="0"/>
          </a:p>
        </p:txBody>
      </p:sp>
    </p:spTree>
    <p:extLst>
      <p:ext uri="{BB962C8B-B14F-4D97-AF65-F5344CB8AC3E}">
        <p14:creationId xmlns:p14="http://schemas.microsoft.com/office/powerpoint/2010/main" val="117227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Selector</a:t>
            </a:r>
          </a:p>
        </p:txBody>
      </p:sp>
      <p:sp>
        <p:nvSpPr>
          <p:cNvPr id="9" name="Content Placeholder 2"/>
          <p:cNvSpPr>
            <a:spLocks noGrp="1"/>
          </p:cNvSpPr>
          <p:nvPr>
            <p:ph sz="quarter" idx="1"/>
          </p:nvPr>
        </p:nvSpPr>
        <p:spPr>
          <a:xfrm>
            <a:off x="611560" y="1052735"/>
            <a:ext cx="8136904" cy="5400601"/>
          </a:xfrm>
        </p:spPr>
        <p:txBody>
          <a:bodyPr/>
          <a:lstStyle/>
          <a:p>
            <a:r>
              <a:rPr lang="en-US" dirty="0"/>
              <a:t>Selectors can be specified 3 ways :</a:t>
            </a:r>
          </a:p>
          <a:p>
            <a:r>
              <a:rPr lang="en-US" dirty="0"/>
              <a:t>‘app-selector’ To add this use &lt; app-selector&gt;</a:t>
            </a:r>
            <a:br>
              <a:rPr lang="en-US" dirty="0"/>
            </a:br>
            <a:r>
              <a:rPr lang="en-US" dirty="0"/>
              <a:t>used as HTML tag</a:t>
            </a:r>
          </a:p>
          <a:p>
            <a:r>
              <a:rPr lang="en-US" dirty="0"/>
              <a:t>‘. app-selector’ To add this use &lt;div class=‘app-selector’&gt;&lt;/div&gt;</a:t>
            </a:r>
            <a:br>
              <a:rPr lang="en-US" dirty="0"/>
            </a:br>
            <a:r>
              <a:rPr lang="en-US" dirty="0"/>
              <a:t>Used as class attribute</a:t>
            </a:r>
          </a:p>
          <a:p>
            <a:r>
              <a:rPr lang="en-US" dirty="0"/>
              <a:t>‘[app-selector]’ To add this use &lt;div app-selector&gt;</a:t>
            </a:r>
            <a:br>
              <a:rPr lang="en-US" dirty="0"/>
            </a:br>
            <a:r>
              <a:rPr lang="en-US" dirty="0"/>
              <a:t>Used as HTML attribute</a:t>
            </a:r>
          </a:p>
        </p:txBody>
      </p:sp>
    </p:spTree>
    <p:extLst>
      <p:ext uri="{BB962C8B-B14F-4D97-AF65-F5344CB8AC3E}">
        <p14:creationId xmlns:p14="http://schemas.microsoft.com/office/powerpoint/2010/main" val="92814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Property Data Binding</a:t>
            </a:r>
          </a:p>
        </p:txBody>
      </p:sp>
      <p:sp>
        <p:nvSpPr>
          <p:cNvPr id="9" name="Content Placeholder 2"/>
          <p:cNvSpPr>
            <a:spLocks noGrp="1"/>
          </p:cNvSpPr>
          <p:nvPr>
            <p:ph sz="quarter" idx="1"/>
          </p:nvPr>
        </p:nvSpPr>
        <p:spPr>
          <a:xfrm>
            <a:off x="395536" y="894730"/>
            <a:ext cx="8424936" cy="4334470"/>
          </a:xfrm>
        </p:spPr>
        <p:txBody>
          <a:bodyPr/>
          <a:lstStyle/>
          <a:p>
            <a:r>
              <a:rPr lang="en-US" dirty="0"/>
              <a:t>Passing data from the component class to the view.</a:t>
            </a:r>
          </a:p>
          <a:p>
            <a:r>
              <a:rPr lang="en-US" dirty="0"/>
              <a:t>Property binding is one way, in that the data is transferred from the component to the view.</a:t>
            </a:r>
          </a:p>
          <a:p>
            <a:r>
              <a:rPr lang="en-US" dirty="0"/>
              <a:t>The benefit of property binding is that it allows you to control element property values from the component and change them whenever needed.</a:t>
            </a:r>
            <a:br>
              <a:rPr lang="en-US" dirty="0"/>
            </a:br>
            <a:r>
              <a:rPr lang="en-US" dirty="0"/>
              <a:t>There are 3 ways to define a property binding in Angular:</a:t>
            </a:r>
          </a:p>
          <a:p>
            <a:pPr marL="400050" lvl="1" indent="0">
              <a:buNone/>
            </a:pPr>
            <a:r>
              <a:rPr lang="en-US" sz="1800" dirty="0"/>
              <a:t>  &lt;</a:t>
            </a:r>
            <a:r>
              <a:rPr lang="en-US" sz="1800" dirty="0" err="1"/>
              <a:t>img</a:t>
            </a:r>
            <a:r>
              <a:rPr lang="en-US" sz="1800" dirty="0"/>
              <a:t> </a:t>
            </a:r>
            <a:r>
              <a:rPr lang="en-US" sz="1800" dirty="0" err="1"/>
              <a:t>src</a:t>
            </a:r>
            <a:r>
              <a:rPr lang="en-US" sz="1800" dirty="0"/>
              <a:t>="{{ </a:t>
            </a:r>
            <a:r>
              <a:rPr lang="en-US" sz="1800" dirty="0" err="1"/>
              <a:t>angularLogo</a:t>
            </a:r>
            <a:r>
              <a:rPr lang="en-US" sz="1800" dirty="0"/>
              <a:t> }}"&gt;</a:t>
            </a:r>
          </a:p>
          <a:p>
            <a:pPr marL="400050" lvl="1" indent="0">
              <a:buNone/>
            </a:pPr>
            <a:r>
              <a:rPr lang="en-US" sz="1800" dirty="0"/>
              <a:t>  &lt;</a:t>
            </a:r>
            <a:r>
              <a:rPr lang="en-US" sz="1800" dirty="0" err="1"/>
              <a:t>img</a:t>
            </a:r>
            <a:r>
              <a:rPr lang="en-US" sz="1800" dirty="0"/>
              <a:t> [</a:t>
            </a:r>
            <a:r>
              <a:rPr lang="en-US" sz="1800" dirty="0" err="1"/>
              <a:t>src</a:t>
            </a:r>
            <a:r>
              <a:rPr lang="en-US" sz="1800" dirty="0"/>
              <a:t>]="</a:t>
            </a:r>
            <a:r>
              <a:rPr lang="en-US" sz="1800" dirty="0" err="1"/>
              <a:t>angularLogo</a:t>
            </a:r>
            <a:r>
              <a:rPr lang="en-US" sz="1800" dirty="0"/>
              <a:t>"&gt;</a:t>
            </a:r>
          </a:p>
          <a:p>
            <a:pPr marL="400050" lvl="1" indent="0">
              <a:buNone/>
            </a:pPr>
            <a:r>
              <a:rPr lang="en-US" sz="1800" dirty="0"/>
              <a:t>  &lt;</a:t>
            </a:r>
            <a:r>
              <a:rPr lang="en-US" sz="1800" dirty="0" err="1"/>
              <a:t>img</a:t>
            </a:r>
            <a:r>
              <a:rPr lang="en-US" sz="1800" dirty="0"/>
              <a:t> bind-</a:t>
            </a:r>
            <a:r>
              <a:rPr lang="en-US" sz="1800" dirty="0" err="1"/>
              <a:t>src</a:t>
            </a:r>
            <a:r>
              <a:rPr lang="en-US" sz="1800" dirty="0"/>
              <a:t>="</a:t>
            </a:r>
            <a:r>
              <a:rPr lang="en-US" sz="1800" dirty="0" err="1"/>
              <a:t>angularLogo</a:t>
            </a:r>
            <a:r>
              <a:rPr lang="en-US" sz="1800" dirty="0"/>
              <a:t>"&gt;</a:t>
            </a:r>
            <a:br>
              <a:rPr lang="en-US" sz="1800" dirty="0"/>
            </a:br>
            <a:r>
              <a:rPr lang="en-US" sz="1800" dirty="0"/>
              <a:t>[bind- is called </a:t>
            </a:r>
            <a:r>
              <a:rPr lang="en-US" sz="1800" i="1" dirty="0"/>
              <a:t>canonical form]</a:t>
            </a:r>
            <a:endParaRPr lang="en-US" sz="1800" dirty="0"/>
          </a:p>
          <a:p>
            <a:r>
              <a:rPr lang="en-US" dirty="0"/>
              <a:t>You can use interpolation to define the value, as long as the value you're defining is a string. If it's not, you must use method 2 or 3.</a:t>
            </a:r>
          </a:p>
          <a:p>
            <a:r>
              <a:rPr lang="en-US" dirty="0"/>
              <a:t>The most common method to define property binding is by wrapping brackets around an element property and binding it to a component property.</a:t>
            </a:r>
          </a:p>
          <a:p>
            <a:r>
              <a:rPr lang="en-US" dirty="0"/>
              <a:t>Adding bind- before the element property also achieves the same thing.</a:t>
            </a:r>
          </a:p>
        </p:txBody>
      </p:sp>
      <p:sp>
        <p:nvSpPr>
          <p:cNvPr id="4" name="TextBox 3"/>
          <p:cNvSpPr txBox="1"/>
          <p:nvPr/>
        </p:nvSpPr>
        <p:spPr>
          <a:xfrm>
            <a:off x="1812448" y="5557712"/>
            <a:ext cx="5697072" cy="369332"/>
          </a:xfrm>
          <a:prstGeom prst="rect">
            <a:avLst/>
          </a:prstGeom>
          <a:noFill/>
        </p:spPr>
        <p:txBody>
          <a:bodyPr wrap="none" rtlCol="0">
            <a:spAutoFit/>
          </a:bodyPr>
          <a:lstStyle/>
          <a:p>
            <a:r>
              <a:rPr lang="en-US" dirty="0"/>
              <a:t>https://</a:t>
            </a:r>
            <a:r>
              <a:rPr lang="en-US" dirty="0" err="1"/>
              <a:t>angular.io</a:t>
            </a:r>
            <a:r>
              <a:rPr lang="en-US" dirty="0"/>
              <a:t>/guide/template-syntax#!#binding-syntax</a:t>
            </a:r>
          </a:p>
        </p:txBody>
      </p:sp>
      <p:sp>
        <p:nvSpPr>
          <p:cNvPr id="5" name="TextBox 4"/>
          <p:cNvSpPr txBox="1"/>
          <p:nvPr/>
        </p:nvSpPr>
        <p:spPr>
          <a:xfrm>
            <a:off x="4585124" y="2708920"/>
            <a:ext cx="3511553" cy="923330"/>
          </a:xfrm>
          <a:prstGeom prst="rect">
            <a:avLst/>
          </a:prstGeom>
          <a:noFill/>
        </p:spPr>
        <p:txBody>
          <a:bodyPr wrap="square" rtlCol="0">
            <a:spAutoFit/>
          </a:bodyPr>
          <a:lstStyle/>
          <a:p>
            <a:r>
              <a:rPr lang="en-US" dirty="0"/>
              <a:t>&lt;h1 [</a:t>
            </a:r>
            <a:r>
              <a:rPr lang="en-US" dirty="0" err="1"/>
              <a:t>innerText</a:t>
            </a:r>
            <a:r>
              <a:rPr lang="en-US" dirty="0"/>
              <a:t>]=title'&gt;&lt;/h1&gt;</a:t>
            </a:r>
          </a:p>
          <a:p>
            <a:r>
              <a:rPr lang="en-US" dirty="0"/>
              <a:t>&lt;h2&gt;{{title}}&lt;/h2&gt;</a:t>
            </a:r>
          </a:p>
          <a:p>
            <a:r>
              <a:rPr lang="en-US" dirty="0"/>
              <a:t>&lt;h1 bind-</a:t>
            </a:r>
            <a:r>
              <a:rPr lang="en-US" dirty="0" err="1"/>
              <a:t>innerText</a:t>
            </a:r>
            <a:r>
              <a:rPr lang="en-US" dirty="0"/>
              <a:t>=’title'&gt;&lt;/h1&gt;</a:t>
            </a:r>
          </a:p>
        </p:txBody>
      </p:sp>
    </p:spTree>
    <p:extLst>
      <p:ext uri="{BB962C8B-B14F-4D97-AF65-F5344CB8AC3E}">
        <p14:creationId xmlns:p14="http://schemas.microsoft.com/office/powerpoint/2010/main" val="21126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Binding Ways</a:t>
            </a:r>
          </a:p>
        </p:txBody>
      </p:sp>
      <p:pic>
        <p:nvPicPr>
          <p:cNvPr id="3" name="Picture 2"/>
          <p:cNvPicPr>
            <a:picLocks noChangeAspect="1"/>
          </p:cNvPicPr>
          <p:nvPr/>
        </p:nvPicPr>
        <p:blipFill>
          <a:blip r:embed="rId3"/>
          <a:stretch>
            <a:fillRect/>
          </a:stretch>
        </p:blipFill>
        <p:spPr>
          <a:xfrm>
            <a:off x="467544" y="1617054"/>
            <a:ext cx="8316416" cy="4024361"/>
          </a:xfrm>
          <a:prstGeom prst="rect">
            <a:avLst/>
          </a:prstGeom>
        </p:spPr>
      </p:pic>
    </p:spTree>
    <p:extLst>
      <p:ext uri="{BB962C8B-B14F-4D97-AF65-F5344CB8AC3E}">
        <p14:creationId xmlns:p14="http://schemas.microsoft.com/office/powerpoint/2010/main" val="85982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Interpolation</a:t>
            </a:r>
          </a:p>
        </p:txBody>
      </p:sp>
      <p:sp>
        <p:nvSpPr>
          <p:cNvPr id="9" name="Content Placeholder 2"/>
          <p:cNvSpPr>
            <a:spLocks noGrp="1"/>
          </p:cNvSpPr>
          <p:nvPr>
            <p:ph sz="quarter" idx="1"/>
          </p:nvPr>
        </p:nvSpPr>
        <p:spPr>
          <a:xfrm>
            <a:off x="395536" y="894730"/>
            <a:ext cx="8280920" cy="5342582"/>
          </a:xfrm>
        </p:spPr>
        <p:txBody>
          <a:bodyPr/>
          <a:lstStyle/>
          <a:p>
            <a:r>
              <a:rPr lang="en-US" dirty="0"/>
              <a:t>Weaves calculated strings into the text between HTML element tags and within attribute assignments.</a:t>
            </a:r>
            <a:br>
              <a:rPr lang="en-US" dirty="0"/>
            </a:br>
            <a:r>
              <a:rPr lang="en-US" dirty="0"/>
              <a:t>&lt;h3&gt; {{title}} &lt;/h3&gt;</a:t>
            </a:r>
          </a:p>
          <a:p>
            <a:r>
              <a:rPr lang="en-US" dirty="0"/>
              <a:t>Angular replaces that name with the string value of the corresponding component property.</a:t>
            </a:r>
          </a:p>
          <a:p>
            <a:r>
              <a:rPr lang="en-US" dirty="0"/>
              <a:t>The text between the braces is a template expression that Angular first evaluates and then converts to a string. </a:t>
            </a:r>
            <a:br>
              <a:rPr lang="en-US" dirty="0"/>
            </a:br>
            <a:r>
              <a:rPr lang="en-US" dirty="0"/>
              <a:t>&lt;!-- "The sum of 1 + 1 is 2" --&gt; &lt;p&gt;The sum of 1 + 1 is {{1 + 1}}&lt;/p&gt;</a:t>
            </a:r>
          </a:p>
          <a:p>
            <a:r>
              <a:rPr lang="en-US" dirty="0"/>
              <a:t>An expression may also refer to properties of the template's context such as a template input variable (let hero) or a template reference variable (#</a:t>
            </a:r>
            <a:r>
              <a:rPr lang="en-US" dirty="0" err="1"/>
              <a:t>heroInput</a:t>
            </a:r>
            <a:r>
              <a:rPr lang="en-US" dirty="0"/>
              <a:t>).</a:t>
            </a:r>
            <a:br>
              <a:rPr lang="en-US" dirty="0"/>
            </a:br>
            <a:r>
              <a:rPr lang="en-US" dirty="0"/>
              <a:t>&lt;div *</a:t>
            </a:r>
            <a:r>
              <a:rPr lang="en-US" dirty="0" err="1"/>
              <a:t>ngFor</a:t>
            </a:r>
            <a:r>
              <a:rPr lang="en-US" dirty="0"/>
              <a:t>="let hero of [‘superman’,’</a:t>
            </a:r>
            <a:r>
              <a:rPr lang="en-US" dirty="0" err="1"/>
              <a:t>spiderman</a:t>
            </a:r>
            <a:r>
              <a:rPr lang="en-US" dirty="0"/>
              <a:t>’]"&gt;{{hero}}&lt;/div&gt; &lt;input #</a:t>
            </a:r>
            <a:r>
              <a:rPr lang="en-US" dirty="0" err="1"/>
              <a:t>heroInput</a:t>
            </a:r>
            <a:r>
              <a:rPr lang="en-US" dirty="0"/>
              <a:t>&gt; {{</a:t>
            </a:r>
            <a:r>
              <a:rPr lang="en-US" dirty="0" err="1"/>
              <a:t>heroInput.value</a:t>
            </a:r>
            <a:r>
              <a:rPr lang="en-US" dirty="0"/>
              <a:t>}}		# - template reference variable</a:t>
            </a:r>
          </a:p>
          <a:p>
            <a:r>
              <a:rPr lang="en-US" dirty="0"/>
              <a:t>They can even call methods that return values.</a:t>
            </a:r>
          </a:p>
          <a:p>
            <a:r>
              <a:rPr lang="en-US" dirty="0"/>
              <a:t>Template expressions cannot refer to anything in the global namespace (except undefined). They can't refer to window or document. They can't call </a:t>
            </a:r>
            <a:r>
              <a:rPr lang="en-US" dirty="0" err="1"/>
              <a:t>console.log</a:t>
            </a:r>
            <a:r>
              <a:rPr lang="en-US" dirty="0"/>
              <a:t> or </a:t>
            </a:r>
            <a:r>
              <a:rPr lang="en-US" dirty="0" err="1"/>
              <a:t>Math.max</a:t>
            </a:r>
            <a:r>
              <a:rPr lang="en-US" dirty="0"/>
              <a:t>. </a:t>
            </a:r>
          </a:p>
          <a:p>
            <a:r>
              <a:rPr lang="en-US" dirty="0"/>
              <a:t>Cannot have assignment expressions</a:t>
            </a:r>
          </a:p>
        </p:txBody>
      </p:sp>
    </p:spTree>
    <p:extLst>
      <p:ext uri="{BB962C8B-B14F-4D97-AF65-F5344CB8AC3E}">
        <p14:creationId xmlns:p14="http://schemas.microsoft.com/office/powerpoint/2010/main" val="87682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Escaping</a:t>
            </a:r>
          </a:p>
        </p:txBody>
      </p:sp>
      <p:sp>
        <p:nvSpPr>
          <p:cNvPr id="9" name="Content Placeholder 2"/>
          <p:cNvSpPr>
            <a:spLocks noGrp="1"/>
          </p:cNvSpPr>
          <p:nvPr>
            <p:ph sz="quarter" idx="1"/>
          </p:nvPr>
        </p:nvSpPr>
        <p:spPr>
          <a:xfrm>
            <a:off x="395536" y="894730"/>
            <a:ext cx="8280920" cy="5342582"/>
          </a:xfrm>
        </p:spPr>
        <p:txBody>
          <a:bodyPr/>
          <a:lstStyle/>
          <a:p>
            <a:r>
              <a:rPr lang="en-US" dirty="0"/>
              <a:t>Interpolation automatically escapes any HTML.</a:t>
            </a:r>
          </a:p>
          <a:p>
            <a:r>
              <a:rPr lang="en-US" dirty="0"/>
              <a:t>So if in </a:t>
            </a:r>
            <a:r>
              <a:rPr lang="en-US" dirty="0" err="1"/>
              <a:t>componnet</a:t>
            </a:r>
            <a:r>
              <a:rPr lang="en-US" dirty="0"/>
              <a:t> you have following : </a:t>
            </a:r>
            <a:br>
              <a:rPr lang="en-US" dirty="0"/>
            </a:br>
            <a:r>
              <a:rPr lang="en-US" b="1" dirty="0"/>
              <a:t>private</a:t>
            </a:r>
            <a:r>
              <a:rPr lang="en-US" dirty="0"/>
              <a:t> html = '&lt;div&gt;this is a div&lt;/div&gt;'; </a:t>
            </a:r>
            <a:br>
              <a:rPr lang="en-US" dirty="0"/>
            </a:br>
            <a:r>
              <a:rPr lang="en-US" b="1" dirty="0"/>
              <a:t>private</a:t>
            </a:r>
            <a:r>
              <a:rPr lang="en-US" dirty="0"/>
              <a:t> script = '&lt;script&gt;alert("danger!")&lt;/script&gt;';</a:t>
            </a:r>
          </a:p>
          <a:p>
            <a:r>
              <a:rPr lang="en-US" dirty="0"/>
              <a:t>And in html template you use these properties :</a:t>
            </a:r>
            <a:br>
              <a:rPr lang="en-US" dirty="0"/>
            </a:br>
            <a:r>
              <a:rPr lang="en-US" dirty="0"/>
              <a:t>&lt;p&gt;{{html}}&lt;/p&gt;	&lt;p&gt;{{script}}&lt;/p&gt;</a:t>
            </a:r>
          </a:p>
          <a:p>
            <a:r>
              <a:rPr lang="en-US" dirty="0"/>
              <a:t>The output displayed will be :</a:t>
            </a:r>
            <a:br>
              <a:rPr lang="en-US" dirty="0"/>
            </a:br>
            <a:r>
              <a:rPr lang="en-US" dirty="0"/>
              <a:t>&lt;div&gt;this is a div&lt;/div&gt;	&lt;script&gt;alert("danger!")&lt;/script&gt;</a:t>
            </a:r>
          </a:p>
          <a:p>
            <a:r>
              <a:rPr lang="en-US" dirty="0"/>
              <a:t>This helps to protect us from malicious attacks such as XSS by sanitizing any data that may contain script tags.</a:t>
            </a:r>
          </a:p>
          <a:p>
            <a:r>
              <a:rPr lang="en-US" dirty="0"/>
              <a:t>To add a raw HTML value to the page we bind to the </a:t>
            </a:r>
            <a:r>
              <a:rPr lang="en-US" dirty="0" err="1"/>
              <a:t>innerHTML</a:t>
            </a:r>
            <a:r>
              <a:rPr lang="en-US" dirty="0"/>
              <a:t> DOM property instead. Using this technique we get ✰✰✰✰, whereas with interpolation we get &amp;#10032;a&amp;#10032;&amp;#10032;&amp;#10032;</a:t>
            </a:r>
          </a:p>
          <a:p>
            <a:r>
              <a:rPr lang="en-US" dirty="0"/>
              <a:t>For </a:t>
            </a:r>
            <a:r>
              <a:rPr lang="en-US" dirty="0" err="1"/>
              <a:t>Eg</a:t>
            </a:r>
            <a:r>
              <a:rPr lang="en-US" dirty="0"/>
              <a:t> in html template : &lt;p&gt; For HTML, don't use {{stars}}, use &lt;span [</a:t>
            </a:r>
            <a:r>
              <a:rPr lang="en-US" dirty="0" err="1"/>
              <a:t>innerHTML</a:t>
            </a:r>
            <a:r>
              <a:rPr lang="en-US" dirty="0"/>
              <a:t>]="stars"&gt;&lt;/span&gt; instead &lt;/p&gt;</a:t>
            </a:r>
          </a:p>
          <a:p>
            <a:r>
              <a:rPr lang="en-US" dirty="0"/>
              <a:t>And in component </a:t>
            </a:r>
            <a:r>
              <a:rPr lang="en-US" b="1" dirty="0"/>
              <a:t>private</a:t>
            </a:r>
            <a:r>
              <a:rPr lang="en-US" dirty="0"/>
              <a:t> </a:t>
            </a:r>
            <a:r>
              <a:rPr lang="en-US" b="1" dirty="0"/>
              <a:t>get</a:t>
            </a:r>
            <a:r>
              <a:rPr lang="en-US" dirty="0"/>
              <a:t> stars(): </a:t>
            </a:r>
            <a:r>
              <a:rPr lang="en-US" b="1" dirty="0"/>
              <a:t>string</a:t>
            </a:r>
            <a:r>
              <a:rPr lang="en-US" dirty="0"/>
              <a:t> { </a:t>
            </a:r>
            <a:r>
              <a:rPr lang="en-US" b="1" dirty="0"/>
              <a:t>return</a:t>
            </a:r>
            <a:r>
              <a:rPr lang="en-US" dirty="0"/>
              <a:t> '&amp;#10032;'.repeat(4); }</a:t>
            </a:r>
          </a:p>
          <a:p>
            <a:endParaRPr lang="en-US" dirty="0"/>
          </a:p>
        </p:txBody>
      </p:sp>
    </p:spTree>
    <p:extLst>
      <p:ext uri="{BB962C8B-B14F-4D97-AF65-F5344CB8AC3E}">
        <p14:creationId xmlns:p14="http://schemas.microsoft.com/office/powerpoint/2010/main" val="154230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Interpolation Guidelines</a:t>
            </a:r>
          </a:p>
        </p:txBody>
      </p:sp>
      <p:sp>
        <p:nvSpPr>
          <p:cNvPr id="9" name="Content Placeholder 2"/>
          <p:cNvSpPr>
            <a:spLocks noGrp="1"/>
          </p:cNvSpPr>
          <p:nvPr>
            <p:ph sz="quarter" idx="1"/>
          </p:nvPr>
        </p:nvSpPr>
        <p:spPr>
          <a:xfrm>
            <a:off x="395536" y="894730"/>
            <a:ext cx="8280920" cy="5342582"/>
          </a:xfrm>
        </p:spPr>
        <p:txBody>
          <a:bodyPr/>
          <a:lstStyle/>
          <a:p>
            <a:pPr marL="0" indent="0">
              <a:buNone/>
            </a:pPr>
            <a:r>
              <a:rPr lang="en-US" b="1" dirty="0"/>
              <a:t>No visible side effects</a:t>
            </a:r>
          </a:p>
          <a:p>
            <a:r>
              <a:rPr lang="en-US" dirty="0"/>
              <a:t>A template expression should not change any application state other than the value of the target property.</a:t>
            </a:r>
          </a:p>
          <a:p>
            <a:pPr marL="0" indent="0">
              <a:buNone/>
            </a:pPr>
            <a:r>
              <a:rPr lang="en-US" b="1" dirty="0"/>
              <a:t>Quick execution</a:t>
            </a:r>
          </a:p>
          <a:p>
            <a:r>
              <a:rPr lang="en-US" dirty="0"/>
              <a:t>Angular executes template expressions after every change detection cycle. Change detection cycles are triggered by many asynchronous activities such as promise resolutions, http results, timer events, keypresses and mouse moves.</a:t>
            </a:r>
          </a:p>
          <a:p>
            <a:r>
              <a:rPr lang="en-US" dirty="0"/>
              <a:t>Expressions should finish quickly or the user experience may drag, especially on slower devices. Consider caching values when their computation is expensive.</a:t>
            </a:r>
          </a:p>
          <a:p>
            <a:pPr marL="0" indent="0">
              <a:buNone/>
            </a:pPr>
            <a:r>
              <a:rPr lang="en-US" b="1" dirty="0"/>
              <a:t>Simplicity</a:t>
            </a:r>
          </a:p>
          <a:p>
            <a:r>
              <a:rPr lang="en-US" dirty="0"/>
              <a:t>Although it's possible to write quite complex template expressions, you should avoid them.</a:t>
            </a:r>
          </a:p>
          <a:p>
            <a:pPr marL="0" indent="0">
              <a:buNone/>
            </a:pPr>
            <a:r>
              <a:rPr lang="en-US" b="1" dirty="0" err="1"/>
              <a:t>Idempotence</a:t>
            </a:r>
            <a:endParaRPr lang="en-US" b="1" dirty="0"/>
          </a:p>
          <a:p>
            <a:r>
              <a:rPr lang="en-US" dirty="0"/>
              <a:t>An idempotent expression is ideal because it is free of side effects and improves </a:t>
            </a:r>
            <a:r>
              <a:rPr lang="en-US" dirty="0" err="1"/>
              <a:t>Angular's</a:t>
            </a:r>
            <a:r>
              <a:rPr lang="en-US" dirty="0"/>
              <a:t> change detection performance.</a:t>
            </a:r>
          </a:p>
          <a:p>
            <a:endParaRPr lang="en-US" dirty="0"/>
          </a:p>
          <a:p>
            <a:endParaRPr lang="en-US" dirty="0"/>
          </a:p>
        </p:txBody>
      </p:sp>
    </p:spTree>
    <p:extLst>
      <p:ext uri="{BB962C8B-B14F-4D97-AF65-F5344CB8AC3E}">
        <p14:creationId xmlns:p14="http://schemas.microsoft.com/office/powerpoint/2010/main" val="42897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Invention</a:t>
            </a:r>
          </a:p>
        </p:txBody>
      </p:sp>
      <p:sp>
        <p:nvSpPr>
          <p:cNvPr id="10" name="Content Placeholder 2"/>
          <p:cNvSpPr>
            <a:spLocks noGrp="1"/>
          </p:cNvSpPr>
          <p:nvPr>
            <p:ph sz="quarter" idx="1"/>
          </p:nvPr>
        </p:nvSpPr>
        <p:spPr>
          <a:xfrm>
            <a:off x="233363" y="1112838"/>
            <a:ext cx="8587109" cy="5052466"/>
          </a:xfrm>
        </p:spPr>
        <p:txBody>
          <a:bodyPr>
            <a:normAutofit fontScale="92500" lnSpcReduction="10000"/>
          </a:bodyPr>
          <a:lstStyle/>
          <a:p>
            <a:r>
              <a:rPr lang="en-US" dirty="0"/>
              <a:t>Next version of Google’s massively popular MV* framework for building complex applications in the browser (and beyond).</a:t>
            </a:r>
          </a:p>
          <a:p>
            <a:r>
              <a:rPr lang="en-US" dirty="0"/>
              <a:t>Build a complicated frontend web or mobile apps, powerful templates to fast rendering, data management, HTTP services, form handling, and so much more.</a:t>
            </a:r>
          </a:p>
          <a:p>
            <a:r>
              <a:rPr lang="en-US" dirty="0"/>
              <a:t>Takes advantage of all the advances that have happened since </a:t>
            </a:r>
            <a:r>
              <a:rPr lang="en-US" dirty="0" err="1"/>
              <a:t>angularJS</a:t>
            </a:r>
            <a:r>
              <a:rPr lang="en-US" dirty="0"/>
              <a:t>, embraces web standards and does away with a lot of constructs that are now native to JavaScript such as modules, classes or decorators</a:t>
            </a:r>
          </a:p>
          <a:p>
            <a:r>
              <a:rPr lang="en-US" dirty="0"/>
              <a:t>Based on new JavaScript standards and using best-practices developed in the years after the first Angular release. </a:t>
            </a:r>
          </a:p>
          <a:p>
            <a:r>
              <a:rPr lang="en-US" dirty="0"/>
              <a:t>“Angular” had become a design pattern with multiple implementations.</a:t>
            </a:r>
          </a:p>
          <a:p>
            <a:r>
              <a:rPr lang="en-US" dirty="0"/>
              <a:t>Major Angular versions released –</a:t>
            </a:r>
          </a:p>
          <a:p>
            <a:pPr lvl="1"/>
            <a:r>
              <a:rPr lang="en-US" dirty="0"/>
              <a:t> Angular v1.x (</a:t>
            </a:r>
            <a:r>
              <a:rPr lang="en-US" dirty="0" err="1"/>
              <a:t>a.k.a</a:t>
            </a:r>
            <a:r>
              <a:rPr lang="en-US" dirty="0"/>
              <a:t> AngularJS), </a:t>
            </a:r>
          </a:p>
          <a:p>
            <a:pPr lvl="1"/>
            <a:r>
              <a:rPr lang="en-US" dirty="0"/>
              <a:t>Angular 2 </a:t>
            </a:r>
          </a:p>
          <a:p>
            <a:pPr lvl="1"/>
            <a:r>
              <a:rPr lang="en-US" dirty="0"/>
              <a:t>Angular 4 (also known as Angular) : 23rd March ’17</a:t>
            </a:r>
          </a:p>
          <a:p>
            <a:pPr lvl="1"/>
            <a:r>
              <a:rPr lang="en-US" dirty="0"/>
              <a:t>Angular 5</a:t>
            </a:r>
          </a:p>
          <a:p>
            <a:pPr lvl="1"/>
            <a:r>
              <a:rPr lang="en-US" dirty="0"/>
              <a:t>Angular 6</a:t>
            </a:r>
          </a:p>
          <a:p>
            <a:pPr lvl="1"/>
            <a:r>
              <a:rPr lang="en-US" dirty="0"/>
              <a:t>Angular 7</a:t>
            </a:r>
          </a:p>
          <a:p>
            <a:pPr lvl="1"/>
            <a:r>
              <a:rPr lang="en-US" dirty="0"/>
              <a:t>Angular 8</a:t>
            </a:r>
          </a:p>
          <a:p>
            <a:pPr lvl="1"/>
            <a:r>
              <a:rPr lang="en-US" dirty="0"/>
              <a:t>Angular 9</a:t>
            </a:r>
          </a:p>
          <a:p>
            <a:pPr lvl="1"/>
            <a:endParaRPr lang="en-US" dirty="0"/>
          </a:p>
          <a:p>
            <a:pPr lvl="1"/>
            <a:endParaRPr lang="en-US" dirty="0"/>
          </a:p>
        </p:txBody>
      </p:sp>
    </p:spTree>
    <p:extLst>
      <p:ext uri="{BB962C8B-B14F-4D97-AF65-F5344CB8AC3E}">
        <p14:creationId xmlns:p14="http://schemas.microsoft.com/office/powerpoint/2010/main" val="210269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Property vs Attribute</a:t>
            </a:r>
          </a:p>
        </p:txBody>
      </p:sp>
      <p:sp>
        <p:nvSpPr>
          <p:cNvPr id="2" name="Rectangle 1"/>
          <p:cNvSpPr/>
          <p:nvPr/>
        </p:nvSpPr>
        <p:spPr>
          <a:xfrm>
            <a:off x="467544" y="894730"/>
            <a:ext cx="8208912" cy="5078313"/>
          </a:xfrm>
          <a:prstGeom prst="rect">
            <a:avLst/>
          </a:prstGeom>
        </p:spPr>
        <p:txBody>
          <a:bodyPr wrap="square">
            <a:spAutoFit/>
          </a:bodyPr>
          <a:lstStyle/>
          <a:p>
            <a:pPr marL="285750" indent="-285750">
              <a:buFont typeface="Arial" charset="0"/>
              <a:buChar char="•"/>
            </a:pPr>
            <a:r>
              <a:rPr lang="en-US" dirty="0"/>
              <a:t>Once you start data binding, you are no longer working with HTML </a:t>
            </a:r>
            <a:r>
              <a:rPr lang="en-US" i="1" dirty="0"/>
              <a:t>attributes</a:t>
            </a:r>
            <a:r>
              <a:rPr lang="en-US" dirty="0"/>
              <a:t>. </a:t>
            </a:r>
          </a:p>
          <a:p>
            <a:pPr marL="285750" indent="-285750">
              <a:buFont typeface="Arial" charset="0"/>
              <a:buChar char="•"/>
            </a:pPr>
            <a:r>
              <a:rPr lang="en-US" dirty="0"/>
              <a:t>You are setting the </a:t>
            </a:r>
            <a:r>
              <a:rPr lang="en-US" i="1" dirty="0"/>
              <a:t>properties</a:t>
            </a:r>
            <a:r>
              <a:rPr lang="en-US" dirty="0"/>
              <a:t> of DOM elements, components, and directives.</a:t>
            </a:r>
          </a:p>
          <a:p>
            <a:pPr marL="285750" indent="-285750">
              <a:buFont typeface="Arial" charset="0"/>
              <a:buChar char="•"/>
            </a:pPr>
            <a:r>
              <a:rPr lang="en-US" dirty="0"/>
              <a:t>The distinction between an HTML attribute and a DOM property is crucial to understanding how Angular binding works.</a:t>
            </a:r>
          </a:p>
          <a:p>
            <a:pPr marL="285750" indent="-285750">
              <a:buFont typeface="Arial" charset="0"/>
              <a:buChar char="•"/>
            </a:pPr>
            <a:r>
              <a:rPr lang="en-US" dirty="0"/>
              <a:t>Attributes are defined by HTML. Properties are defined by the DOM (Document Object Model).</a:t>
            </a:r>
          </a:p>
          <a:p>
            <a:pPr marL="285750" indent="-285750">
              <a:buFont typeface="Arial" charset="0"/>
              <a:buChar char="•"/>
            </a:pPr>
            <a:r>
              <a:rPr lang="en-US" dirty="0"/>
              <a:t>A few HTML attributes have 1:1 mapping to properties. id is one example.</a:t>
            </a:r>
          </a:p>
          <a:p>
            <a:pPr marL="285750" indent="-285750">
              <a:buFont typeface="Arial" charset="0"/>
              <a:buChar char="•"/>
            </a:pPr>
            <a:r>
              <a:rPr lang="en-US" dirty="0"/>
              <a:t>Some HTML attributes don't have corresponding properties. </a:t>
            </a:r>
            <a:r>
              <a:rPr lang="en-US" dirty="0" err="1"/>
              <a:t>colspan</a:t>
            </a:r>
            <a:r>
              <a:rPr lang="en-US" dirty="0"/>
              <a:t> is one example.</a:t>
            </a:r>
          </a:p>
          <a:p>
            <a:pPr marL="285750" indent="-285750">
              <a:buFont typeface="Arial" charset="0"/>
              <a:buChar char="•"/>
            </a:pPr>
            <a:r>
              <a:rPr lang="en-US" dirty="0"/>
              <a:t>Some DOM properties don't have corresponding attributes. </a:t>
            </a:r>
            <a:r>
              <a:rPr lang="en-US" dirty="0" err="1"/>
              <a:t>textContent</a:t>
            </a:r>
            <a:r>
              <a:rPr lang="en-US" dirty="0"/>
              <a:t> is one example.</a:t>
            </a:r>
          </a:p>
          <a:p>
            <a:pPr marL="285750" indent="-285750">
              <a:buFont typeface="Arial" charset="0"/>
              <a:buChar char="•"/>
            </a:pPr>
            <a:r>
              <a:rPr lang="en-US" dirty="0"/>
              <a:t>Many HTML attributes appear to map to properties ... but not in the way you might think!</a:t>
            </a:r>
          </a:p>
          <a:p>
            <a:pPr marL="285750" indent="-285750">
              <a:buFont typeface="Arial" charset="0"/>
              <a:buChar char="•"/>
            </a:pPr>
            <a:r>
              <a:rPr lang="en-US" dirty="0"/>
              <a:t>Attributes </a:t>
            </a:r>
            <a:r>
              <a:rPr lang="en-US" i="1" dirty="0"/>
              <a:t>initialize</a:t>
            </a:r>
            <a:r>
              <a:rPr lang="en-US" dirty="0"/>
              <a:t> DOM properties and then they are done. Property values can change; attribute values can't.</a:t>
            </a:r>
          </a:p>
          <a:p>
            <a:pPr marL="285750" indent="-285750">
              <a:buFont typeface="Arial" charset="0"/>
              <a:buChar char="•"/>
            </a:pPr>
            <a:r>
              <a:rPr lang="en-US" dirty="0"/>
              <a:t>Ex:</a:t>
            </a:r>
            <a:br>
              <a:rPr lang="en-US" dirty="0"/>
            </a:br>
            <a:r>
              <a:rPr lang="en-US" dirty="0" err="1"/>
              <a:t>ele.getAttribute</a:t>
            </a:r>
            <a:r>
              <a:rPr lang="en-US" dirty="0"/>
              <a:t>(‘value’) refers to value attribute on input element</a:t>
            </a:r>
            <a:br>
              <a:rPr lang="en-US" dirty="0"/>
            </a:br>
            <a:r>
              <a:rPr lang="en-US" dirty="0" err="1"/>
              <a:t>ele.value</a:t>
            </a:r>
            <a:r>
              <a:rPr lang="en-US" dirty="0"/>
              <a:t> refers to DOM property</a:t>
            </a:r>
          </a:p>
        </p:txBody>
      </p:sp>
    </p:spTree>
    <p:extLst>
      <p:ext uri="{BB962C8B-B14F-4D97-AF65-F5344CB8AC3E}">
        <p14:creationId xmlns:p14="http://schemas.microsoft.com/office/powerpoint/2010/main" val="84476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Binding targets</a:t>
            </a:r>
          </a:p>
        </p:txBody>
      </p:sp>
      <p:sp>
        <p:nvSpPr>
          <p:cNvPr id="3" name="TextBox 2"/>
          <p:cNvSpPr txBox="1"/>
          <p:nvPr/>
        </p:nvSpPr>
        <p:spPr>
          <a:xfrm>
            <a:off x="251520" y="894730"/>
            <a:ext cx="8640960" cy="923330"/>
          </a:xfrm>
          <a:prstGeom prst="rect">
            <a:avLst/>
          </a:prstGeom>
          <a:noFill/>
        </p:spPr>
        <p:txBody>
          <a:bodyPr wrap="square" rtlCol="0">
            <a:spAutoFit/>
          </a:bodyPr>
          <a:lstStyle/>
          <a:p>
            <a:r>
              <a:rPr lang="en-US" dirty="0"/>
              <a:t>The target of a data binding is something in the DOM. Depending on the binding type, the target can be an (element | component | directive) property, an (element | component | directive) event, or (rarely) an attribute name.</a:t>
            </a:r>
          </a:p>
        </p:txBody>
      </p:sp>
      <p:graphicFrame>
        <p:nvGraphicFramePr>
          <p:cNvPr id="2" name="Table 1"/>
          <p:cNvGraphicFramePr>
            <a:graphicFrameLocks noGrp="1"/>
          </p:cNvGraphicFramePr>
          <p:nvPr>
            <p:extLst>
              <p:ext uri="{D42A27DB-BD31-4B8C-83A1-F6EECF244321}">
                <p14:modId xmlns:p14="http://schemas.microsoft.com/office/powerpoint/2010/main" val="836435022"/>
              </p:ext>
            </p:extLst>
          </p:nvPr>
        </p:nvGraphicFramePr>
        <p:xfrm>
          <a:off x="395535" y="1857129"/>
          <a:ext cx="8496945" cy="4380183"/>
        </p:xfrm>
        <a:graphic>
          <a:graphicData uri="http://schemas.openxmlformats.org/drawingml/2006/table">
            <a:tbl>
              <a:tblPr firstRow="1" bandRow="1">
                <a:tableStyleId>{5C22544A-7EE6-4342-B048-85BDC9FD1C3A}</a:tableStyleId>
              </a:tblPr>
              <a:tblGrid>
                <a:gridCol w="1152129">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5184576">
                  <a:extLst>
                    <a:ext uri="{9D8B030D-6E8A-4147-A177-3AD203B41FA5}">
                      <a16:colId xmlns:a16="http://schemas.microsoft.com/office/drawing/2014/main" val="20002"/>
                    </a:ext>
                  </a:extLst>
                </a:gridCol>
              </a:tblGrid>
              <a:tr h="522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Type	</a:t>
                      </a:r>
                    </a:p>
                  </a:txBody>
                  <a:tcPr/>
                </a:tc>
                <a:tc>
                  <a:txBody>
                    <a:bodyPr/>
                    <a:lstStyle/>
                    <a:p>
                      <a:r>
                        <a:rPr lang="en-US" dirty="0"/>
                        <a:t>Target</a:t>
                      </a:r>
                    </a:p>
                  </a:txBody>
                  <a:tcPr/>
                </a:tc>
                <a:tc>
                  <a:txBody>
                    <a:bodyPr/>
                    <a:lstStyle/>
                    <a:p>
                      <a:r>
                        <a:rPr lang="en-US" dirty="0"/>
                        <a:t>Examples</a:t>
                      </a:r>
                    </a:p>
                  </a:txBody>
                  <a:tcPr/>
                </a:tc>
                <a:extLst>
                  <a:ext uri="{0D108BD9-81ED-4DB2-BD59-A6C34878D82A}">
                    <a16:rowId xmlns:a16="http://schemas.microsoft.com/office/drawing/2014/main" val="10000"/>
                  </a:ext>
                </a:extLst>
              </a:tr>
              <a:tr h="1016917">
                <a:tc>
                  <a:txBody>
                    <a:bodyPr/>
                    <a:lstStyle/>
                    <a:p>
                      <a:r>
                        <a:rPr lang="en-US" dirty="0"/>
                        <a:t>Property</a:t>
                      </a:r>
                    </a:p>
                  </a:txBody>
                  <a:tcPr/>
                </a:tc>
                <a:tc>
                  <a:txBody>
                    <a:bodyPr/>
                    <a:lstStyle/>
                    <a:p>
                      <a:r>
                        <a:rPr lang="en-US" sz="1800" kern="1200" dirty="0">
                          <a:solidFill>
                            <a:schemeClr val="dk1"/>
                          </a:solidFill>
                          <a:latin typeface="+mn-lt"/>
                          <a:ea typeface="+mn-ea"/>
                          <a:cs typeface="+mn-cs"/>
                        </a:rPr>
                        <a:t>Element property</a:t>
                      </a:r>
                    </a:p>
                    <a:p>
                      <a:r>
                        <a:rPr lang="en-US" sz="1800" kern="1200" dirty="0">
                          <a:solidFill>
                            <a:schemeClr val="dk1"/>
                          </a:solidFill>
                          <a:latin typeface="+mn-lt"/>
                          <a:ea typeface="+mn-ea"/>
                          <a:cs typeface="+mn-cs"/>
                        </a:rPr>
                        <a:t>Component property</a:t>
                      </a:r>
                    </a:p>
                    <a:p>
                      <a:r>
                        <a:rPr lang="en-US" sz="1800" kern="1200" dirty="0">
                          <a:solidFill>
                            <a:schemeClr val="dk1"/>
                          </a:solidFill>
                          <a:latin typeface="+mn-lt"/>
                          <a:ea typeface="+mn-ea"/>
                          <a:cs typeface="+mn-cs"/>
                        </a:rPr>
                        <a:t>Directive property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img</a:t>
                      </a:r>
                      <a:r>
                        <a:rPr lang="en-US" dirty="0"/>
                        <a:t> [</a:t>
                      </a:r>
                      <a:r>
                        <a:rPr lang="en-US" dirty="0" err="1"/>
                        <a:t>src</a:t>
                      </a:r>
                      <a:r>
                        <a:rPr lang="en-US" dirty="0"/>
                        <a:t>]="</a:t>
                      </a:r>
                      <a:r>
                        <a:rPr lang="en-US" dirty="0" err="1"/>
                        <a:t>heroImageUrl</a:t>
                      </a:r>
                      <a:r>
                        <a:rPr lang="en-US" dirty="0"/>
                        <a:t>"&gt;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&lt;hero-detail [hero]="</a:t>
                      </a:r>
                      <a:r>
                        <a:rPr lang="en-US" dirty="0" err="1"/>
                        <a:t>currentHero</a:t>
                      </a:r>
                      <a:r>
                        <a:rPr lang="en-US" dirty="0"/>
                        <a:t>"&gt;&lt;/hero-detail&gt;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&lt;div [</a:t>
                      </a:r>
                      <a:r>
                        <a:rPr lang="en-US" dirty="0" err="1"/>
                        <a:t>ngClass</a:t>
                      </a:r>
                      <a:r>
                        <a:rPr lang="en-US" dirty="0"/>
                        <a:t>]="{'special': </a:t>
                      </a:r>
                      <a:r>
                        <a:rPr lang="en-US" dirty="0" err="1"/>
                        <a:t>isSpecial</a:t>
                      </a:r>
                      <a:r>
                        <a:rPr lang="en-US" dirty="0"/>
                        <a:t>}"&gt;&lt;/div&gt;</a:t>
                      </a:r>
                    </a:p>
                  </a:txBody>
                  <a:tcPr/>
                </a:tc>
                <a:extLst>
                  <a:ext uri="{0D108BD9-81ED-4DB2-BD59-A6C34878D82A}">
                    <a16:rowId xmlns:a16="http://schemas.microsoft.com/office/drawing/2014/main" val="10001"/>
                  </a:ext>
                </a:extLst>
              </a:tr>
              <a:tr h="522015">
                <a:tc>
                  <a:txBody>
                    <a:bodyPr/>
                    <a:lstStyle/>
                    <a:p>
                      <a:r>
                        <a:rPr lang="en-US" dirty="0"/>
                        <a:t>Event</a:t>
                      </a:r>
                    </a:p>
                  </a:txBody>
                  <a:tcPr/>
                </a:tc>
                <a:tc>
                  <a:txBody>
                    <a:bodyPr/>
                    <a:lstStyle/>
                    <a:p>
                      <a:r>
                        <a:rPr lang="en-US" sz="1800" kern="1200" dirty="0">
                          <a:solidFill>
                            <a:schemeClr val="dk1"/>
                          </a:solidFill>
                          <a:latin typeface="+mn-lt"/>
                          <a:ea typeface="+mn-ea"/>
                          <a:cs typeface="+mn-cs"/>
                        </a:rPr>
                        <a:t>Element event</a:t>
                      </a:r>
                    </a:p>
                    <a:p>
                      <a:r>
                        <a:rPr lang="en-US" sz="1800" kern="1200" dirty="0">
                          <a:solidFill>
                            <a:schemeClr val="dk1"/>
                          </a:solidFill>
                          <a:latin typeface="+mn-lt"/>
                          <a:ea typeface="+mn-ea"/>
                          <a:cs typeface="+mn-cs"/>
                        </a:rPr>
                        <a:t>Component event</a:t>
                      </a:r>
                    </a:p>
                    <a:p>
                      <a:r>
                        <a:rPr lang="en-US" sz="1800" kern="1200" dirty="0">
                          <a:solidFill>
                            <a:schemeClr val="dk1"/>
                          </a:solidFill>
                          <a:latin typeface="+mn-lt"/>
                          <a:ea typeface="+mn-ea"/>
                          <a:cs typeface="+mn-cs"/>
                        </a:rPr>
                        <a:t>Directive event	</a:t>
                      </a:r>
                    </a:p>
                  </a:txBody>
                  <a:tcPr/>
                </a:tc>
                <a:tc>
                  <a:txBody>
                    <a:bodyPr/>
                    <a:lstStyle/>
                    <a:p>
                      <a:r>
                        <a:rPr lang="en-US" sz="1800" kern="1200" dirty="0">
                          <a:solidFill>
                            <a:schemeClr val="dk1"/>
                          </a:solidFill>
                          <a:latin typeface="+mn-lt"/>
                          <a:ea typeface="+mn-ea"/>
                          <a:cs typeface="+mn-cs"/>
                        </a:rPr>
                        <a:t>&lt;button (click)="</a:t>
                      </a:r>
                      <a:r>
                        <a:rPr lang="en-US" sz="1800" kern="1200" dirty="0" err="1">
                          <a:solidFill>
                            <a:schemeClr val="dk1"/>
                          </a:solidFill>
                          <a:latin typeface="+mn-lt"/>
                          <a:ea typeface="+mn-ea"/>
                          <a:cs typeface="+mn-cs"/>
                        </a:rPr>
                        <a:t>onSave</a:t>
                      </a:r>
                      <a:r>
                        <a:rPr lang="en-US" sz="1800" kern="1200" dirty="0">
                          <a:solidFill>
                            <a:schemeClr val="dk1"/>
                          </a:solidFill>
                          <a:latin typeface="+mn-lt"/>
                          <a:ea typeface="+mn-ea"/>
                          <a:cs typeface="+mn-cs"/>
                        </a:rPr>
                        <a:t>()"&gt;Save&lt;/button&gt;</a:t>
                      </a:r>
                    </a:p>
                    <a:p>
                      <a:r>
                        <a:rPr lang="en-US" sz="1800" kern="1200" dirty="0">
                          <a:solidFill>
                            <a:schemeClr val="dk1"/>
                          </a:solidFill>
                          <a:latin typeface="+mn-lt"/>
                          <a:ea typeface="+mn-ea"/>
                          <a:cs typeface="+mn-cs"/>
                        </a:rPr>
                        <a:t>&lt;detail (</a:t>
                      </a:r>
                      <a:r>
                        <a:rPr lang="en-US" sz="1800" kern="1200" dirty="0" err="1">
                          <a:solidFill>
                            <a:schemeClr val="dk1"/>
                          </a:solidFill>
                          <a:latin typeface="+mn-lt"/>
                          <a:ea typeface="+mn-ea"/>
                          <a:cs typeface="+mn-cs"/>
                        </a:rPr>
                        <a:t>deleteRequest</a:t>
                      </a:r>
                      <a:r>
                        <a:rPr lang="en-US" sz="1800" kern="1200" dirty="0">
                          <a:solidFill>
                            <a:schemeClr val="dk1"/>
                          </a:solidFill>
                          <a:latin typeface="+mn-lt"/>
                          <a:ea typeface="+mn-ea"/>
                          <a:cs typeface="+mn-cs"/>
                        </a:rPr>
                        <a:t>)="</a:t>
                      </a:r>
                      <a:r>
                        <a:rPr lang="en-US" sz="1800" kern="1200" dirty="0" err="1">
                          <a:solidFill>
                            <a:schemeClr val="dk1"/>
                          </a:solidFill>
                          <a:latin typeface="+mn-lt"/>
                          <a:ea typeface="+mn-ea"/>
                          <a:cs typeface="+mn-cs"/>
                        </a:rPr>
                        <a:t>deleteHero</a:t>
                      </a:r>
                      <a:r>
                        <a:rPr lang="en-US" sz="1800" kern="1200" dirty="0">
                          <a:solidFill>
                            <a:schemeClr val="dk1"/>
                          </a:solidFill>
                          <a:latin typeface="+mn-lt"/>
                          <a:ea typeface="+mn-ea"/>
                          <a:cs typeface="+mn-cs"/>
                        </a:rPr>
                        <a:t>()"&gt;&lt;/detail&gt; </a:t>
                      </a:r>
                    </a:p>
                    <a:p>
                      <a:r>
                        <a:rPr lang="en-US" sz="1800" kern="1200" dirty="0">
                          <a:solidFill>
                            <a:schemeClr val="dk1"/>
                          </a:solidFill>
                          <a:latin typeface="+mn-lt"/>
                          <a:ea typeface="+mn-ea"/>
                          <a:cs typeface="+mn-cs"/>
                        </a:rPr>
                        <a:t>&lt;div (</a:t>
                      </a:r>
                      <a:r>
                        <a:rPr lang="en-US" sz="1800" kern="1200" dirty="0" err="1">
                          <a:solidFill>
                            <a:schemeClr val="dk1"/>
                          </a:solidFill>
                          <a:latin typeface="+mn-lt"/>
                          <a:ea typeface="+mn-ea"/>
                          <a:cs typeface="+mn-cs"/>
                        </a:rPr>
                        <a:t>myClick</a:t>
                      </a:r>
                      <a:r>
                        <a:rPr lang="en-US" sz="1800" kern="1200" dirty="0">
                          <a:solidFill>
                            <a:schemeClr val="dk1"/>
                          </a:solidFill>
                          <a:latin typeface="+mn-lt"/>
                          <a:ea typeface="+mn-ea"/>
                          <a:cs typeface="+mn-cs"/>
                        </a:rPr>
                        <a:t>)="clicked=$event" clickable&gt;click me&lt;/div&gt;</a:t>
                      </a:r>
                      <a:endParaRPr lang="en-US" dirty="0"/>
                    </a:p>
                  </a:txBody>
                  <a:tcPr/>
                </a:tc>
                <a:extLst>
                  <a:ext uri="{0D108BD9-81ED-4DB2-BD59-A6C34878D82A}">
                    <a16:rowId xmlns:a16="http://schemas.microsoft.com/office/drawing/2014/main" val="10002"/>
                  </a:ext>
                </a:extLst>
              </a:tr>
              <a:tr h="522015">
                <a:tc>
                  <a:txBody>
                    <a:bodyPr/>
                    <a:lstStyle/>
                    <a:p>
                      <a:r>
                        <a:rPr lang="en-US" dirty="0"/>
                        <a:t>2-way</a:t>
                      </a:r>
                    </a:p>
                  </a:txBody>
                  <a:tcPr/>
                </a:tc>
                <a:tc>
                  <a:txBody>
                    <a:bodyPr/>
                    <a:lstStyle/>
                    <a:p>
                      <a:r>
                        <a:rPr lang="en-US" dirty="0"/>
                        <a:t>Event and property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&lt;input [(</a:t>
                      </a:r>
                      <a:r>
                        <a:rPr lang="en-US" dirty="0" err="1"/>
                        <a:t>ngModel</a:t>
                      </a:r>
                      <a:r>
                        <a:rPr lang="en-US" dirty="0"/>
                        <a:t>)]="name"&gt;</a:t>
                      </a:r>
                    </a:p>
                  </a:txBody>
                  <a:tcPr/>
                </a:tc>
                <a:extLst>
                  <a:ext uri="{0D108BD9-81ED-4DB2-BD59-A6C34878D82A}">
                    <a16:rowId xmlns:a16="http://schemas.microsoft.com/office/drawing/2014/main" val="10003"/>
                  </a:ext>
                </a:extLst>
              </a:tr>
              <a:tr h="377497">
                <a:tc>
                  <a:txBody>
                    <a:bodyPr/>
                    <a:lstStyle/>
                    <a:p>
                      <a:r>
                        <a:rPr lang="en-US" dirty="0"/>
                        <a:t>attribute</a:t>
                      </a:r>
                    </a:p>
                  </a:txBody>
                  <a:tcPr/>
                </a:tc>
                <a:tc>
                  <a:txBody>
                    <a:bodyPr/>
                    <a:lstStyle/>
                    <a:p>
                      <a:r>
                        <a:rPr lang="en-US" dirty="0"/>
                        <a:t>Attribute</a:t>
                      </a:r>
                      <a:r>
                        <a:rPr lang="en-US" baseline="0" dirty="0"/>
                        <a:t> [</a:t>
                      </a:r>
                      <a:r>
                        <a:rPr lang="en-US" dirty="0"/>
                        <a:t>exception]</a:t>
                      </a:r>
                    </a:p>
                  </a:txBody>
                  <a:tcPr/>
                </a:tc>
                <a:tc>
                  <a:txBody>
                    <a:bodyPr/>
                    <a:lstStyle/>
                    <a:p>
                      <a:r>
                        <a:rPr lang="en-US" sz="1800" kern="1200" dirty="0">
                          <a:solidFill>
                            <a:schemeClr val="dk1"/>
                          </a:solidFill>
                          <a:latin typeface="+mn-lt"/>
                          <a:ea typeface="+mn-ea"/>
                          <a:cs typeface="+mn-cs"/>
                        </a:rPr>
                        <a:t>&lt;button [</a:t>
                      </a:r>
                      <a:r>
                        <a:rPr lang="en-US" sz="1800" kern="1200" dirty="0" err="1">
                          <a:solidFill>
                            <a:schemeClr val="dk1"/>
                          </a:solidFill>
                          <a:latin typeface="+mn-lt"/>
                          <a:ea typeface="+mn-ea"/>
                          <a:cs typeface="+mn-cs"/>
                        </a:rPr>
                        <a:t>attr.aria</a:t>
                      </a:r>
                      <a:r>
                        <a:rPr lang="en-US" sz="1800" kern="1200" dirty="0">
                          <a:solidFill>
                            <a:schemeClr val="dk1"/>
                          </a:solidFill>
                          <a:latin typeface="+mn-lt"/>
                          <a:ea typeface="+mn-ea"/>
                          <a:cs typeface="+mn-cs"/>
                        </a:rPr>
                        <a:t>-label]="help"&gt;help&lt;/button&gt;</a:t>
                      </a:r>
                      <a:endParaRPr lang="en-US" dirty="0"/>
                    </a:p>
                  </a:txBody>
                  <a:tcPr/>
                </a:tc>
                <a:extLst>
                  <a:ext uri="{0D108BD9-81ED-4DB2-BD59-A6C34878D82A}">
                    <a16:rowId xmlns:a16="http://schemas.microsoft.com/office/drawing/2014/main" val="10004"/>
                  </a:ext>
                </a:extLst>
              </a:tr>
              <a:tr h="385489">
                <a:tc>
                  <a:txBody>
                    <a:bodyPr/>
                    <a:lstStyle/>
                    <a:p>
                      <a:r>
                        <a:rPr lang="en-US" dirty="0"/>
                        <a:t>class</a:t>
                      </a:r>
                    </a:p>
                  </a:txBody>
                  <a:tcPr/>
                </a:tc>
                <a:tc>
                  <a:txBody>
                    <a:bodyPr/>
                    <a:lstStyle/>
                    <a:p>
                      <a:r>
                        <a:rPr lang="en-US" dirty="0"/>
                        <a:t>class</a:t>
                      </a:r>
                    </a:p>
                  </a:txBody>
                  <a:tcPr/>
                </a:tc>
                <a:tc>
                  <a:txBody>
                    <a:bodyPr/>
                    <a:lstStyle/>
                    <a:p>
                      <a:r>
                        <a:rPr lang="en-US" sz="1800" kern="1200" dirty="0">
                          <a:solidFill>
                            <a:schemeClr val="dk1"/>
                          </a:solidFill>
                          <a:latin typeface="+mn-lt"/>
                          <a:ea typeface="+mn-ea"/>
                          <a:cs typeface="+mn-cs"/>
                        </a:rPr>
                        <a:t>&lt;div [</a:t>
                      </a:r>
                      <a:r>
                        <a:rPr lang="en-US" sz="1800" kern="1200" dirty="0" err="1">
                          <a:solidFill>
                            <a:schemeClr val="dk1"/>
                          </a:solidFill>
                          <a:latin typeface="+mn-lt"/>
                          <a:ea typeface="+mn-ea"/>
                          <a:cs typeface="+mn-cs"/>
                        </a:rPr>
                        <a:t>class.special</a:t>
                      </a:r>
                      <a:r>
                        <a:rPr lang="en-US" sz="1800" kern="1200" dirty="0">
                          <a:solidFill>
                            <a:schemeClr val="dk1"/>
                          </a:solidFill>
                          <a:latin typeface="+mn-lt"/>
                          <a:ea typeface="+mn-ea"/>
                          <a:cs typeface="+mn-cs"/>
                        </a:rPr>
                        <a:t>]="</a:t>
                      </a:r>
                      <a:r>
                        <a:rPr lang="en-US" sz="1800" kern="1200" dirty="0" err="1">
                          <a:solidFill>
                            <a:schemeClr val="dk1"/>
                          </a:solidFill>
                          <a:latin typeface="+mn-lt"/>
                          <a:ea typeface="+mn-ea"/>
                          <a:cs typeface="+mn-cs"/>
                        </a:rPr>
                        <a:t>isSpecial</a:t>
                      </a:r>
                      <a:r>
                        <a:rPr lang="en-US" sz="1800" kern="1200" dirty="0">
                          <a:solidFill>
                            <a:schemeClr val="dk1"/>
                          </a:solidFill>
                          <a:latin typeface="+mn-lt"/>
                          <a:ea typeface="+mn-ea"/>
                          <a:cs typeface="+mn-cs"/>
                        </a:rPr>
                        <a:t>"&gt;Special&lt;/div&gt;</a:t>
                      </a:r>
                      <a:endParaRPr lang="en-US" dirty="0"/>
                    </a:p>
                  </a:txBody>
                  <a:tcPr/>
                </a:tc>
                <a:extLst>
                  <a:ext uri="{0D108BD9-81ED-4DB2-BD59-A6C34878D82A}">
                    <a16:rowId xmlns:a16="http://schemas.microsoft.com/office/drawing/2014/main" val="10005"/>
                  </a:ext>
                </a:extLst>
              </a:tr>
              <a:tr h="367530">
                <a:tc>
                  <a:txBody>
                    <a:bodyPr/>
                    <a:lstStyle/>
                    <a:p>
                      <a:r>
                        <a:rPr lang="en-US" dirty="0"/>
                        <a:t>style</a:t>
                      </a:r>
                    </a:p>
                  </a:txBody>
                  <a:tcPr/>
                </a:tc>
                <a:tc>
                  <a:txBody>
                    <a:bodyPr/>
                    <a:lstStyle/>
                    <a:p>
                      <a:r>
                        <a:rPr lang="en-US" dirty="0"/>
                        <a:t>style</a:t>
                      </a:r>
                    </a:p>
                  </a:txBody>
                  <a:tcPr/>
                </a:tc>
                <a:tc>
                  <a:txBody>
                    <a:bodyPr/>
                    <a:lstStyle/>
                    <a:p>
                      <a:r>
                        <a:rPr lang="en-US" sz="1800" kern="1200" dirty="0">
                          <a:solidFill>
                            <a:schemeClr val="dk1"/>
                          </a:solidFill>
                          <a:latin typeface="+mn-lt"/>
                          <a:ea typeface="+mn-ea"/>
                          <a:cs typeface="+mn-cs"/>
                        </a:rPr>
                        <a:t>&lt;button [</a:t>
                      </a:r>
                      <a:r>
                        <a:rPr lang="en-US" sz="1800" kern="1200" dirty="0" err="1">
                          <a:solidFill>
                            <a:schemeClr val="dk1"/>
                          </a:solidFill>
                          <a:latin typeface="+mn-lt"/>
                          <a:ea typeface="+mn-ea"/>
                          <a:cs typeface="+mn-cs"/>
                        </a:rPr>
                        <a:t>style.color</a:t>
                      </a:r>
                      <a:r>
                        <a:rPr lang="en-US" sz="1800" kern="1200" dirty="0">
                          <a:solidFill>
                            <a:schemeClr val="dk1"/>
                          </a:solidFill>
                          <a:latin typeface="+mn-lt"/>
                          <a:ea typeface="+mn-ea"/>
                          <a:cs typeface="+mn-cs"/>
                        </a:rPr>
                        <a:t>]="</a:t>
                      </a:r>
                      <a:r>
                        <a:rPr lang="en-US" sz="1800" kern="1200" dirty="0" err="1">
                          <a:solidFill>
                            <a:schemeClr val="dk1"/>
                          </a:solidFill>
                          <a:latin typeface="+mn-lt"/>
                          <a:ea typeface="+mn-ea"/>
                          <a:cs typeface="+mn-cs"/>
                        </a:rPr>
                        <a:t>isSpecial</a:t>
                      </a:r>
                      <a:r>
                        <a:rPr lang="en-US" sz="1800" kern="1200" dirty="0">
                          <a:solidFill>
                            <a:schemeClr val="dk1"/>
                          </a:solidFill>
                          <a:latin typeface="+mn-lt"/>
                          <a:ea typeface="+mn-ea"/>
                          <a:cs typeface="+mn-cs"/>
                        </a:rPr>
                        <a:t> ? 'red' : 'green'"&gt;</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4946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Property Binding</a:t>
            </a:r>
          </a:p>
        </p:txBody>
      </p:sp>
      <p:sp>
        <p:nvSpPr>
          <p:cNvPr id="9" name="Content Placeholder 2"/>
          <p:cNvSpPr>
            <a:spLocks noGrp="1"/>
          </p:cNvSpPr>
          <p:nvPr>
            <p:ph sz="quarter" idx="1"/>
          </p:nvPr>
        </p:nvSpPr>
        <p:spPr>
          <a:xfrm>
            <a:off x="611560" y="894730"/>
            <a:ext cx="7848872" cy="4838526"/>
          </a:xfrm>
        </p:spPr>
        <p:txBody>
          <a:bodyPr/>
          <a:lstStyle/>
          <a:p>
            <a:r>
              <a:rPr lang="en-US" dirty="0"/>
              <a:t>Sets an element property to a component property value.</a:t>
            </a:r>
            <a:br>
              <a:rPr lang="en-US" dirty="0"/>
            </a:br>
            <a:r>
              <a:rPr lang="en-US" dirty="0"/>
              <a:t>&lt;</a:t>
            </a:r>
            <a:r>
              <a:rPr lang="en-US" dirty="0" err="1"/>
              <a:t>img</a:t>
            </a:r>
            <a:r>
              <a:rPr lang="en-US" dirty="0"/>
              <a:t> [</a:t>
            </a:r>
            <a:r>
              <a:rPr lang="en-US" dirty="0" err="1"/>
              <a:t>src</a:t>
            </a:r>
            <a:r>
              <a:rPr lang="en-US" dirty="0"/>
              <a:t>]=”</a:t>
            </a:r>
            <a:r>
              <a:rPr lang="en-US" dirty="0" err="1"/>
              <a:t>imageUrl</a:t>
            </a:r>
            <a:r>
              <a:rPr lang="en-US" dirty="0"/>
              <a:t>"&gt;</a:t>
            </a:r>
            <a:br>
              <a:rPr lang="en-US" dirty="0"/>
            </a:br>
            <a:r>
              <a:rPr lang="en-US" dirty="0"/>
              <a:t>[binding the </a:t>
            </a:r>
            <a:r>
              <a:rPr lang="en-US" dirty="0" err="1"/>
              <a:t>src</a:t>
            </a:r>
            <a:r>
              <a:rPr lang="en-US" dirty="0"/>
              <a:t> property of an image element to a component's </a:t>
            </a:r>
            <a:r>
              <a:rPr lang="en-US" dirty="0" err="1"/>
              <a:t>imageUrl</a:t>
            </a:r>
            <a:r>
              <a:rPr lang="en-US" dirty="0"/>
              <a:t> property:]</a:t>
            </a:r>
          </a:p>
          <a:p>
            <a:r>
              <a:rPr lang="en-US" dirty="0"/>
              <a:t>disabling a button when the component says that it </a:t>
            </a:r>
            <a:r>
              <a:rPr lang="en-US" dirty="0" err="1"/>
              <a:t>isUnchanged</a:t>
            </a:r>
            <a:r>
              <a:rPr lang="en-US" dirty="0"/>
              <a:t>:</a:t>
            </a:r>
            <a:br>
              <a:rPr lang="en-US" dirty="0"/>
            </a:br>
            <a:r>
              <a:rPr lang="en-US" dirty="0"/>
              <a:t>&lt;button [disabled]="</a:t>
            </a:r>
            <a:r>
              <a:rPr lang="en-US" dirty="0" err="1"/>
              <a:t>isUnchanged</a:t>
            </a:r>
            <a:r>
              <a:rPr lang="en-US" dirty="0"/>
              <a:t>"&gt;Cancel is disabled&lt;/button&gt;</a:t>
            </a:r>
          </a:p>
          <a:p>
            <a:r>
              <a:rPr lang="en-US" dirty="0"/>
              <a:t>Setting a property of a directive:</a:t>
            </a:r>
            <a:br>
              <a:rPr lang="en-US" dirty="0"/>
            </a:br>
            <a:r>
              <a:rPr lang="en-US" dirty="0"/>
              <a:t>&lt;div [</a:t>
            </a:r>
            <a:r>
              <a:rPr lang="en-US" dirty="0" err="1"/>
              <a:t>ngClass</a:t>
            </a:r>
            <a:r>
              <a:rPr lang="en-US" dirty="0"/>
              <a:t>]="classes"&gt;[</a:t>
            </a:r>
            <a:r>
              <a:rPr lang="en-US" dirty="0" err="1"/>
              <a:t>ngClass</a:t>
            </a:r>
            <a:r>
              <a:rPr lang="en-US" dirty="0"/>
              <a:t>] binding to the classes property&lt;/div&gt;</a:t>
            </a:r>
          </a:p>
          <a:p>
            <a:r>
              <a:rPr lang="en-US" dirty="0"/>
              <a:t>Setting the model property of a custom component (a great way for parent and child components to communicate):</a:t>
            </a:r>
            <a:br>
              <a:rPr lang="en-US" dirty="0"/>
            </a:br>
            <a:r>
              <a:rPr lang="en-US" dirty="0"/>
              <a:t>&lt;detail [country]="</a:t>
            </a:r>
            <a:r>
              <a:rPr lang="en-US" dirty="0" err="1"/>
              <a:t>currentcountry</a:t>
            </a:r>
            <a:r>
              <a:rPr lang="en-US" dirty="0"/>
              <a:t>"&gt;&lt;/hero-detail&gt;</a:t>
            </a:r>
          </a:p>
          <a:p>
            <a:endParaRPr lang="en-US" sz="1800" dirty="0"/>
          </a:p>
        </p:txBody>
      </p:sp>
    </p:spTree>
    <p:extLst>
      <p:ext uri="{BB962C8B-B14F-4D97-AF65-F5344CB8AC3E}">
        <p14:creationId xmlns:p14="http://schemas.microsoft.com/office/powerpoint/2010/main" val="13362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Attribute Binding</a:t>
            </a:r>
          </a:p>
        </p:txBody>
      </p:sp>
      <p:sp>
        <p:nvSpPr>
          <p:cNvPr id="9" name="Content Placeholder 2"/>
          <p:cNvSpPr>
            <a:spLocks noGrp="1"/>
          </p:cNvSpPr>
          <p:nvPr>
            <p:ph sz="quarter" idx="1"/>
          </p:nvPr>
        </p:nvSpPr>
        <p:spPr>
          <a:xfrm>
            <a:off x="395536" y="894730"/>
            <a:ext cx="8208912" cy="5558606"/>
          </a:xfrm>
        </p:spPr>
        <p:txBody>
          <a:bodyPr/>
          <a:lstStyle/>
          <a:p>
            <a:r>
              <a:rPr lang="en-US" dirty="0"/>
              <a:t>You can set the value of an attribute directly with an attribute binding.</a:t>
            </a:r>
          </a:p>
          <a:p>
            <a:r>
              <a:rPr lang="en-US" dirty="0"/>
              <a:t>This is the only exception to the rule that a binding sets a target property. This is the only binding that creates and sets an attribute.</a:t>
            </a:r>
          </a:p>
          <a:p>
            <a:r>
              <a:rPr lang="en-US" dirty="0"/>
              <a:t>You must use attribute binding when there is no element property to bind.</a:t>
            </a:r>
          </a:p>
          <a:p>
            <a:r>
              <a:rPr lang="en-US" dirty="0"/>
              <a:t>Consider the ARIA, SVG, and table span attributes. They are pure attributes. They do not correspond to element properties, and they do not set element properties. There are no property targets to bind to.</a:t>
            </a:r>
          </a:p>
          <a:p>
            <a:r>
              <a:rPr lang="en-US" dirty="0"/>
              <a:t>Instead of an element property between brackets, start with the prefix </a:t>
            </a:r>
            <a:r>
              <a:rPr lang="en-US" dirty="0" err="1"/>
              <a:t>attr</a:t>
            </a:r>
            <a:r>
              <a:rPr lang="en-US" dirty="0"/>
              <a:t>, followed by a dot (.) and the name of the attribute. You then set the attribute value, using an expression that resolves to a string.</a:t>
            </a:r>
          </a:p>
          <a:p>
            <a:r>
              <a:rPr lang="en-US" dirty="0"/>
              <a:t>Bind [</a:t>
            </a:r>
            <a:r>
              <a:rPr lang="en-US" dirty="0" err="1"/>
              <a:t>attr.colspan</a:t>
            </a:r>
            <a:r>
              <a:rPr lang="en-US" dirty="0"/>
              <a:t>] to a calculated value:</a:t>
            </a:r>
            <a:br>
              <a:rPr lang="en-US" dirty="0"/>
            </a:br>
            <a:r>
              <a:rPr lang="en-US" dirty="0"/>
              <a:t>&lt;table border=1&gt; &lt;</a:t>
            </a:r>
            <a:r>
              <a:rPr lang="en-US" dirty="0" err="1"/>
              <a:t>tr</a:t>
            </a:r>
            <a:r>
              <a:rPr lang="en-US" dirty="0"/>
              <a:t>&gt;&lt;td [</a:t>
            </a:r>
            <a:r>
              <a:rPr lang="en-US" dirty="0" err="1"/>
              <a:t>attr.colspan</a:t>
            </a:r>
            <a:r>
              <a:rPr lang="en-US" dirty="0"/>
              <a:t>]="1 + 1"&gt;One-Two&lt;/td&gt;&lt;/</a:t>
            </a:r>
            <a:r>
              <a:rPr lang="en-US" dirty="0" err="1"/>
              <a:t>tr</a:t>
            </a:r>
            <a:r>
              <a:rPr lang="en-US" dirty="0"/>
              <a:t>&gt;&lt;</a:t>
            </a:r>
            <a:r>
              <a:rPr lang="en-US" dirty="0" err="1"/>
              <a:t>tr</a:t>
            </a:r>
            <a:r>
              <a:rPr lang="en-US" dirty="0"/>
              <a:t>&gt;&lt;td&gt;Five&lt;/td&gt;&lt;td&gt;Six&lt;/td&gt;&lt;/</a:t>
            </a:r>
            <a:r>
              <a:rPr lang="en-US" dirty="0" err="1"/>
              <a:t>tr</a:t>
            </a:r>
            <a:r>
              <a:rPr lang="en-US" dirty="0"/>
              <a:t>&gt; &lt;/table&gt;</a:t>
            </a:r>
          </a:p>
          <a:p>
            <a:r>
              <a:rPr lang="en-US" dirty="0"/>
              <a:t>One of the primary use cases for attribute binding is to set ARIA attributes, as in this example:</a:t>
            </a:r>
            <a:br>
              <a:rPr lang="en-US" dirty="0"/>
            </a:br>
            <a:r>
              <a:rPr lang="en-US" dirty="0"/>
              <a:t>&lt;!-- create and set an aria attribute for assistive technology --&gt; &lt;button [</a:t>
            </a:r>
            <a:r>
              <a:rPr lang="en-US" dirty="0" err="1"/>
              <a:t>attr.aria</a:t>
            </a:r>
            <a:r>
              <a:rPr lang="en-US" dirty="0"/>
              <a:t>-label]="</a:t>
            </a:r>
            <a:r>
              <a:rPr lang="en-US" dirty="0" err="1"/>
              <a:t>actionName</a:t>
            </a:r>
            <a:r>
              <a:rPr lang="en-US" dirty="0"/>
              <a:t>"&gt;{{</a:t>
            </a:r>
            <a:r>
              <a:rPr lang="en-US" dirty="0" err="1"/>
              <a:t>actionName</a:t>
            </a:r>
            <a:r>
              <a:rPr lang="en-US" dirty="0"/>
              <a:t>}} with Aria&lt;/button&gt;</a:t>
            </a:r>
            <a:endParaRPr lang="en-US" sz="1800" dirty="0"/>
          </a:p>
        </p:txBody>
      </p:sp>
    </p:spTree>
    <p:extLst>
      <p:ext uri="{BB962C8B-B14F-4D97-AF65-F5344CB8AC3E}">
        <p14:creationId xmlns:p14="http://schemas.microsoft.com/office/powerpoint/2010/main" val="129432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Class Binding</a:t>
            </a:r>
          </a:p>
        </p:txBody>
      </p:sp>
      <p:sp>
        <p:nvSpPr>
          <p:cNvPr id="9" name="Content Placeholder 2"/>
          <p:cNvSpPr>
            <a:spLocks noGrp="1"/>
          </p:cNvSpPr>
          <p:nvPr>
            <p:ph sz="quarter" idx="1"/>
          </p:nvPr>
        </p:nvSpPr>
        <p:spPr>
          <a:xfrm>
            <a:off x="539552" y="908720"/>
            <a:ext cx="8064896" cy="5400600"/>
          </a:xfrm>
        </p:spPr>
        <p:txBody>
          <a:bodyPr/>
          <a:lstStyle/>
          <a:p>
            <a:r>
              <a:rPr lang="en-US" dirty="0"/>
              <a:t>You can add and remove CSS class names from an element's class attribute with a class binding.</a:t>
            </a:r>
          </a:p>
          <a:p>
            <a:endParaRPr lang="en-US" dirty="0"/>
          </a:p>
          <a:p>
            <a:r>
              <a:rPr lang="en-US" dirty="0"/>
              <a:t>With [class] , you can bind to component property .</a:t>
            </a:r>
            <a:br>
              <a:rPr lang="en-US" dirty="0"/>
            </a:br>
            <a:br>
              <a:rPr lang="en-US" dirty="0"/>
            </a:br>
            <a:r>
              <a:rPr lang="en-US" dirty="0"/>
              <a:t>&lt;div [class]="'</a:t>
            </a:r>
            <a:r>
              <a:rPr lang="en-US" dirty="0" err="1"/>
              <a:t>br</a:t>
            </a:r>
            <a:r>
              <a:rPr lang="en-US" dirty="0"/>
              <a:t>'"&gt;DIV&lt;/div&gt;    [Note : quotes] where </a:t>
            </a:r>
            <a:r>
              <a:rPr lang="en-US" dirty="0" err="1"/>
              <a:t>br</a:t>
            </a:r>
            <a:r>
              <a:rPr lang="en-US" dirty="0"/>
              <a:t> is name of style</a:t>
            </a:r>
            <a:br>
              <a:rPr lang="en-US" dirty="0"/>
            </a:br>
            <a:r>
              <a:rPr lang="en-US" dirty="0"/>
              <a:t>&lt;div [class]="style1"&gt;DIV&lt;/div&gt; where style1 is name of property in component. style1 = ‘’</a:t>
            </a:r>
            <a:r>
              <a:rPr lang="en-US" dirty="0" err="1"/>
              <a:t>br</a:t>
            </a:r>
            <a:r>
              <a:rPr lang="en-US" dirty="0"/>
              <a:t>” </a:t>
            </a:r>
            <a:br>
              <a:rPr lang="en-US" dirty="0"/>
            </a:br>
            <a:endParaRPr lang="en-US" dirty="0"/>
          </a:p>
          <a:p>
            <a:r>
              <a:rPr lang="en-US" dirty="0"/>
              <a:t>To be able to bind to </a:t>
            </a:r>
            <a:r>
              <a:rPr lang="en-US" dirty="0" err="1"/>
              <a:t>boolean</a:t>
            </a:r>
            <a:r>
              <a:rPr lang="en-US" dirty="0"/>
              <a:t> expression use [</a:t>
            </a:r>
            <a:r>
              <a:rPr lang="en-US" dirty="0" err="1"/>
              <a:t>class.xxx</a:t>
            </a:r>
            <a:r>
              <a:rPr lang="en-US" dirty="0"/>
              <a:t>] syntax</a:t>
            </a:r>
            <a:br>
              <a:rPr lang="en-US" dirty="0"/>
            </a:br>
            <a:r>
              <a:rPr lang="en-US" dirty="0"/>
              <a:t>[</a:t>
            </a:r>
            <a:r>
              <a:rPr lang="en-US" dirty="0" err="1"/>
              <a:t>class.br</a:t>
            </a:r>
            <a:r>
              <a:rPr lang="en-US" dirty="0"/>
              <a:t>]=‘</a:t>
            </a:r>
            <a:r>
              <a:rPr lang="en-US" dirty="0" err="1"/>
              <a:t>hasError</a:t>
            </a:r>
            <a:r>
              <a:rPr lang="en-US" dirty="0"/>
              <a:t>’  where </a:t>
            </a:r>
            <a:r>
              <a:rPr lang="en-US" dirty="0" err="1"/>
              <a:t>hasError</a:t>
            </a:r>
            <a:r>
              <a:rPr lang="en-US" dirty="0"/>
              <a:t> is of </a:t>
            </a:r>
            <a:r>
              <a:rPr lang="en-US" dirty="0" err="1"/>
              <a:t>boolean</a:t>
            </a:r>
            <a:r>
              <a:rPr lang="en-US" dirty="0"/>
              <a:t> type and based on its value the </a:t>
            </a:r>
            <a:r>
              <a:rPr lang="en-US" dirty="0" err="1"/>
              <a:t>br</a:t>
            </a:r>
            <a:r>
              <a:rPr lang="en-US" dirty="0"/>
              <a:t> style will be applied.</a:t>
            </a:r>
            <a:br>
              <a:rPr lang="en-US" dirty="0"/>
            </a:br>
            <a:endParaRPr lang="en-US" dirty="0"/>
          </a:p>
          <a:p>
            <a:r>
              <a:rPr lang="en-US" dirty="0"/>
              <a:t>To apply multiple classes use </a:t>
            </a:r>
            <a:r>
              <a:rPr lang="en-US" dirty="0" err="1"/>
              <a:t>ngClass</a:t>
            </a:r>
            <a:br>
              <a:rPr lang="en-US" dirty="0"/>
            </a:br>
            <a:r>
              <a:rPr lang="en-US" dirty="0"/>
              <a:t>&lt;div [</a:t>
            </a:r>
            <a:r>
              <a:rPr lang="en-US" dirty="0" err="1"/>
              <a:t>ngClass</a:t>
            </a:r>
            <a:r>
              <a:rPr lang="en-US" dirty="0"/>
              <a:t>]="['br','s1']"&gt;DIV&lt;/div&gt;	</a:t>
            </a:r>
            <a:br>
              <a:rPr lang="en-US" dirty="0"/>
            </a:br>
            <a:r>
              <a:rPr lang="en-US" dirty="0"/>
              <a:t>&lt;div [</a:t>
            </a:r>
            <a:r>
              <a:rPr lang="en-US" dirty="0" err="1"/>
              <a:t>ngClass</a:t>
            </a:r>
            <a:r>
              <a:rPr lang="en-US" dirty="0"/>
              <a:t>]=‘</a:t>
            </a:r>
            <a:r>
              <a:rPr lang="en-US" dirty="0" err="1"/>
              <a:t>msges</a:t>
            </a:r>
            <a:r>
              <a:rPr lang="en-US" dirty="0"/>
              <a:t>’&gt;</a:t>
            </a:r>
            <a:r>
              <a:rPr lang="en-US" dirty="0" err="1"/>
              <a:t>ngClass</a:t>
            </a:r>
            <a:r>
              <a:rPr lang="en-US" dirty="0"/>
              <a:t>&lt;/div&gt;</a:t>
            </a:r>
            <a:br>
              <a:rPr lang="en-US" dirty="0"/>
            </a:br>
            <a:endParaRPr lang="en-US" dirty="0"/>
          </a:p>
          <a:p>
            <a:endParaRPr lang="en-US" dirty="0"/>
          </a:p>
        </p:txBody>
      </p:sp>
      <p:sp>
        <p:nvSpPr>
          <p:cNvPr id="3" name="TextBox 2"/>
          <p:cNvSpPr txBox="1"/>
          <p:nvPr/>
        </p:nvSpPr>
        <p:spPr>
          <a:xfrm>
            <a:off x="5436096" y="4293096"/>
            <a:ext cx="2880320" cy="2585323"/>
          </a:xfrm>
          <a:prstGeom prst="rect">
            <a:avLst/>
          </a:prstGeom>
          <a:noFill/>
          <a:ln>
            <a:solidFill>
              <a:schemeClr val="accent1"/>
            </a:solidFill>
          </a:ln>
        </p:spPr>
        <p:txBody>
          <a:bodyPr wrap="square" rtlCol="0">
            <a:spAutoFit/>
          </a:bodyPr>
          <a:lstStyle/>
          <a:p>
            <a:r>
              <a:rPr lang="en-US" dirty="0" err="1"/>
              <a:t>Msges</a:t>
            </a:r>
            <a:r>
              <a:rPr lang="en-US" dirty="0"/>
              <a:t> = {</a:t>
            </a:r>
          </a:p>
          <a:p>
            <a:r>
              <a:rPr lang="en-US" dirty="0"/>
              <a:t>‘success’ : !</a:t>
            </a:r>
            <a:r>
              <a:rPr lang="en-US" dirty="0" err="1"/>
              <a:t>this.hasError</a:t>
            </a:r>
            <a:r>
              <a:rPr lang="en-US" dirty="0"/>
              <a:t>,</a:t>
            </a:r>
          </a:p>
          <a:p>
            <a:r>
              <a:rPr lang="en-US" dirty="0"/>
              <a:t>‘failure’ : </a:t>
            </a:r>
            <a:r>
              <a:rPr lang="en-US" dirty="0" err="1"/>
              <a:t>this.hasError</a:t>
            </a:r>
            <a:r>
              <a:rPr lang="en-US" dirty="0"/>
              <a:t>,</a:t>
            </a:r>
          </a:p>
          <a:p>
            <a:r>
              <a:rPr lang="en-US" dirty="0"/>
              <a:t>‘special’ : </a:t>
            </a:r>
            <a:r>
              <a:rPr lang="en-US" dirty="0" err="1"/>
              <a:t>this.Isspecial</a:t>
            </a:r>
            <a:r>
              <a:rPr lang="en-US" dirty="0"/>
              <a:t>}</a:t>
            </a:r>
          </a:p>
          <a:p>
            <a:endParaRPr lang="en-US" dirty="0"/>
          </a:p>
          <a:p>
            <a:r>
              <a:rPr lang="en-US" dirty="0"/>
              <a:t>Where success, failure and special are </a:t>
            </a:r>
            <a:r>
              <a:rPr lang="en-US" dirty="0" err="1"/>
              <a:t>css</a:t>
            </a:r>
            <a:r>
              <a:rPr lang="en-US" dirty="0"/>
              <a:t> classes. </a:t>
            </a:r>
            <a:r>
              <a:rPr lang="en-US" dirty="0" err="1"/>
              <a:t>hasError</a:t>
            </a:r>
            <a:r>
              <a:rPr lang="en-US" dirty="0"/>
              <a:t>, and </a:t>
            </a:r>
            <a:r>
              <a:rPr lang="en-US" dirty="0" err="1"/>
              <a:t>Isspecial</a:t>
            </a:r>
            <a:r>
              <a:rPr lang="en-US" dirty="0"/>
              <a:t> are </a:t>
            </a:r>
            <a:r>
              <a:rPr lang="en-US" dirty="0" err="1"/>
              <a:t>boolean</a:t>
            </a:r>
            <a:r>
              <a:rPr lang="en-US" dirty="0"/>
              <a:t> properties</a:t>
            </a:r>
          </a:p>
        </p:txBody>
      </p:sp>
    </p:spTree>
    <p:extLst>
      <p:ext uri="{BB962C8B-B14F-4D97-AF65-F5344CB8AC3E}">
        <p14:creationId xmlns:p14="http://schemas.microsoft.com/office/powerpoint/2010/main" val="64489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Style Binding</a:t>
            </a:r>
          </a:p>
        </p:txBody>
      </p:sp>
      <p:sp>
        <p:nvSpPr>
          <p:cNvPr id="9" name="Content Placeholder 2"/>
          <p:cNvSpPr>
            <a:spLocks noGrp="1"/>
          </p:cNvSpPr>
          <p:nvPr>
            <p:ph sz="quarter" idx="1"/>
          </p:nvPr>
        </p:nvSpPr>
        <p:spPr>
          <a:xfrm>
            <a:off x="539552" y="764704"/>
            <a:ext cx="8064896" cy="5760640"/>
          </a:xfrm>
        </p:spPr>
        <p:txBody>
          <a:bodyPr/>
          <a:lstStyle/>
          <a:p>
            <a:r>
              <a:rPr lang="en-US" dirty="0"/>
              <a:t>You can set inline styles with a style binding.</a:t>
            </a:r>
          </a:p>
          <a:p>
            <a:r>
              <a:rPr lang="en-US" dirty="0"/>
              <a:t>Style binding syntax resembles property binding. Instead of an element property between brackets, start with the prefix style, followed by a dot (.) and the name of a CSS style property: [</a:t>
            </a:r>
            <a:r>
              <a:rPr lang="en-US" dirty="0" err="1"/>
              <a:t>style.style</a:t>
            </a:r>
            <a:r>
              <a:rPr lang="en-US" dirty="0"/>
              <a:t>-property].</a:t>
            </a:r>
            <a:br>
              <a:rPr lang="en-US" dirty="0"/>
            </a:br>
            <a:br>
              <a:rPr lang="en-US" dirty="0"/>
            </a:br>
            <a:r>
              <a:rPr lang="en-US" dirty="0"/>
              <a:t>&lt;button [</a:t>
            </a:r>
            <a:r>
              <a:rPr lang="en-US" dirty="0" err="1"/>
              <a:t>style.color</a:t>
            </a:r>
            <a:r>
              <a:rPr lang="en-US" dirty="0"/>
              <a:t>]="</a:t>
            </a:r>
            <a:r>
              <a:rPr lang="en-US" dirty="0" err="1"/>
              <a:t>isSpecial</a:t>
            </a:r>
            <a:r>
              <a:rPr lang="en-US" dirty="0"/>
              <a:t> ? 'red': 'green’ "&gt;Red&lt;/button&gt;</a:t>
            </a:r>
            <a:br>
              <a:rPr lang="en-US" dirty="0"/>
            </a:br>
            <a:r>
              <a:rPr lang="en-US" dirty="0"/>
              <a:t>&lt;button [</a:t>
            </a:r>
            <a:r>
              <a:rPr lang="en-US" dirty="0" err="1"/>
              <a:t>style.background</a:t>
            </a:r>
            <a:r>
              <a:rPr lang="en-US" dirty="0"/>
              <a:t>-color]=”</a:t>
            </a:r>
            <a:r>
              <a:rPr lang="en-US" dirty="0" err="1"/>
              <a:t>mycolor</a:t>
            </a:r>
            <a:r>
              <a:rPr lang="en-US" dirty="0"/>
              <a:t>" &gt;Save&lt;/button&gt; where </a:t>
            </a:r>
            <a:r>
              <a:rPr lang="en-US" dirty="0" err="1"/>
              <a:t>mycolor</a:t>
            </a:r>
            <a:r>
              <a:rPr lang="en-US" dirty="0"/>
              <a:t> is property in component</a:t>
            </a:r>
          </a:p>
          <a:p>
            <a:endParaRPr lang="en-US" dirty="0"/>
          </a:p>
          <a:p>
            <a:r>
              <a:rPr lang="en-US" dirty="0"/>
              <a:t>Some style binding styles have a unit extension. The following example conditionally sets the font size in “</a:t>
            </a:r>
            <a:r>
              <a:rPr lang="en-US" dirty="0" err="1"/>
              <a:t>em</a:t>
            </a:r>
            <a:r>
              <a:rPr lang="en-US" dirty="0"/>
              <a:t>” and “%” units .</a:t>
            </a:r>
            <a:br>
              <a:rPr lang="en-US" dirty="0"/>
            </a:br>
            <a:r>
              <a:rPr lang="en-US" dirty="0"/>
              <a:t>&lt;button [</a:t>
            </a:r>
            <a:r>
              <a:rPr lang="en-US" dirty="0" err="1"/>
              <a:t>style.font-size.em</a:t>
            </a:r>
            <a:r>
              <a:rPr lang="en-US" dirty="0"/>
              <a:t>]="</a:t>
            </a:r>
            <a:r>
              <a:rPr lang="en-US" dirty="0" err="1"/>
              <a:t>isSpecial</a:t>
            </a:r>
            <a:r>
              <a:rPr lang="en-US" dirty="0"/>
              <a:t> ? 3 : 1" &gt;Big&lt;/button&gt; </a:t>
            </a:r>
            <a:br>
              <a:rPr lang="en-US" dirty="0"/>
            </a:br>
            <a:r>
              <a:rPr lang="en-US" dirty="0"/>
              <a:t>&lt;button [</a:t>
            </a:r>
            <a:r>
              <a:rPr lang="en-US" dirty="0" err="1"/>
              <a:t>style.font</a:t>
            </a:r>
            <a:r>
              <a:rPr lang="en-US" dirty="0"/>
              <a:t>-size.%]="!</a:t>
            </a:r>
            <a:r>
              <a:rPr lang="en-US" dirty="0" err="1"/>
              <a:t>isSpecial</a:t>
            </a:r>
            <a:r>
              <a:rPr lang="en-US" dirty="0"/>
              <a:t> ? 150 : 50" &gt;Small&lt;/button&gt;</a:t>
            </a:r>
          </a:p>
          <a:p>
            <a:endParaRPr lang="en-US" sz="1800" dirty="0"/>
          </a:p>
          <a:p>
            <a:r>
              <a:rPr lang="en-US" dirty="0"/>
              <a:t>[</a:t>
            </a:r>
            <a:r>
              <a:rPr lang="en-US" dirty="0" err="1"/>
              <a:t>ngStyle</a:t>
            </a:r>
            <a:r>
              <a:rPr lang="en-US" dirty="0"/>
              <a:t>] property directly allows us to pass objects into it. for example </a:t>
            </a:r>
            <a:br>
              <a:rPr lang="en-US" dirty="0"/>
            </a:br>
            <a:br>
              <a:rPr lang="en-US" dirty="0"/>
            </a:br>
            <a:r>
              <a:rPr lang="en-US" dirty="0"/>
              <a:t>[</a:t>
            </a:r>
            <a:r>
              <a:rPr lang="en-US" dirty="0" err="1"/>
              <a:t>ngStyle</a:t>
            </a:r>
            <a:r>
              <a:rPr lang="en-US" dirty="0"/>
              <a:t>]="{'</a:t>
            </a:r>
            <a:r>
              <a:rPr lang="en-US" dirty="0" err="1"/>
              <a:t>color':'white</a:t>
            </a:r>
            <a:r>
              <a:rPr lang="en-US" dirty="0"/>
              <a:t>', 'font-size':'17px'}" which also allows us to set those styles dynamically.</a:t>
            </a:r>
            <a:endParaRPr lang="fr-FR" sz="1800" dirty="0"/>
          </a:p>
        </p:txBody>
      </p:sp>
    </p:spTree>
    <p:extLst>
      <p:ext uri="{BB962C8B-B14F-4D97-AF65-F5344CB8AC3E}">
        <p14:creationId xmlns:p14="http://schemas.microsoft.com/office/powerpoint/2010/main" val="29214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Event Binding</a:t>
            </a:r>
          </a:p>
        </p:txBody>
      </p:sp>
      <p:sp>
        <p:nvSpPr>
          <p:cNvPr id="9" name="Content Placeholder 2"/>
          <p:cNvSpPr>
            <a:spLocks noGrp="1"/>
          </p:cNvSpPr>
          <p:nvPr>
            <p:ph sz="quarter" idx="1"/>
          </p:nvPr>
        </p:nvSpPr>
        <p:spPr>
          <a:xfrm>
            <a:off x="611560" y="894730"/>
            <a:ext cx="8064896" cy="5054550"/>
          </a:xfrm>
        </p:spPr>
        <p:txBody>
          <a:bodyPr/>
          <a:lstStyle/>
          <a:p>
            <a:pPr algn="just"/>
            <a:r>
              <a:rPr lang="en-US" dirty="0"/>
              <a:t>The only way to know about a user action is to listen for certain events such as keystrokes, mouse movements, clicks, and touches. </a:t>
            </a:r>
          </a:p>
          <a:p>
            <a:pPr algn="just"/>
            <a:r>
              <a:rPr lang="en-US" dirty="0"/>
              <a:t>Event binding syntax consists of a target event name within parentheses on the left of an equal sign, and a quoted template statement on the right. </a:t>
            </a:r>
          </a:p>
          <a:p>
            <a:pPr algn="just"/>
            <a:r>
              <a:rPr lang="en-US" dirty="0"/>
              <a:t>The following event binding listens for the button's click events, calling the component's </a:t>
            </a:r>
            <a:r>
              <a:rPr lang="en-US" dirty="0" err="1"/>
              <a:t>onSave</a:t>
            </a:r>
            <a:r>
              <a:rPr lang="en-US" dirty="0"/>
              <a:t>() method whenever a click occurs:</a:t>
            </a:r>
            <a:br>
              <a:rPr lang="en-US" dirty="0"/>
            </a:br>
            <a:br>
              <a:rPr lang="en-US" dirty="0"/>
            </a:br>
            <a:r>
              <a:rPr lang="en-US" dirty="0"/>
              <a:t>&lt;button (click)="</a:t>
            </a:r>
            <a:r>
              <a:rPr lang="en-US" dirty="0" err="1"/>
              <a:t>onSave</a:t>
            </a:r>
            <a:r>
              <a:rPr lang="en-US" dirty="0"/>
              <a:t>()"&gt;Save&lt;/button&gt;</a:t>
            </a:r>
          </a:p>
        </p:txBody>
      </p:sp>
    </p:spTree>
    <p:extLst>
      <p:ext uri="{BB962C8B-B14F-4D97-AF65-F5344CB8AC3E}">
        <p14:creationId xmlns:p14="http://schemas.microsoft.com/office/powerpoint/2010/main" val="52263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Target Event</a:t>
            </a:r>
          </a:p>
        </p:txBody>
      </p:sp>
      <p:sp>
        <p:nvSpPr>
          <p:cNvPr id="9" name="Content Placeholder 2"/>
          <p:cNvSpPr>
            <a:spLocks noGrp="1"/>
          </p:cNvSpPr>
          <p:nvPr>
            <p:ph sz="quarter" idx="1"/>
          </p:nvPr>
        </p:nvSpPr>
        <p:spPr>
          <a:xfrm>
            <a:off x="611560" y="894730"/>
            <a:ext cx="8136904" cy="5486598"/>
          </a:xfrm>
        </p:spPr>
        <p:txBody>
          <a:bodyPr/>
          <a:lstStyle/>
          <a:p>
            <a:r>
              <a:rPr lang="en-US" dirty="0"/>
              <a:t>A name between parentheses — for example, (click) — identifies the target event. In the following example, the target is the button's click event.</a:t>
            </a:r>
            <a:br>
              <a:rPr lang="en-US" dirty="0"/>
            </a:br>
            <a:r>
              <a:rPr lang="en-US" dirty="0"/>
              <a:t>&lt;button (click)="</a:t>
            </a:r>
            <a:r>
              <a:rPr lang="en-US" dirty="0" err="1"/>
              <a:t>onSave</a:t>
            </a:r>
            <a:r>
              <a:rPr lang="en-US" dirty="0"/>
              <a:t>()"&gt;Save&lt;/button&gt;</a:t>
            </a:r>
          </a:p>
          <a:p>
            <a:r>
              <a:rPr lang="en-US" dirty="0"/>
              <a:t>Some people prefer the on- prefix alternative, known as the canonical form:</a:t>
            </a:r>
            <a:br>
              <a:rPr lang="en-US" dirty="0"/>
            </a:br>
            <a:r>
              <a:rPr lang="en-US" dirty="0"/>
              <a:t>&lt;button on-click="</a:t>
            </a:r>
            <a:r>
              <a:rPr lang="en-US" dirty="0" err="1"/>
              <a:t>onSave</a:t>
            </a:r>
            <a:r>
              <a:rPr lang="en-US" dirty="0"/>
              <a:t>()"&gt;On Save&lt;/button&gt;In an event binding, Angular sets up an event handler for the target event.</a:t>
            </a:r>
          </a:p>
          <a:p>
            <a:r>
              <a:rPr lang="en-US" dirty="0"/>
              <a:t>When the event is raised, the handler executes the template statement. </a:t>
            </a:r>
          </a:p>
          <a:p>
            <a:r>
              <a:rPr lang="en-US" dirty="0"/>
              <a:t>The binding conveys information about the event, including data values, through an event object named $event.</a:t>
            </a:r>
            <a:br>
              <a:rPr lang="en-US" dirty="0"/>
            </a:br>
            <a:endParaRPr lang="en-US" dirty="0"/>
          </a:p>
          <a:p>
            <a:r>
              <a:rPr lang="en-US" dirty="0"/>
              <a:t>&lt;input [value]=”name" (input)="name=$</a:t>
            </a:r>
            <a:r>
              <a:rPr lang="en-US" dirty="0" err="1"/>
              <a:t>event.target.value</a:t>
            </a:r>
            <a:r>
              <a:rPr lang="en-US" dirty="0"/>
              <a:t>" &gt;</a:t>
            </a:r>
          </a:p>
          <a:p>
            <a:endParaRPr lang="en-US" dirty="0"/>
          </a:p>
        </p:txBody>
      </p:sp>
    </p:spTree>
    <p:extLst>
      <p:ext uri="{BB962C8B-B14F-4D97-AF65-F5344CB8AC3E}">
        <p14:creationId xmlns:p14="http://schemas.microsoft.com/office/powerpoint/2010/main" val="181919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Template Reference Variable</a:t>
            </a:r>
          </a:p>
        </p:txBody>
      </p:sp>
      <p:sp>
        <p:nvSpPr>
          <p:cNvPr id="9" name="Content Placeholder 2"/>
          <p:cNvSpPr>
            <a:spLocks noGrp="1"/>
          </p:cNvSpPr>
          <p:nvPr>
            <p:ph sz="quarter" idx="1"/>
          </p:nvPr>
        </p:nvSpPr>
        <p:spPr>
          <a:xfrm>
            <a:off x="611560" y="894730"/>
            <a:ext cx="8136904" cy="5486598"/>
          </a:xfrm>
        </p:spPr>
        <p:txBody>
          <a:bodyPr/>
          <a:lstStyle/>
          <a:p>
            <a:r>
              <a:rPr lang="en-US" dirty="0"/>
              <a:t>Template expressions can access template reference variables too. A template reference variable is a reference to a DOM element or directive within a template</a:t>
            </a:r>
          </a:p>
          <a:p>
            <a:r>
              <a:rPr lang="en-US" dirty="0" err="1"/>
              <a:t>Eg</a:t>
            </a:r>
            <a:r>
              <a:rPr lang="en-US" dirty="0"/>
              <a:t>:</a:t>
            </a:r>
            <a:br>
              <a:rPr lang="en-US" dirty="0"/>
            </a:br>
            <a:r>
              <a:rPr lang="en-US" dirty="0"/>
              <a:t>&lt;p&gt; &lt;input #num1 type="number" value="{{</a:t>
            </a:r>
            <a:r>
              <a:rPr lang="en-US" dirty="0" err="1"/>
              <a:t>init.first</a:t>
            </a:r>
            <a:r>
              <a:rPr lang="en-US" dirty="0"/>
              <a:t>}}" (input)="0"&gt;</a:t>
            </a:r>
            <a:br>
              <a:rPr lang="en-US" dirty="0"/>
            </a:br>
            <a:r>
              <a:rPr lang="en-US" dirty="0"/>
              <a:t> &lt;input #num2 type="number" value="{{</a:t>
            </a:r>
            <a:r>
              <a:rPr lang="en-US" dirty="0" err="1"/>
              <a:t>init.second</a:t>
            </a:r>
            <a:r>
              <a:rPr lang="en-US" dirty="0"/>
              <a:t>}}" (input)="0"&gt; </a:t>
            </a:r>
            <a:br>
              <a:rPr lang="en-US" dirty="0"/>
            </a:br>
            <a:r>
              <a:rPr lang="en-US" dirty="0"/>
              <a:t>&lt;/p&gt;</a:t>
            </a:r>
            <a:br>
              <a:rPr lang="en-US" dirty="0"/>
            </a:br>
            <a:r>
              <a:rPr lang="en-US" dirty="0"/>
              <a:t> &lt;p&gt; Sum: {{num1.valueAsNumber + num2.valueAsNumber}}, </a:t>
            </a:r>
            <a:br>
              <a:rPr lang="en-US" dirty="0"/>
            </a:br>
            <a:r>
              <a:rPr lang="en-US" dirty="0"/>
              <a:t>Largest: {{max(num1.valueAsNumber, num2.valueAsNumber)}} </a:t>
            </a:r>
            <a:br>
              <a:rPr lang="en-US" dirty="0"/>
            </a:br>
            <a:r>
              <a:rPr lang="en-US" dirty="0"/>
              <a:t>&lt;/p&gt;`</a:t>
            </a:r>
          </a:p>
        </p:txBody>
      </p:sp>
    </p:spTree>
    <p:extLst>
      <p:ext uri="{BB962C8B-B14F-4D97-AF65-F5344CB8AC3E}">
        <p14:creationId xmlns:p14="http://schemas.microsoft.com/office/powerpoint/2010/main" val="48507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2-way data binding</a:t>
            </a:r>
          </a:p>
        </p:txBody>
      </p:sp>
      <p:sp>
        <p:nvSpPr>
          <p:cNvPr id="9" name="Content Placeholder 2"/>
          <p:cNvSpPr>
            <a:spLocks noGrp="1"/>
          </p:cNvSpPr>
          <p:nvPr>
            <p:ph sz="quarter" idx="1"/>
          </p:nvPr>
        </p:nvSpPr>
        <p:spPr>
          <a:xfrm>
            <a:off x="611560" y="1052736"/>
            <a:ext cx="7848872" cy="5400600"/>
          </a:xfrm>
        </p:spPr>
        <p:txBody>
          <a:bodyPr/>
          <a:lstStyle/>
          <a:p>
            <a:r>
              <a:rPr lang="en-US" dirty="0"/>
              <a:t>You often want to both display a data property and update that property when the user makes changes.</a:t>
            </a:r>
          </a:p>
          <a:p>
            <a:r>
              <a:rPr lang="en-US" dirty="0"/>
              <a:t>On the element side that takes a combination of setting a specific element property and listening for an element change event.</a:t>
            </a:r>
          </a:p>
          <a:p>
            <a:r>
              <a:rPr lang="en-US" dirty="0"/>
              <a:t>Angular offers a special </a:t>
            </a:r>
            <a:r>
              <a:rPr lang="en-US" i="1" dirty="0"/>
              <a:t>two-way data binding</a:t>
            </a:r>
            <a:r>
              <a:rPr lang="en-US" dirty="0"/>
              <a:t> syntax for this purpose, [(x)]. The [(x)] syntax combines the brackets of </a:t>
            </a:r>
            <a:r>
              <a:rPr lang="en-US" i="1" dirty="0"/>
              <a:t>property binding</a:t>
            </a:r>
            <a:r>
              <a:rPr lang="en-US" dirty="0"/>
              <a:t>, [x], with the parentheses of </a:t>
            </a:r>
            <a:r>
              <a:rPr lang="en-US" i="1" dirty="0"/>
              <a:t>event binding</a:t>
            </a:r>
            <a:r>
              <a:rPr lang="en-US" dirty="0"/>
              <a:t>, (x).</a:t>
            </a:r>
            <a:br>
              <a:rPr lang="en-US" dirty="0"/>
            </a:br>
            <a:br>
              <a:rPr lang="en-US" dirty="0"/>
            </a:br>
            <a:r>
              <a:rPr lang="en-US" dirty="0"/>
              <a:t>[( )] = BANANA IN A BOX</a:t>
            </a:r>
          </a:p>
          <a:p>
            <a:endParaRPr lang="en-US" dirty="0">
              <a:effectLst/>
            </a:endParaRPr>
          </a:p>
          <a:p>
            <a:r>
              <a:rPr lang="en-US" dirty="0"/>
              <a:t>The [(x)] syntax is easy to demonstrate when the element has a settable property called </a:t>
            </a:r>
            <a:r>
              <a:rPr lang="en-US" b="1" dirty="0"/>
              <a:t>x</a:t>
            </a:r>
            <a:r>
              <a:rPr lang="en-US" dirty="0"/>
              <a:t> and a corresponding event named </a:t>
            </a:r>
            <a:r>
              <a:rPr lang="en-US" b="1" dirty="0" err="1"/>
              <a:t>xChange</a:t>
            </a:r>
            <a:r>
              <a:rPr lang="en-US" dirty="0"/>
              <a:t>.</a:t>
            </a:r>
            <a:br>
              <a:rPr lang="en-US" dirty="0"/>
            </a:br>
            <a:r>
              <a:rPr lang="en-US" dirty="0"/>
              <a:t>For </a:t>
            </a:r>
            <a:r>
              <a:rPr lang="en-US" dirty="0" err="1"/>
              <a:t>eg</a:t>
            </a:r>
            <a:r>
              <a:rPr lang="en-US" dirty="0"/>
              <a:t> :        </a:t>
            </a:r>
            <a:br>
              <a:rPr lang="en-US" dirty="0"/>
            </a:br>
            <a:r>
              <a:rPr lang="en-US" dirty="0"/>
              <a:t>	   &lt;input [(</a:t>
            </a:r>
            <a:r>
              <a:rPr lang="en-US" dirty="0" err="1"/>
              <a:t>ngModel</a:t>
            </a:r>
            <a:r>
              <a:rPr lang="en-US" dirty="0"/>
              <a:t>)]="name" &gt; [name is property in component]</a:t>
            </a:r>
          </a:p>
          <a:p>
            <a:r>
              <a:rPr lang="en-US" dirty="0"/>
              <a:t>What this is doing behind the scenes is equivalent to:</a:t>
            </a:r>
            <a:br>
              <a:rPr lang="en-US" dirty="0"/>
            </a:br>
            <a:r>
              <a:rPr lang="en-US" dirty="0"/>
              <a:t>&lt;input [</a:t>
            </a:r>
            <a:r>
              <a:rPr lang="en-US" dirty="0" err="1"/>
              <a:t>ngModel</a:t>
            </a:r>
            <a:r>
              <a:rPr lang="en-US" dirty="0"/>
              <a:t>]="name" (</a:t>
            </a:r>
            <a:r>
              <a:rPr lang="en-US" dirty="0" err="1"/>
              <a:t>ngModelChange</a:t>
            </a:r>
            <a:r>
              <a:rPr lang="en-US" dirty="0"/>
              <a:t>)="name=$event"&gt;</a:t>
            </a:r>
            <a:endParaRPr lang="en-US" dirty="0">
              <a:effectLst/>
            </a:endParaRPr>
          </a:p>
        </p:txBody>
      </p:sp>
      <p:sp>
        <p:nvSpPr>
          <p:cNvPr id="2" name="TextBox 1"/>
          <p:cNvSpPr txBox="1"/>
          <p:nvPr/>
        </p:nvSpPr>
        <p:spPr>
          <a:xfrm>
            <a:off x="611560" y="5934467"/>
            <a:ext cx="7992888" cy="646331"/>
          </a:xfrm>
          <a:prstGeom prst="rect">
            <a:avLst/>
          </a:prstGeom>
          <a:noFill/>
        </p:spPr>
        <p:txBody>
          <a:bodyPr wrap="square" rtlCol="0">
            <a:spAutoFit/>
          </a:bodyPr>
          <a:lstStyle/>
          <a:p>
            <a:r>
              <a:rPr lang="en-US" dirty="0"/>
              <a:t>Before using the </a:t>
            </a:r>
            <a:r>
              <a:rPr lang="en-US" dirty="0" err="1"/>
              <a:t>ngModel</a:t>
            </a:r>
            <a:r>
              <a:rPr lang="en-US" dirty="0"/>
              <a:t> directive in a two-way data binding, you must import the </a:t>
            </a:r>
            <a:r>
              <a:rPr lang="en-US" dirty="0" err="1"/>
              <a:t>FormsModule</a:t>
            </a:r>
            <a:r>
              <a:rPr lang="en-US" dirty="0"/>
              <a:t> and add it to the </a:t>
            </a:r>
            <a:r>
              <a:rPr lang="en-US" dirty="0" err="1"/>
              <a:t>NgModule's</a:t>
            </a:r>
            <a:r>
              <a:rPr lang="en-US" dirty="0"/>
              <a:t> imports list.</a:t>
            </a:r>
          </a:p>
        </p:txBody>
      </p:sp>
    </p:spTree>
    <p:extLst>
      <p:ext uri="{BB962C8B-B14F-4D97-AF65-F5344CB8AC3E}">
        <p14:creationId xmlns:p14="http://schemas.microsoft.com/office/powerpoint/2010/main" val="168569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Introduction </a:t>
            </a:r>
          </a:p>
        </p:txBody>
      </p:sp>
      <p:sp>
        <p:nvSpPr>
          <p:cNvPr id="10" name="Content Placeholder 2"/>
          <p:cNvSpPr>
            <a:spLocks noGrp="1"/>
          </p:cNvSpPr>
          <p:nvPr>
            <p:ph sz="quarter" idx="1"/>
          </p:nvPr>
        </p:nvSpPr>
        <p:spPr>
          <a:xfrm>
            <a:off x="233363" y="1112838"/>
            <a:ext cx="8587109" cy="5052466"/>
          </a:xfrm>
        </p:spPr>
        <p:txBody>
          <a:bodyPr>
            <a:normAutofit/>
          </a:bodyPr>
          <a:lstStyle/>
          <a:p>
            <a:r>
              <a:rPr lang="en-US" dirty="0"/>
              <a:t>Framework for building client applications in HTML and JavaScript, or by using a language like </a:t>
            </a:r>
            <a:r>
              <a:rPr lang="en-US" dirty="0" err="1"/>
              <a:t>TypeScript</a:t>
            </a:r>
            <a:r>
              <a:rPr lang="en-US" dirty="0"/>
              <a:t>, which ultimately compiles to JavaScript.</a:t>
            </a:r>
          </a:p>
          <a:p>
            <a:r>
              <a:rPr lang="en-US" dirty="0"/>
              <a:t>Angular v1.x (also known as AngularJS) based on an MVC architecture</a:t>
            </a:r>
          </a:p>
          <a:p>
            <a:r>
              <a:rPr lang="en-US" dirty="0"/>
              <a:t>Angular 2 is based on a component/services architecture. </a:t>
            </a:r>
          </a:p>
          <a:p>
            <a:r>
              <a:rPr lang="en-US" dirty="0"/>
              <a:t>Framework features were very different from each other and caused many application developers to rewrite a major portion of their code base.</a:t>
            </a:r>
          </a:p>
          <a:p>
            <a:r>
              <a:rPr lang="en-US" dirty="0"/>
              <a:t>Collection of Components brought together within modules. </a:t>
            </a:r>
          </a:p>
          <a:p>
            <a:r>
              <a:rPr lang="en-US" dirty="0"/>
              <a:t>Tools, such as the Angular CLI, allow you to easily create Components. </a:t>
            </a:r>
          </a:p>
          <a:p>
            <a:r>
              <a:rPr lang="en-US" dirty="0"/>
              <a:t>Understand how Components interact with each other through Services, Inputs, and Outputs. </a:t>
            </a:r>
          </a:p>
          <a:p>
            <a:r>
              <a:rPr lang="en-US" dirty="0"/>
              <a:t>Also understand the basics of styling components and how CSS is shared so you can make your application look the way you want.</a:t>
            </a:r>
            <a:endParaRPr lang="en-US" sz="1800" dirty="0"/>
          </a:p>
        </p:txBody>
      </p:sp>
    </p:spTree>
    <p:extLst>
      <p:ext uri="{BB962C8B-B14F-4D97-AF65-F5344CB8AC3E}">
        <p14:creationId xmlns:p14="http://schemas.microsoft.com/office/powerpoint/2010/main" val="101782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Templates - Property</a:t>
            </a:r>
          </a:p>
        </p:txBody>
      </p:sp>
      <p:sp>
        <p:nvSpPr>
          <p:cNvPr id="9" name="Content Placeholder 2"/>
          <p:cNvSpPr>
            <a:spLocks noGrp="1"/>
          </p:cNvSpPr>
          <p:nvPr>
            <p:ph sz="quarter" idx="1"/>
          </p:nvPr>
        </p:nvSpPr>
        <p:spPr>
          <a:xfrm>
            <a:off x="611560" y="1052735"/>
            <a:ext cx="7776864" cy="3528393"/>
          </a:xfrm>
        </p:spPr>
        <p:txBody>
          <a:bodyPr/>
          <a:lstStyle/>
          <a:p>
            <a:r>
              <a:rPr lang="en-US" dirty="0"/>
              <a:t>Template : to write inline html code for the component.</a:t>
            </a:r>
            <a:br>
              <a:rPr lang="en-US" dirty="0"/>
            </a:br>
            <a:br>
              <a:rPr lang="en-US" dirty="0"/>
            </a:br>
            <a:r>
              <a:rPr lang="en-US" dirty="0"/>
              <a:t>template: `&lt;h1&gt;{{title}}&lt;/h1&gt;</a:t>
            </a:r>
            <a:br>
              <a:rPr lang="en-US" dirty="0"/>
            </a:br>
            <a:r>
              <a:rPr lang="en-US" dirty="0"/>
              <a:t>                    </a:t>
            </a:r>
            <a:r>
              <a:rPr lang="en-US" sz="1800" dirty="0"/>
              <a:t>&lt;h2&gt;Template in work&lt;/h2&gt;</a:t>
            </a:r>
            <a:br>
              <a:rPr lang="en-US" sz="1800" dirty="0"/>
            </a:br>
            <a:r>
              <a:rPr lang="en-US" sz="1800" dirty="0"/>
              <a:t>	          `,</a:t>
            </a:r>
          </a:p>
          <a:p>
            <a:endParaRPr lang="en-US" dirty="0"/>
          </a:p>
          <a:p>
            <a:r>
              <a:rPr lang="en-US" dirty="0" err="1"/>
              <a:t>templateURL</a:t>
            </a:r>
            <a:r>
              <a:rPr lang="en-US" dirty="0"/>
              <a:t> :  Store HTML template files separately and just refer to them in component by using the </a:t>
            </a:r>
            <a:r>
              <a:rPr lang="en-US" dirty="0" err="1"/>
              <a:t>templateUrl</a:t>
            </a:r>
            <a:r>
              <a:rPr lang="en-US" dirty="0"/>
              <a:t> property.</a:t>
            </a:r>
            <a:br>
              <a:rPr lang="en-US" dirty="0"/>
            </a:br>
            <a:br>
              <a:rPr lang="en-US" dirty="0"/>
            </a:br>
            <a:r>
              <a:rPr lang="en-US" dirty="0" err="1"/>
              <a:t>templateUrl</a:t>
            </a:r>
            <a:r>
              <a:rPr lang="en-US" dirty="0"/>
              <a:t>: './</a:t>
            </a:r>
            <a:r>
              <a:rPr lang="en-US" dirty="0" err="1"/>
              <a:t>app.component.html</a:t>
            </a:r>
            <a:r>
              <a:rPr lang="en-US" dirty="0"/>
              <a:t>',</a:t>
            </a:r>
          </a:p>
          <a:p>
            <a:endParaRPr lang="en-US" dirty="0"/>
          </a:p>
          <a:p>
            <a:endParaRPr lang="en-US" dirty="0"/>
          </a:p>
        </p:txBody>
      </p:sp>
    </p:spTree>
    <p:extLst>
      <p:ext uri="{BB962C8B-B14F-4D97-AF65-F5344CB8AC3E}">
        <p14:creationId xmlns:p14="http://schemas.microsoft.com/office/powerpoint/2010/main" val="124792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Styles</a:t>
            </a:r>
          </a:p>
        </p:txBody>
      </p:sp>
      <p:sp>
        <p:nvSpPr>
          <p:cNvPr id="9" name="Content Placeholder 2"/>
          <p:cNvSpPr>
            <a:spLocks noGrp="1"/>
          </p:cNvSpPr>
          <p:nvPr>
            <p:ph sz="quarter" idx="1"/>
          </p:nvPr>
        </p:nvSpPr>
        <p:spPr>
          <a:xfrm>
            <a:off x="611560" y="836711"/>
            <a:ext cx="7992888" cy="5760641"/>
          </a:xfrm>
        </p:spPr>
        <p:txBody>
          <a:bodyPr/>
          <a:lstStyle/>
          <a:p>
            <a:r>
              <a:rPr lang="en-US" dirty="0"/>
              <a:t>Specify any custom </a:t>
            </a:r>
            <a:r>
              <a:rPr lang="en-US" dirty="0" err="1"/>
              <a:t>css</a:t>
            </a:r>
            <a:r>
              <a:rPr lang="en-US" dirty="0"/>
              <a:t> styles for our component with the styles property.</a:t>
            </a:r>
          </a:p>
          <a:p>
            <a:r>
              <a:rPr lang="en-US" dirty="0"/>
              <a:t>Styles takes an </a:t>
            </a:r>
            <a:r>
              <a:rPr lang="en-US" b="1" dirty="0"/>
              <a:t>array of strings </a:t>
            </a:r>
            <a:r>
              <a:rPr lang="en-US" dirty="0"/>
              <a:t>and just like template we can use multi-line strings with back-ticks.</a:t>
            </a:r>
            <a:br>
              <a:rPr lang="en-US" dirty="0"/>
            </a:br>
            <a:r>
              <a:rPr lang="en-US" dirty="0" err="1"/>
              <a:t>styleUrls</a:t>
            </a:r>
            <a:r>
              <a:rPr lang="en-US" dirty="0"/>
              <a:t>: ['./</a:t>
            </a:r>
            <a:r>
              <a:rPr lang="en-US" dirty="0" err="1"/>
              <a:t>app.component.css</a:t>
            </a:r>
            <a:r>
              <a:rPr lang="en-US" dirty="0"/>
              <a:t>']</a:t>
            </a:r>
            <a:br>
              <a:rPr lang="en-US" dirty="0"/>
            </a:br>
            <a:r>
              <a:rPr lang="en-US" dirty="0"/>
              <a:t>styles: [`h1 { font-weight: normal; } </a:t>
            </a:r>
            <a:br>
              <a:rPr lang="en-US" dirty="0"/>
            </a:br>
            <a:r>
              <a:rPr lang="en-US" dirty="0"/>
              <a:t>	h2{</a:t>
            </a:r>
            <a:r>
              <a:rPr lang="en-US" dirty="0" err="1"/>
              <a:t>color:green</a:t>
            </a:r>
            <a:r>
              <a:rPr lang="en-US" dirty="0"/>
              <a:t>;}`]</a:t>
            </a:r>
          </a:p>
          <a:p>
            <a:r>
              <a:rPr lang="en-US" dirty="0"/>
              <a:t>Add class=‘p1’ to &lt;p&gt; in </a:t>
            </a:r>
            <a:r>
              <a:rPr lang="en-US" dirty="0" err="1"/>
              <a:t>MyComponent</a:t>
            </a:r>
            <a:endParaRPr lang="en-US" dirty="0"/>
          </a:p>
          <a:p>
            <a:r>
              <a:rPr lang="en-US" dirty="0"/>
              <a:t>Change the style for p1 in </a:t>
            </a:r>
            <a:r>
              <a:rPr lang="en-US" dirty="0" err="1"/>
              <a:t>AppComponent</a:t>
            </a:r>
            <a:r>
              <a:rPr lang="en-US" dirty="0"/>
              <a:t> and observe that </a:t>
            </a:r>
            <a:r>
              <a:rPr lang="en-US" dirty="0" err="1"/>
              <a:t>MyComponent</a:t>
            </a:r>
            <a:r>
              <a:rPr lang="en-US" dirty="0"/>
              <a:t> p does not changes. Why ?</a:t>
            </a:r>
          </a:p>
          <a:p>
            <a:r>
              <a:rPr lang="en-US" dirty="0"/>
              <a:t>Normally if we change a </a:t>
            </a:r>
            <a:r>
              <a:rPr lang="en-US" dirty="0" err="1"/>
              <a:t>css</a:t>
            </a:r>
            <a:r>
              <a:rPr lang="en-US" dirty="0"/>
              <a:t> class the effect is seen throughout an application, something special is happening here and it’s called View Encapsulation.</a:t>
            </a:r>
            <a:br>
              <a:rPr lang="en-US" dirty="0"/>
            </a:br>
            <a:endParaRPr lang="en-US" dirty="0"/>
          </a:p>
        </p:txBody>
      </p:sp>
    </p:spTree>
    <p:extLst>
      <p:ext uri="{BB962C8B-B14F-4D97-AF65-F5344CB8AC3E}">
        <p14:creationId xmlns:p14="http://schemas.microsoft.com/office/powerpoint/2010/main" val="107270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Add another Component</a:t>
            </a:r>
          </a:p>
        </p:txBody>
      </p:sp>
      <p:sp>
        <p:nvSpPr>
          <p:cNvPr id="9" name="Content Placeholder 2"/>
          <p:cNvSpPr>
            <a:spLocks noGrp="1"/>
          </p:cNvSpPr>
          <p:nvPr>
            <p:ph sz="quarter" idx="1"/>
          </p:nvPr>
        </p:nvSpPr>
        <p:spPr>
          <a:xfrm>
            <a:off x="611560" y="1052735"/>
            <a:ext cx="8136904" cy="5400601"/>
          </a:xfrm>
        </p:spPr>
        <p:txBody>
          <a:bodyPr/>
          <a:lstStyle/>
          <a:p>
            <a:r>
              <a:rPr lang="en-US" dirty="0"/>
              <a:t>Add another Component using command :- ng g c blog</a:t>
            </a:r>
          </a:p>
          <a:p>
            <a:r>
              <a:rPr lang="en-US" dirty="0"/>
              <a:t>This blog folder contains all the files.</a:t>
            </a:r>
          </a:p>
          <a:p>
            <a:r>
              <a:rPr lang="en-US" dirty="0"/>
              <a:t>It also gets added in the </a:t>
            </a:r>
            <a:r>
              <a:rPr lang="en-US" dirty="0" err="1"/>
              <a:t>app.module.ts</a:t>
            </a:r>
            <a:r>
              <a:rPr lang="en-US" dirty="0"/>
              <a:t> file.</a:t>
            </a:r>
          </a:p>
          <a:p>
            <a:r>
              <a:rPr lang="en-US" dirty="0"/>
              <a:t>Copy the selector in this component and add as a html tag in the </a:t>
            </a:r>
            <a:r>
              <a:rPr lang="en-US" dirty="0" err="1"/>
              <a:t>AppComponent</a:t>
            </a:r>
            <a:r>
              <a:rPr lang="en-US" dirty="0"/>
              <a:t> html template</a:t>
            </a:r>
          </a:p>
          <a:p>
            <a:r>
              <a:rPr lang="en-US" dirty="0"/>
              <a:t>Add the following in the template html file : </a:t>
            </a:r>
            <a:br>
              <a:rPr lang="en-US" dirty="0"/>
            </a:br>
            <a:r>
              <a:rPr lang="en-US" dirty="0"/>
              <a:t>         &lt;h1&gt;Blog Of the Day :&lt;/h1&gt;</a:t>
            </a:r>
            <a:br>
              <a:rPr lang="en-US" dirty="0"/>
            </a:br>
            <a:r>
              <a:rPr lang="en-US" dirty="0"/>
              <a:t>	&lt;h3&gt;</a:t>
            </a:r>
            <a:r>
              <a:rPr lang="en-US" dirty="0" err="1"/>
              <a:t>blog?.category</a:t>
            </a:r>
            <a:r>
              <a:rPr lang="en-US" dirty="0"/>
              <a:t>&lt;/h3&gt;</a:t>
            </a:r>
          </a:p>
          <a:p>
            <a:pPr marL="800100" lvl="2" indent="0">
              <a:buNone/>
            </a:pPr>
            <a:r>
              <a:rPr lang="en-US" sz="1800" dirty="0"/>
              <a:t>&lt;p&gt;{{</a:t>
            </a:r>
            <a:r>
              <a:rPr lang="en-US" sz="1800" dirty="0" err="1"/>
              <a:t>blog?.title</a:t>
            </a:r>
            <a:r>
              <a:rPr lang="en-US" sz="1800" dirty="0"/>
              <a:t>}}&lt;/p&gt;</a:t>
            </a:r>
          </a:p>
          <a:p>
            <a:pPr marL="800100" lvl="2" indent="0">
              <a:buNone/>
            </a:pPr>
            <a:r>
              <a:rPr lang="en-US" sz="1800" dirty="0"/>
              <a:t>&lt;p&gt;{{</a:t>
            </a:r>
            <a:r>
              <a:rPr lang="en-US" sz="1800" dirty="0" err="1"/>
              <a:t>blog?.description</a:t>
            </a:r>
            <a:r>
              <a:rPr lang="en-US" sz="1800" dirty="0"/>
              <a:t>}}&lt;/p&gt;</a:t>
            </a:r>
          </a:p>
          <a:p>
            <a:pPr marL="800100" lvl="2" indent="0">
              <a:buNone/>
            </a:pPr>
            <a:r>
              <a:rPr lang="en-US" sz="1800" dirty="0"/>
              <a:t>&lt;p&gt;{{</a:t>
            </a:r>
            <a:r>
              <a:rPr lang="en-US" sz="1800" dirty="0" err="1"/>
              <a:t>blog?.time</a:t>
            </a:r>
            <a:r>
              <a:rPr lang="en-US" sz="1800" dirty="0"/>
              <a:t>}}&lt;/p&gt;</a:t>
            </a:r>
          </a:p>
          <a:p>
            <a:pPr marL="800100" lvl="2" indent="0">
              <a:buNone/>
            </a:pPr>
            <a:endParaRPr lang="en-US" sz="1800" dirty="0"/>
          </a:p>
          <a:p>
            <a:endParaRPr lang="en-US" dirty="0"/>
          </a:p>
          <a:p>
            <a:endParaRPr lang="en-US" dirty="0"/>
          </a:p>
          <a:p>
            <a:endParaRPr lang="en-US" dirty="0"/>
          </a:p>
        </p:txBody>
      </p:sp>
    </p:spTree>
    <p:extLst>
      <p:ext uri="{BB962C8B-B14F-4D97-AF65-F5344CB8AC3E}">
        <p14:creationId xmlns:p14="http://schemas.microsoft.com/office/powerpoint/2010/main" val="134767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Modify </a:t>
            </a:r>
            <a:r>
              <a:rPr lang="en-US" dirty="0" err="1"/>
              <a:t>BlogComponent</a:t>
            </a:r>
            <a:endParaRPr lang="en-US" dirty="0"/>
          </a:p>
        </p:txBody>
      </p:sp>
      <p:sp>
        <p:nvSpPr>
          <p:cNvPr id="9" name="Content Placeholder 2"/>
          <p:cNvSpPr>
            <a:spLocks noGrp="1"/>
          </p:cNvSpPr>
          <p:nvPr>
            <p:ph sz="quarter" idx="1"/>
          </p:nvPr>
        </p:nvSpPr>
        <p:spPr>
          <a:xfrm>
            <a:off x="611560" y="1052735"/>
            <a:ext cx="8136904" cy="5400601"/>
          </a:xfrm>
        </p:spPr>
        <p:txBody>
          <a:bodyPr/>
          <a:lstStyle/>
          <a:p>
            <a:pPr marL="0" indent="0">
              <a:buNone/>
            </a:pPr>
            <a:r>
              <a:rPr lang="en-US" dirty="0"/>
              <a:t>export class </a:t>
            </a:r>
            <a:r>
              <a:rPr lang="en-US" dirty="0" err="1"/>
              <a:t>BlogComponent</a:t>
            </a:r>
            <a:endParaRPr lang="en-US" dirty="0"/>
          </a:p>
          <a:p>
            <a:pPr marL="0" indent="0">
              <a:buNone/>
            </a:pPr>
            <a:r>
              <a:rPr lang="en-US" dirty="0"/>
              <a:t>{	</a:t>
            </a:r>
            <a:r>
              <a:rPr lang="en-US" dirty="0" err="1"/>
              <a:t>blog:Blog</a:t>
            </a:r>
            <a:r>
              <a:rPr lang="en-US" dirty="0"/>
              <a:t>;</a:t>
            </a:r>
            <a:br>
              <a:rPr lang="en-US" dirty="0"/>
            </a:br>
            <a:r>
              <a:rPr lang="en-US" dirty="0"/>
              <a:t>constructor() { </a:t>
            </a:r>
          </a:p>
          <a:p>
            <a:r>
              <a:rPr lang="en-US" dirty="0" err="1"/>
              <a:t>this.blog</a:t>
            </a:r>
            <a:r>
              <a:rPr lang="en-US" dirty="0"/>
              <a:t>=new Blog(’ 'Angular </a:t>
            </a:r>
            <a:r>
              <a:rPr lang="en-US" dirty="0" err="1"/>
              <a:t>Training','Angular</a:t>
            </a:r>
            <a:r>
              <a:rPr lang="en-US" dirty="0"/>
              <a:t> 8 features and demos','12:03:09','IT Tutorials');</a:t>
            </a:r>
          </a:p>
          <a:p>
            <a:pPr marL="0" indent="0">
              <a:buNone/>
            </a:pPr>
            <a:r>
              <a:rPr lang="en-US" dirty="0"/>
              <a:t>}</a:t>
            </a:r>
          </a:p>
          <a:p>
            <a:pPr marL="0" indent="0">
              <a:buNone/>
            </a:pPr>
            <a:r>
              <a:rPr lang="en-US" dirty="0"/>
              <a:t>Create a class Blog by going to the blog folder in terminal and fire the following command ;</a:t>
            </a:r>
            <a:br>
              <a:rPr lang="en-US" dirty="0"/>
            </a:br>
            <a:r>
              <a:rPr lang="en-US" dirty="0"/>
              <a:t>	ng g class Blog</a:t>
            </a:r>
          </a:p>
          <a:p>
            <a:pPr marL="800100" lvl="2" indent="0">
              <a:buNone/>
            </a:pPr>
            <a:r>
              <a:rPr lang="en-US" sz="1800" dirty="0"/>
              <a:t>export class Blog{</a:t>
            </a:r>
          </a:p>
          <a:p>
            <a:pPr marL="1257300" lvl="3" indent="0">
              <a:buNone/>
            </a:pPr>
            <a:r>
              <a:rPr lang="en-US" sz="1800" dirty="0"/>
              <a:t>constructor(public </a:t>
            </a:r>
            <a:r>
              <a:rPr lang="en-US" sz="1800" dirty="0" err="1"/>
              <a:t>title:string</a:t>
            </a:r>
            <a:r>
              <a:rPr lang="en-US" sz="1800" dirty="0"/>
              <a:t>,</a:t>
            </a:r>
          </a:p>
          <a:p>
            <a:pPr marL="1257300" lvl="3" indent="0">
              <a:buNone/>
            </a:pPr>
            <a:r>
              <a:rPr lang="en-US" sz="1800" dirty="0"/>
              <a:t>public </a:t>
            </a:r>
            <a:r>
              <a:rPr lang="en-US" sz="1800" dirty="0" err="1"/>
              <a:t>description:string</a:t>
            </a:r>
            <a:r>
              <a:rPr lang="en-US" sz="1800" dirty="0"/>
              <a:t>, public </a:t>
            </a:r>
            <a:r>
              <a:rPr lang="en-US" sz="1800" dirty="0" err="1"/>
              <a:t>time:string</a:t>
            </a:r>
            <a:r>
              <a:rPr lang="en-US" sz="1800" dirty="0"/>
              <a:t>, public </a:t>
            </a:r>
            <a:r>
              <a:rPr lang="en-US" sz="1800" dirty="0" err="1"/>
              <a:t>category:string,public</a:t>
            </a:r>
            <a:r>
              <a:rPr lang="en-US" sz="1800" dirty="0"/>
              <a:t> id?:number){} </a:t>
            </a:r>
          </a:p>
          <a:p>
            <a:pPr marL="1257300" lvl="3" indent="0">
              <a:buNone/>
            </a:pPr>
            <a:r>
              <a:rPr lang="en-US" dirty="0"/>
              <a:t>}</a:t>
            </a:r>
            <a:br>
              <a:rPr lang="en-US"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2442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Event Emitter</a:t>
            </a:r>
          </a:p>
        </p:txBody>
      </p:sp>
      <p:sp>
        <p:nvSpPr>
          <p:cNvPr id="9" name="Content Placeholder 2"/>
          <p:cNvSpPr>
            <a:spLocks noGrp="1"/>
          </p:cNvSpPr>
          <p:nvPr>
            <p:ph sz="quarter" idx="1"/>
          </p:nvPr>
        </p:nvSpPr>
        <p:spPr>
          <a:xfrm>
            <a:off x="395536" y="908720"/>
            <a:ext cx="8496944" cy="2664296"/>
          </a:xfrm>
        </p:spPr>
        <p:txBody>
          <a:bodyPr/>
          <a:lstStyle/>
          <a:p>
            <a:pPr algn="just"/>
            <a:r>
              <a:rPr lang="en-US" dirty="0"/>
              <a:t>Directives typically raise custom events with an Angular </a:t>
            </a:r>
            <a:r>
              <a:rPr lang="en-US" dirty="0" err="1"/>
              <a:t>EventEmitter</a:t>
            </a:r>
            <a:r>
              <a:rPr lang="en-US" dirty="0"/>
              <a:t>. </a:t>
            </a:r>
          </a:p>
          <a:p>
            <a:pPr algn="just"/>
            <a:r>
              <a:rPr lang="en-US" dirty="0"/>
              <a:t>The directive creates an </a:t>
            </a:r>
            <a:r>
              <a:rPr lang="en-US" dirty="0" err="1"/>
              <a:t>EventEmitter</a:t>
            </a:r>
            <a:r>
              <a:rPr lang="en-US" dirty="0"/>
              <a:t> and exposes it as a property. </a:t>
            </a:r>
          </a:p>
          <a:p>
            <a:pPr algn="just"/>
            <a:r>
              <a:rPr lang="en-US" dirty="0"/>
              <a:t>The directive calls </a:t>
            </a:r>
            <a:r>
              <a:rPr lang="en-US" dirty="0" err="1"/>
              <a:t>EventEmitter.emit</a:t>
            </a:r>
            <a:r>
              <a:rPr lang="en-US" dirty="0"/>
              <a:t>(payload) to fire an event, passing in a message payload, which can be anything.</a:t>
            </a:r>
          </a:p>
          <a:p>
            <a:pPr algn="just"/>
            <a:r>
              <a:rPr lang="en-US" dirty="0"/>
              <a:t>Parent directives listen for the event by binding to this property and accessing the payload through the $event object.</a:t>
            </a:r>
          </a:p>
          <a:p>
            <a:pPr algn="just"/>
            <a:r>
              <a:rPr lang="en-US" dirty="0"/>
              <a:t>To create your own component that supports two-way binding, you must define an @Output property to match an @Input, but suffix it with the Change</a:t>
            </a:r>
          </a:p>
        </p:txBody>
      </p:sp>
      <p:sp>
        <p:nvSpPr>
          <p:cNvPr id="3" name="TextBox 2"/>
          <p:cNvSpPr txBox="1"/>
          <p:nvPr/>
        </p:nvSpPr>
        <p:spPr>
          <a:xfrm>
            <a:off x="539552" y="3356992"/>
            <a:ext cx="5623784" cy="1754326"/>
          </a:xfrm>
          <a:prstGeom prst="rect">
            <a:avLst/>
          </a:prstGeom>
          <a:noFill/>
        </p:spPr>
        <p:txBody>
          <a:bodyPr wrap="none" rtlCol="0">
            <a:spAutoFit/>
          </a:bodyPr>
          <a:lstStyle/>
          <a:p>
            <a:pPr lvl="1"/>
            <a:r>
              <a:rPr lang="en-US" dirty="0"/>
              <a:t> @Input() count = 0;</a:t>
            </a:r>
          </a:p>
          <a:p>
            <a:pPr lvl="1"/>
            <a:r>
              <a:rPr lang="en-US" dirty="0"/>
              <a:t> @Output() </a:t>
            </a:r>
            <a:r>
              <a:rPr lang="en-US" dirty="0" err="1"/>
              <a:t>countChange</a:t>
            </a:r>
            <a:r>
              <a:rPr lang="en-US" dirty="0"/>
              <a:t> = </a:t>
            </a:r>
            <a:r>
              <a:rPr lang="en-US" dirty="0" err="1"/>
              <a:t>EventEmitter</a:t>
            </a:r>
            <a:r>
              <a:rPr lang="en-US" dirty="0"/>
              <a:t>&lt;number&gt;();</a:t>
            </a:r>
          </a:p>
          <a:p>
            <a:pPr lvl="1"/>
            <a:r>
              <a:rPr lang="en-US" dirty="0"/>
              <a:t>  increment() {</a:t>
            </a:r>
          </a:p>
          <a:p>
            <a:pPr lvl="1"/>
            <a:r>
              <a:rPr lang="en-US" dirty="0"/>
              <a:t>    </a:t>
            </a:r>
            <a:r>
              <a:rPr lang="en-US" dirty="0" err="1"/>
              <a:t>this.count</a:t>
            </a:r>
            <a:r>
              <a:rPr lang="en-US" dirty="0"/>
              <a:t>++;</a:t>
            </a:r>
          </a:p>
          <a:p>
            <a:pPr lvl="1"/>
            <a:r>
              <a:rPr lang="en-US" dirty="0"/>
              <a:t>    </a:t>
            </a:r>
            <a:r>
              <a:rPr lang="en-US" dirty="0" err="1"/>
              <a:t>this.countChange.emit</a:t>
            </a:r>
            <a:r>
              <a:rPr lang="en-US" dirty="0"/>
              <a:t>(</a:t>
            </a:r>
            <a:r>
              <a:rPr lang="en-US" dirty="0" err="1"/>
              <a:t>this.count</a:t>
            </a:r>
            <a:r>
              <a:rPr lang="en-US" dirty="0"/>
              <a:t>);</a:t>
            </a:r>
          </a:p>
          <a:p>
            <a:pPr lvl="1"/>
            <a:r>
              <a:rPr lang="de-DE" dirty="0"/>
              <a:t>  }</a:t>
            </a:r>
            <a:endParaRPr lang="en-US" dirty="0"/>
          </a:p>
        </p:txBody>
      </p:sp>
      <p:sp>
        <p:nvSpPr>
          <p:cNvPr id="4" name="Rectangle 3"/>
          <p:cNvSpPr/>
          <p:nvPr/>
        </p:nvSpPr>
        <p:spPr>
          <a:xfrm>
            <a:off x="251520" y="5085184"/>
            <a:ext cx="8460432" cy="1477328"/>
          </a:xfrm>
          <a:prstGeom prst="rect">
            <a:avLst/>
          </a:prstGeom>
        </p:spPr>
        <p:txBody>
          <a:bodyPr wrap="square">
            <a:spAutoFit/>
          </a:bodyPr>
          <a:lstStyle/>
          <a:p>
            <a:r>
              <a:rPr lang="en-US" dirty="0"/>
              <a:t>&lt;</a:t>
            </a:r>
            <a:r>
              <a:rPr lang="en-US" dirty="0" err="1"/>
              <a:t>rio</a:t>
            </a:r>
            <a:r>
              <a:rPr lang="en-US" dirty="0"/>
              <a:t>-counter [(count)]="number1"&gt;Number 1:&lt;/</a:t>
            </a:r>
            <a:r>
              <a:rPr lang="en-US" dirty="0" err="1"/>
              <a:t>rio</a:t>
            </a:r>
            <a:r>
              <a:rPr lang="en-US" dirty="0"/>
              <a:t>-counter&gt;  </a:t>
            </a:r>
          </a:p>
          <a:p>
            <a:r>
              <a:rPr lang="en-US" dirty="0"/>
              <a:t>&lt;</a:t>
            </a:r>
            <a:r>
              <a:rPr lang="en-US" dirty="0" err="1"/>
              <a:t>rio</a:t>
            </a:r>
            <a:r>
              <a:rPr lang="en-US" dirty="0"/>
              <a:t>-counter [count]="number2" (</a:t>
            </a:r>
            <a:r>
              <a:rPr lang="en-US" dirty="0" err="1"/>
              <a:t>countChange</a:t>
            </a:r>
            <a:r>
              <a:rPr lang="en-US" dirty="0"/>
              <a:t>)="number2=$event"&gt;Number 2:</a:t>
            </a:r>
          </a:p>
          <a:p>
            <a:r>
              <a:rPr lang="en-US" dirty="0"/>
              <a:t>&lt;/</a:t>
            </a:r>
            <a:r>
              <a:rPr lang="en-US" dirty="0" err="1"/>
              <a:t>rio</a:t>
            </a:r>
            <a:r>
              <a:rPr lang="en-US" dirty="0"/>
              <a:t>-counter&gt;  </a:t>
            </a:r>
          </a:p>
          <a:p>
            <a:r>
              <a:rPr lang="en-US" dirty="0"/>
              <a:t>&lt;</a:t>
            </a:r>
            <a:r>
              <a:rPr lang="en-US" dirty="0" err="1"/>
              <a:t>rio</a:t>
            </a:r>
            <a:r>
              <a:rPr lang="en-US" dirty="0"/>
              <a:t>-counter [count]="number3" (</a:t>
            </a:r>
            <a:r>
              <a:rPr lang="en-US" dirty="0" err="1"/>
              <a:t>countChange</a:t>
            </a:r>
            <a:r>
              <a:rPr lang="en-US" dirty="0"/>
              <a:t>)="</a:t>
            </a:r>
            <a:r>
              <a:rPr lang="en-US" dirty="0" err="1"/>
              <a:t>onCountChanged</a:t>
            </a:r>
            <a:r>
              <a:rPr lang="en-US" dirty="0"/>
              <a:t>($event)"&gt;Number 3:&lt;/</a:t>
            </a:r>
            <a:r>
              <a:rPr lang="en-US" dirty="0" err="1"/>
              <a:t>rio</a:t>
            </a:r>
            <a:r>
              <a:rPr lang="en-US" dirty="0"/>
              <a:t>-counter&gt;</a:t>
            </a:r>
          </a:p>
        </p:txBody>
      </p:sp>
    </p:spTree>
    <p:extLst>
      <p:ext uri="{BB962C8B-B14F-4D97-AF65-F5344CB8AC3E}">
        <p14:creationId xmlns:p14="http://schemas.microsoft.com/office/powerpoint/2010/main" val="16525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ViewEncapsulation</a:t>
            </a:r>
            <a:endParaRPr lang="en-US" dirty="0"/>
          </a:p>
        </p:txBody>
      </p:sp>
      <p:sp>
        <p:nvSpPr>
          <p:cNvPr id="9" name="Content Placeholder 2"/>
          <p:cNvSpPr>
            <a:spLocks noGrp="1"/>
          </p:cNvSpPr>
          <p:nvPr>
            <p:ph sz="quarter" idx="1"/>
          </p:nvPr>
        </p:nvSpPr>
        <p:spPr>
          <a:xfrm>
            <a:off x="611560" y="836711"/>
            <a:ext cx="7992888" cy="5760641"/>
          </a:xfrm>
        </p:spPr>
        <p:txBody>
          <a:bodyPr/>
          <a:lstStyle/>
          <a:p>
            <a:r>
              <a:rPr lang="en-US" dirty="0"/>
              <a:t>The shadow DOM lets us include styles into Web Components without letting them leak outside the component’s scope. Angular also provides this feature for Components and we can control it with the encapsulation property.</a:t>
            </a:r>
          </a:p>
          <a:p>
            <a:r>
              <a:rPr lang="en-US" dirty="0"/>
              <a:t>The valid values for this </a:t>
            </a:r>
            <a:r>
              <a:rPr lang="en-US" dirty="0" err="1"/>
              <a:t>config</a:t>
            </a:r>
            <a:r>
              <a:rPr lang="en-US" dirty="0"/>
              <a:t> property are:</a:t>
            </a:r>
          </a:p>
          <a:p>
            <a:pPr lvl="1"/>
            <a:r>
              <a:rPr lang="en-US" sz="1800" dirty="0" err="1"/>
              <a:t>ViewEncapsulation.Native</a:t>
            </a:r>
            <a:r>
              <a:rPr lang="en-US" sz="1800" dirty="0"/>
              <a:t> :</a:t>
            </a:r>
            <a:br>
              <a:rPr lang="en-US" sz="1800" dirty="0"/>
            </a:br>
            <a:r>
              <a:rPr lang="en-US" sz="1800" dirty="0"/>
              <a:t> It tells Angular to use the shadow DOM. Styles we set on a component do not leak outside of the components scope.</a:t>
            </a:r>
          </a:p>
          <a:p>
            <a:pPr lvl="1"/>
            <a:r>
              <a:rPr lang="en-US" sz="1800" dirty="0" err="1"/>
              <a:t>ViewEncapsulation.Emulated</a:t>
            </a:r>
            <a:r>
              <a:rPr lang="en-US" sz="1800" dirty="0"/>
              <a:t> :</a:t>
            </a:r>
            <a:br>
              <a:rPr lang="en-US" sz="1800" dirty="0"/>
            </a:br>
            <a:r>
              <a:rPr lang="en-US" sz="1800" dirty="0"/>
              <a:t>Angular changes our generic </a:t>
            </a:r>
            <a:r>
              <a:rPr lang="en-US" sz="1800" dirty="0" err="1"/>
              <a:t>css</a:t>
            </a:r>
            <a:r>
              <a:rPr lang="en-US" sz="1800" dirty="0"/>
              <a:t> class selector to one that target just a single component type by using automatically generated attributes. Any styles we define on a component don’t leak out to the rest of the application but with </a:t>
            </a:r>
            <a:r>
              <a:rPr lang="en-US" sz="1800" dirty="0" err="1"/>
              <a:t>ViewEncapsulation.Emulated</a:t>
            </a:r>
            <a:r>
              <a:rPr lang="en-US" sz="1800" dirty="0"/>
              <a:t> our component still inherits global styles from twitter bootstrap</a:t>
            </a:r>
          </a:p>
          <a:p>
            <a:pPr lvl="1"/>
            <a:r>
              <a:rPr lang="en-US" sz="1800" dirty="0" err="1"/>
              <a:t>ViewEncapsulation.None</a:t>
            </a:r>
            <a:r>
              <a:rPr lang="en-US" sz="1800" dirty="0"/>
              <a:t> :</a:t>
            </a:r>
            <a:br>
              <a:rPr lang="en-US" sz="1800" dirty="0"/>
            </a:br>
            <a:r>
              <a:rPr lang="en-US" sz="1800" dirty="0"/>
              <a:t>It provides no encapsulation at all</a:t>
            </a:r>
          </a:p>
          <a:p>
            <a:r>
              <a:rPr lang="en-US" dirty="0"/>
              <a:t>The default value is </a:t>
            </a:r>
            <a:r>
              <a:rPr lang="en-US" dirty="0" err="1"/>
              <a:t>ViewEncapsulation.Emulated</a:t>
            </a:r>
            <a:r>
              <a:rPr lang="en-US" dirty="0"/>
              <a:t> and that is the behavior we are currently seeing.</a:t>
            </a:r>
          </a:p>
        </p:txBody>
      </p:sp>
    </p:spTree>
    <p:extLst>
      <p:ext uri="{BB962C8B-B14F-4D97-AF65-F5344CB8AC3E}">
        <p14:creationId xmlns:p14="http://schemas.microsoft.com/office/powerpoint/2010/main" val="2144437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Life Cycle hooks</a:t>
            </a:r>
          </a:p>
        </p:txBody>
      </p:sp>
      <p:sp>
        <p:nvSpPr>
          <p:cNvPr id="9" name="Content Placeholder 2"/>
          <p:cNvSpPr>
            <a:spLocks noGrp="1"/>
          </p:cNvSpPr>
          <p:nvPr>
            <p:ph sz="quarter" idx="1"/>
          </p:nvPr>
        </p:nvSpPr>
        <p:spPr>
          <a:xfrm>
            <a:off x="395536" y="764704"/>
            <a:ext cx="8496944" cy="2304256"/>
          </a:xfrm>
        </p:spPr>
        <p:txBody>
          <a:bodyPr/>
          <a:lstStyle/>
          <a:p>
            <a:pPr algn="just"/>
            <a:r>
              <a:rPr lang="en-US" dirty="0"/>
              <a:t>A component has a lifecycle managed by Angular.</a:t>
            </a:r>
          </a:p>
          <a:p>
            <a:pPr algn="just"/>
            <a:r>
              <a:rPr lang="en-US" dirty="0"/>
              <a:t>Angular creates it, renders it, creates and renders its children, checks it when its data-bound properties change, and destroys it before removing it from the DOM.</a:t>
            </a:r>
          </a:p>
          <a:p>
            <a:pPr algn="just"/>
            <a:r>
              <a:rPr lang="en-US" dirty="0"/>
              <a:t>Angular offers lifecycle hooks that provide visibility into these key life moments and the ability to act when they occur.</a:t>
            </a:r>
          </a:p>
          <a:p>
            <a:pPr algn="just"/>
            <a:r>
              <a:rPr lang="en-US" dirty="0"/>
              <a:t>A directive has the same set of lifecycle hooks, minus the hooks that are specific to component content and views.</a:t>
            </a:r>
            <a:endParaRPr lang="it-IT" sz="1800" dirty="0"/>
          </a:p>
        </p:txBody>
      </p:sp>
      <p:pic>
        <p:nvPicPr>
          <p:cNvPr id="2" name="Picture 1"/>
          <p:cNvPicPr>
            <a:picLocks noChangeAspect="1"/>
          </p:cNvPicPr>
          <p:nvPr/>
        </p:nvPicPr>
        <p:blipFill>
          <a:blip r:embed="rId3"/>
          <a:stretch>
            <a:fillRect/>
          </a:stretch>
        </p:blipFill>
        <p:spPr>
          <a:xfrm>
            <a:off x="4860032" y="2780928"/>
            <a:ext cx="2540000" cy="3594100"/>
          </a:xfrm>
          <a:prstGeom prst="rect">
            <a:avLst/>
          </a:prstGeom>
        </p:spPr>
      </p:pic>
    </p:spTree>
    <p:extLst>
      <p:ext uri="{BB962C8B-B14F-4D97-AF65-F5344CB8AC3E}">
        <p14:creationId xmlns:p14="http://schemas.microsoft.com/office/powerpoint/2010/main" val="165546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Life Cycle Sequence – 1/2</a:t>
            </a:r>
          </a:p>
        </p:txBody>
      </p:sp>
      <p:graphicFrame>
        <p:nvGraphicFramePr>
          <p:cNvPr id="5" name="Table 4"/>
          <p:cNvGraphicFramePr>
            <a:graphicFrameLocks noGrp="1"/>
          </p:cNvGraphicFramePr>
          <p:nvPr>
            <p:extLst>
              <p:ext uri="{D42A27DB-BD31-4B8C-83A1-F6EECF244321}">
                <p14:modId xmlns:p14="http://schemas.microsoft.com/office/powerpoint/2010/main" val="446853762"/>
              </p:ext>
            </p:extLst>
          </p:nvPr>
        </p:nvGraphicFramePr>
        <p:xfrm>
          <a:off x="647564" y="908720"/>
          <a:ext cx="7848872" cy="5405016"/>
        </p:xfrm>
        <a:graphic>
          <a:graphicData uri="http://schemas.openxmlformats.org/drawingml/2006/table">
            <a:tbl>
              <a:tblPr firstRow="1" bandRow="1">
                <a:tableStyleId>{073A0DAA-6AF3-43AB-8588-CEC1D06C72B9}</a:tableStyleId>
              </a:tblPr>
              <a:tblGrid>
                <a:gridCol w="2556284">
                  <a:extLst>
                    <a:ext uri="{9D8B030D-6E8A-4147-A177-3AD203B41FA5}">
                      <a16:colId xmlns:a16="http://schemas.microsoft.com/office/drawing/2014/main" val="20000"/>
                    </a:ext>
                  </a:extLst>
                </a:gridCol>
                <a:gridCol w="5292588">
                  <a:extLst>
                    <a:ext uri="{9D8B030D-6E8A-4147-A177-3AD203B41FA5}">
                      <a16:colId xmlns:a16="http://schemas.microsoft.com/office/drawing/2014/main" val="20001"/>
                    </a:ext>
                  </a:extLst>
                </a:gridCol>
              </a:tblGrid>
              <a:tr h="375816">
                <a:tc>
                  <a:txBody>
                    <a:bodyPr/>
                    <a:lstStyle/>
                    <a:p>
                      <a:pPr algn="ctr"/>
                      <a:r>
                        <a:rPr lang="en-US" dirty="0"/>
                        <a:t>Hook</a:t>
                      </a:r>
                    </a:p>
                  </a:txBody>
                  <a:tcPr/>
                </a:tc>
                <a:tc>
                  <a:txBody>
                    <a:bodyPr/>
                    <a:lstStyle/>
                    <a:p>
                      <a:pPr algn="ctr"/>
                      <a:r>
                        <a:rPr lang="en-US" dirty="0"/>
                        <a:t>Purpose and Timing</a:t>
                      </a:r>
                    </a:p>
                  </a:txBody>
                  <a:tcPr/>
                </a:tc>
                <a:extLst>
                  <a:ext uri="{0D108BD9-81ED-4DB2-BD59-A6C34878D82A}">
                    <a16:rowId xmlns:a16="http://schemas.microsoft.com/office/drawing/2014/main" val="10000"/>
                  </a:ext>
                </a:extLst>
              </a:tr>
              <a:tr h="982464">
                <a:tc>
                  <a:txBody>
                    <a:bodyPr/>
                    <a:lstStyle/>
                    <a:p>
                      <a:r>
                        <a:rPr lang="en-US" sz="1800" kern="1200" dirty="0" err="1"/>
                        <a:t>ngOnChanges</a:t>
                      </a:r>
                      <a:r>
                        <a:rPr lang="en-US" sz="1800" kern="1200" dirty="0"/>
                        <a:t>()</a:t>
                      </a:r>
                      <a:endParaRPr lang="en-US" dirty="0"/>
                    </a:p>
                  </a:txBody>
                  <a:tcPr/>
                </a:tc>
                <a:tc>
                  <a:txBody>
                    <a:bodyPr/>
                    <a:lstStyle/>
                    <a:p>
                      <a:r>
                        <a:rPr lang="en-US" sz="1800" kern="1200" dirty="0"/>
                        <a:t>Respond when Angular (re)sets data-bound input properties. The method receives a </a:t>
                      </a:r>
                      <a:r>
                        <a:rPr lang="en-US" sz="1800" kern="1200" dirty="0" err="1"/>
                        <a:t>SimpleChanges</a:t>
                      </a:r>
                      <a:r>
                        <a:rPr lang="en-US" sz="1800" kern="1200" dirty="0"/>
                        <a:t> object of current and previous property values.</a:t>
                      </a:r>
                    </a:p>
                    <a:p>
                      <a:r>
                        <a:rPr lang="en-US" sz="1800" kern="1200" dirty="0"/>
                        <a:t>Called before </a:t>
                      </a:r>
                      <a:r>
                        <a:rPr lang="en-US" sz="1800" kern="1200" dirty="0" err="1"/>
                        <a:t>ngOnInit</a:t>
                      </a:r>
                      <a:r>
                        <a:rPr lang="en-US" sz="1800" kern="1200" dirty="0"/>
                        <a:t>() and whenever one or more data-bound input properties change		</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982464">
                <a:tc>
                  <a:txBody>
                    <a:bodyPr/>
                    <a:lstStyle/>
                    <a:p>
                      <a:r>
                        <a:rPr lang="en-US" sz="1800" kern="1200" dirty="0" err="1"/>
                        <a:t>ngOnInit</a:t>
                      </a:r>
                      <a:r>
                        <a:rPr lang="en-US" sz="1800" kern="1200" dirty="0"/>
                        <a:t>()</a:t>
                      </a:r>
                      <a:endParaRPr lang="en-US" dirty="0"/>
                    </a:p>
                  </a:txBody>
                  <a:tcPr/>
                </a:tc>
                <a:tc>
                  <a:txBody>
                    <a:bodyPr/>
                    <a:lstStyle/>
                    <a:p>
                      <a:r>
                        <a:rPr lang="en-US" sz="1800" kern="1200" dirty="0"/>
                        <a:t>Initialize the directive/component after Angular first displays the data-bound properties and sets the directive/component's input properties.</a:t>
                      </a:r>
                    </a:p>
                    <a:p>
                      <a:r>
                        <a:rPr lang="en-US" sz="1800" kern="1200" dirty="0"/>
                        <a:t>Called once, after the first </a:t>
                      </a:r>
                      <a:r>
                        <a:rPr lang="en-US" sz="1800" kern="1200" dirty="0" err="1"/>
                        <a:t>ngOnChanges</a:t>
                      </a:r>
                      <a:r>
                        <a:rPr lang="en-US" sz="1800" kern="1200" dirty="0"/>
                        <a:t>().	</a:t>
                      </a:r>
                      <a:endParaRPr lang="en-US" sz="1800" i="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982464">
                <a:tc>
                  <a:txBody>
                    <a:bodyPr/>
                    <a:lstStyle/>
                    <a:p>
                      <a:r>
                        <a:rPr lang="en-US" sz="1800" kern="1200" dirty="0" err="1"/>
                        <a:t>ngDoCheck</a:t>
                      </a:r>
                      <a:r>
                        <a:rPr lang="en-US" sz="1800" kern="1200" dirty="0"/>
                        <a:t>()</a:t>
                      </a:r>
                      <a:endParaRPr lang="en-US" dirty="0"/>
                    </a:p>
                  </a:txBody>
                  <a:tcPr/>
                </a:tc>
                <a:tc>
                  <a:txBody>
                    <a:bodyPr/>
                    <a:lstStyle/>
                    <a:p>
                      <a:r>
                        <a:rPr lang="en-US" sz="1800" kern="1200" dirty="0">
                          <a:solidFill>
                            <a:schemeClr val="dk1"/>
                          </a:solidFill>
                          <a:latin typeface="+mn-lt"/>
                          <a:ea typeface="+mn-ea"/>
                          <a:cs typeface="+mn-cs"/>
                        </a:rPr>
                        <a:t>Detect and act upon changes that Angular can't or won't detect on its own.</a:t>
                      </a:r>
                    </a:p>
                    <a:p>
                      <a:r>
                        <a:rPr lang="en-US" sz="1800" kern="1200" dirty="0">
                          <a:solidFill>
                            <a:schemeClr val="dk1"/>
                          </a:solidFill>
                          <a:latin typeface="+mn-lt"/>
                          <a:ea typeface="+mn-ea"/>
                          <a:cs typeface="+mn-cs"/>
                        </a:rPr>
                        <a:t>Called during every change detection run, immediately after </a:t>
                      </a:r>
                      <a:r>
                        <a:rPr lang="en-US" sz="1800" kern="1200" dirty="0" err="1">
                          <a:solidFill>
                            <a:schemeClr val="dk1"/>
                          </a:solidFill>
                          <a:latin typeface="+mn-lt"/>
                          <a:ea typeface="+mn-ea"/>
                          <a:cs typeface="+mn-cs"/>
                        </a:rPr>
                        <a:t>ngOnChanges</a:t>
                      </a:r>
                      <a:r>
                        <a:rPr lang="en-US" sz="1800" kern="1200" dirty="0">
                          <a:solidFill>
                            <a:schemeClr val="dk1"/>
                          </a:solidFill>
                          <a:latin typeface="+mn-lt"/>
                          <a:ea typeface="+mn-ea"/>
                          <a:cs typeface="+mn-cs"/>
                        </a:rPr>
                        <a:t>() and </a:t>
                      </a:r>
                      <a:r>
                        <a:rPr lang="en-US" sz="1800" kern="1200" dirty="0" err="1">
                          <a:solidFill>
                            <a:schemeClr val="dk1"/>
                          </a:solidFill>
                          <a:latin typeface="+mn-lt"/>
                          <a:ea typeface="+mn-ea"/>
                          <a:cs typeface="+mn-cs"/>
                        </a:rPr>
                        <a:t>ngOnInit</a:t>
                      </a:r>
                      <a:r>
                        <a:rPr lang="en-US" sz="1800" kern="1200" dirty="0">
                          <a:solidFill>
                            <a:schemeClr val="dk1"/>
                          </a:solidFill>
                          <a:latin typeface="+mn-lt"/>
                          <a:ea typeface="+mn-ea"/>
                          <a:cs typeface="+mn-cs"/>
                        </a:rPr>
                        <a:t>().	</a:t>
                      </a:r>
                      <a:r>
                        <a:rPr lang="en-US" sz="1800" kern="1200" dirty="0"/>
                        <a:t>	</a:t>
                      </a:r>
                    </a:p>
                  </a:txBody>
                  <a:tcPr/>
                </a:tc>
                <a:extLst>
                  <a:ext uri="{0D108BD9-81ED-4DB2-BD59-A6C34878D82A}">
                    <a16:rowId xmlns:a16="http://schemas.microsoft.com/office/drawing/2014/main" val="10003"/>
                  </a:ext>
                </a:extLst>
              </a:tr>
              <a:tr h="982464">
                <a:tc>
                  <a:txBody>
                    <a:bodyPr/>
                    <a:lstStyle/>
                    <a:p>
                      <a:r>
                        <a:rPr lang="en-US" sz="1800" kern="1200" dirty="0" err="1">
                          <a:solidFill>
                            <a:schemeClr val="dk1"/>
                          </a:solidFill>
                          <a:latin typeface="+mn-lt"/>
                          <a:ea typeface="+mn-ea"/>
                          <a:cs typeface="+mn-cs"/>
                        </a:rPr>
                        <a:t>ngAfterContentInit</a:t>
                      </a:r>
                      <a:r>
                        <a:rPr lang="en-US" sz="1800" kern="1200" dirty="0">
                          <a:solidFill>
                            <a:schemeClr val="dk1"/>
                          </a:solidFill>
                          <a:latin typeface="+mn-lt"/>
                          <a:ea typeface="+mn-ea"/>
                          <a:cs typeface="+mn-cs"/>
                        </a:rPr>
                        <a:t>()</a:t>
                      </a:r>
                      <a:endParaRPr lang="en-US" dirty="0"/>
                    </a:p>
                  </a:txBody>
                  <a:tcPr/>
                </a:tc>
                <a:tc>
                  <a:txBody>
                    <a:bodyPr/>
                    <a:lstStyle/>
                    <a:p>
                      <a:r>
                        <a:rPr lang="en-US" sz="1800" kern="1200" dirty="0"/>
                        <a:t>Respond after Angular projects external content into the component's view.</a:t>
                      </a:r>
                    </a:p>
                    <a:p>
                      <a:r>
                        <a:rPr lang="en-US" sz="1800" kern="1200" dirty="0"/>
                        <a:t>Called once after the first </a:t>
                      </a:r>
                      <a:r>
                        <a:rPr lang="en-US" sz="1800" kern="1200" dirty="0" err="1"/>
                        <a:t>ngDoCheck</a:t>
                      </a:r>
                      <a:r>
                        <a:rPr lang="en-US" sz="1800" kern="1200" dirty="0"/>
                        <a:t>().</a:t>
                      </a:r>
                    </a:p>
                    <a:p>
                      <a:r>
                        <a:rPr lang="en-US" sz="1800" kern="1200" dirty="0"/>
                        <a:t>A component-only hook.	</a:t>
                      </a:r>
                      <a:endParaRPr lang="en-US" sz="1800" i="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8663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Life Cycle Sequence – 1/2</a:t>
            </a:r>
          </a:p>
        </p:txBody>
      </p:sp>
      <p:graphicFrame>
        <p:nvGraphicFramePr>
          <p:cNvPr id="5" name="Table 4"/>
          <p:cNvGraphicFramePr>
            <a:graphicFrameLocks noGrp="1"/>
          </p:cNvGraphicFramePr>
          <p:nvPr>
            <p:extLst>
              <p:ext uri="{D42A27DB-BD31-4B8C-83A1-F6EECF244321}">
                <p14:modId xmlns:p14="http://schemas.microsoft.com/office/powerpoint/2010/main" val="221658662"/>
              </p:ext>
            </p:extLst>
          </p:nvPr>
        </p:nvGraphicFramePr>
        <p:xfrm>
          <a:off x="647564" y="764704"/>
          <a:ext cx="7848872" cy="5953656"/>
        </p:xfrm>
        <a:graphic>
          <a:graphicData uri="http://schemas.openxmlformats.org/drawingml/2006/table">
            <a:tbl>
              <a:tblPr firstRow="1" bandRow="1">
                <a:tableStyleId>{073A0DAA-6AF3-43AB-8588-CEC1D06C72B9}</a:tableStyleId>
              </a:tblPr>
              <a:tblGrid>
                <a:gridCol w="2556284">
                  <a:extLst>
                    <a:ext uri="{9D8B030D-6E8A-4147-A177-3AD203B41FA5}">
                      <a16:colId xmlns:a16="http://schemas.microsoft.com/office/drawing/2014/main" val="20000"/>
                    </a:ext>
                  </a:extLst>
                </a:gridCol>
                <a:gridCol w="5292588">
                  <a:extLst>
                    <a:ext uri="{9D8B030D-6E8A-4147-A177-3AD203B41FA5}">
                      <a16:colId xmlns:a16="http://schemas.microsoft.com/office/drawing/2014/main" val="20001"/>
                    </a:ext>
                  </a:extLst>
                </a:gridCol>
              </a:tblGrid>
              <a:tr h="375816">
                <a:tc>
                  <a:txBody>
                    <a:bodyPr/>
                    <a:lstStyle/>
                    <a:p>
                      <a:pPr algn="ctr"/>
                      <a:r>
                        <a:rPr lang="en-US" dirty="0"/>
                        <a:t>Hook</a:t>
                      </a:r>
                    </a:p>
                  </a:txBody>
                  <a:tcPr/>
                </a:tc>
                <a:tc>
                  <a:txBody>
                    <a:bodyPr/>
                    <a:lstStyle/>
                    <a:p>
                      <a:pPr algn="ctr"/>
                      <a:r>
                        <a:rPr lang="en-US" dirty="0"/>
                        <a:t>Purpose and Timing</a:t>
                      </a:r>
                    </a:p>
                  </a:txBody>
                  <a:tcPr/>
                </a:tc>
                <a:extLst>
                  <a:ext uri="{0D108BD9-81ED-4DB2-BD59-A6C34878D82A}">
                    <a16:rowId xmlns:a16="http://schemas.microsoft.com/office/drawing/2014/main" val="10000"/>
                  </a:ext>
                </a:extLst>
              </a:tr>
              <a:tr h="982464">
                <a:tc>
                  <a:txBody>
                    <a:bodyPr/>
                    <a:lstStyle/>
                    <a:p>
                      <a:r>
                        <a:rPr lang="en-US" sz="1800" kern="1200" dirty="0" err="1">
                          <a:solidFill>
                            <a:schemeClr val="dk1"/>
                          </a:solidFill>
                          <a:latin typeface="+mn-lt"/>
                          <a:ea typeface="+mn-ea"/>
                          <a:cs typeface="+mn-cs"/>
                        </a:rPr>
                        <a:t>ngAfterContentChecked</a:t>
                      </a:r>
                      <a:r>
                        <a:rPr lang="en-US" sz="1800" kern="1200" dirty="0">
                          <a:solidFill>
                            <a:schemeClr val="dk1"/>
                          </a:solidFill>
                          <a:latin typeface="+mn-lt"/>
                          <a:ea typeface="+mn-ea"/>
                          <a:cs typeface="+mn-cs"/>
                        </a:rPr>
                        <a:t>()</a:t>
                      </a:r>
                      <a:endParaRPr lang="en-US" dirty="0"/>
                    </a:p>
                  </a:txBody>
                  <a:tcPr/>
                </a:tc>
                <a:tc>
                  <a:txBody>
                    <a:bodyPr/>
                    <a:lstStyle/>
                    <a:p>
                      <a:r>
                        <a:rPr lang="en-US" sz="1800" kern="1200" dirty="0">
                          <a:solidFill>
                            <a:schemeClr val="dk1"/>
                          </a:solidFill>
                          <a:latin typeface="+mn-lt"/>
                          <a:ea typeface="+mn-ea"/>
                          <a:cs typeface="+mn-cs"/>
                        </a:rPr>
                        <a:t>Respond after Angular checks the content projected into the component.</a:t>
                      </a:r>
                    </a:p>
                    <a:p>
                      <a:r>
                        <a:rPr lang="en-US" sz="1800" kern="1200" dirty="0">
                          <a:solidFill>
                            <a:schemeClr val="dk1"/>
                          </a:solidFill>
                          <a:latin typeface="+mn-lt"/>
                          <a:ea typeface="+mn-ea"/>
                          <a:cs typeface="+mn-cs"/>
                        </a:rPr>
                        <a:t>Called after the </a:t>
                      </a:r>
                      <a:r>
                        <a:rPr lang="en-US" sz="1800" kern="1200" dirty="0" err="1">
                          <a:solidFill>
                            <a:schemeClr val="dk1"/>
                          </a:solidFill>
                          <a:latin typeface="+mn-lt"/>
                          <a:ea typeface="+mn-ea"/>
                          <a:cs typeface="+mn-cs"/>
                        </a:rPr>
                        <a:t>ngAfterContentInit</a:t>
                      </a:r>
                      <a:r>
                        <a:rPr lang="en-US" sz="1800" kern="1200" dirty="0">
                          <a:solidFill>
                            <a:schemeClr val="dk1"/>
                          </a:solidFill>
                          <a:latin typeface="+mn-lt"/>
                          <a:ea typeface="+mn-ea"/>
                          <a:cs typeface="+mn-cs"/>
                        </a:rPr>
                        <a:t>() and every subsequent </a:t>
                      </a:r>
                      <a:r>
                        <a:rPr lang="en-US" sz="1800" kern="1200" dirty="0" err="1">
                          <a:solidFill>
                            <a:schemeClr val="dk1"/>
                          </a:solidFill>
                          <a:latin typeface="+mn-lt"/>
                          <a:ea typeface="+mn-ea"/>
                          <a:cs typeface="+mn-cs"/>
                        </a:rPr>
                        <a:t>ngDoCheck</a:t>
                      </a:r>
                      <a:r>
                        <a:rPr lang="en-US" sz="1800" kern="1200" dirty="0">
                          <a:solidFill>
                            <a:schemeClr val="dk1"/>
                          </a:solidFill>
                          <a:latin typeface="+mn-lt"/>
                          <a:ea typeface="+mn-ea"/>
                          <a:cs typeface="+mn-cs"/>
                        </a:rPr>
                        <a:t>().</a:t>
                      </a:r>
                    </a:p>
                    <a:p>
                      <a:r>
                        <a:rPr lang="en-US" sz="1800" i="1" kern="1200" dirty="0">
                          <a:solidFill>
                            <a:schemeClr val="dk1"/>
                          </a:solidFill>
                          <a:latin typeface="+mn-lt"/>
                          <a:ea typeface="+mn-ea"/>
                          <a:cs typeface="+mn-cs"/>
                        </a:rPr>
                        <a:t>A component-only hook</a:t>
                      </a:r>
                      <a:r>
                        <a:rPr lang="en-US" sz="1800" i="0" kern="1200" dirty="0">
                          <a:solidFill>
                            <a:schemeClr val="dk1"/>
                          </a:solidFill>
                          <a:latin typeface="+mn-lt"/>
                          <a:ea typeface="+mn-ea"/>
                          <a:cs typeface="+mn-cs"/>
                        </a:rPr>
                        <a:t>.	</a:t>
                      </a:r>
                    </a:p>
                  </a:txBody>
                  <a:tcPr/>
                </a:tc>
                <a:extLst>
                  <a:ext uri="{0D108BD9-81ED-4DB2-BD59-A6C34878D82A}">
                    <a16:rowId xmlns:a16="http://schemas.microsoft.com/office/drawing/2014/main" val="10001"/>
                  </a:ext>
                </a:extLst>
              </a:tr>
              <a:tr h="982464">
                <a:tc>
                  <a:txBody>
                    <a:bodyPr/>
                    <a:lstStyle/>
                    <a:p>
                      <a:r>
                        <a:rPr lang="en-US" sz="1800" kern="1200" dirty="0" err="1">
                          <a:solidFill>
                            <a:schemeClr val="dk1"/>
                          </a:solidFill>
                          <a:latin typeface="+mn-lt"/>
                          <a:ea typeface="+mn-ea"/>
                          <a:cs typeface="+mn-cs"/>
                        </a:rPr>
                        <a:t>ngAfterViewInit</a:t>
                      </a:r>
                      <a:r>
                        <a:rPr lang="en-US" sz="1800" kern="1200" dirty="0">
                          <a:solidFill>
                            <a:schemeClr val="dk1"/>
                          </a:solidFill>
                          <a:latin typeface="+mn-lt"/>
                          <a:ea typeface="+mn-ea"/>
                          <a:cs typeface="+mn-cs"/>
                        </a:rPr>
                        <a:t>()	</a:t>
                      </a:r>
                      <a:endParaRPr lang="en-US" sz="1800" i="0" kern="1200" dirty="0">
                        <a:solidFill>
                          <a:schemeClr val="dk1"/>
                        </a:solidFill>
                        <a:latin typeface="+mn-lt"/>
                        <a:ea typeface="+mn-ea"/>
                        <a:cs typeface="+mn-cs"/>
                      </a:endParaRPr>
                    </a:p>
                    <a:p>
                      <a:r>
                        <a:rPr lang="en-US" sz="1800" i="0" kern="1200" dirty="0">
                          <a:solidFill>
                            <a:schemeClr val="dk1"/>
                          </a:solidFill>
                          <a:latin typeface="+mn-lt"/>
                          <a:ea typeface="+mn-ea"/>
                          <a:cs typeface="+mn-cs"/>
                        </a:rPr>
                        <a:t>		</a:t>
                      </a:r>
                    </a:p>
                    <a:p>
                      <a:r>
                        <a:rPr lang="en-US" sz="1800" i="0" kern="1200" dirty="0">
                          <a:solidFill>
                            <a:schemeClr val="dk1"/>
                          </a:solidFill>
                          <a:latin typeface="+mn-lt"/>
                          <a:ea typeface="+mn-ea"/>
                          <a:cs typeface="+mn-cs"/>
                        </a:rPr>
                        <a:t>	</a:t>
                      </a:r>
                      <a:endParaRPr lang="en-US" dirty="0"/>
                    </a:p>
                  </a:txBody>
                  <a:tcPr/>
                </a:tc>
                <a:tc>
                  <a:txBody>
                    <a:bodyPr/>
                    <a:lstStyle/>
                    <a:p>
                      <a:r>
                        <a:rPr lang="en-US" sz="1800" kern="1200" dirty="0">
                          <a:solidFill>
                            <a:schemeClr val="dk1"/>
                          </a:solidFill>
                          <a:latin typeface="+mn-lt"/>
                          <a:ea typeface="+mn-ea"/>
                          <a:cs typeface="+mn-cs"/>
                        </a:rPr>
                        <a:t>Respond after Angular initializes the component's views and child views.</a:t>
                      </a:r>
                    </a:p>
                    <a:p>
                      <a:r>
                        <a:rPr lang="en-US" sz="1800" kern="1200" dirty="0">
                          <a:solidFill>
                            <a:schemeClr val="dk1"/>
                          </a:solidFill>
                          <a:latin typeface="+mn-lt"/>
                          <a:ea typeface="+mn-ea"/>
                          <a:cs typeface="+mn-cs"/>
                        </a:rPr>
                        <a:t>Called </a:t>
                      </a:r>
                      <a:r>
                        <a:rPr lang="en-US" sz="1800" i="1" kern="1200" dirty="0">
                          <a:solidFill>
                            <a:schemeClr val="dk1"/>
                          </a:solidFill>
                          <a:latin typeface="+mn-lt"/>
                          <a:ea typeface="+mn-ea"/>
                          <a:cs typeface="+mn-cs"/>
                        </a:rPr>
                        <a:t>once</a:t>
                      </a:r>
                      <a:r>
                        <a:rPr lang="en-US" sz="1800" i="0" kern="1200" dirty="0">
                          <a:solidFill>
                            <a:schemeClr val="dk1"/>
                          </a:solidFill>
                          <a:latin typeface="+mn-lt"/>
                          <a:ea typeface="+mn-ea"/>
                          <a:cs typeface="+mn-cs"/>
                        </a:rPr>
                        <a:t> after the first </a:t>
                      </a:r>
                    </a:p>
                    <a:p>
                      <a:r>
                        <a:rPr lang="en-US" sz="1800" i="1" kern="1200" dirty="0">
                          <a:solidFill>
                            <a:schemeClr val="dk1"/>
                          </a:solidFill>
                          <a:latin typeface="+mn-lt"/>
                          <a:ea typeface="+mn-ea"/>
                          <a:cs typeface="+mn-cs"/>
                        </a:rPr>
                        <a:t>A component-only hook</a:t>
                      </a:r>
                      <a:r>
                        <a:rPr lang="en-US" sz="1800" i="0" kern="1200" dirty="0">
                          <a:solidFill>
                            <a:schemeClr val="dk1"/>
                          </a:solidFill>
                          <a:latin typeface="+mn-lt"/>
                          <a:ea typeface="+mn-ea"/>
                          <a:cs typeface="+mn-cs"/>
                        </a:rPr>
                        <a:t>.</a:t>
                      </a:r>
                    </a:p>
                  </a:txBody>
                  <a:tcPr/>
                </a:tc>
                <a:extLst>
                  <a:ext uri="{0D108BD9-81ED-4DB2-BD59-A6C34878D82A}">
                    <a16:rowId xmlns:a16="http://schemas.microsoft.com/office/drawing/2014/main" val="10002"/>
                  </a:ext>
                </a:extLst>
              </a:tr>
              <a:tr h="982464">
                <a:tc>
                  <a:txBody>
                    <a:bodyPr/>
                    <a:lstStyle/>
                    <a:p>
                      <a:r>
                        <a:rPr lang="en-US" sz="1800" i="0" kern="1200" dirty="0" err="1">
                          <a:solidFill>
                            <a:schemeClr val="dk1"/>
                          </a:solidFill>
                          <a:latin typeface="+mn-lt"/>
                          <a:ea typeface="+mn-ea"/>
                          <a:cs typeface="+mn-cs"/>
                        </a:rPr>
                        <a:t>ngAfterViewChecked</a:t>
                      </a:r>
                      <a:r>
                        <a:rPr lang="en-US" sz="1800" i="0" kern="1200" dirty="0">
                          <a:solidFill>
                            <a:schemeClr val="dk1"/>
                          </a:solidFill>
                          <a:latin typeface="+mn-lt"/>
                          <a:ea typeface="+mn-ea"/>
                          <a:cs typeface="+mn-cs"/>
                        </a:rPr>
                        <a:t>()</a:t>
                      </a:r>
                      <a:endParaRPr lang="en-US" dirty="0"/>
                    </a:p>
                  </a:txBody>
                  <a:tcPr/>
                </a:tc>
                <a:tc>
                  <a:txBody>
                    <a:bodyPr/>
                    <a:lstStyle/>
                    <a:p>
                      <a:r>
                        <a:rPr lang="en-US" sz="1800" i="0" kern="1200" dirty="0">
                          <a:solidFill>
                            <a:schemeClr val="dk1"/>
                          </a:solidFill>
                          <a:latin typeface="+mn-lt"/>
                          <a:ea typeface="+mn-ea"/>
                          <a:cs typeface="+mn-cs"/>
                        </a:rPr>
                        <a:t>Respond after Angular checks the component's views and child views.</a:t>
                      </a:r>
                    </a:p>
                    <a:p>
                      <a:r>
                        <a:rPr lang="en-US" sz="1800" i="0" kern="1200" dirty="0">
                          <a:solidFill>
                            <a:schemeClr val="dk1"/>
                          </a:solidFill>
                          <a:latin typeface="+mn-lt"/>
                          <a:ea typeface="+mn-ea"/>
                          <a:cs typeface="+mn-cs"/>
                        </a:rPr>
                        <a:t>Called after the </a:t>
                      </a:r>
                      <a:r>
                        <a:rPr lang="en-US" sz="1800" i="0" kern="1200" dirty="0" err="1">
                          <a:solidFill>
                            <a:schemeClr val="dk1"/>
                          </a:solidFill>
                          <a:latin typeface="+mn-lt"/>
                          <a:ea typeface="+mn-ea"/>
                          <a:cs typeface="+mn-cs"/>
                        </a:rPr>
                        <a:t>ngAfterViewInit</a:t>
                      </a:r>
                      <a:r>
                        <a:rPr lang="en-US" sz="1800" i="0" kern="1200" dirty="0">
                          <a:solidFill>
                            <a:schemeClr val="dk1"/>
                          </a:solidFill>
                          <a:latin typeface="+mn-lt"/>
                          <a:ea typeface="+mn-ea"/>
                          <a:cs typeface="+mn-cs"/>
                        </a:rPr>
                        <a:t> and every </a:t>
                      </a:r>
                      <a:r>
                        <a:rPr lang="en-US" sz="1800" i="0" kern="1200" dirty="0" err="1">
                          <a:solidFill>
                            <a:schemeClr val="dk1"/>
                          </a:solidFill>
                          <a:latin typeface="+mn-lt"/>
                          <a:ea typeface="+mn-ea"/>
                          <a:cs typeface="+mn-cs"/>
                        </a:rPr>
                        <a:t>subsequent</a:t>
                      </a:r>
                      <a:r>
                        <a:rPr lang="en-US" sz="1800" kern="1200" dirty="0" err="1">
                          <a:solidFill>
                            <a:schemeClr val="dk1"/>
                          </a:solidFill>
                          <a:latin typeface="+mn-lt"/>
                          <a:ea typeface="+mn-ea"/>
                          <a:cs typeface="+mn-cs"/>
                        </a:rPr>
                        <a:t>ngAfterContentChecked</a:t>
                      </a:r>
                      <a:r>
                        <a:rPr lang="en-US" sz="1800" kern="1200" dirty="0">
                          <a:solidFill>
                            <a:schemeClr val="dk1"/>
                          </a:solidFill>
                          <a:latin typeface="+mn-lt"/>
                          <a:ea typeface="+mn-ea"/>
                          <a:cs typeface="+mn-cs"/>
                        </a:rPr>
                        <a:t>().</a:t>
                      </a:r>
                    </a:p>
                    <a:p>
                      <a:r>
                        <a:rPr lang="en-US" sz="1800" i="1" kern="1200" dirty="0">
                          <a:solidFill>
                            <a:schemeClr val="dk1"/>
                          </a:solidFill>
                          <a:latin typeface="+mn-lt"/>
                          <a:ea typeface="+mn-ea"/>
                          <a:cs typeface="+mn-cs"/>
                        </a:rPr>
                        <a:t>A component-only hook</a:t>
                      </a:r>
                      <a:r>
                        <a:rPr lang="en-US" sz="1800" i="0" kern="1200" dirty="0">
                          <a:solidFill>
                            <a:schemeClr val="dk1"/>
                          </a:solidFill>
                          <a:latin typeface="+mn-lt"/>
                          <a:ea typeface="+mn-ea"/>
                          <a:cs typeface="+mn-cs"/>
                        </a:rPr>
                        <a:t>.	 </a:t>
                      </a:r>
                      <a:endParaRPr lang="en-US" sz="1800" kern="1200" dirty="0"/>
                    </a:p>
                  </a:txBody>
                  <a:tcPr/>
                </a:tc>
                <a:extLst>
                  <a:ext uri="{0D108BD9-81ED-4DB2-BD59-A6C34878D82A}">
                    <a16:rowId xmlns:a16="http://schemas.microsoft.com/office/drawing/2014/main" val="10003"/>
                  </a:ext>
                </a:extLst>
              </a:tr>
              <a:tr h="982464">
                <a:tc>
                  <a:txBody>
                    <a:bodyPr/>
                    <a:lstStyle/>
                    <a:p>
                      <a:r>
                        <a:rPr lang="en-US" sz="1800" i="0" kern="1200" dirty="0" err="1">
                          <a:solidFill>
                            <a:schemeClr val="dk1"/>
                          </a:solidFill>
                          <a:latin typeface="+mn-lt"/>
                          <a:ea typeface="+mn-ea"/>
                          <a:cs typeface="+mn-cs"/>
                        </a:rPr>
                        <a:t>ngOnDestroy</a:t>
                      </a:r>
                      <a:endParaRPr lang="en-US" dirty="0"/>
                    </a:p>
                  </a:txBody>
                  <a:tcPr/>
                </a:tc>
                <a:tc>
                  <a:txBody>
                    <a:bodyPr/>
                    <a:lstStyle/>
                    <a:p>
                      <a:r>
                        <a:rPr lang="en-US" sz="1800" i="0" kern="1200" dirty="0">
                          <a:solidFill>
                            <a:schemeClr val="dk1"/>
                          </a:solidFill>
                          <a:latin typeface="+mn-lt"/>
                          <a:ea typeface="+mn-ea"/>
                          <a:cs typeface="+mn-cs"/>
                        </a:rPr>
                        <a:t>Cleanup just before Angular destroys the directive/component. Unsubscribe Observables and detach event handlers to avoid memory leaks.</a:t>
                      </a:r>
                    </a:p>
                    <a:p>
                      <a:r>
                        <a:rPr lang="en-US" sz="1800" i="0" kern="1200" dirty="0">
                          <a:solidFill>
                            <a:schemeClr val="dk1"/>
                          </a:solidFill>
                          <a:latin typeface="+mn-lt"/>
                          <a:ea typeface="+mn-ea"/>
                          <a:cs typeface="+mn-cs"/>
                        </a:rPr>
                        <a:t>Called </a:t>
                      </a:r>
                      <a:r>
                        <a:rPr lang="en-US" sz="1800" i="1" kern="1200" dirty="0">
                          <a:solidFill>
                            <a:schemeClr val="dk1"/>
                          </a:solidFill>
                          <a:latin typeface="+mn-lt"/>
                          <a:ea typeface="+mn-ea"/>
                          <a:cs typeface="+mn-cs"/>
                        </a:rPr>
                        <a:t>just before</a:t>
                      </a:r>
                      <a:r>
                        <a:rPr lang="en-US" sz="1800" i="0" kern="1200" dirty="0">
                          <a:solidFill>
                            <a:schemeClr val="dk1"/>
                          </a:solidFill>
                          <a:latin typeface="+mn-lt"/>
                          <a:ea typeface="+mn-ea"/>
                          <a:cs typeface="+mn-cs"/>
                        </a:rPr>
                        <a:t> Angular destroys the directive/component.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5936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OnInit</a:t>
            </a:r>
            <a:endParaRPr lang="en-US" dirty="0"/>
          </a:p>
        </p:txBody>
      </p:sp>
      <p:sp>
        <p:nvSpPr>
          <p:cNvPr id="9" name="Content Placeholder 2"/>
          <p:cNvSpPr>
            <a:spLocks noGrp="1"/>
          </p:cNvSpPr>
          <p:nvPr>
            <p:ph sz="quarter" idx="1"/>
          </p:nvPr>
        </p:nvSpPr>
        <p:spPr>
          <a:xfrm>
            <a:off x="395536" y="908720"/>
            <a:ext cx="8352928" cy="3744416"/>
          </a:xfrm>
        </p:spPr>
        <p:txBody>
          <a:bodyPr/>
          <a:lstStyle/>
          <a:p>
            <a:pPr marL="0" indent="0" algn="just">
              <a:buNone/>
            </a:pPr>
            <a:r>
              <a:rPr lang="en-US" dirty="0"/>
              <a:t>Use </a:t>
            </a:r>
            <a:r>
              <a:rPr lang="en-US" dirty="0" err="1"/>
              <a:t>ngOnInit</a:t>
            </a:r>
            <a:r>
              <a:rPr lang="en-US" dirty="0"/>
              <a:t>() for two main reasons:</a:t>
            </a:r>
          </a:p>
          <a:p>
            <a:pPr algn="just"/>
            <a:r>
              <a:rPr lang="en-US" dirty="0"/>
              <a:t>To perform complex initializations shortly after construction.</a:t>
            </a:r>
          </a:p>
          <a:p>
            <a:pPr algn="just"/>
            <a:r>
              <a:rPr lang="en-US" dirty="0"/>
              <a:t>To set up the component after Angular sets the input properties.</a:t>
            </a:r>
          </a:p>
          <a:p>
            <a:pPr algn="just"/>
            <a:endParaRPr lang="en-US" sz="1800" dirty="0"/>
          </a:p>
          <a:p>
            <a:pPr algn="just"/>
            <a:r>
              <a:rPr lang="en-US" dirty="0"/>
              <a:t>Don't fetch data in a component constructor.</a:t>
            </a:r>
          </a:p>
          <a:p>
            <a:pPr algn="just"/>
            <a:r>
              <a:rPr lang="en-US" dirty="0"/>
              <a:t>Constructors should do no more than set the initial local variables to simple values.</a:t>
            </a:r>
          </a:p>
          <a:p>
            <a:pPr algn="just"/>
            <a:r>
              <a:rPr lang="en-US" dirty="0"/>
              <a:t>directive's data-bound input properties are not set until </a:t>
            </a:r>
            <a:r>
              <a:rPr lang="en-US" i="1" dirty="0"/>
              <a:t>after construction.</a:t>
            </a:r>
          </a:p>
          <a:p>
            <a:pPr algn="just"/>
            <a:r>
              <a:rPr lang="en-US" dirty="0"/>
              <a:t>The </a:t>
            </a:r>
            <a:r>
              <a:rPr lang="en-US" dirty="0" err="1"/>
              <a:t>ngOnChanges</a:t>
            </a:r>
            <a:r>
              <a:rPr lang="en-US" dirty="0"/>
              <a:t>() method is your first opportunity to access those properties. Angular calls </a:t>
            </a:r>
            <a:r>
              <a:rPr lang="en-US" dirty="0" err="1"/>
              <a:t>ngOnChanges</a:t>
            </a:r>
            <a:r>
              <a:rPr lang="en-US" dirty="0"/>
              <a:t>() before </a:t>
            </a:r>
            <a:r>
              <a:rPr lang="en-US" dirty="0" err="1"/>
              <a:t>ngOnInit</a:t>
            </a:r>
            <a:r>
              <a:rPr lang="en-US" dirty="0"/>
              <a:t>() and many times after that. It only calls </a:t>
            </a:r>
            <a:r>
              <a:rPr lang="en-US" dirty="0" err="1"/>
              <a:t>ngOnInit</a:t>
            </a:r>
            <a:r>
              <a:rPr lang="en-US" dirty="0"/>
              <a:t>() once.</a:t>
            </a:r>
          </a:p>
          <a:p>
            <a:pPr algn="just"/>
            <a:r>
              <a:rPr lang="en-US" dirty="0"/>
              <a:t>heavy initialization logic belongs.</a:t>
            </a:r>
            <a:endParaRPr lang="it-IT" sz="1800" dirty="0"/>
          </a:p>
        </p:txBody>
      </p:sp>
    </p:spTree>
    <p:extLst>
      <p:ext uri="{BB962C8B-B14F-4D97-AF65-F5344CB8AC3E}">
        <p14:creationId xmlns:p14="http://schemas.microsoft.com/office/powerpoint/2010/main" val="4762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Why Angular</a:t>
            </a:r>
          </a:p>
        </p:txBody>
      </p:sp>
      <p:sp>
        <p:nvSpPr>
          <p:cNvPr id="10" name="Content Placeholder 2"/>
          <p:cNvSpPr>
            <a:spLocks noGrp="1"/>
          </p:cNvSpPr>
          <p:nvPr>
            <p:ph sz="quarter" idx="1"/>
          </p:nvPr>
        </p:nvSpPr>
        <p:spPr>
          <a:xfrm>
            <a:off x="233363" y="1112838"/>
            <a:ext cx="8587109" cy="5052466"/>
          </a:xfrm>
        </p:spPr>
        <p:txBody>
          <a:bodyPr>
            <a:normAutofit/>
          </a:bodyPr>
          <a:lstStyle/>
          <a:p>
            <a:r>
              <a:rPr lang="en-US" dirty="0"/>
              <a:t>Modular Approach</a:t>
            </a:r>
          </a:p>
          <a:p>
            <a:r>
              <a:rPr lang="en-US" sz="1800" dirty="0"/>
              <a:t>Great for SPA [Single Page Application]</a:t>
            </a:r>
          </a:p>
          <a:p>
            <a:r>
              <a:rPr lang="en-US" dirty="0"/>
              <a:t>Reusable Code</a:t>
            </a:r>
          </a:p>
          <a:p>
            <a:r>
              <a:rPr lang="en-US" sz="1800" dirty="0"/>
              <a:t>Development quicker and easier</a:t>
            </a:r>
          </a:p>
          <a:p>
            <a:r>
              <a:rPr lang="en-US" dirty="0"/>
              <a:t>Unit Testable </a:t>
            </a:r>
            <a:r>
              <a:rPr lang="mr-IN" dirty="0"/>
              <a:t>–</a:t>
            </a:r>
            <a:r>
              <a:rPr lang="en-US" dirty="0"/>
              <a:t> Jasmine, Karma, Protractor</a:t>
            </a:r>
            <a:endParaRPr lang="en-US" sz="1800" dirty="0"/>
          </a:p>
          <a:p>
            <a:r>
              <a:rPr lang="en-US" dirty="0"/>
              <a:t>Google + Microsoft</a:t>
            </a:r>
          </a:p>
          <a:p>
            <a:endParaRPr lang="en-US" sz="1800" dirty="0"/>
          </a:p>
          <a:p>
            <a:endParaRPr lang="en-US" sz="1800" dirty="0"/>
          </a:p>
        </p:txBody>
      </p:sp>
    </p:spTree>
    <p:extLst>
      <p:ext uri="{BB962C8B-B14F-4D97-AF65-F5344CB8AC3E}">
        <p14:creationId xmlns:p14="http://schemas.microsoft.com/office/powerpoint/2010/main" val="4768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OnDestroy</a:t>
            </a:r>
            <a:endParaRPr lang="en-US" dirty="0"/>
          </a:p>
        </p:txBody>
      </p:sp>
      <p:sp>
        <p:nvSpPr>
          <p:cNvPr id="9" name="Content Placeholder 2"/>
          <p:cNvSpPr>
            <a:spLocks noGrp="1"/>
          </p:cNvSpPr>
          <p:nvPr>
            <p:ph sz="quarter" idx="1"/>
          </p:nvPr>
        </p:nvSpPr>
        <p:spPr>
          <a:xfrm>
            <a:off x="395536" y="908720"/>
            <a:ext cx="8352928" cy="3744416"/>
          </a:xfrm>
        </p:spPr>
        <p:txBody>
          <a:bodyPr/>
          <a:lstStyle/>
          <a:p>
            <a:r>
              <a:rPr lang="en-US" dirty="0"/>
              <a:t>Put cleanup logic in </a:t>
            </a:r>
            <a:r>
              <a:rPr lang="en-US" dirty="0" err="1"/>
              <a:t>ngOnDestroy</a:t>
            </a:r>
            <a:r>
              <a:rPr lang="en-US" dirty="0"/>
              <a:t>(), the logic that </a:t>
            </a:r>
            <a:r>
              <a:rPr lang="en-US" i="1" dirty="0"/>
              <a:t>must</a:t>
            </a:r>
            <a:r>
              <a:rPr lang="en-US" dirty="0"/>
              <a:t> run before Angular destroys the directive.</a:t>
            </a:r>
          </a:p>
          <a:p>
            <a:r>
              <a:rPr lang="en-US" dirty="0"/>
              <a:t>This is the time to notify another part of the application that the component is going away.</a:t>
            </a:r>
          </a:p>
          <a:p>
            <a:r>
              <a:rPr lang="en-US" dirty="0"/>
              <a:t>This is the place to free resources that won't be garbage collected automatically. </a:t>
            </a:r>
          </a:p>
          <a:p>
            <a:r>
              <a:rPr lang="en-US" dirty="0"/>
              <a:t>Unsubscribe from Observables and DOM events.</a:t>
            </a:r>
          </a:p>
          <a:p>
            <a:r>
              <a:rPr lang="en-US" dirty="0"/>
              <a:t>Stop interval timers.</a:t>
            </a:r>
          </a:p>
          <a:p>
            <a:r>
              <a:rPr lang="en-US" dirty="0"/>
              <a:t>Unregister all callbacks that this directive registered with global or application services. </a:t>
            </a:r>
          </a:p>
          <a:p>
            <a:r>
              <a:rPr lang="en-US" dirty="0"/>
              <a:t>You risk memory leaks if you neglect to do so.</a:t>
            </a:r>
            <a:endParaRPr lang="it-IT" sz="1800" dirty="0"/>
          </a:p>
        </p:txBody>
      </p:sp>
    </p:spTree>
    <p:extLst>
      <p:ext uri="{BB962C8B-B14F-4D97-AF65-F5344CB8AC3E}">
        <p14:creationId xmlns:p14="http://schemas.microsoft.com/office/powerpoint/2010/main" val="115434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OnChanges</a:t>
            </a:r>
            <a:endParaRPr lang="en-US" dirty="0"/>
          </a:p>
        </p:txBody>
      </p:sp>
      <p:sp>
        <p:nvSpPr>
          <p:cNvPr id="9" name="Content Placeholder 2"/>
          <p:cNvSpPr>
            <a:spLocks noGrp="1"/>
          </p:cNvSpPr>
          <p:nvPr>
            <p:ph sz="quarter" idx="1"/>
          </p:nvPr>
        </p:nvSpPr>
        <p:spPr>
          <a:xfrm>
            <a:off x="395536" y="908720"/>
            <a:ext cx="8352928" cy="3744416"/>
          </a:xfrm>
        </p:spPr>
        <p:txBody>
          <a:bodyPr/>
          <a:lstStyle/>
          <a:p>
            <a:pPr algn="just"/>
            <a:r>
              <a:rPr lang="en-US" dirty="0"/>
              <a:t>Angular calls its </a:t>
            </a:r>
            <a:r>
              <a:rPr lang="en-US" dirty="0" err="1"/>
              <a:t>ngOnChanges</a:t>
            </a:r>
            <a:r>
              <a:rPr lang="en-US" dirty="0"/>
              <a:t>() method whenever it detects changes to </a:t>
            </a:r>
            <a:r>
              <a:rPr lang="en-US" i="1" dirty="0"/>
              <a:t>input properties</a:t>
            </a:r>
            <a:r>
              <a:rPr lang="en-US" dirty="0"/>
              <a:t> of the component (or directive).</a:t>
            </a:r>
          </a:p>
          <a:p>
            <a:pPr algn="just"/>
            <a:r>
              <a:rPr lang="en-US" dirty="0"/>
              <a:t>The </a:t>
            </a:r>
            <a:r>
              <a:rPr lang="en-US" dirty="0" err="1"/>
              <a:t>ngOnChanges</a:t>
            </a:r>
            <a:r>
              <a:rPr lang="en-US" dirty="0"/>
              <a:t>() method takes an object that maps each changed property name to a </a:t>
            </a:r>
            <a:r>
              <a:rPr lang="en-US" dirty="0" err="1"/>
              <a:t>SimpleChange</a:t>
            </a:r>
            <a:r>
              <a:rPr lang="en-US" dirty="0"/>
              <a:t> object holding the current and previous property values. This hook iterates over the changed properties and logs them.</a:t>
            </a:r>
          </a:p>
          <a:p>
            <a:pPr algn="just"/>
            <a:r>
              <a:rPr lang="en-US" dirty="0"/>
              <a:t>Angular only calls the hook when the value of the input property changes.</a:t>
            </a:r>
            <a:endParaRPr lang="it-IT" sz="1800" dirty="0"/>
          </a:p>
        </p:txBody>
      </p:sp>
    </p:spTree>
    <p:extLst>
      <p:ext uri="{BB962C8B-B14F-4D97-AF65-F5344CB8AC3E}">
        <p14:creationId xmlns:p14="http://schemas.microsoft.com/office/powerpoint/2010/main" val="117744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doCheck</a:t>
            </a:r>
            <a:r>
              <a:rPr lang="en-US" dirty="0"/>
              <a:t>()</a:t>
            </a:r>
          </a:p>
        </p:txBody>
      </p:sp>
      <p:sp>
        <p:nvSpPr>
          <p:cNvPr id="9" name="Content Placeholder 2"/>
          <p:cNvSpPr>
            <a:spLocks noGrp="1"/>
          </p:cNvSpPr>
          <p:nvPr>
            <p:ph sz="quarter" idx="1"/>
          </p:nvPr>
        </p:nvSpPr>
        <p:spPr>
          <a:xfrm>
            <a:off x="395536" y="908720"/>
            <a:ext cx="8352928" cy="3744416"/>
          </a:xfrm>
        </p:spPr>
        <p:txBody>
          <a:bodyPr/>
          <a:lstStyle/>
          <a:p>
            <a:pPr algn="just"/>
            <a:r>
              <a:rPr lang="en-US" dirty="0"/>
              <a:t>Use the </a:t>
            </a:r>
            <a:r>
              <a:rPr lang="en-US" dirty="0" err="1"/>
              <a:t>DoCheck</a:t>
            </a:r>
            <a:r>
              <a:rPr lang="en-US" dirty="0"/>
              <a:t> hook to detect and act upon changes that Angular doesn't catch on its own.</a:t>
            </a:r>
          </a:p>
          <a:p>
            <a:pPr algn="just"/>
            <a:r>
              <a:rPr lang="en-US" dirty="0"/>
              <a:t>While the </a:t>
            </a:r>
            <a:r>
              <a:rPr lang="en-US" dirty="0" err="1"/>
              <a:t>ngDoCheck</a:t>
            </a:r>
            <a:r>
              <a:rPr lang="en-US" dirty="0"/>
              <a:t>() hook can detect when the hero's name has changed, it has a frightful cost. This hook is called with enormous frequency—after </a:t>
            </a:r>
            <a:r>
              <a:rPr lang="en-US" i="1" dirty="0"/>
              <a:t>every</a:t>
            </a:r>
            <a:r>
              <a:rPr lang="en-US" dirty="0"/>
              <a:t> change detection cycle no matter where the change occurred</a:t>
            </a:r>
          </a:p>
          <a:p>
            <a:pPr algn="just"/>
            <a:r>
              <a:rPr lang="en-US" dirty="0"/>
              <a:t>our implementation must be very lightweight or the user experience suffers.</a:t>
            </a:r>
            <a:endParaRPr lang="it-IT" sz="1800" dirty="0"/>
          </a:p>
        </p:txBody>
      </p:sp>
    </p:spTree>
    <p:extLst>
      <p:ext uri="{BB962C8B-B14F-4D97-AF65-F5344CB8AC3E}">
        <p14:creationId xmlns:p14="http://schemas.microsoft.com/office/powerpoint/2010/main" val="104009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AfterView</a:t>
            </a:r>
            <a:r>
              <a:rPr lang="en-US" dirty="0"/>
              <a:t>()</a:t>
            </a:r>
          </a:p>
        </p:txBody>
      </p:sp>
      <p:sp>
        <p:nvSpPr>
          <p:cNvPr id="9" name="Content Placeholder 2"/>
          <p:cNvSpPr>
            <a:spLocks noGrp="1"/>
          </p:cNvSpPr>
          <p:nvPr>
            <p:ph sz="quarter" idx="1"/>
          </p:nvPr>
        </p:nvSpPr>
        <p:spPr>
          <a:xfrm>
            <a:off x="395536" y="908720"/>
            <a:ext cx="8136904" cy="1296144"/>
          </a:xfrm>
        </p:spPr>
        <p:txBody>
          <a:bodyPr/>
          <a:lstStyle/>
          <a:p>
            <a:pPr algn="just"/>
            <a:r>
              <a:rPr lang="en-US" dirty="0"/>
              <a:t>explores the </a:t>
            </a:r>
            <a:r>
              <a:rPr lang="en-US" dirty="0" err="1"/>
              <a:t>AfterViewInit</a:t>
            </a:r>
            <a:r>
              <a:rPr lang="en-US" dirty="0"/>
              <a:t>() and </a:t>
            </a:r>
            <a:r>
              <a:rPr lang="en-US" dirty="0" err="1"/>
              <a:t>AfterViewChecked</a:t>
            </a:r>
            <a:r>
              <a:rPr lang="en-US" dirty="0"/>
              <a:t>() hooks that Angular calls after it creates a component's child views.</a:t>
            </a:r>
          </a:p>
          <a:p>
            <a:pPr algn="just"/>
            <a:r>
              <a:rPr lang="en-US" dirty="0"/>
              <a:t>Angular frequently calls </a:t>
            </a:r>
            <a:r>
              <a:rPr lang="en-US" dirty="0" err="1"/>
              <a:t>AfterViewChecked</a:t>
            </a:r>
            <a:r>
              <a:rPr lang="en-US" dirty="0"/>
              <a:t>(), often when there are no changes of interest. Write lean hook methods to avoid performance problems.</a:t>
            </a:r>
            <a:endParaRPr lang="it-IT" sz="1800" dirty="0"/>
          </a:p>
        </p:txBody>
      </p:sp>
      <p:sp>
        <p:nvSpPr>
          <p:cNvPr id="5" name="Title 1"/>
          <p:cNvSpPr txBox="1">
            <a:spLocks/>
          </p:cNvSpPr>
          <p:nvPr/>
        </p:nvSpPr>
        <p:spPr bwMode="auto">
          <a:xfrm>
            <a:off x="403920" y="2276872"/>
            <a:ext cx="7258000" cy="70609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AfterContent</a:t>
            </a:r>
            <a:r>
              <a:rPr lang="en-US" dirty="0"/>
              <a:t>()</a:t>
            </a:r>
          </a:p>
        </p:txBody>
      </p:sp>
      <p:sp>
        <p:nvSpPr>
          <p:cNvPr id="7" name="Content Placeholder 2"/>
          <p:cNvSpPr txBox="1">
            <a:spLocks/>
          </p:cNvSpPr>
          <p:nvPr/>
        </p:nvSpPr>
        <p:spPr bwMode="auto">
          <a:xfrm>
            <a:off x="547936" y="2996952"/>
            <a:ext cx="8200528" cy="2880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Courier New" pitchFamily="49" charset="0"/>
              <a:buChar char="o"/>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a:t>explores the </a:t>
            </a:r>
            <a:r>
              <a:rPr lang="en-US" dirty="0" err="1"/>
              <a:t>AfterContentInit</a:t>
            </a:r>
            <a:r>
              <a:rPr lang="en-US" dirty="0"/>
              <a:t>() and </a:t>
            </a:r>
            <a:r>
              <a:rPr lang="en-US" dirty="0" err="1"/>
              <a:t>AfterContentChecked</a:t>
            </a:r>
            <a:r>
              <a:rPr lang="en-US" dirty="0"/>
              <a:t>()hooks that Angular calls after Angular projects external content into the component.</a:t>
            </a:r>
          </a:p>
          <a:p>
            <a:pPr algn="just"/>
            <a:r>
              <a:rPr lang="en-US" dirty="0" err="1"/>
              <a:t>AfterContent</a:t>
            </a:r>
            <a:r>
              <a:rPr lang="en-US" dirty="0"/>
              <a:t> hooks are similar to the </a:t>
            </a:r>
            <a:r>
              <a:rPr lang="en-US" dirty="0" err="1"/>
              <a:t>AfterView</a:t>
            </a:r>
            <a:r>
              <a:rPr lang="en-US" dirty="0"/>
              <a:t> hooks. The key difference is in the child component.</a:t>
            </a:r>
          </a:p>
          <a:p>
            <a:pPr algn="just"/>
            <a:r>
              <a:rPr lang="en-US" dirty="0"/>
              <a:t>The </a:t>
            </a:r>
            <a:r>
              <a:rPr lang="en-US" dirty="0" err="1"/>
              <a:t>AfterView</a:t>
            </a:r>
            <a:r>
              <a:rPr lang="en-US" dirty="0"/>
              <a:t> hooks concern </a:t>
            </a:r>
            <a:r>
              <a:rPr lang="en-US" dirty="0" err="1"/>
              <a:t>ViewChildren</a:t>
            </a:r>
            <a:r>
              <a:rPr lang="en-US" dirty="0"/>
              <a:t>, the child components whose element tags appear within the component's template.</a:t>
            </a:r>
          </a:p>
          <a:p>
            <a:pPr algn="just"/>
            <a:r>
              <a:rPr lang="en-US" dirty="0"/>
              <a:t>The </a:t>
            </a:r>
            <a:r>
              <a:rPr lang="en-US" dirty="0" err="1"/>
              <a:t>AfterContent</a:t>
            </a:r>
            <a:r>
              <a:rPr lang="en-US" dirty="0"/>
              <a:t> hooks concern </a:t>
            </a:r>
            <a:r>
              <a:rPr lang="en-US" dirty="0" err="1"/>
              <a:t>ContentChildren</a:t>
            </a:r>
            <a:r>
              <a:rPr lang="en-US" dirty="0"/>
              <a:t>, the child components that Angular projected into the component.</a:t>
            </a:r>
          </a:p>
          <a:p>
            <a:pPr algn="just"/>
            <a:endParaRPr lang="it-IT" dirty="0"/>
          </a:p>
        </p:txBody>
      </p:sp>
    </p:spTree>
    <p:extLst>
      <p:ext uri="{BB962C8B-B14F-4D97-AF65-F5344CB8AC3E}">
        <p14:creationId xmlns:p14="http://schemas.microsoft.com/office/powerpoint/2010/main" val="111129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References</a:t>
            </a:r>
          </a:p>
        </p:txBody>
      </p:sp>
      <p:sp>
        <p:nvSpPr>
          <p:cNvPr id="9" name="Content Placeholder 2"/>
          <p:cNvSpPr>
            <a:spLocks noGrp="1"/>
          </p:cNvSpPr>
          <p:nvPr>
            <p:ph sz="quarter" idx="1"/>
          </p:nvPr>
        </p:nvSpPr>
        <p:spPr>
          <a:xfrm>
            <a:off x="395536" y="908720"/>
            <a:ext cx="8136904" cy="1296144"/>
          </a:xfrm>
        </p:spPr>
        <p:txBody>
          <a:bodyPr/>
          <a:lstStyle/>
          <a:p>
            <a:pPr algn="just"/>
            <a:r>
              <a:rPr lang="en-US" dirty="0">
                <a:hlinkClick r:id="rId3"/>
              </a:rPr>
              <a:t>https://medium.com/@balramchavan/integrate-import-angular-v6-component-s-inside-react-js-applications-da5cc03107b4</a:t>
            </a:r>
            <a:endParaRPr lang="it-IT" sz="1800" dirty="0"/>
          </a:p>
        </p:txBody>
      </p:sp>
    </p:spTree>
    <p:extLst>
      <p:ext uri="{BB962C8B-B14F-4D97-AF65-F5344CB8AC3E}">
        <p14:creationId xmlns:p14="http://schemas.microsoft.com/office/powerpoint/2010/main" val="156483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br>
              <a:rPr lang="en-US" dirty="0"/>
            </a:br>
            <a:br>
              <a:rPr lang="en-US"/>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Angular History – 1/3</a:t>
            </a:r>
          </a:p>
        </p:txBody>
      </p:sp>
      <p:sp>
        <p:nvSpPr>
          <p:cNvPr id="10" name="Content Placeholder 2"/>
          <p:cNvSpPr>
            <a:spLocks noGrp="1"/>
          </p:cNvSpPr>
          <p:nvPr>
            <p:ph sz="quarter" idx="1"/>
          </p:nvPr>
        </p:nvSpPr>
        <p:spPr>
          <a:xfrm>
            <a:off x="233363" y="980728"/>
            <a:ext cx="8587109" cy="5052466"/>
          </a:xfrm>
        </p:spPr>
        <p:txBody>
          <a:bodyPr>
            <a:noAutofit/>
          </a:bodyPr>
          <a:lstStyle/>
          <a:p>
            <a:r>
              <a:rPr lang="en-US" dirty="0"/>
              <a:t>Oct 2010 – AngularJS</a:t>
            </a:r>
            <a:br>
              <a:rPr lang="en-US" dirty="0"/>
            </a:br>
            <a:r>
              <a:rPr lang="en-US" dirty="0"/>
              <a:t>It aims to simplify both the development and the testing of applications by providing a framework for client-side </a:t>
            </a:r>
            <a:r>
              <a:rPr lang="en-US" b="1" dirty="0"/>
              <a:t>model–view–controller (MVC)</a:t>
            </a:r>
            <a:r>
              <a:rPr lang="en-US" dirty="0"/>
              <a:t> and </a:t>
            </a:r>
            <a:r>
              <a:rPr lang="en-US" b="1" dirty="0"/>
              <a:t>model–view–</a:t>
            </a:r>
            <a:r>
              <a:rPr lang="en-US" b="1" dirty="0" err="1"/>
              <a:t>viewmodel</a:t>
            </a:r>
            <a:r>
              <a:rPr lang="en-US" b="1" dirty="0"/>
              <a:t> (MVVM)</a:t>
            </a:r>
            <a:r>
              <a:rPr lang="en-US" dirty="0"/>
              <a:t> architectures, along with components commonly used in rich Internet applications. Angular development code is written in </a:t>
            </a:r>
            <a:r>
              <a:rPr lang="en-US" b="1" dirty="0"/>
              <a:t>JavaScript</a:t>
            </a:r>
            <a:endParaRPr lang="en-US" dirty="0"/>
          </a:p>
          <a:p>
            <a:r>
              <a:rPr lang="en-US" dirty="0"/>
              <a:t>Sep 2016 – Angular version 2 - W</a:t>
            </a:r>
            <a:r>
              <a:rPr lang="en-US" i="1" dirty="0"/>
              <a:t>ritten entirely in </a:t>
            </a:r>
            <a:r>
              <a:rPr lang="en-US" i="1" dirty="0" err="1"/>
              <a:t>TypeScript</a:t>
            </a:r>
            <a:r>
              <a:rPr lang="en-US" i="1" dirty="0"/>
              <a:t>.</a:t>
            </a:r>
            <a:endParaRPr lang="en-US" dirty="0"/>
          </a:p>
          <a:p>
            <a:r>
              <a:rPr lang="en-US" dirty="0"/>
              <a:t>March 2017 – Angular version 4</a:t>
            </a:r>
            <a:br>
              <a:rPr lang="en-US" dirty="0"/>
            </a:br>
            <a:r>
              <a:rPr lang="en-US" i="1" dirty="0"/>
              <a:t>Angular team has laid emphasis on making angular apps more faster, compact</a:t>
            </a:r>
            <a:br>
              <a:rPr lang="en-US" i="1" dirty="0"/>
            </a:br>
            <a:r>
              <a:rPr lang="en-US" b="1" dirty="0"/>
              <a:t>Under the hood changes : </a:t>
            </a:r>
            <a:r>
              <a:rPr lang="en-US" dirty="0"/>
              <a:t>New changes reduce the size of the generated code for your components by around 60% in most cases.</a:t>
            </a:r>
            <a:br>
              <a:rPr lang="en-US" dirty="0"/>
            </a:br>
            <a:r>
              <a:rPr lang="en-US" b="1" dirty="0"/>
              <a:t>Faster Compilation</a:t>
            </a:r>
            <a:br>
              <a:rPr lang="en-US" dirty="0"/>
            </a:br>
            <a:r>
              <a:rPr lang="en-US" b="1" dirty="0"/>
              <a:t>Better Bug fixes Alert.</a:t>
            </a:r>
            <a:endParaRPr lang="en-US" dirty="0"/>
          </a:p>
          <a:p>
            <a:pPr marL="400050" lvl="1" indent="0">
              <a:buNone/>
            </a:pPr>
            <a:r>
              <a:rPr lang="en-US" dirty="0"/>
              <a:t>Animations being pulled out of @angular/core so as to remove the extra code being imported into our production bundle .Though you can easily add animation by importing {</a:t>
            </a:r>
            <a:r>
              <a:rPr lang="en-US" dirty="0" err="1"/>
              <a:t>BrowserAnimationsModule</a:t>
            </a:r>
            <a:r>
              <a:rPr lang="en-US" dirty="0"/>
              <a:t>} from @angular/platform-browser/animations into </a:t>
            </a:r>
            <a:r>
              <a:rPr lang="en-US" dirty="0" err="1"/>
              <a:t>NgModule</a:t>
            </a:r>
            <a:r>
              <a:rPr lang="en-US" dirty="0"/>
              <a:t>.</a:t>
            </a:r>
          </a:p>
          <a:p>
            <a:pPr marL="400050" lvl="1" indent="0">
              <a:buNone/>
            </a:pPr>
            <a:r>
              <a:rPr lang="en-US" dirty="0"/>
              <a:t>Renderer 2 in place of Renderer from same ‘@angular/core’.</a:t>
            </a:r>
          </a:p>
          <a:p>
            <a:pPr marL="400050" lvl="1" indent="0">
              <a:buNone/>
            </a:pPr>
            <a:r>
              <a:rPr lang="en-US" dirty="0"/>
              <a:t>*</a:t>
            </a:r>
            <a:r>
              <a:rPr lang="en-US" dirty="0" err="1"/>
              <a:t>ngIf</a:t>
            </a:r>
            <a:r>
              <a:rPr lang="en-US" dirty="0"/>
              <a:t>/else : Now you can use else clause as well .</a:t>
            </a:r>
          </a:p>
          <a:p>
            <a:pPr marL="400050" lvl="1" indent="0">
              <a:buNone/>
            </a:pPr>
            <a:r>
              <a:rPr lang="en-US" dirty="0"/>
              <a:t>No need to write a pattern for email validation in Angular 4.</a:t>
            </a:r>
          </a:p>
          <a:p>
            <a:pPr marL="400050" lvl="1" indent="0">
              <a:buNone/>
            </a:pPr>
            <a:r>
              <a:rPr lang="en-US" b="1" dirty="0" err="1"/>
              <a:t>TypeScript</a:t>
            </a:r>
            <a:r>
              <a:rPr lang="en-US" b="1" dirty="0"/>
              <a:t> 2.1 and 2.2 compatibility: </a:t>
            </a:r>
            <a:r>
              <a:rPr lang="en-US" dirty="0"/>
              <a:t>Finally We can use typescript 2.1 or more earlier only </a:t>
            </a:r>
            <a:r>
              <a:rPr lang="en-US" dirty="0" err="1"/>
              <a:t>upto</a:t>
            </a:r>
            <a:r>
              <a:rPr lang="en-US" dirty="0"/>
              <a:t> typescript 1.8 was supported.</a:t>
            </a:r>
          </a:p>
          <a:p>
            <a:endParaRPr lang="en-US" dirty="0"/>
          </a:p>
        </p:txBody>
      </p:sp>
    </p:spTree>
    <p:extLst>
      <p:ext uri="{BB962C8B-B14F-4D97-AF65-F5344CB8AC3E}">
        <p14:creationId xmlns:p14="http://schemas.microsoft.com/office/powerpoint/2010/main" val="4199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Angular History – 2/3</a:t>
            </a:r>
          </a:p>
        </p:txBody>
      </p:sp>
      <p:sp>
        <p:nvSpPr>
          <p:cNvPr id="10" name="Content Placeholder 2"/>
          <p:cNvSpPr>
            <a:spLocks noGrp="1"/>
          </p:cNvSpPr>
          <p:nvPr>
            <p:ph sz="quarter" idx="1"/>
          </p:nvPr>
        </p:nvSpPr>
        <p:spPr>
          <a:xfrm>
            <a:off x="233363" y="980728"/>
            <a:ext cx="8587109" cy="5052466"/>
          </a:xfrm>
        </p:spPr>
        <p:txBody>
          <a:bodyPr>
            <a:noAutofit/>
          </a:bodyPr>
          <a:lstStyle/>
          <a:p>
            <a:r>
              <a:rPr lang="en-US" dirty="0"/>
              <a:t>Nov 2017– Angular version 5</a:t>
            </a:r>
            <a:br>
              <a:rPr lang="en-US" dirty="0"/>
            </a:br>
            <a:br>
              <a:rPr lang="en-US" dirty="0"/>
            </a:br>
            <a:r>
              <a:rPr lang="en-US" b="1" dirty="0"/>
              <a:t>Build Optimizer</a:t>
            </a:r>
            <a:r>
              <a:rPr lang="en-US" dirty="0"/>
              <a:t> : production builds created with the </a:t>
            </a:r>
            <a:r>
              <a:rPr lang="en-US" dirty="0" err="1"/>
              <a:t>Angilar</a:t>
            </a:r>
            <a:r>
              <a:rPr lang="en-US" dirty="0"/>
              <a:t> CLI will now apply the build optimizer by default.</a:t>
            </a:r>
            <a:br>
              <a:rPr lang="en-US" dirty="0"/>
            </a:br>
            <a:r>
              <a:rPr lang="en-US" b="1" dirty="0"/>
              <a:t>Compiler Improvements</a:t>
            </a:r>
            <a:endParaRPr lang="en-US" dirty="0"/>
          </a:p>
          <a:p>
            <a:pPr marL="400050" lvl="1" indent="0">
              <a:buNone/>
            </a:pPr>
            <a:r>
              <a:rPr lang="en-US" sz="1800" dirty="0"/>
              <a:t>Internationalized Number, Date, and Currency Pipes</a:t>
            </a:r>
          </a:p>
          <a:p>
            <a:pPr marL="400050" lvl="1" indent="0">
              <a:buNone/>
            </a:pPr>
            <a:r>
              <a:rPr lang="en-US" sz="1800" b="1" dirty="0" err="1"/>
              <a:t>HttpClient</a:t>
            </a:r>
            <a:r>
              <a:rPr lang="en-US" sz="1800" dirty="0"/>
              <a:t> : @angular/http is deprecated in Angular 5. It is replaced with @angular/common/http library.</a:t>
            </a:r>
          </a:p>
          <a:p>
            <a:pPr marL="400050" lvl="1" indent="0">
              <a:buNone/>
            </a:pPr>
            <a:r>
              <a:rPr lang="en-US" sz="1800" dirty="0" err="1"/>
              <a:t>HttpModule</a:t>
            </a:r>
            <a:r>
              <a:rPr lang="en-US" sz="1800" dirty="0"/>
              <a:t> replaced by </a:t>
            </a:r>
            <a:r>
              <a:rPr lang="en-US" sz="1800" dirty="0" err="1"/>
              <a:t>HttpClientModule</a:t>
            </a:r>
            <a:r>
              <a:rPr lang="en-US" sz="1800" dirty="0"/>
              <a:t> of @angular/common/http library, remove any map(res =&gt; </a:t>
            </a:r>
            <a:r>
              <a:rPr lang="en-US" sz="1800" dirty="0" err="1"/>
              <a:t>res.json</a:t>
            </a:r>
            <a:r>
              <a:rPr lang="en-US" sz="1800" dirty="0"/>
              <a:t>()) calls, which are no longer needed.</a:t>
            </a:r>
          </a:p>
          <a:p>
            <a:pPr marL="400050" lvl="1" indent="0">
              <a:buNone/>
            </a:pPr>
            <a:r>
              <a:rPr lang="en-US" sz="1800" dirty="0"/>
              <a:t>Angular CLI v1.5 will generate v5 projects by default.</a:t>
            </a:r>
          </a:p>
          <a:p>
            <a:pPr marL="400050" lvl="1" indent="0">
              <a:buNone/>
            </a:pPr>
            <a:r>
              <a:rPr lang="en-US" sz="1800" dirty="0"/>
              <a:t>Angular Forms adds </a:t>
            </a:r>
            <a:r>
              <a:rPr lang="en-US" sz="1800" dirty="0" err="1"/>
              <a:t>updateOn</a:t>
            </a:r>
            <a:r>
              <a:rPr lang="en-US" sz="1800" dirty="0"/>
              <a:t> Blur / Submit</a:t>
            </a:r>
          </a:p>
          <a:p>
            <a:pPr marL="400050" lvl="1" indent="0">
              <a:buNone/>
            </a:pPr>
            <a:r>
              <a:rPr lang="en-US" sz="1800" dirty="0" err="1"/>
              <a:t>RxJS</a:t>
            </a:r>
            <a:r>
              <a:rPr lang="en-US" sz="1800" dirty="0"/>
              <a:t> 5.5 support</a:t>
            </a:r>
          </a:p>
          <a:p>
            <a:pPr marL="400050" lvl="1" indent="0">
              <a:buNone/>
            </a:pPr>
            <a:r>
              <a:rPr lang="en-US" sz="1800" b="1" dirty="0"/>
              <a:t>New Router Lifecycle Events </a:t>
            </a:r>
            <a:r>
              <a:rPr lang="en-US" sz="1800" dirty="0"/>
              <a:t>: </a:t>
            </a:r>
            <a:r>
              <a:rPr lang="en-US" sz="1800" dirty="0" err="1"/>
              <a:t>GuardsCheckStart</a:t>
            </a:r>
            <a:r>
              <a:rPr lang="en-US" sz="1800" dirty="0"/>
              <a:t>, </a:t>
            </a:r>
            <a:r>
              <a:rPr lang="en-US" sz="1800" dirty="0" err="1"/>
              <a:t>ChildActivationStart</a:t>
            </a:r>
            <a:r>
              <a:rPr lang="en-US" sz="1800" dirty="0"/>
              <a:t>, </a:t>
            </a:r>
            <a:r>
              <a:rPr lang="en-US" sz="1800" dirty="0" err="1"/>
              <a:t>ActivationStart</a:t>
            </a:r>
            <a:r>
              <a:rPr lang="en-US" sz="1800" dirty="0"/>
              <a:t>, </a:t>
            </a:r>
            <a:r>
              <a:rPr lang="en-US" sz="1800" dirty="0" err="1"/>
              <a:t>GuardsCheckEnd</a:t>
            </a:r>
            <a:r>
              <a:rPr lang="en-US" dirty="0"/>
              <a:t>, </a:t>
            </a:r>
            <a:r>
              <a:rPr lang="en-US" dirty="0" err="1"/>
              <a:t>ResolveStart</a:t>
            </a:r>
            <a:r>
              <a:rPr lang="en-US" dirty="0"/>
              <a:t>, </a:t>
            </a:r>
            <a:r>
              <a:rPr lang="en-US" dirty="0" err="1"/>
              <a:t>ResolveEnd</a:t>
            </a:r>
            <a:r>
              <a:rPr lang="en-US" dirty="0"/>
              <a:t>, </a:t>
            </a:r>
            <a:r>
              <a:rPr lang="en-US" dirty="0" err="1"/>
              <a:t>ActivationEnd</a:t>
            </a:r>
            <a:r>
              <a:rPr lang="en-US" dirty="0"/>
              <a:t>, </a:t>
            </a:r>
            <a:r>
              <a:rPr lang="en-US" dirty="0" err="1"/>
              <a:t>ChildActivationEnd</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41442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Angular History – 3/3</a:t>
            </a:r>
          </a:p>
        </p:txBody>
      </p:sp>
      <p:sp>
        <p:nvSpPr>
          <p:cNvPr id="10" name="Content Placeholder 2"/>
          <p:cNvSpPr>
            <a:spLocks noGrp="1"/>
          </p:cNvSpPr>
          <p:nvPr>
            <p:ph sz="quarter" idx="1"/>
          </p:nvPr>
        </p:nvSpPr>
        <p:spPr>
          <a:xfrm>
            <a:off x="233363" y="980728"/>
            <a:ext cx="8587109" cy="5052466"/>
          </a:xfrm>
        </p:spPr>
        <p:txBody>
          <a:bodyPr>
            <a:noAutofit/>
          </a:bodyPr>
          <a:lstStyle/>
          <a:p>
            <a:r>
              <a:rPr lang="en-US" dirty="0"/>
              <a:t>Mar 2018– Angular version 6</a:t>
            </a:r>
            <a:br>
              <a:rPr lang="en-US" dirty="0"/>
            </a:br>
            <a:br>
              <a:rPr lang="en-US" dirty="0"/>
            </a:br>
            <a:r>
              <a:rPr lang="en-US" dirty="0"/>
              <a:t>Ivy Renderer</a:t>
            </a:r>
          </a:p>
          <a:p>
            <a:pPr marL="400050" lvl="1" indent="0">
              <a:buNone/>
            </a:pPr>
            <a:r>
              <a:rPr lang="en-US" sz="1800" dirty="0" err="1"/>
              <a:t>Bazel</a:t>
            </a:r>
            <a:r>
              <a:rPr lang="en-US" sz="1800" dirty="0"/>
              <a:t> Compiler</a:t>
            </a:r>
          </a:p>
          <a:p>
            <a:pPr marL="400050" lvl="1" indent="0">
              <a:buNone/>
            </a:pPr>
            <a:r>
              <a:rPr lang="en-US" sz="1800" dirty="0"/>
              <a:t>Closure Compiler</a:t>
            </a:r>
          </a:p>
          <a:p>
            <a:pPr marL="400050" lvl="1" indent="0">
              <a:buNone/>
            </a:pPr>
            <a:r>
              <a:rPr lang="en-US" sz="1800" dirty="0"/>
              <a:t>Component Dev Kit (CDK)</a:t>
            </a:r>
          </a:p>
          <a:p>
            <a:pPr marL="400050" lvl="1" indent="0">
              <a:buNone/>
            </a:pPr>
            <a:r>
              <a:rPr lang="en-US" sz="1800" dirty="0"/>
              <a:t>Important Angular 6 features with respect to the development purpose</a:t>
            </a:r>
          </a:p>
          <a:p>
            <a:pPr marL="400050" lvl="1" indent="0">
              <a:buNone/>
            </a:pPr>
            <a:r>
              <a:rPr lang="en-US" sz="1800" dirty="0"/>
              <a:t>Typescript 2.7.x support</a:t>
            </a:r>
          </a:p>
          <a:p>
            <a:pPr marL="400050" lvl="1" indent="0">
              <a:buNone/>
            </a:pPr>
            <a:r>
              <a:rPr lang="en-US" sz="1800" dirty="0"/>
              <a:t>Added Forms Features</a:t>
            </a:r>
          </a:p>
          <a:p>
            <a:pPr marL="400050" lvl="1" indent="0">
              <a:buNone/>
            </a:pPr>
            <a:r>
              <a:rPr lang="en-US" sz="1800" dirty="0"/>
              <a:t>Router: Added </a:t>
            </a:r>
            <a:r>
              <a:rPr lang="en-US" sz="1800" dirty="0" err="1"/>
              <a:t>navigationSource</a:t>
            </a:r>
            <a:r>
              <a:rPr lang="en-US" sz="1800" dirty="0"/>
              <a:t> and </a:t>
            </a:r>
            <a:r>
              <a:rPr lang="en-US" sz="1800" dirty="0" err="1"/>
              <a:t>restoredState</a:t>
            </a:r>
            <a:r>
              <a:rPr lang="en-US" sz="1800" dirty="0"/>
              <a:t> to </a:t>
            </a:r>
            <a:r>
              <a:rPr lang="en-US" sz="1800" dirty="0" err="1"/>
              <a:t>NavigationStart</a:t>
            </a:r>
            <a:r>
              <a:rPr lang="en-US" sz="1800" dirty="0"/>
              <a:t> event.</a:t>
            </a:r>
          </a:p>
          <a:p>
            <a:pPr marL="400050" lvl="1" indent="0">
              <a:buNone/>
            </a:pPr>
            <a:r>
              <a:rPr lang="en-US" sz="1800" dirty="0"/>
              <a:t>Optional generic type for </a:t>
            </a:r>
            <a:r>
              <a:rPr lang="en-US" sz="1800" dirty="0" err="1"/>
              <a:t>ElementRef</a:t>
            </a:r>
            <a:r>
              <a:rPr lang="en-US" sz="1800" dirty="0"/>
              <a:t> </a:t>
            </a:r>
          </a:p>
          <a:p>
            <a:pPr marL="400050" lvl="1" indent="0">
              <a:buNone/>
            </a:pPr>
            <a:endParaRPr lang="en-US" sz="1800" dirty="0"/>
          </a:p>
          <a:p>
            <a:endParaRPr lang="en-US" dirty="0"/>
          </a:p>
          <a:p>
            <a:endParaRPr lang="en-US" dirty="0"/>
          </a:p>
        </p:txBody>
      </p:sp>
    </p:spTree>
    <p:extLst>
      <p:ext uri="{BB962C8B-B14F-4D97-AF65-F5344CB8AC3E}">
        <p14:creationId xmlns:p14="http://schemas.microsoft.com/office/powerpoint/2010/main" val="144030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3528" y="260648"/>
            <a:ext cx="7474024" cy="706090"/>
          </a:xfrm>
        </p:spPr>
        <p:txBody>
          <a:bodyPr/>
          <a:lstStyle/>
          <a:p>
            <a:r>
              <a:rPr lang="en-US" dirty="0"/>
              <a:t>Get Started</a:t>
            </a:r>
          </a:p>
        </p:txBody>
      </p:sp>
      <p:sp>
        <p:nvSpPr>
          <p:cNvPr id="7" name="Content Placeholder 2"/>
          <p:cNvSpPr>
            <a:spLocks noGrp="1"/>
          </p:cNvSpPr>
          <p:nvPr>
            <p:ph sz="quarter" idx="1"/>
          </p:nvPr>
        </p:nvSpPr>
        <p:spPr>
          <a:xfrm>
            <a:off x="539552" y="966738"/>
            <a:ext cx="8064896" cy="5414590"/>
          </a:xfrm>
        </p:spPr>
        <p:txBody>
          <a:bodyPr/>
          <a:lstStyle/>
          <a:p>
            <a:r>
              <a:rPr lang="en-US" sz="2000" dirty="0"/>
              <a:t>The best way to get started learning Angular 2 and </a:t>
            </a:r>
            <a:r>
              <a:rPr lang="en-US" sz="2000" dirty="0" err="1"/>
              <a:t>TypeScript</a:t>
            </a:r>
            <a:r>
              <a:rPr lang="en-US" sz="2000" dirty="0"/>
              <a:t> is to use the Angular CLI to bootstrap a new project.</a:t>
            </a:r>
          </a:p>
          <a:p>
            <a:r>
              <a:rPr lang="en-US" sz="2000" dirty="0"/>
              <a:t>It includes everything you need to start writing your Angular 2 application right away: </a:t>
            </a:r>
          </a:p>
          <a:p>
            <a:r>
              <a:rPr lang="en-US" sz="2000" dirty="0"/>
              <a:t>A front-end build pipeline to </a:t>
            </a:r>
            <a:r>
              <a:rPr lang="en-US" sz="2000" dirty="0" err="1"/>
              <a:t>transpile</a:t>
            </a:r>
            <a:r>
              <a:rPr lang="en-US" sz="2000" dirty="0"/>
              <a:t> your </a:t>
            </a:r>
            <a:r>
              <a:rPr lang="en-US" sz="2000" dirty="0" err="1"/>
              <a:t>TypeScript</a:t>
            </a:r>
            <a:r>
              <a:rPr lang="en-US" sz="2000" dirty="0"/>
              <a:t> into JavaScript that can run in the browser</a:t>
            </a:r>
          </a:p>
          <a:p>
            <a:r>
              <a:rPr lang="en-US" sz="2000" dirty="0"/>
              <a:t>Lots of generators to scaffold your app</a:t>
            </a:r>
          </a:p>
          <a:p>
            <a:r>
              <a:rPr lang="en-US" sz="2000" dirty="0"/>
              <a:t>A web development server that automatically reflects your changes in the browser as you make them and much more.[ zero-friction learning ]</a:t>
            </a:r>
          </a:p>
        </p:txBody>
      </p:sp>
    </p:spTree>
    <p:extLst>
      <p:ext uri="{BB962C8B-B14F-4D97-AF65-F5344CB8AC3E}">
        <p14:creationId xmlns:p14="http://schemas.microsoft.com/office/powerpoint/2010/main" val="1980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41228</TotalTime>
  <Words>8259</Words>
  <Application>Microsoft Macintosh PowerPoint</Application>
  <PresentationFormat>On-screen Show (4:3)</PresentationFormat>
  <Paragraphs>637</Paragraphs>
  <Slides>56</Slides>
  <Notes>49</Notes>
  <HiddenSlides>3</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56</vt:i4>
      </vt:variant>
    </vt:vector>
  </HeadingPairs>
  <TitlesOfParts>
    <vt:vector size="64" baseType="lpstr">
      <vt:lpstr>Arial</vt:lpstr>
      <vt:lpstr>Calibri</vt:lpstr>
      <vt:lpstr>Courier New</vt:lpstr>
      <vt:lpstr>HelveticaNeue</vt:lpstr>
      <vt:lpstr>Menlo</vt:lpstr>
      <vt:lpstr>Tahoma</vt:lpstr>
      <vt:lpstr>2_CT-Master</vt:lpstr>
      <vt:lpstr>3_CT-Master</vt:lpstr>
      <vt:lpstr>Angular Component</vt:lpstr>
      <vt:lpstr>Contents</vt:lpstr>
      <vt:lpstr>PowerPoint Presentation</vt:lpstr>
      <vt:lpstr>PowerPoint Presentation</vt:lpstr>
      <vt:lpstr>PowerPoint Presentation</vt:lpstr>
      <vt:lpstr>PowerPoint Presentation</vt:lpstr>
      <vt:lpstr>PowerPoint Presentation</vt:lpstr>
      <vt:lpstr>PowerPoint Presentation</vt:lpstr>
      <vt:lpstr>Get Started</vt:lpstr>
      <vt:lpstr>Installation - https://cli.angular.io</vt:lpstr>
      <vt:lpstr>Angular CLI</vt:lpstr>
      <vt:lpstr>AngularCLI Features</vt:lpstr>
      <vt:lpstr>PowerPoint Presentation</vt:lpstr>
      <vt:lpstr>PowerPoint Presentation</vt:lpstr>
      <vt:lpstr>Create a project</vt:lpstr>
      <vt:lpstr>PowerPoint Presentation</vt:lpstr>
      <vt:lpstr>Flow </vt:lpstr>
      <vt:lpstr>Entry Point</vt:lpstr>
      <vt:lpstr>Webpack </vt:lpstr>
      <vt:lpstr>Bootstrapping</vt:lpstr>
      <vt:lpstr>NgModule</vt:lpstr>
      <vt:lpstr>Component</vt:lpstr>
      <vt:lpstr>AppComponent Class</vt:lpstr>
      <vt:lpstr>Selector</vt:lpstr>
      <vt:lpstr>Property Data Binding</vt:lpstr>
      <vt:lpstr>Binding Ways</vt:lpstr>
      <vt:lpstr>Interpolation</vt:lpstr>
      <vt:lpstr>Escaping</vt:lpstr>
      <vt:lpstr>Interpolation Guidelines</vt:lpstr>
      <vt:lpstr>Property vs Attribute</vt:lpstr>
      <vt:lpstr>Binding targets</vt:lpstr>
      <vt:lpstr>Property Binding</vt:lpstr>
      <vt:lpstr>Attribute Binding</vt:lpstr>
      <vt:lpstr>Class Binding</vt:lpstr>
      <vt:lpstr>Style Binding</vt:lpstr>
      <vt:lpstr>Event Binding</vt:lpstr>
      <vt:lpstr>Target Event</vt:lpstr>
      <vt:lpstr>Template Reference Variable</vt:lpstr>
      <vt:lpstr>2-way data binding</vt:lpstr>
      <vt:lpstr>Templates - Property</vt:lpstr>
      <vt:lpstr>Styles</vt:lpstr>
      <vt:lpstr>Add another Component</vt:lpstr>
      <vt:lpstr>Modify BlogComponent</vt:lpstr>
      <vt:lpstr>Event Emitter</vt:lpstr>
      <vt:lpstr>ViewEncapsulation</vt:lpstr>
      <vt:lpstr>Life Cycle hooks</vt:lpstr>
      <vt:lpstr>Life Cycle Sequence – 1/2</vt:lpstr>
      <vt:lpstr>Life Cycle Sequence – 1/2</vt:lpstr>
      <vt:lpstr>OnInit</vt:lpstr>
      <vt:lpstr>OnDestroy</vt:lpstr>
      <vt:lpstr>OnChanges</vt:lpstr>
      <vt:lpstr>doCheck()</vt:lpstr>
      <vt:lpstr>AfterView()</vt:lpstr>
      <vt:lpstr>References</vt:lpstr>
      <vt:lpstr>Any Question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1611</cp:revision>
  <dcterms:created xsi:type="dcterms:W3CDTF">2012-01-30T11:39:54Z</dcterms:created>
  <dcterms:modified xsi:type="dcterms:W3CDTF">2022-09-01T05:00:36Z</dcterms:modified>
</cp:coreProperties>
</file>