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7"/>
  </p:notesMasterIdLst>
  <p:sldIdLst>
    <p:sldId id="256" r:id="rId3"/>
    <p:sldId id="321" r:id="rId4"/>
    <p:sldId id="493" r:id="rId5"/>
    <p:sldId id="485" r:id="rId6"/>
    <p:sldId id="487" r:id="rId7"/>
    <p:sldId id="488" r:id="rId8"/>
    <p:sldId id="491" r:id="rId9"/>
    <p:sldId id="730" r:id="rId10"/>
    <p:sldId id="492" r:id="rId11"/>
    <p:sldId id="731" r:id="rId12"/>
    <p:sldId id="489" r:id="rId13"/>
    <p:sldId id="490" r:id="rId14"/>
    <p:sldId id="367" r:id="rId15"/>
    <p:sldId id="3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9107" autoAdjust="0"/>
  </p:normalViewPr>
  <p:slideViewPr>
    <p:cSldViewPr>
      <p:cViewPr>
        <p:scale>
          <a:sx n="83" d="100"/>
          <a:sy n="83" d="100"/>
        </p:scale>
        <p:origin x="2400" y="14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10/16/19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gular.io/guide/structural-directives#asterisk" TargetMode="External"/><Relationship Id="rId4" Type="http://schemas.openxmlformats.org/officeDocument/2006/relationships/hyperlink" Target="https://angular.io/guide/structural-directives#microsyntax" TargetMode="External"/><Relationship Id="rId5" Type="http://schemas.openxmlformats.org/officeDocument/2006/relationships/hyperlink" Target="https://angular.io/guide/template-syntax#template-expression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angular.io/guide/template-syntax#ref-var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4" Type="http://schemas.openxmlformats.org/officeDocument/2006/relationships/hyperlink" Target="https://angular.io/api/common/NgFor"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ngular.io/api/common/NgSwitchCase" TargetMode="External"/><Relationship Id="rId4" Type="http://schemas.openxmlformats.org/officeDocument/2006/relationships/hyperlink" Target="https://angular.io/api/common/NgSwitchDefault"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ngular.io/api/common/NgSwitchCase" TargetMode="External"/><Relationship Id="rId4" Type="http://schemas.openxmlformats.org/officeDocument/2006/relationships/hyperlink" Target="https://angular.io/api/common/NgSwitchDefault"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Typography - </a:t>
            </a:r>
            <a:r>
              <a:rPr lang="en-US" sz="1200" kern="1200" dirty="0" smtClean="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the future if we wanted to render our application on a platform other than a web browser then the Renderer calls the appropriate functions to change the background color on that platform. We are not limited to only being run in a web browser with a DOM.</a:t>
            </a:r>
          </a:p>
          <a:p>
            <a:r>
              <a:rPr lang="en-US" sz="1200" b="0" i="0" kern="1200" dirty="0" smtClean="0">
                <a:solidFill>
                  <a:schemeClr val="tx1"/>
                </a:solidFill>
                <a:effectLst/>
                <a:latin typeface="+mn-lt"/>
                <a:ea typeface="+mn-ea"/>
                <a:cs typeface="+mn-cs"/>
              </a:rPr>
              <a:t>Angular has been built from the ground up to work in a number of different environments, including server side via node and on a native mobile device. So the Angular team has provided a </a:t>
            </a:r>
            <a:r>
              <a:rPr lang="en-US" sz="1200" b="0" i="1" kern="1200" dirty="0" smtClean="0">
                <a:solidFill>
                  <a:schemeClr val="tx1"/>
                </a:solidFill>
                <a:effectLst/>
                <a:latin typeface="+mn-lt"/>
                <a:ea typeface="+mn-ea"/>
                <a:cs typeface="+mn-cs"/>
              </a:rPr>
              <a:t>platform independent</a:t>
            </a:r>
            <a:r>
              <a:rPr lang="en-US" sz="1200" b="0" i="0" kern="1200" dirty="0" smtClean="0">
                <a:solidFill>
                  <a:schemeClr val="tx1"/>
                </a:solidFill>
                <a:effectLst/>
                <a:latin typeface="+mn-lt"/>
                <a:ea typeface="+mn-ea"/>
                <a:cs typeface="+mn-cs"/>
              </a:rPr>
              <a:t> way of setting properties on our elements via something called a </a:t>
            </a:r>
            <a:r>
              <a:rPr lang="en-US" dirty="0" smtClean="0"/>
              <a:t>Renderer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21536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Of course you could reach into the DOM with standard JavaScript and and attach event listeners manually. There are at least three problems with </a:t>
            </a:r>
            <a:r>
              <a:rPr lang="en-US" sz="1200" b="0" i="1" kern="1200" dirty="0" smtClean="0">
                <a:solidFill>
                  <a:schemeClr val="tx1"/>
                </a:solidFill>
                <a:effectLst/>
                <a:latin typeface="+mn-lt"/>
                <a:ea typeface="+mn-ea"/>
                <a:cs typeface="+mn-cs"/>
              </a:rPr>
              <a:t>that</a:t>
            </a:r>
            <a:r>
              <a:rPr lang="en-US" sz="1200" b="0" i="0" kern="1200" dirty="0" smtClean="0">
                <a:solidFill>
                  <a:schemeClr val="tx1"/>
                </a:solidFill>
                <a:effectLst/>
                <a:latin typeface="+mn-lt"/>
                <a:ea typeface="+mn-ea"/>
                <a:cs typeface="+mn-cs"/>
              </a:rPr>
              <a:t> approach:</a:t>
            </a:r>
          </a:p>
          <a:p>
            <a:r>
              <a:rPr lang="en-US" sz="1200" b="0" i="0" kern="1200" dirty="0" smtClean="0">
                <a:solidFill>
                  <a:schemeClr val="tx1"/>
                </a:solidFill>
                <a:effectLst/>
                <a:latin typeface="+mn-lt"/>
                <a:ea typeface="+mn-ea"/>
                <a:cs typeface="+mn-cs"/>
              </a:rPr>
              <a:t>You have to write the listeners correctly.</a:t>
            </a:r>
          </a:p>
          <a:p>
            <a:r>
              <a:rPr lang="en-US" sz="1200" b="0" i="0" kern="1200" dirty="0" smtClean="0">
                <a:solidFill>
                  <a:schemeClr val="tx1"/>
                </a:solidFill>
                <a:effectLst/>
                <a:latin typeface="+mn-lt"/>
                <a:ea typeface="+mn-ea"/>
                <a:cs typeface="+mn-cs"/>
              </a:rPr>
              <a:t>The code must </a:t>
            </a:r>
            <a:r>
              <a:rPr lang="en-US" sz="1200" b="0" i="1" kern="1200" dirty="0" smtClean="0">
                <a:solidFill>
                  <a:schemeClr val="tx1"/>
                </a:solidFill>
                <a:effectLst/>
                <a:latin typeface="+mn-lt"/>
                <a:ea typeface="+mn-ea"/>
                <a:cs typeface="+mn-cs"/>
              </a:rPr>
              <a:t>detach</a:t>
            </a:r>
            <a:r>
              <a:rPr lang="en-US" sz="1200" b="0" i="0" kern="1200" dirty="0" smtClean="0">
                <a:solidFill>
                  <a:schemeClr val="tx1"/>
                </a:solidFill>
                <a:effectLst/>
                <a:latin typeface="+mn-lt"/>
                <a:ea typeface="+mn-ea"/>
                <a:cs typeface="+mn-cs"/>
              </a:rPr>
              <a:t> the listener when the directive is destroyed to avoid memory leaks.</a:t>
            </a:r>
          </a:p>
          <a:p>
            <a:r>
              <a:rPr lang="en-US" sz="1200" b="0" i="0" kern="1200" dirty="0" smtClean="0">
                <a:solidFill>
                  <a:schemeClr val="tx1"/>
                </a:solidFill>
                <a:effectLst/>
                <a:latin typeface="+mn-lt"/>
                <a:ea typeface="+mn-ea"/>
                <a:cs typeface="+mn-cs"/>
              </a:rPr>
              <a:t>Talking to DOM API directly isn't a best practice.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44802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a:t>
            </a:r>
            <a:r>
              <a:rPr lang="en-US" sz="1200" kern="1200" dirty="0" err="1" smtClean="0">
                <a:solidFill>
                  <a:schemeClr val="tx1"/>
                </a:solidFill>
                <a:latin typeface="+mn-lt"/>
                <a:ea typeface="+mn-ea"/>
                <a:cs typeface="+mn-cs"/>
              </a:rPr>
              <a:t>capitalise</a:t>
            </a:r>
            <a:r>
              <a:rPr lang="en-US" sz="1200" kern="1200" dirty="0" smtClean="0">
                <a:solidFill>
                  <a:schemeClr val="tx1"/>
                </a:solidFill>
                <a:latin typeface="+mn-lt"/>
                <a:ea typeface="+mn-ea"/>
                <a:cs typeface="+mn-cs"/>
              </a:rPr>
              <a:t> the name of directives when we are talking about the directive class. For example when we say </a:t>
            </a:r>
            <a:r>
              <a:rPr lang="en-US" sz="1200" kern="1200" dirty="0" err="1" smtClean="0">
                <a:solidFill>
                  <a:schemeClr val="tx1"/>
                </a:solidFill>
                <a:latin typeface="+mn-lt"/>
                <a:ea typeface="+mn-ea"/>
                <a:cs typeface="+mn-cs"/>
              </a:rPr>
              <a:t>NgFor</a:t>
            </a:r>
            <a:r>
              <a:rPr lang="en-US" sz="1200" kern="1200" dirty="0" smtClean="0">
                <a:solidFill>
                  <a:schemeClr val="tx1"/>
                </a:solidFill>
                <a:latin typeface="+mn-lt"/>
                <a:ea typeface="+mn-ea"/>
                <a:cs typeface="+mn-cs"/>
              </a:rPr>
              <a:t> we mean the class which defines the </a:t>
            </a:r>
            <a:r>
              <a:rPr lang="en-US" sz="1200" kern="1200" dirty="0" err="1" smtClean="0">
                <a:solidFill>
                  <a:schemeClr val="tx1"/>
                </a:solidFill>
                <a:latin typeface="+mn-lt"/>
                <a:ea typeface="+mn-ea"/>
                <a:cs typeface="+mn-cs"/>
              </a:rPr>
              <a:t>NgFor</a:t>
            </a:r>
            <a:r>
              <a:rPr lang="en-US" sz="1200" kern="1200" dirty="0" smtClean="0">
                <a:solidFill>
                  <a:schemeClr val="tx1"/>
                </a:solidFill>
                <a:latin typeface="+mn-lt"/>
                <a:ea typeface="+mn-ea"/>
                <a:cs typeface="+mn-cs"/>
              </a:rPr>
              <a:t> directive. </a:t>
            </a:r>
          </a:p>
          <a:p>
            <a:r>
              <a:rPr lang="en-US" sz="1200" kern="1200" dirty="0" smtClean="0">
                <a:solidFill>
                  <a:schemeClr val="tx1"/>
                </a:solidFill>
                <a:latin typeface="+mn-lt"/>
                <a:ea typeface="+mn-ea"/>
                <a:cs typeface="+mn-cs"/>
              </a:rPr>
              <a:t>When we are talking about either an instance of a directive or the attribute we use to associate a directive to an element we lowercase the first letter. So </a:t>
            </a:r>
            <a:r>
              <a:rPr lang="en-US" sz="1200" kern="1200" dirty="0" err="1" smtClean="0">
                <a:solidFill>
                  <a:schemeClr val="tx1"/>
                </a:solidFill>
                <a:latin typeface="+mn-lt"/>
                <a:ea typeface="+mn-ea"/>
                <a:cs typeface="+mn-cs"/>
              </a:rPr>
              <a:t>ngFor</a:t>
            </a:r>
            <a:r>
              <a:rPr lang="en-US" sz="1200" kern="1200" dirty="0" smtClean="0">
                <a:solidFill>
                  <a:schemeClr val="tx1"/>
                </a:solidFill>
                <a:latin typeface="+mn-lt"/>
                <a:ea typeface="+mn-ea"/>
                <a:cs typeface="+mn-cs"/>
              </a:rPr>
              <a:t> refers to both the instance of a directive and the _attribute name used to associate a directive with an element.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62388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asterisk (*) is a convenience notation</a:t>
            </a:r>
            <a:r>
              <a:rPr lang="en-US" sz="1200" b="0" i="0" kern="1200" dirty="0" smtClean="0">
                <a:solidFill>
                  <a:schemeClr val="tx1"/>
                </a:solidFill>
                <a:effectLst/>
                <a:latin typeface="+mn-lt"/>
                <a:ea typeface="+mn-ea"/>
                <a:cs typeface="+mn-cs"/>
              </a:rPr>
              <a:t> and the string is a </a:t>
            </a:r>
            <a:r>
              <a:rPr lang="en-US" sz="1200" b="0" i="1" u="none" strike="noStrike" kern="1200" dirty="0" smtClean="0">
                <a:solidFill>
                  <a:schemeClr val="tx1"/>
                </a:solidFill>
                <a:effectLst/>
                <a:latin typeface="+mn-lt"/>
                <a:ea typeface="+mn-ea"/>
                <a:cs typeface="+mn-cs"/>
                <a:hlinkClick r:id="rId4"/>
              </a:rPr>
              <a:t>microsyntax</a:t>
            </a:r>
            <a:r>
              <a:rPr lang="en-US" sz="1200" b="0" i="0" kern="1200" dirty="0" smtClean="0">
                <a:solidFill>
                  <a:schemeClr val="tx1"/>
                </a:solidFill>
                <a:effectLst/>
                <a:latin typeface="+mn-lt"/>
                <a:ea typeface="+mn-ea"/>
                <a:cs typeface="+mn-cs"/>
              </a:rPr>
              <a:t> rather than the usual </a:t>
            </a:r>
            <a:r>
              <a:rPr lang="en-US" sz="1200" b="0" i="0" u="none" strike="noStrike" kern="1200" dirty="0" smtClean="0">
                <a:solidFill>
                  <a:schemeClr val="tx1"/>
                </a:solidFill>
                <a:effectLst/>
                <a:latin typeface="+mn-lt"/>
                <a:ea typeface="+mn-ea"/>
                <a:cs typeface="+mn-cs"/>
                <a:hlinkClick r:id="rId5"/>
              </a:rPr>
              <a:t>template expression</a:t>
            </a:r>
            <a:r>
              <a:rPr lang="en-US" sz="1200" b="0" i="0" kern="1200" dirty="0" smtClean="0">
                <a:solidFill>
                  <a:schemeClr val="tx1"/>
                </a:solidFill>
                <a:effectLst/>
                <a:latin typeface="+mn-lt"/>
                <a:ea typeface="+mn-ea"/>
                <a:cs typeface="+mn-cs"/>
              </a:rPr>
              <a:t>. Angular </a:t>
            </a:r>
            <a:r>
              <a:rPr lang="en-US" sz="1200" b="0" i="0" kern="1200" dirty="0" err="1" smtClean="0">
                <a:solidFill>
                  <a:schemeClr val="tx1"/>
                </a:solidFill>
                <a:effectLst/>
                <a:latin typeface="+mn-lt"/>
                <a:ea typeface="+mn-ea"/>
                <a:cs typeface="+mn-cs"/>
              </a:rPr>
              <a:t>desugars</a:t>
            </a:r>
            <a:r>
              <a:rPr lang="en-US" sz="1200" b="0" i="0" kern="1200" dirty="0" smtClean="0">
                <a:solidFill>
                  <a:schemeClr val="tx1"/>
                </a:solidFill>
                <a:effectLst/>
                <a:latin typeface="+mn-lt"/>
                <a:ea typeface="+mn-ea"/>
                <a:cs typeface="+mn-cs"/>
              </a:rPr>
              <a:t> this notation into a marked-up </a:t>
            </a:r>
            <a:r>
              <a:rPr lang="en-US" dirty="0" smtClean="0"/>
              <a:t>&lt;ng-template&gt;</a:t>
            </a:r>
            <a:r>
              <a:rPr lang="en-US" sz="1200" b="0" i="0" kern="1200" dirty="0" smtClean="0">
                <a:solidFill>
                  <a:schemeClr val="tx1"/>
                </a:solidFill>
                <a:effectLst/>
                <a:latin typeface="+mn-lt"/>
                <a:ea typeface="+mn-ea"/>
                <a:cs typeface="+mn-cs"/>
              </a:rPr>
              <a:t> that surrounds the host element and its </a:t>
            </a:r>
            <a:r>
              <a:rPr lang="en-US" sz="1200" b="0" i="0" kern="1200" dirty="0" err="1" smtClean="0">
                <a:solidFill>
                  <a:schemeClr val="tx1"/>
                </a:solidFill>
                <a:effectLst/>
                <a:latin typeface="+mn-lt"/>
                <a:ea typeface="+mn-ea"/>
                <a:cs typeface="+mn-cs"/>
              </a:rPr>
              <a:t>descendents</a:t>
            </a:r>
            <a:r>
              <a:rPr lang="en-US" sz="1200" b="0" i="0" kern="1200" dirty="0" smtClean="0">
                <a:solidFill>
                  <a:schemeClr val="tx1"/>
                </a:solidFill>
                <a:effectLst/>
                <a:latin typeface="+mn-lt"/>
                <a:ea typeface="+mn-ea"/>
                <a:cs typeface="+mn-cs"/>
              </a:rPr>
              <a:t>. Each structural directive does something different with that template.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14733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template input variable</a:t>
            </a:r>
            <a:r>
              <a:rPr lang="en-US" sz="1200" b="0" i="0" kern="1200" dirty="0" smtClean="0">
                <a:solidFill>
                  <a:schemeClr val="tx1"/>
                </a:solidFill>
                <a:effectLst/>
                <a:latin typeface="+mn-lt"/>
                <a:ea typeface="+mn-ea"/>
                <a:cs typeface="+mn-cs"/>
              </a:rPr>
              <a:t> is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the same as a </a:t>
            </a:r>
            <a:r>
              <a:rPr lang="en-US" sz="1200" b="0" i="0" u="none" strike="noStrike" kern="1200" dirty="0" smtClean="0">
                <a:solidFill>
                  <a:schemeClr val="tx1"/>
                </a:solidFill>
                <a:effectLst/>
                <a:latin typeface="+mn-lt"/>
                <a:ea typeface="+mn-ea"/>
                <a:cs typeface="+mn-cs"/>
                <a:hlinkClick r:id="rId3"/>
              </a:rPr>
              <a:t>template </a:t>
            </a:r>
            <a:r>
              <a:rPr lang="en-US" sz="1200" b="0" i="1" u="none" strike="noStrike" kern="1200" dirty="0" smtClean="0">
                <a:solidFill>
                  <a:schemeClr val="tx1"/>
                </a:solidFill>
                <a:effectLst/>
                <a:latin typeface="+mn-lt"/>
                <a:ea typeface="+mn-ea"/>
                <a:cs typeface="+mn-cs"/>
                <a:hlinkClick r:id="rId3"/>
              </a:rPr>
              <a:t>reference</a:t>
            </a:r>
            <a:r>
              <a:rPr lang="en-US" sz="1200" b="0" i="0" u="none" strike="noStrike" kern="1200" dirty="0" smtClean="0">
                <a:solidFill>
                  <a:schemeClr val="tx1"/>
                </a:solidFill>
                <a:effectLst/>
                <a:latin typeface="+mn-lt"/>
                <a:ea typeface="+mn-ea"/>
                <a:cs typeface="+mn-cs"/>
                <a:hlinkClick r:id="rId3"/>
              </a:rPr>
              <a:t> variable</a:t>
            </a:r>
            <a:r>
              <a:rPr lang="en-US" sz="1200" b="0" i="0" kern="1200" dirty="0" smtClean="0">
                <a:solidFill>
                  <a:schemeClr val="tx1"/>
                </a:solidFill>
                <a:effectLst/>
                <a:latin typeface="+mn-lt"/>
                <a:ea typeface="+mn-ea"/>
                <a:cs typeface="+mn-cs"/>
              </a:rPr>
              <a:t>, neither </a:t>
            </a:r>
            <a:r>
              <a:rPr lang="en-US" sz="1200" b="0" i="1" kern="1200" dirty="0" smtClean="0">
                <a:solidFill>
                  <a:schemeClr val="tx1"/>
                </a:solidFill>
                <a:effectLst/>
                <a:latin typeface="+mn-lt"/>
                <a:ea typeface="+mn-ea"/>
                <a:cs typeface="+mn-cs"/>
              </a:rPr>
              <a:t>semantically</a:t>
            </a:r>
            <a:r>
              <a:rPr lang="en-US" sz="1200" b="0" i="0" kern="1200" dirty="0" smtClean="0">
                <a:solidFill>
                  <a:schemeClr val="tx1"/>
                </a:solidFill>
                <a:effectLst/>
                <a:latin typeface="+mn-lt"/>
                <a:ea typeface="+mn-ea"/>
                <a:cs typeface="+mn-cs"/>
              </a:rPr>
              <a:t> nor </a:t>
            </a:r>
            <a:r>
              <a:rPr lang="en-US" sz="1200" b="0" i="1" kern="1200" dirty="0" smtClean="0">
                <a:solidFill>
                  <a:schemeClr val="tx1"/>
                </a:solidFill>
                <a:effectLst/>
                <a:latin typeface="+mn-lt"/>
                <a:ea typeface="+mn-ea"/>
                <a:cs typeface="+mn-cs"/>
              </a:rPr>
              <a:t>syntactically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declare a template </a:t>
            </a:r>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variable using the let keyword (let hero). The variable's scope is limited to a </a:t>
            </a:r>
            <a:r>
              <a:rPr lang="en-US" sz="1200" b="0" i="1" kern="1200" dirty="0" smtClean="0">
                <a:solidFill>
                  <a:schemeClr val="tx1"/>
                </a:solidFill>
                <a:effectLst/>
                <a:latin typeface="+mn-lt"/>
                <a:ea typeface="+mn-ea"/>
                <a:cs typeface="+mn-cs"/>
              </a:rPr>
              <a:t>single instance</a:t>
            </a:r>
            <a:r>
              <a:rPr lang="en-US" sz="1200" b="0" i="0" kern="1200" dirty="0" smtClean="0">
                <a:solidFill>
                  <a:schemeClr val="tx1"/>
                </a:solidFill>
                <a:effectLst/>
                <a:latin typeface="+mn-lt"/>
                <a:ea typeface="+mn-ea"/>
                <a:cs typeface="+mn-cs"/>
              </a:rPr>
              <a:t> of the repeated template. You can use the same variable name again in the definition of other structural directives.</a:t>
            </a:r>
          </a:p>
          <a:p>
            <a:r>
              <a:rPr lang="en-US" dirty="0" smtClean="0"/>
              <a:t/>
            </a:r>
            <a:br>
              <a:rPr lang="en-US" dirty="0" smtClean="0"/>
            </a:br>
            <a:r>
              <a:rPr lang="en-US" sz="1200" b="0" i="0" kern="1200" dirty="0" smtClean="0">
                <a:solidFill>
                  <a:schemeClr val="tx1"/>
                </a:solidFill>
                <a:effectLst/>
                <a:latin typeface="+mn-lt"/>
                <a:ea typeface="+mn-ea"/>
                <a:cs typeface="+mn-cs"/>
              </a:rPr>
              <a:t>You declare a template </a:t>
            </a:r>
            <a:r>
              <a:rPr lang="en-US" sz="1200" b="0" i="1" kern="1200" dirty="0" smtClean="0">
                <a:solidFill>
                  <a:schemeClr val="tx1"/>
                </a:solidFill>
                <a:effectLst/>
                <a:latin typeface="+mn-lt"/>
                <a:ea typeface="+mn-ea"/>
                <a:cs typeface="+mn-cs"/>
              </a:rPr>
              <a:t>reference</a:t>
            </a:r>
            <a:r>
              <a:rPr lang="en-US" sz="1200" b="0" i="0" kern="1200" dirty="0" smtClean="0">
                <a:solidFill>
                  <a:schemeClr val="tx1"/>
                </a:solidFill>
                <a:effectLst/>
                <a:latin typeface="+mn-lt"/>
                <a:ea typeface="+mn-ea"/>
                <a:cs typeface="+mn-cs"/>
              </a:rPr>
              <a:t> variable by prefixing the variable name with </a:t>
            </a:r>
            <a:r>
              <a:rPr lang="en-US" dirty="0" smtClean="0"/>
              <a:t>#</a:t>
            </a:r>
            <a:r>
              <a:rPr lang="en-US" sz="1200" b="0" i="0" kern="1200" dirty="0" smtClean="0">
                <a:solidFill>
                  <a:schemeClr val="tx1"/>
                </a:solidFill>
                <a:effectLst/>
                <a:latin typeface="+mn-lt"/>
                <a:ea typeface="+mn-ea"/>
                <a:cs typeface="+mn-cs"/>
              </a:rPr>
              <a:t> (</a:t>
            </a:r>
            <a:r>
              <a:rPr lang="en-US" dirty="0" smtClean="0"/>
              <a:t>#</a:t>
            </a:r>
            <a:r>
              <a:rPr lang="en-US" dirty="0" err="1" smtClean="0"/>
              <a:t>var</a:t>
            </a:r>
            <a:r>
              <a:rPr lang="en-US" sz="1200" b="0" i="0" kern="1200" dirty="0" smtClean="0">
                <a:solidFill>
                  <a:schemeClr val="tx1"/>
                </a:solidFill>
                <a:effectLst/>
                <a:latin typeface="+mn-lt"/>
                <a:ea typeface="+mn-ea"/>
                <a:cs typeface="+mn-cs"/>
              </a:rPr>
              <a:t>). A </a:t>
            </a:r>
            <a:r>
              <a:rPr lang="en-US" sz="1200" b="0" i="1" kern="1200" dirty="0" err="1" smtClean="0">
                <a:solidFill>
                  <a:schemeClr val="tx1"/>
                </a:solidFill>
                <a:effectLst/>
                <a:latin typeface="+mn-lt"/>
                <a:ea typeface="+mn-ea"/>
                <a:cs typeface="+mn-cs"/>
              </a:rPr>
              <a:t>reference</a:t>
            </a:r>
            <a:r>
              <a:rPr lang="en-US" sz="1200" b="0" i="0" kern="1200" dirty="0" err="1"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refers to its attached element, component or directive. It can be accessed </a:t>
            </a:r>
            <a:r>
              <a:rPr lang="en-US" sz="1200" b="0" i="1" kern="1200" dirty="0" smtClean="0">
                <a:solidFill>
                  <a:schemeClr val="tx1"/>
                </a:solidFill>
                <a:effectLst/>
                <a:latin typeface="+mn-lt"/>
                <a:ea typeface="+mn-ea"/>
                <a:cs typeface="+mn-cs"/>
              </a:rPr>
              <a:t>anywhere</a:t>
            </a:r>
            <a:r>
              <a:rPr lang="en-US" sz="1200" b="0" i="0" kern="1200" dirty="0" smtClean="0">
                <a:solidFill>
                  <a:schemeClr val="tx1"/>
                </a:solidFill>
                <a:effectLst/>
                <a:latin typeface="+mn-lt"/>
                <a:ea typeface="+mn-ea"/>
                <a:cs typeface="+mn-cs"/>
              </a:rPr>
              <a:t> in the </a:t>
            </a:r>
            <a:r>
              <a:rPr lang="en-US" sz="1200" b="0" i="1" kern="1200" dirty="0" smtClean="0">
                <a:solidFill>
                  <a:schemeClr val="tx1"/>
                </a:solidFill>
                <a:effectLst/>
                <a:latin typeface="+mn-lt"/>
                <a:ea typeface="+mn-ea"/>
                <a:cs typeface="+mn-cs"/>
              </a:rPr>
              <a:t>entire template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122508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directive could hide the unwanted paragraph instead by setting its </a:t>
            </a:r>
            <a:r>
              <a:rPr lang="en-US" dirty="0" smtClean="0"/>
              <a:t>display</a:t>
            </a:r>
            <a:r>
              <a:rPr lang="en-US" sz="1200" b="0" i="0" kern="1200" dirty="0" smtClean="0">
                <a:solidFill>
                  <a:schemeClr val="tx1"/>
                </a:solidFill>
                <a:effectLst/>
                <a:latin typeface="+mn-lt"/>
                <a:ea typeface="+mn-ea"/>
                <a:cs typeface="+mn-cs"/>
              </a:rPr>
              <a:t> style to </a:t>
            </a:r>
            <a:r>
              <a:rPr lang="en-US" dirty="0" smtClean="0"/>
              <a:t>none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difference between hiding and removing doesn't matter for a simple paragraph. It does matter when the host element is attached to a resource intensive component. Such a component's behavior continues even when hidden. The component stays attached to its DOM element. It keeps listening to events. Angular keeps checking for changes that could affect data bindings. Whatever the component was doing, it keeps doing.</a:t>
            </a:r>
          </a:p>
          <a:p>
            <a:r>
              <a:rPr lang="en-US" sz="1200" b="0" i="0" kern="1200" dirty="0" smtClean="0">
                <a:solidFill>
                  <a:schemeClr val="tx1"/>
                </a:solidFill>
                <a:effectLst/>
                <a:latin typeface="+mn-lt"/>
                <a:ea typeface="+mn-ea"/>
                <a:cs typeface="+mn-cs"/>
              </a:rPr>
              <a:t>Although invisible, the component—and all of its descendant components—tie up resources. The performance and memory burden can be substantial, responsiveness can degrade, and the user sees nothing.</a:t>
            </a:r>
          </a:p>
          <a:p>
            <a:r>
              <a:rPr lang="en-US" sz="1200" b="0" i="0" kern="1200" dirty="0" smtClean="0">
                <a:solidFill>
                  <a:schemeClr val="tx1"/>
                </a:solidFill>
                <a:effectLst/>
                <a:latin typeface="+mn-lt"/>
                <a:ea typeface="+mn-ea"/>
                <a:cs typeface="+mn-cs"/>
              </a:rPr>
              <a:t>On the positive side, showing the element again is quick. The component's previous state is preserved and ready to display. The component doesn't re-initialize—an operation that could be expensive. So hiding and showing is sometimes the right thing to do.</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reason is simplicity. Structural directives can do complex things with the host element and its </a:t>
            </a:r>
            <a:r>
              <a:rPr lang="en-US" sz="1200" b="0" i="0" kern="1200" dirty="0" err="1" smtClean="0">
                <a:solidFill>
                  <a:schemeClr val="tx1"/>
                </a:solidFill>
                <a:effectLst/>
                <a:latin typeface="+mn-lt"/>
                <a:ea typeface="+mn-ea"/>
                <a:cs typeface="+mn-cs"/>
              </a:rPr>
              <a:t>descendents</a:t>
            </a:r>
            <a:r>
              <a:rPr lang="en-US" sz="1200" b="0" i="0" kern="1200" dirty="0" smtClean="0">
                <a:solidFill>
                  <a:schemeClr val="tx1"/>
                </a:solidFill>
                <a:effectLst/>
                <a:latin typeface="+mn-lt"/>
                <a:ea typeface="+mn-ea"/>
                <a:cs typeface="+mn-cs"/>
              </a:rPr>
              <a:t>. When two directives lay claim to the same host element, which one takes precedence? Which should go first, the </a:t>
            </a:r>
            <a:r>
              <a:rPr lang="en-US" sz="1200" b="0" i="0" u="none" strike="noStrike" kern="1200" dirty="0" smtClean="0">
                <a:solidFill>
                  <a:schemeClr val="tx1"/>
                </a:solidFill>
                <a:effectLst/>
                <a:latin typeface="+mn-lt"/>
                <a:ea typeface="+mn-ea"/>
                <a:cs typeface="+mn-cs"/>
                <a:hlinkClick r:id="rId3"/>
              </a:rPr>
              <a:t>NgIf</a:t>
            </a:r>
            <a:r>
              <a:rPr lang="en-US" sz="1200" b="0" i="0" kern="1200" dirty="0" smtClean="0">
                <a:solidFill>
                  <a:schemeClr val="tx1"/>
                </a:solidFill>
                <a:effectLst/>
                <a:latin typeface="+mn-lt"/>
                <a:ea typeface="+mn-ea"/>
                <a:cs typeface="+mn-cs"/>
              </a:rPr>
              <a:t> or the </a:t>
            </a:r>
            <a:r>
              <a:rPr lang="en-US" sz="1200" b="0" i="0" u="none" strike="noStrike" kern="1200" dirty="0" smtClean="0">
                <a:solidFill>
                  <a:schemeClr val="tx1"/>
                </a:solidFill>
                <a:effectLst/>
                <a:latin typeface="+mn-lt"/>
                <a:ea typeface="+mn-ea"/>
                <a:cs typeface="+mn-cs"/>
                <a:hlinkClick r:id="rId4"/>
              </a:rPr>
              <a:t>NgFor</a:t>
            </a:r>
            <a:r>
              <a:rPr lang="en-US" sz="1200" b="0" i="0" kern="1200" dirty="0" smtClean="0">
                <a:solidFill>
                  <a:schemeClr val="tx1"/>
                </a:solidFill>
                <a:effectLst/>
                <a:latin typeface="+mn-lt"/>
                <a:ea typeface="+mn-ea"/>
                <a:cs typeface="+mn-cs"/>
              </a:rPr>
              <a:t>? Can the </a:t>
            </a:r>
            <a:r>
              <a:rPr lang="en-US" sz="1200" b="0" i="0" u="none" strike="noStrike" kern="1200" dirty="0" smtClean="0">
                <a:solidFill>
                  <a:schemeClr val="tx1"/>
                </a:solidFill>
                <a:effectLst/>
                <a:latin typeface="+mn-lt"/>
                <a:ea typeface="+mn-ea"/>
                <a:cs typeface="+mn-cs"/>
                <a:hlinkClick r:id="rId3"/>
              </a:rPr>
              <a:t>NgIf</a:t>
            </a:r>
            <a:r>
              <a:rPr lang="en-US" sz="1200" b="0" i="0" kern="1200" dirty="0" smtClean="0">
                <a:solidFill>
                  <a:schemeClr val="tx1"/>
                </a:solidFill>
                <a:effectLst/>
                <a:latin typeface="+mn-lt"/>
                <a:ea typeface="+mn-ea"/>
                <a:cs typeface="+mn-cs"/>
              </a:rPr>
              <a:t> cancel the effect of the </a:t>
            </a:r>
            <a:r>
              <a:rPr lang="en-US" sz="1200" b="0" i="0" u="none" strike="noStrike" kern="1200" dirty="0" smtClean="0">
                <a:solidFill>
                  <a:schemeClr val="tx1"/>
                </a:solidFill>
                <a:effectLst/>
                <a:latin typeface="+mn-lt"/>
                <a:ea typeface="+mn-ea"/>
                <a:cs typeface="+mn-cs"/>
                <a:hlinkClick r:id="rId4"/>
              </a:rPr>
              <a:t>NgFor</a:t>
            </a:r>
            <a:r>
              <a:rPr lang="en-US" sz="1200" b="0" i="0" kern="1200" dirty="0" smtClean="0">
                <a:solidFill>
                  <a:schemeClr val="tx1"/>
                </a:solidFill>
                <a:effectLst/>
                <a:latin typeface="+mn-lt"/>
                <a:ea typeface="+mn-ea"/>
                <a:cs typeface="+mn-cs"/>
              </a:rPr>
              <a:t>? If so (and it seems like it should be so), how should Angular generalize the ability to cancel for other structural directives?</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58348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and </a:t>
            </a:r>
            <a:r>
              <a:rPr lang="en-US" b="0" u="none" strike="noStrike" dirty="0" smtClean="0">
                <a:effectLst/>
                <a:hlinkClick r:id="rId4"/>
              </a:rPr>
              <a:t>NgSwitchDefault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are</a:t>
            </a:r>
            <a:r>
              <a:rPr lang="en-US" sz="1200" b="0" i="0" kern="1200" dirty="0" smtClean="0">
                <a:solidFill>
                  <a:schemeClr val="tx1"/>
                </a:solidFill>
                <a:effectLst/>
                <a:latin typeface="+mn-lt"/>
                <a:ea typeface="+mn-ea"/>
                <a:cs typeface="+mn-cs"/>
              </a:rPr>
              <a:t> structural directives. You attach them to elements using the asterisk (*) prefix notation. An </a:t>
            </a:r>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displays its host element when its value matches the switch value. The </a:t>
            </a:r>
            <a:r>
              <a:rPr lang="en-US" b="0" u="none" strike="noStrike" dirty="0" smtClean="0">
                <a:effectLst/>
                <a:hlinkClick r:id="rId4"/>
              </a:rPr>
              <a:t>NgSwitchDefault</a:t>
            </a:r>
            <a:r>
              <a:rPr lang="en-US" sz="1200" b="0" i="0" kern="1200" dirty="0" smtClean="0">
                <a:solidFill>
                  <a:schemeClr val="tx1"/>
                </a:solidFill>
                <a:effectLst/>
                <a:latin typeface="+mn-lt"/>
                <a:ea typeface="+mn-ea"/>
                <a:cs typeface="+mn-cs"/>
              </a:rPr>
              <a:t> displays its host element when no sibling </a:t>
            </a:r>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matches the switch value.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92004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and </a:t>
            </a:r>
            <a:r>
              <a:rPr lang="en-US" b="0" u="none" strike="noStrike" dirty="0" smtClean="0">
                <a:effectLst/>
                <a:hlinkClick r:id="rId4"/>
              </a:rPr>
              <a:t>NgSwitchDefault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are</a:t>
            </a:r>
            <a:r>
              <a:rPr lang="en-US" sz="1200" b="0" i="0" kern="1200" dirty="0" smtClean="0">
                <a:solidFill>
                  <a:schemeClr val="tx1"/>
                </a:solidFill>
                <a:effectLst/>
                <a:latin typeface="+mn-lt"/>
                <a:ea typeface="+mn-ea"/>
                <a:cs typeface="+mn-cs"/>
              </a:rPr>
              <a:t> structural directives. You attach them to elements using the asterisk (*) prefix notation. An </a:t>
            </a:r>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displays its host element when its value matches the switch value. The </a:t>
            </a:r>
            <a:r>
              <a:rPr lang="en-US" b="0" u="none" strike="noStrike" dirty="0" smtClean="0">
                <a:effectLst/>
                <a:hlinkClick r:id="rId4"/>
              </a:rPr>
              <a:t>NgSwitchDefault</a:t>
            </a:r>
            <a:r>
              <a:rPr lang="en-US" sz="1200" b="0" i="0" kern="1200" dirty="0" smtClean="0">
                <a:solidFill>
                  <a:schemeClr val="tx1"/>
                </a:solidFill>
                <a:effectLst/>
                <a:latin typeface="+mn-lt"/>
                <a:ea typeface="+mn-ea"/>
                <a:cs typeface="+mn-cs"/>
              </a:rPr>
              <a:t> displays its host element when no sibling </a:t>
            </a:r>
            <a:r>
              <a:rPr lang="en-US" b="0" u="none" strike="noStrike" dirty="0" smtClean="0">
                <a:effectLst/>
                <a:hlinkClick r:id="rId3"/>
              </a:rPr>
              <a:t>NgSwitchCase</a:t>
            </a:r>
            <a:r>
              <a:rPr lang="en-US" sz="1200" b="0" i="0" kern="1200" dirty="0" smtClean="0">
                <a:solidFill>
                  <a:schemeClr val="tx1"/>
                </a:solidFill>
                <a:effectLst/>
                <a:latin typeface="+mn-lt"/>
                <a:ea typeface="+mn-ea"/>
                <a:cs typeface="+mn-cs"/>
              </a:rPr>
              <a:t> matches the switch value.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53353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could achieve a similar result with a component, but that component would just have a </a:t>
            </a:r>
            <a:r>
              <a:rPr lang="en-US" sz="1200" b="1" i="1" kern="1200" dirty="0" smtClean="0">
                <a:solidFill>
                  <a:schemeClr val="tx1"/>
                </a:solidFill>
                <a:effectLst/>
                <a:latin typeface="+mn-lt"/>
                <a:ea typeface="+mn-ea"/>
                <a:cs typeface="+mn-cs"/>
              </a:rPr>
              <a:t>&lt;</a:t>
            </a:r>
            <a:r>
              <a:rPr lang="en-US" sz="1200" b="1" i="1" kern="1200" dirty="0" err="1" smtClean="0">
                <a:solidFill>
                  <a:schemeClr val="tx1"/>
                </a:solidFill>
                <a:effectLst/>
                <a:latin typeface="+mn-lt"/>
                <a:ea typeface="+mn-ea"/>
                <a:cs typeface="+mn-cs"/>
              </a:rPr>
              <a:t>img</a:t>
            </a:r>
            <a:r>
              <a:rPr lang="en-US" sz="1200" b="1" i="1" kern="1200" dirty="0" smtClean="0">
                <a:solidFill>
                  <a:schemeClr val="tx1"/>
                </a:solidFill>
                <a:effectLst/>
                <a:latin typeface="+mn-lt"/>
                <a:ea typeface="+mn-ea"/>
                <a:cs typeface="+mn-cs"/>
              </a:rPr>
              <a:t>&gt;</a:t>
            </a:r>
            <a:r>
              <a:rPr lang="en-US" sz="1200" b="0" i="0" kern="1200" dirty="0" smtClean="0">
                <a:solidFill>
                  <a:schemeClr val="tx1"/>
                </a:solidFill>
                <a:effectLst/>
                <a:latin typeface="+mn-lt"/>
                <a:ea typeface="+mn-ea"/>
                <a:cs typeface="+mn-cs"/>
              </a:rPr>
              <a:t> tag in its template, so it is much more flexible to create a directive that will work with any element (including components) that support a </a:t>
            </a:r>
            <a:r>
              <a:rPr lang="en-US" sz="1200" b="1" i="1" kern="1200" dirty="0" err="1" smtClean="0">
                <a:solidFill>
                  <a:schemeClr val="tx1"/>
                </a:solidFill>
                <a:effectLst/>
                <a:latin typeface="+mn-lt"/>
                <a:ea typeface="+mn-ea"/>
                <a:cs typeface="+mn-cs"/>
              </a:rPr>
              <a:t>src</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attribute, which we are going to use to set the logo image.</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5104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you’ve already created a custom directive. That’s because Components are Directives.</a:t>
            </a:r>
          </a:p>
          <a:p>
            <a:r>
              <a:rPr lang="en-US" dirty="0" smtClean="0"/>
              <a:t>Components have all the features of Directives but also have a view, that is to say they have a template and some HTML that is injected into the DOM when we use it.</a:t>
            </a:r>
          </a:p>
          <a:p>
            <a:r>
              <a:rPr lang="en-US" dirty="0" smtClean="0"/>
              <a:t>Also a single HTML element can only have a single component associated with it. </a:t>
            </a:r>
          </a:p>
          <a:p>
            <a:r>
              <a:rPr lang="en-US" dirty="0" smtClean="0"/>
              <a:t>However a single element can have multiple directives associated with it.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60116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10/16/19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184095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theme" Target="../theme/theme2.xml"/><Relationship Id="rId5"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10/16/19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smtClean="0"/>
              <a:t>Angular6</a:t>
            </a:r>
            <a:br>
              <a:rPr lang="en-US" sz="7200" dirty="0" smtClean="0"/>
            </a:br>
            <a:r>
              <a:rPr lang="en-US" sz="7200" dirty="0" smtClean="0"/>
              <a:t>Directives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smtClean="0">
                <a:solidFill>
                  <a:schemeClr val="tx1"/>
                </a:solidFill>
              </a:rPr>
              <a:t>Shalini</a:t>
            </a:r>
            <a:r>
              <a:rPr lang="en-US" sz="2800" dirty="0" smtClean="0">
                <a:solidFill>
                  <a:schemeClr val="tx1"/>
                </a:solidFill>
              </a:rPr>
              <a:t> Mittal</a:t>
            </a:r>
          </a:p>
          <a:p>
            <a:r>
              <a:rPr lang="en-US" sz="2800" dirty="0" smtClean="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Custom Directives For </a:t>
            </a:r>
            <a:r>
              <a:rPr lang="en-US" dirty="0" err="1" smtClean="0"/>
              <a:t>Blog</a:t>
            </a:r>
            <a:r>
              <a:rPr lang="en-US" dirty="0" err="1" smtClean="0"/>
              <a:t>Component</a:t>
            </a:r>
            <a:endParaRPr lang="en-US" dirty="0"/>
          </a:p>
        </p:txBody>
      </p:sp>
      <p:sp>
        <p:nvSpPr>
          <p:cNvPr id="9" name="Content Placeholder 2"/>
          <p:cNvSpPr>
            <a:spLocks noGrp="1"/>
          </p:cNvSpPr>
          <p:nvPr>
            <p:ph sz="quarter" idx="1"/>
          </p:nvPr>
        </p:nvSpPr>
        <p:spPr>
          <a:xfrm>
            <a:off x="395536" y="962447"/>
            <a:ext cx="8424936" cy="5490889"/>
          </a:xfrm>
        </p:spPr>
        <p:txBody>
          <a:bodyPr/>
          <a:lstStyle/>
          <a:p>
            <a:r>
              <a:rPr lang="en-US" dirty="0" smtClean="0"/>
              <a:t>Create </a:t>
            </a:r>
            <a:r>
              <a:rPr lang="en-US" dirty="0"/>
              <a:t>a basic directive using the @Directive </a:t>
            </a:r>
            <a:r>
              <a:rPr lang="en-US" dirty="0" smtClean="0"/>
              <a:t>decorator on a class.</a:t>
            </a:r>
          </a:p>
          <a:p>
            <a:r>
              <a:rPr lang="en-US" dirty="0" smtClean="0"/>
              <a:t>Note </a:t>
            </a:r>
            <a:r>
              <a:rPr lang="en-US" dirty="0"/>
              <a:t>selector is wrapped with </a:t>
            </a:r>
            <a:r>
              <a:rPr lang="en-US" dirty="0" smtClean="0"/>
              <a:t>`[]`.</a:t>
            </a:r>
          </a:p>
          <a:p>
            <a:endParaRPr lang="en-US" dirty="0"/>
          </a:p>
          <a:p>
            <a:endParaRPr lang="en-US" dirty="0" smtClean="0"/>
          </a:p>
          <a:p>
            <a:endParaRPr lang="en-US" dirty="0" smtClean="0"/>
          </a:p>
          <a:p>
            <a:endParaRPr lang="en-US" dirty="0"/>
          </a:p>
          <a:p>
            <a:r>
              <a:rPr lang="en-US" dirty="0" smtClean="0"/>
              <a:t>Selector </a:t>
            </a:r>
            <a:r>
              <a:rPr lang="en-US" dirty="0"/>
              <a:t>attribute uses CSS matching rules to match a component/directive to a HTML element</a:t>
            </a:r>
            <a:r>
              <a:rPr lang="en-US" dirty="0" smtClean="0"/>
              <a:t>.</a:t>
            </a:r>
          </a:p>
          <a:p>
            <a:r>
              <a:rPr lang="en-US" dirty="0"/>
              <a:t>In CSS to match to a specific element we would just type in the name of the element, so input {… }`or `p {… </a:t>
            </a:r>
            <a:r>
              <a:rPr lang="en-US" dirty="0" smtClean="0"/>
              <a:t>} hence in</a:t>
            </a:r>
            <a:r>
              <a:rPr lang="en-US" dirty="0"/>
              <a:t> the @Component directive we just wrote the name of the element, which matches onto an element of the same name</a:t>
            </a:r>
            <a:r>
              <a:rPr lang="en-US" dirty="0" smtClean="0"/>
              <a:t>.</a:t>
            </a:r>
          </a:p>
          <a:p>
            <a:r>
              <a:rPr lang="en-US" dirty="0" smtClean="0"/>
              <a:t>Here if we omit [] then </a:t>
            </a:r>
            <a:r>
              <a:rPr lang="en-US" dirty="0"/>
              <a:t>this would associate the directive with any element that has a class of </a:t>
            </a:r>
            <a:r>
              <a:rPr lang="en-US" dirty="0" err="1"/>
              <a:t>ccCardHover</a:t>
            </a:r>
            <a:r>
              <a:rPr lang="en-US" dirty="0"/>
              <a:t>, like so</a:t>
            </a:r>
            <a:r>
              <a:rPr lang="en-US" dirty="0" smtClean="0"/>
              <a:t>:</a:t>
            </a:r>
          </a:p>
          <a:p>
            <a:endParaRPr lang="en-US" dirty="0"/>
          </a:p>
          <a:p>
            <a:r>
              <a:rPr lang="en-US" dirty="0"/>
              <a:t>We want to associate the directive to an element which has a certain attribute.</a:t>
            </a:r>
          </a:p>
          <a:p>
            <a:r>
              <a:rPr lang="en-US" dirty="0"/>
              <a:t>To do that in CSS we wrap the name of the attribute with [], and this is why the selector is called [</a:t>
            </a:r>
            <a:r>
              <a:rPr lang="en-US" dirty="0" err="1"/>
              <a:t>ccCardHover</a:t>
            </a:r>
            <a:r>
              <a:rPr lang="en-US" dirty="0"/>
              <a:t>].</a:t>
            </a:r>
          </a:p>
          <a:p>
            <a:endParaRPr lang="en-US" dirty="0"/>
          </a:p>
        </p:txBody>
      </p:sp>
      <p:sp>
        <p:nvSpPr>
          <p:cNvPr id="3" name="TextBox 2"/>
          <p:cNvSpPr txBox="1"/>
          <p:nvPr/>
        </p:nvSpPr>
        <p:spPr>
          <a:xfrm>
            <a:off x="4211960" y="1425353"/>
            <a:ext cx="4107022" cy="1477328"/>
          </a:xfrm>
          <a:prstGeom prst="rect">
            <a:avLst/>
          </a:prstGeom>
          <a:noFill/>
          <a:ln>
            <a:solidFill>
              <a:schemeClr val="accent1"/>
            </a:solidFill>
          </a:ln>
        </p:spPr>
        <p:txBody>
          <a:bodyPr wrap="none" rtlCol="0">
            <a:spAutoFit/>
          </a:bodyPr>
          <a:lstStyle/>
          <a:p>
            <a:r>
              <a:rPr lang="en-US" b="1" dirty="0"/>
              <a:t>import</a:t>
            </a:r>
            <a:r>
              <a:rPr lang="en-US" dirty="0"/>
              <a:t> { Directive } from '@angular/core';</a:t>
            </a:r>
          </a:p>
          <a:p>
            <a:r>
              <a:rPr lang="en-US" b="1" dirty="0" smtClean="0"/>
              <a:t>@</a:t>
            </a:r>
            <a:r>
              <a:rPr lang="en-US" b="1" dirty="0"/>
              <a:t>Directive</a:t>
            </a:r>
            <a:r>
              <a:rPr lang="en-US" dirty="0"/>
              <a:t>({</a:t>
            </a:r>
          </a:p>
          <a:p>
            <a:r>
              <a:rPr lang="en-US" dirty="0"/>
              <a:t>  selector:"[</a:t>
            </a:r>
            <a:r>
              <a:rPr lang="en-US" dirty="0" err="1"/>
              <a:t>ccCardHover</a:t>
            </a:r>
            <a:r>
              <a:rPr lang="en-US" dirty="0"/>
              <a:t>]"</a:t>
            </a:r>
          </a:p>
          <a:p>
            <a:r>
              <a:rPr lang="is-IS" dirty="0"/>
              <a:t>})</a:t>
            </a:r>
          </a:p>
          <a:p>
            <a:r>
              <a:rPr lang="en-US" b="1" dirty="0"/>
              <a:t>class</a:t>
            </a:r>
            <a:r>
              <a:rPr lang="en-US" dirty="0"/>
              <a:t> </a:t>
            </a:r>
            <a:r>
              <a:rPr lang="en-US" dirty="0" err="1"/>
              <a:t>CardHoverDirective</a:t>
            </a:r>
            <a:r>
              <a:rPr lang="en-US" dirty="0"/>
              <a:t> { }</a:t>
            </a:r>
          </a:p>
        </p:txBody>
      </p:sp>
      <p:sp>
        <p:nvSpPr>
          <p:cNvPr id="5" name="TextBox 4"/>
          <p:cNvSpPr txBox="1"/>
          <p:nvPr/>
        </p:nvSpPr>
        <p:spPr>
          <a:xfrm>
            <a:off x="683568" y="1857598"/>
            <a:ext cx="3240360" cy="923330"/>
          </a:xfrm>
          <a:prstGeom prst="rect">
            <a:avLst/>
          </a:prstGeom>
          <a:noFill/>
          <a:ln>
            <a:solidFill>
              <a:schemeClr val="accent1"/>
            </a:solidFill>
          </a:ln>
        </p:spPr>
        <p:txBody>
          <a:bodyPr wrap="square" rtlCol="0">
            <a:spAutoFit/>
          </a:bodyPr>
          <a:lstStyle/>
          <a:p>
            <a:r>
              <a:rPr lang="en-US" dirty="0"/>
              <a:t>&lt;</a:t>
            </a:r>
            <a:r>
              <a:rPr lang="en-US" b="1" dirty="0"/>
              <a:t>div</a:t>
            </a:r>
            <a:r>
              <a:rPr lang="en-US" dirty="0"/>
              <a:t> class="card” </a:t>
            </a:r>
            <a:r>
              <a:rPr lang="en-US" dirty="0" err="1"/>
              <a:t>ccCardHover</a:t>
            </a:r>
            <a:r>
              <a:rPr lang="en-US" dirty="0"/>
              <a:t>&gt;</a:t>
            </a:r>
          </a:p>
          <a:p>
            <a:r>
              <a:rPr lang="en-US" dirty="0"/>
              <a:t>...</a:t>
            </a:r>
          </a:p>
          <a:p>
            <a:r>
              <a:rPr lang="en-US" dirty="0"/>
              <a:t>&lt;/</a:t>
            </a:r>
            <a:r>
              <a:rPr lang="en-US" b="1" dirty="0"/>
              <a:t>div</a:t>
            </a:r>
            <a:r>
              <a:rPr lang="en-US" dirty="0" smtClean="0"/>
              <a:t>&gt;</a:t>
            </a:r>
            <a:endParaRPr lang="en-US" dirty="0"/>
          </a:p>
        </p:txBody>
      </p:sp>
      <p:sp>
        <p:nvSpPr>
          <p:cNvPr id="7" name="TextBox 6"/>
          <p:cNvSpPr txBox="1"/>
          <p:nvPr/>
        </p:nvSpPr>
        <p:spPr>
          <a:xfrm>
            <a:off x="3786106" y="4869160"/>
            <a:ext cx="4958730" cy="369332"/>
          </a:xfrm>
          <a:prstGeom prst="rect">
            <a:avLst/>
          </a:prstGeom>
          <a:noFill/>
          <a:ln>
            <a:solidFill>
              <a:schemeClr val="accent1"/>
            </a:solidFill>
          </a:ln>
        </p:spPr>
        <p:txBody>
          <a:bodyPr wrap="none" rtlCol="0">
            <a:spAutoFit/>
          </a:bodyPr>
          <a:lstStyle/>
          <a:p>
            <a:r>
              <a:rPr lang="en-US" dirty="0"/>
              <a:t>&lt;</a:t>
            </a:r>
            <a:r>
              <a:rPr lang="en-US" b="1" dirty="0"/>
              <a:t>div</a:t>
            </a:r>
            <a:r>
              <a:rPr lang="en-US" dirty="0"/>
              <a:t> class="card card-block </a:t>
            </a:r>
            <a:r>
              <a:rPr lang="en-US" dirty="0" err="1"/>
              <a:t>ccCardHover</a:t>
            </a:r>
            <a:r>
              <a:rPr lang="en-US" dirty="0"/>
              <a:t>"&gt;...&lt;/</a:t>
            </a:r>
            <a:r>
              <a:rPr lang="en-US" b="1" dirty="0"/>
              <a:t>div</a:t>
            </a:r>
            <a:r>
              <a:rPr lang="en-US" dirty="0" smtClean="0"/>
              <a:t>&gt;</a:t>
            </a:r>
            <a:endParaRPr lang="en-US" dirty="0"/>
          </a:p>
        </p:txBody>
      </p:sp>
    </p:spTree>
    <p:extLst>
      <p:ext uri="{BB962C8B-B14F-4D97-AF65-F5344CB8AC3E}">
        <p14:creationId xmlns:p14="http://schemas.microsoft.com/office/powerpoint/2010/main" val="141863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Directive Constructor</a:t>
            </a:r>
            <a:endParaRPr lang="en-US" dirty="0"/>
          </a:p>
        </p:txBody>
      </p:sp>
      <p:sp>
        <p:nvSpPr>
          <p:cNvPr id="9" name="Content Placeholder 2"/>
          <p:cNvSpPr>
            <a:spLocks noGrp="1"/>
          </p:cNvSpPr>
          <p:nvPr>
            <p:ph sz="quarter" idx="1"/>
          </p:nvPr>
        </p:nvSpPr>
        <p:spPr>
          <a:xfrm>
            <a:off x="467544" y="962447"/>
            <a:ext cx="8244368" cy="5202857"/>
          </a:xfrm>
        </p:spPr>
        <p:txBody>
          <a:bodyPr/>
          <a:lstStyle/>
          <a:p>
            <a:r>
              <a:rPr lang="en-US" dirty="0"/>
              <a:t>A</a:t>
            </a:r>
            <a:r>
              <a:rPr lang="en-US" dirty="0" smtClean="0"/>
              <a:t>dd </a:t>
            </a:r>
            <a:r>
              <a:rPr lang="en-US" dirty="0"/>
              <a:t>a constructor to our </a:t>
            </a:r>
            <a:r>
              <a:rPr lang="en-US" dirty="0" smtClean="0"/>
              <a:t>directive.</a:t>
            </a:r>
          </a:p>
          <a:p>
            <a:endParaRPr lang="en-US" dirty="0"/>
          </a:p>
          <a:p>
            <a:endParaRPr lang="en-US" dirty="0" smtClean="0"/>
          </a:p>
          <a:p>
            <a:r>
              <a:rPr lang="en-US" dirty="0"/>
              <a:t>When the directive gets created </a:t>
            </a:r>
            <a:r>
              <a:rPr lang="en-US" dirty="0" smtClean="0"/>
              <a:t>Angular injects </a:t>
            </a:r>
            <a:r>
              <a:rPr lang="en-US" dirty="0"/>
              <a:t>an instance of </a:t>
            </a:r>
            <a:r>
              <a:rPr lang="en-US" dirty="0" err="1" smtClean="0"/>
              <a:t>ElementRef</a:t>
            </a:r>
            <a:r>
              <a:rPr lang="en-US" dirty="0" smtClean="0"/>
              <a:t> </a:t>
            </a:r>
            <a:r>
              <a:rPr lang="en-US" dirty="0"/>
              <a:t>into its constructor</a:t>
            </a:r>
            <a:r>
              <a:rPr lang="en-US" dirty="0" smtClean="0"/>
              <a:t>.</a:t>
            </a:r>
          </a:p>
          <a:p>
            <a:r>
              <a:rPr lang="en-US" dirty="0"/>
              <a:t>The </a:t>
            </a:r>
            <a:r>
              <a:rPr lang="en-US" dirty="0" err="1"/>
              <a:t>ElementRef</a:t>
            </a:r>
            <a:r>
              <a:rPr lang="en-US" dirty="0"/>
              <a:t> gives the directive direct access to the DOM element upon which it’s </a:t>
            </a:r>
            <a:r>
              <a:rPr lang="en-US" dirty="0" smtClean="0"/>
              <a:t>attached and </a:t>
            </a:r>
            <a:r>
              <a:rPr lang="en-US" dirty="0"/>
              <a:t>is a wrapper for the actual DOM element which we can access via the property </a:t>
            </a:r>
            <a:r>
              <a:rPr lang="en-US" dirty="0" err="1"/>
              <a:t>nativeElement</a:t>
            </a:r>
            <a:r>
              <a:rPr lang="en-US" dirty="0"/>
              <a:t>, like </a:t>
            </a:r>
            <a:r>
              <a:rPr lang="en-US" dirty="0" smtClean="0"/>
              <a:t>so:</a:t>
            </a:r>
            <a:br>
              <a:rPr lang="en-US" dirty="0" smtClean="0"/>
            </a:br>
            <a:r>
              <a:rPr lang="en-US" dirty="0" err="1" smtClean="0"/>
              <a:t>el.nativeElement.style.backgroundColor</a:t>
            </a:r>
            <a:r>
              <a:rPr lang="en-US" dirty="0" smtClean="0"/>
              <a:t> </a:t>
            </a:r>
            <a:r>
              <a:rPr lang="en-US" dirty="0"/>
              <a:t>= "gray</a:t>
            </a:r>
            <a:r>
              <a:rPr lang="en-US" dirty="0" smtClean="0"/>
              <a:t>"; </a:t>
            </a:r>
            <a:r>
              <a:rPr lang="en-US" b="1" dirty="0" smtClean="0"/>
              <a:t>[Only if application always running in browser]</a:t>
            </a:r>
          </a:p>
          <a:p>
            <a:r>
              <a:rPr lang="en-US" dirty="0" smtClean="0"/>
              <a:t>So a platform </a:t>
            </a:r>
            <a:r>
              <a:rPr lang="en-US" dirty="0"/>
              <a:t>independent way of setting properties on </a:t>
            </a:r>
            <a:r>
              <a:rPr lang="en-US" dirty="0" smtClean="0"/>
              <a:t>elements </a:t>
            </a:r>
            <a:r>
              <a:rPr lang="en-US" dirty="0"/>
              <a:t>via something called a Renderer</a:t>
            </a:r>
            <a:r>
              <a:rPr lang="en-US" dirty="0" smtClean="0"/>
              <a:t>.</a:t>
            </a:r>
          </a:p>
          <a:p>
            <a:endParaRPr lang="en-US" dirty="0" smtClean="0"/>
          </a:p>
          <a:p>
            <a:endParaRPr lang="en-US" dirty="0" smtClean="0"/>
          </a:p>
          <a:p>
            <a:endParaRPr lang="it-IT" sz="1800" dirty="0" smtClean="0"/>
          </a:p>
          <a:p>
            <a:r>
              <a:rPr lang="en-US" dirty="0"/>
              <a:t>Instead of setting the background color directly via the DOM element we do it by going through the renderer.	</a:t>
            </a:r>
          </a:p>
          <a:p>
            <a:endParaRPr lang="it-IT" sz="1800" dirty="0"/>
          </a:p>
        </p:txBody>
      </p:sp>
      <p:sp>
        <p:nvSpPr>
          <p:cNvPr id="4" name="TextBox 3"/>
          <p:cNvSpPr txBox="1"/>
          <p:nvPr/>
        </p:nvSpPr>
        <p:spPr>
          <a:xfrm>
            <a:off x="4355976" y="620688"/>
            <a:ext cx="4355936" cy="1200329"/>
          </a:xfrm>
          <a:prstGeom prst="rect">
            <a:avLst/>
          </a:prstGeom>
          <a:noFill/>
          <a:ln>
            <a:solidFill>
              <a:schemeClr val="accent1"/>
            </a:solidFill>
          </a:ln>
        </p:spPr>
        <p:txBody>
          <a:bodyPr wrap="none" rtlCol="0">
            <a:spAutoFit/>
          </a:bodyPr>
          <a:lstStyle/>
          <a:p>
            <a:r>
              <a:rPr lang="en-US" b="1" dirty="0"/>
              <a:t>import</a:t>
            </a:r>
            <a:r>
              <a:rPr lang="en-US" dirty="0"/>
              <a:t> { </a:t>
            </a:r>
            <a:r>
              <a:rPr lang="en-US" dirty="0" err="1"/>
              <a:t>ElementRef</a:t>
            </a:r>
            <a:r>
              <a:rPr lang="en-US" dirty="0"/>
              <a:t> } from '@angular/core';</a:t>
            </a:r>
          </a:p>
          <a:p>
            <a:r>
              <a:rPr lang="en-US" b="1" dirty="0" smtClean="0"/>
              <a:t>class</a:t>
            </a:r>
            <a:r>
              <a:rPr lang="en-US" dirty="0" smtClean="0"/>
              <a:t> </a:t>
            </a:r>
            <a:r>
              <a:rPr lang="en-US" dirty="0" err="1"/>
              <a:t>CardHoverDirective</a:t>
            </a:r>
            <a:r>
              <a:rPr lang="en-US" dirty="0"/>
              <a:t> {</a:t>
            </a:r>
          </a:p>
          <a:p>
            <a:r>
              <a:rPr lang="en-US" dirty="0"/>
              <a:t>  </a:t>
            </a:r>
            <a:r>
              <a:rPr lang="en-US" b="1" dirty="0"/>
              <a:t>constructor</a:t>
            </a:r>
            <a:r>
              <a:rPr lang="en-US" dirty="0"/>
              <a:t>(</a:t>
            </a:r>
            <a:r>
              <a:rPr lang="en-US" b="1" dirty="0"/>
              <a:t>private</a:t>
            </a:r>
            <a:r>
              <a:rPr lang="en-US" dirty="0"/>
              <a:t> el: </a:t>
            </a:r>
            <a:r>
              <a:rPr lang="en-US" dirty="0" err="1"/>
              <a:t>ElementRef</a:t>
            </a:r>
            <a:r>
              <a:rPr lang="en-US" dirty="0"/>
              <a:t>) {</a:t>
            </a:r>
          </a:p>
          <a:p>
            <a:r>
              <a:rPr lang="de-DE" dirty="0"/>
              <a:t>  }</a:t>
            </a:r>
          </a:p>
        </p:txBody>
      </p:sp>
      <p:sp>
        <p:nvSpPr>
          <p:cNvPr id="2" name="TextBox 1"/>
          <p:cNvSpPr txBox="1"/>
          <p:nvPr/>
        </p:nvSpPr>
        <p:spPr>
          <a:xfrm>
            <a:off x="1403648" y="4653136"/>
            <a:ext cx="6981719" cy="923330"/>
          </a:xfrm>
          <a:prstGeom prst="rect">
            <a:avLst/>
          </a:prstGeom>
          <a:noFill/>
          <a:ln>
            <a:solidFill>
              <a:schemeClr val="accent1"/>
            </a:solidFill>
          </a:ln>
        </p:spPr>
        <p:txBody>
          <a:bodyPr wrap="none" rtlCol="0">
            <a:spAutoFit/>
          </a:bodyPr>
          <a:lstStyle/>
          <a:p>
            <a:r>
              <a:rPr lang="en-US" b="1" dirty="0"/>
              <a:t>constructor</a:t>
            </a:r>
            <a:r>
              <a:rPr lang="en-US" dirty="0"/>
              <a:t>(</a:t>
            </a:r>
            <a:r>
              <a:rPr lang="en-US" b="1" dirty="0"/>
              <a:t>private</a:t>
            </a:r>
            <a:r>
              <a:rPr lang="en-US" dirty="0"/>
              <a:t> el: </a:t>
            </a:r>
            <a:r>
              <a:rPr lang="en-US" dirty="0" err="1"/>
              <a:t>ElementRef</a:t>
            </a:r>
            <a:r>
              <a:rPr lang="en-US" dirty="0"/>
              <a:t>,</a:t>
            </a:r>
          </a:p>
          <a:p>
            <a:r>
              <a:rPr lang="en-US" dirty="0"/>
              <a:t>              </a:t>
            </a:r>
            <a:r>
              <a:rPr lang="en-US" b="1" dirty="0"/>
              <a:t>private</a:t>
            </a:r>
            <a:r>
              <a:rPr lang="en-US" dirty="0"/>
              <a:t> renderer: Renderer) { </a:t>
            </a:r>
          </a:p>
          <a:p>
            <a:r>
              <a:rPr lang="en-US" dirty="0"/>
              <a:t>    </a:t>
            </a:r>
            <a:r>
              <a:rPr lang="en-US" dirty="0" err="1"/>
              <a:t>renderer.setElementStyle</a:t>
            </a:r>
            <a:r>
              <a:rPr lang="en-US" dirty="0"/>
              <a:t>(</a:t>
            </a:r>
            <a:r>
              <a:rPr lang="en-US" dirty="0" err="1"/>
              <a:t>el.nativeElement</a:t>
            </a:r>
            <a:r>
              <a:rPr lang="en-US" dirty="0"/>
              <a:t>, '</a:t>
            </a:r>
            <a:r>
              <a:rPr lang="en-US" dirty="0" err="1"/>
              <a:t>backgroundColor</a:t>
            </a:r>
            <a:r>
              <a:rPr lang="en-US" dirty="0"/>
              <a:t>', 'gray');</a:t>
            </a:r>
          </a:p>
        </p:txBody>
      </p:sp>
    </p:spTree>
    <p:extLst>
      <p:ext uri="{BB962C8B-B14F-4D97-AF65-F5344CB8AC3E}">
        <p14:creationId xmlns:p14="http://schemas.microsoft.com/office/powerpoint/2010/main" val="4779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Host Listener</a:t>
            </a:r>
            <a:endParaRPr lang="en-US" dirty="0"/>
          </a:p>
        </p:txBody>
      </p:sp>
      <p:sp>
        <p:nvSpPr>
          <p:cNvPr id="9" name="Content Placeholder 2"/>
          <p:cNvSpPr>
            <a:spLocks noGrp="1"/>
          </p:cNvSpPr>
          <p:nvPr>
            <p:ph sz="quarter" idx="1"/>
          </p:nvPr>
        </p:nvSpPr>
        <p:spPr>
          <a:xfrm>
            <a:off x="251520" y="818431"/>
            <a:ext cx="8784976" cy="4698801"/>
          </a:xfrm>
        </p:spPr>
        <p:txBody>
          <a:bodyPr/>
          <a:lstStyle/>
          <a:p>
            <a:r>
              <a:rPr lang="en-US" dirty="0" smtClean="0"/>
              <a:t>To be able to respond to user and make directive dynamic use decorator @</a:t>
            </a:r>
            <a:r>
              <a:rPr lang="en-US" dirty="0" err="1" smtClean="0"/>
              <a:t>HostListener</a:t>
            </a:r>
            <a:r>
              <a:rPr lang="en-US" dirty="0" smtClean="0"/>
              <a:t>.</a:t>
            </a:r>
          </a:p>
          <a:p>
            <a:r>
              <a:rPr lang="en-US" dirty="0" smtClean="0"/>
              <a:t>The @</a:t>
            </a:r>
            <a:r>
              <a:rPr lang="en-US" dirty="0" err="1" smtClean="0"/>
              <a:t>HostListener</a:t>
            </a:r>
            <a:r>
              <a:rPr lang="en-US" dirty="0" smtClean="0"/>
              <a:t> decorator lets you subscribe to events of the DOM element that hosts an attribute directive.</a:t>
            </a:r>
          </a:p>
          <a:p>
            <a:r>
              <a:rPr lang="en-US" dirty="0" smtClean="0"/>
              <a:t>This is a function decorator that accepts an event name as an argument. </a:t>
            </a:r>
          </a:p>
          <a:p>
            <a:r>
              <a:rPr lang="en-US" dirty="0" smtClean="0"/>
              <a:t>When that event gets fired on the host element it calls the associated function.</a:t>
            </a:r>
          </a:p>
          <a:p>
            <a:endParaRPr lang="en-US" dirty="0"/>
          </a:p>
          <a:p>
            <a:endParaRPr lang="en-US" dirty="0" smtClean="0"/>
          </a:p>
          <a:p>
            <a:endParaRPr lang="en-US" dirty="0"/>
          </a:p>
          <a:p>
            <a:r>
              <a:rPr lang="en-US" dirty="0" smtClean="0"/>
              <a:t>We </a:t>
            </a:r>
            <a:r>
              <a:rPr lang="en-US" dirty="0"/>
              <a:t>get a reference to the DOM element that holds the jokes punchline</a:t>
            </a:r>
            <a:r>
              <a:rPr lang="en-US" dirty="0" smtClean="0"/>
              <a:t>.</a:t>
            </a:r>
          </a:p>
          <a:p>
            <a:r>
              <a:rPr lang="en-US" dirty="0"/>
              <a:t>We set the display to block so that element is shown.</a:t>
            </a:r>
            <a:endParaRPr lang="en-US" dirty="0" smtClean="0"/>
          </a:p>
        </p:txBody>
      </p:sp>
      <p:sp>
        <p:nvSpPr>
          <p:cNvPr id="2" name="TextBox 1"/>
          <p:cNvSpPr txBox="1"/>
          <p:nvPr/>
        </p:nvSpPr>
        <p:spPr>
          <a:xfrm>
            <a:off x="539552" y="2492896"/>
            <a:ext cx="3960440" cy="646331"/>
          </a:xfrm>
          <a:prstGeom prst="rect">
            <a:avLst/>
          </a:prstGeom>
          <a:noFill/>
          <a:ln>
            <a:solidFill>
              <a:schemeClr val="accent1"/>
            </a:solidFill>
          </a:ln>
        </p:spPr>
        <p:txBody>
          <a:bodyPr wrap="square" rtlCol="0">
            <a:spAutoFit/>
          </a:bodyPr>
          <a:lstStyle/>
          <a:p>
            <a:r>
              <a:rPr lang="en-US" b="1" dirty="0"/>
              <a:t>@</a:t>
            </a:r>
            <a:r>
              <a:rPr lang="en-US" b="1" dirty="0" err="1"/>
              <a:t>HostListener</a:t>
            </a:r>
            <a:r>
              <a:rPr lang="en-US" dirty="0"/>
              <a:t>('</a:t>
            </a:r>
            <a:r>
              <a:rPr lang="en-US" dirty="0" err="1"/>
              <a:t>mouseover</a:t>
            </a:r>
            <a:r>
              <a:rPr lang="en-US" dirty="0"/>
              <a:t>') </a:t>
            </a:r>
            <a:r>
              <a:rPr lang="en-US" dirty="0" err="1"/>
              <a:t>onHover</a:t>
            </a:r>
            <a:r>
              <a:rPr lang="en-US" dirty="0"/>
              <a:t>() </a:t>
            </a:r>
            <a:r>
              <a:rPr lang="en-US" dirty="0" smtClean="0"/>
              <a:t>{ </a:t>
            </a:r>
            <a:r>
              <a:rPr lang="en-US" dirty="0" err="1" smtClean="0"/>
              <a:t>window.alert</a:t>
            </a:r>
            <a:r>
              <a:rPr lang="en-US" dirty="0" smtClean="0"/>
              <a:t>(”mouse over");}</a:t>
            </a:r>
            <a:endParaRPr lang="en-US" dirty="0"/>
          </a:p>
        </p:txBody>
      </p:sp>
      <p:sp>
        <p:nvSpPr>
          <p:cNvPr id="3" name="Rectangle 2"/>
          <p:cNvSpPr/>
          <p:nvPr/>
        </p:nvSpPr>
        <p:spPr>
          <a:xfrm>
            <a:off x="179512" y="4189750"/>
            <a:ext cx="4701042" cy="1200329"/>
          </a:xfrm>
          <a:prstGeom prst="rect">
            <a:avLst/>
          </a:prstGeom>
          <a:ln>
            <a:solidFill>
              <a:schemeClr val="accent1"/>
            </a:solidFill>
          </a:ln>
        </p:spPr>
        <p:txBody>
          <a:bodyPr wrap="square">
            <a:spAutoFit/>
          </a:bodyPr>
          <a:lstStyle/>
          <a:p>
            <a:r>
              <a:rPr lang="en-US" b="1" dirty="0">
                <a:solidFill>
                  <a:srgbClr val="008000"/>
                </a:solidFill>
              </a:rPr>
              <a:t>@</a:t>
            </a:r>
            <a:r>
              <a:rPr lang="en-US" b="1" dirty="0" err="1">
                <a:solidFill>
                  <a:srgbClr val="008000"/>
                </a:solidFill>
              </a:rPr>
              <a:t>HostListener</a:t>
            </a:r>
            <a:r>
              <a:rPr lang="en-US" dirty="0"/>
              <a:t>(</a:t>
            </a:r>
            <a:r>
              <a:rPr lang="en-US" dirty="0">
                <a:solidFill>
                  <a:srgbClr val="BA2121"/>
                </a:solidFill>
              </a:rPr>
              <a:t>'</a:t>
            </a:r>
            <a:r>
              <a:rPr lang="en-US" dirty="0" err="1">
                <a:solidFill>
                  <a:srgbClr val="BA2121"/>
                </a:solidFill>
              </a:rPr>
              <a:t>mouseover</a:t>
            </a:r>
            <a:r>
              <a:rPr lang="en-US" dirty="0">
                <a:solidFill>
                  <a:srgbClr val="BA2121"/>
                </a:solidFill>
              </a:rPr>
              <a:t>'</a:t>
            </a:r>
            <a:r>
              <a:rPr lang="en-US" dirty="0"/>
              <a:t>) </a:t>
            </a:r>
            <a:r>
              <a:rPr lang="en-US" dirty="0" err="1"/>
              <a:t>onMouseOver</a:t>
            </a:r>
            <a:r>
              <a:rPr lang="en-US" dirty="0"/>
              <a:t>() </a:t>
            </a:r>
            <a:r>
              <a:rPr lang="en-US" dirty="0" smtClean="0"/>
              <a:t>{</a:t>
            </a:r>
          </a:p>
          <a:p>
            <a:r>
              <a:rPr lang="en-US" dirty="0" smtClean="0"/>
              <a:t> </a:t>
            </a:r>
            <a:r>
              <a:rPr lang="en-US" b="1" dirty="0">
                <a:solidFill>
                  <a:srgbClr val="008000"/>
                </a:solidFill>
              </a:rPr>
              <a:t>let</a:t>
            </a:r>
            <a:r>
              <a:rPr lang="en-US" dirty="0"/>
              <a:t> part </a:t>
            </a:r>
            <a:r>
              <a:rPr lang="en-US" dirty="0">
                <a:solidFill>
                  <a:srgbClr val="666666"/>
                </a:solidFill>
              </a:rPr>
              <a:t>=</a:t>
            </a:r>
            <a:r>
              <a:rPr lang="en-US" dirty="0"/>
              <a:t> </a:t>
            </a:r>
            <a:r>
              <a:rPr lang="en-US" b="1" dirty="0" err="1">
                <a:solidFill>
                  <a:srgbClr val="008000"/>
                </a:solidFill>
              </a:rPr>
              <a:t>this</a:t>
            </a:r>
            <a:r>
              <a:rPr lang="en-US" dirty="0" err="1"/>
              <a:t>.el.nativeElement.querySelector</a:t>
            </a:r>
            <a:r>
              <a:rPr lang="en-US" dirty="0"/>
              <a:t>(</a:t>
            </a:r>
            <a:r>
              <a:rPr lang="en-US" dirty="0">
                <a:solidFill>
                  <a:srgbClr val="BA2121"/>
                </a:solidFill>
              </a:rPr>
              <a:t>'.card-text'</a:t>
            </a:r>
            <a:r>
              <a:rPr lang="en-US" dirty="0"/>
              <a:t>) </a:t>
            </a:r>
            <a:r>
              <a:rPr lang="en-US" b="1" dirty="0" err="1" smtClean="0">
                <a:solidFill>
                  <a:srgbClr val="008000"/>
                </a:solidFill>
              </a:rPr>
              <a:t>this</a:t>
            </a:r>
            <a:r>
              <a:rPr lang="en-US" dirty="0" err="1" smtClean="0"/>
              <a:t>.renderer.setStyle</a:t>
            </a:r>
            <a:r>
              <a:rPr lang="en-US" dirty="0" smtClean="0"/>
              <a:t>(part</a:t>
            </a:r>
            <a:r>
              <a:rPr lang="en-US" dirty="0"/>
              <a:t>, </a:t>
            </a:r>
            <a:r>
              <a:rPr lang="en-US" dirty="0">
                <a:solidFill>
                  <a:srgbClr val="BA2121"/>
                </a:solidFill>
              </a:rPr>
              <a:t>'display'</a:t>
            </a:r>
            <a:r>
              <a:rPr lang="en-US" dirty="0"/>
              <a:t>, </a:t>
            </a:r>
            <a:r>
              <a:rPr lang="en-US" dirty="0">
                <a:solidFill>
                  <a:srgbClr val="BA2121"/>
                </a:solidFill>
              </a:rPr>
              <a:t>'block'</a:t>
            </a:r>
            <a:r>
              <a:rPr lang="en-US" dirty="0"/>
              <a:t>); }</a:t>
            </a:r>
          </a:p>
        </p:txBody>
      </p:sp>
      <p:sp>
        <p:nvSpPr>
          <p:cNvPr id="5" name="Rectangle 4"/>
          <p:cNvSpPr/>
          <p:nvPr/>
        </p:nvSpPr>
        <p:spPr>
          <a:xfrm>
            <a:off x="539552" y="5877272"/>
            <a:ext cx="4104456" cy="646331"/>
          </a:xfrm>
          <a:prstGeom prst="rect">
            <a:avLst/>
          </a:prstGeom>
          <a:ln>
            <a:solidFill>
              <a:schemeClr val="accent1"/>
            </a:solidFill>
          </a:ln>
        </p:spPr>
        <p:txBody>
          <a:bodyPr wrap="square">
            <a:spAutoFit/>
          </a:bodyPr>
          <a:lstStyle/>
          <a:p>
            <a:r>
              <a:rPr lang="en-US" dirty="0"/>
              <a:t>&lt;</a:t>
            </a:r>
            <a:r>
              <a:rPr lang="en-US" b="1" dirty="0">
                <a:solidFill>
                  <a:srgbClr val="008000"/>
                </a:solidFill>
              </a:rPr>
              <a:t>p</a:t>
            </a:r>
            <a:r>
              <a:rPr lang="en-US" dirty="0"/>
              <a:t> </a:t>
            </a:r>
            <a:r>
              <a:rPr lang="en-US" dirty="0">
                <a:solidFill>
                  <a:srgbClr val="7D9029"/>
                </a:solidFill>
              </a:rPr>
              <a:t>class</a:t>
            </a:r>
            <a:r>
              <a:rPr lang="en-US" dirty="0">
                <a:solidFill>
                  <a:srgbClr val="666666"/>
                </a:solidFill>
              </a:rPr>
              <a:t>=</a:t>
            </a:r>
            <a:r>
              <a:rPr lang="en-US" dirty="0">
                <a:solidFill>
                  <a:srgbClr val="BA2121"/>
                </a:solidFill>
              </a:rPr>
              <a:t>"card-text"</a:t>
            </a:r>
            <a:r>
              <a:rPr lang="en-US" dirty="0"/>
              <a:t> [</a:t>
            </a:r>
            <a:r>
              <a:rPr lang="en-US" dirty="0" err="1">
                <a:solidFill>
                  <a:srgbClr val="7D9029"/>
                </a:solidFill>
              </a:rPr>
              <a:t>style</a:t>
            </a:r>
            <a:r>
              <a:rPr lang="en-US" dirty="0" err="1"/>
              <a:t>.</a:t>
            </a:r>
            <a:r>
              <a:rPr lang="en-US" dirty="0" err="1">
                <a:solidFill>
                  <a:srgbClr val="7D9029"/>
                </a:solidFill>
              </a:rPr>
              <a:t>display</a:t>
            </a:r>
            <a:r>
              <a:rPr lang="en-US" dirty="0"/>
              <a:t>]="'</a:t>
            </a:r>
            <a:r>
              <a:rPr lang="en-US" dirty="0">
                <a:solidFill>
                  <a:srgbClr val="7D9029"/>
                </a:solidFill>
              </a:rPr>
              <a:t>none</a:t>
            </a:r>
            <a:r>
              <a:rPr lang="en-US" dirty="0"/>
              <a:t>'"&gt;{{</a:t>
            </a:r>
            <a:r>
              <a:rPr lang="en-US" dirty="0" err="1" smtClean="0"/>
              <a:t>data.line</a:t>
            </a:r>
            <a:r>
              <a:rPr lang="en-US" dirty="0"/>
              <a:t>}}&lt;/</a:t>
            </a:r>
            <a:r>
              <a:rPr lang="en-US" b="1" dirty="0">
                <a:solidFill>
                  <a:srgbClr val="008000"/>
                </a:solidFill>
              </a:rPr>
              <a:t>p</a:t>
            </a:r>
            <a:r>
              <a:rPr lang="en-US" dirty="0"/>
              <a:t>&gt;</a:t>
            </a:r>
          </a:p>
        </p:txBody>
      </p:sp>
      <p:sp>
        <p:nvSpPr>
          <p:cNvPr id="7" name="Rectangle 6"/>
          <p:cNvSpPr/>
          <p:nvPr/>
        </p:nvSpPr>
        <p:spPr>
          <a:xfrm>
            <a:off x="5076056" y="4221088"/>
            <a:ext cx="3384376" cy="1754326"/>
          </a:xfrm>
          <a:prstGeom prst="rect">
            <a:avLst/>
          </a:prstGeom>
          <a:ln>
            <a:solidFill>
              <a:schemeClr val="accent1"/>
            </a:solidFill>
          </a:ln>
        </p:spPr>
        <p:txBody>
          <a:bodyPr wrap="square">
            <a:spAutoFit/>
          </a:bodyPr>
          <a:lstStyle/>
          <a:p>
            <a:r>
              <a:rPr lang="en-US" b="1" dirty="0">
                <a:solidFill>
                  <a:srgbClr val="008000"/>
                </a:solidFill>
              </a:rPr>
              <a:t>@</a:t>
            </a:r>
            <a:r>
              <a:rPr lang="en-US" b="1" dirty="0" err="1">
                <a:solidFill>
                  <a:srgbClr val="008000"/>
                </a:solidFill>
              </a:rPr>
              <a:t>HostListener</a:t>
            </a:r>
            <a:r>
              <a:rPr lang="en-US" dirty="0"/>
              <a:t>(</a:t>
            </a:r>
            <a:r>
              <a:rPr lang="en-US" dirty="0">
                <a:solidFill>
                  <a:srgbClr val="BA2121"/>
                </a:solidFill>
              </a:rPr>
              <a:t>'</a:t>
            </a:r>
            <a:r>
              <a:rPr lang="en-US" dirty="0" err="1">
                <a:solidFill>
                  <a:srgbClr val="BA2121"/>
                </a:solidFill>
              </a:rPr>
              <a:t>mouseout</a:t>
            </a:r>
            <a:r>
              <a:rPr lang="en-US" dirty="0">
                <a:solidFill>
                  <a:srgbClr val="BA2121"/>
                </a:solidFill>
              </a:rPr>
              <a:t>'</a:t>
            </a:r>
            <a:r>
              <a:rPr lang="en-US" dirty="0"/>
              <a:t>) </a:t>
            </a:r>
            <a:r>
              <a:rPr lang="en-US" dirty="0" err="1"/>
              <a:t>onMouseOut</a:t>
            </a:r>
            <a:r>
              <a:rPr lang="en-US" dirty="0"/>
              <a:t>() { </a:t>
            </a:r>
            <a:r>
              <a:rPr lang="en-US" b="1" dirty="0">
                <a:solidFill>
                  <a:srgbClr val="008000"/>
                </a:solidFill>
              </a:rPr>
              <a:t>let</a:t>
            </a:r>
            <a:r>
              <a:rPr lang="en-US" dirty="0"/>
              <a:t> part </a:t>
            </a:r>
            <a:r>
              <a:rPr lang="en-US" dirty="0">
                <a:solidFill>
                  <a:srgbClr val="666666"/>
                </a:solidFill>
              </a:rPr>
              <a:t>=</a:t>
            </a:r>
            <a:r>
              <a:rPr lang="en-US" dirty="0"/>
              <a:t> </a:t>
            </a:r>
            <a:r>
              <a:rPr lang="en-US" b="1" dirty="0" err="1">
                <a:solidFill>
                  <a:srgbClr val="008000"/>
                </a:solidFill>
              </a:rPr>
              <a:t>this</a:t>
            </a:r>
            <a:r>
              <a:rPr lang="en-US" dirty="0" err="1"/>
              <a:t>.el.nativeElement.querySelector</a:t>
            </a:r>
            <a:r>
              <a:rPr lang="en-US" dirty="0"/>
              <a:t>(</a:t>
            </a:r>
            <a:r>
              <a:rPr lang="en-US" dirty="0">
                <a:solidFill>
                  <a:srgbClr val="BA2121"/>
                </a:solidFill>
              </a:rPr>
              <a:t>'.card-text'</a:t>
            </a:r>
            <a:r>
              <a:rPr lang="en-US" dirty="0"/>
              <a:t>); </a:t>
            </a:r>
            <a:r>
              <a:rPr lang="en-US" b="1" dirty="0" err="1" smtClean="0">
                <a:solidFill>
                  <a:srgbClr val="008000"/>
                </a:solidFill>
              </a:rPr>
              <a:t>this</a:t>
            </a:r>
            <a:r>
              <a:rPr lang="en-US" dirty="0" err="1" smtClean="0"/>
              <a:t>.renderer.setStyle</a:t>
            </a:r>
            <a:r>
              <a:rPr lang="en-US" dirty="0" smtClean="0"/>
              <a:t>(part</a:t>
            </a:r>
            <a:r>
              <a:rPr lang="en-US" dirty="0"/>
              <a:t>, </a:t>
            </a:r>
            <a:r>
              <a:rPr lang="en-US" dirty="0">
                <a:solidFill>
                  <a:srgbClr val="BA2121"/>
                </a:solidFill>
              </a:rPr>
              <a:t>'display'</a:t>
            </a:r>
            <a:r>
              <a:rPr lang="en-US" dirty="0"/>
              <a:t>, </a:t>
            </a:r>
            <a:r>
              <a:rPr lang="en-US" dirty="0">
                <a:solidFill>
                  <a:srgbClr val="BA2121"/>
                </a:solidFill>
              </a:rPr>
              <a:t>'none'</a:t>
            </a:r>
            <a:r>
              <a:rPr lang="en-US" dirty="0"/>
              <a:t>); }</a:t>
            </a:r>
          </a:p>
        </p:txBody>
      </p:sp>
      <p:sp>
        <p:nvSpPr>
          <p:cNvPr id="8" name="Rectangle 7"/>
          <p:cNvSpPr/>
          <p:nvPr/>
        </p:nvSpPr>
        <p:spPr>
          <a:xfrm>
            <a:off x="4644008" y="2488660"/>
            <a:ext cx="4283968" cy="646331"/>
          </a:xfrm>
          <a:prstGeom prst="rect">
            <a:avLst/>
          </a:prstGeom>
          <a:ln>
            <a:solidFill>
              <a:schemeClr val="accent1"/>
            </a:solidFill>
          </a:ln>
        </p:spPr>
        <p:txBody>
          <a:bodyPr wrap="square">
            <a:spAutoFit/>
          </a:bodyPr>
          <a:lstStyle/>
          <a:p>
            <a:r>
              <a:rPr lang="en-US" b="1" dirty="0"/>
              <a:t>@</a:t>
            </a:r>
            <a:r>
              <a:rPr lang="en-US" b="1" dirty="0" err="1"/>
              <a:t>HostListener</a:t>
            </a:r>
            <a:r>
              <a:rPr lang="en-US" dirty="0"/>
              <a:t>('</a:t>
            </a:r>
            <a:r>
              <a:rPr lang="en-US" dirty="0" err="1"/>
              <a:t>mouseout</a:t>
            </a:r>
            <a:r>
              <a:rPr lang="en-US" dirty="0"/>
              <a:t>') </a:t>
            </a:r>
            <a:r>
              <a:rPr lang="en-US" dirty="0" err="1"/>
              <a:t>onMouseOut</a:t>
            </a:r>
            <a:r>
              <a:rPr lang="en-US" dirty="0"/>
              <a:t>() </a:t>
            </a:r>
            <a:r>
              <a:rPr lang="en-US" dirty="0" smtClean="0"/>
              <a:t>{ </a:t>
            </a:r>
            <a:r>
              <a:rPr lang="en-US" dirty="0" err="1" smtClean="0"/>
              <a:t>window.alert</a:t>
            </a:r>
            <a:r>
              <a:rPr lang="en-US" dirty="0"/>
              <a:t>(”</a:t>
            </a:r>
            <a:r>
              <a:rPr lang="en-US" dirty="0" err="1"/>
              <a:t>mpuse</a:t>
            </a:r>
            <a:r>
              <a:rPr lang="en-US" dirty="0"/>
              <a:t> out</a:t>
            </a:r>
            <a:r>
              <a:rPr lang="en-US" dirty="0" smtClean="0"/>
              <a:t>"); }</a:t>
            </a:r>
            <a:endParaRPr lang="en-US" dirty="0"/>
          </a:p>
        </p:txBody>
      </p:sp>
    </p:spTree>
    <p:extLst>
      <p:ext uri="{BB962C8B-B14F-4D97-AF65-F5344CB8AC3E}">
        <p14:creationId xmlns:p14="http://schemas.microsoft.com/office/powerpoint/2010/main" val="114506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smtClean="0"/>
              <a:t>Thank you !</a:t>
            </a:r>
            <a:br>
              <a:rPr lang="en-US" dirty="0" smtClean="0"/>
            </a:br>
            <a:r>
              <a:rPr lang="en-US"/>
              <a:t/>
            </a: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effectLst/>
              </a:rPr>
              <a:t>Component Selector</a:t>
            </a:r>
          </a:p>
          <a:p>
            <a:r>
              <a:rPr lang="en-US" sz="2200" dirty="0" smtClean="0"/>
              <a:t>Structural Directives</a:t>
            </a:r>
          </a:p>
          <a:p>
            <a:r>
              <a:rPr lang="en-US" sz="2200" dirty="0" smtClean="0">
                <a:effectLst/>
              </a:rPr>
              <a:t>Attribute Directives</a:t>
            </a:r>
          </a:p>
          <a:p>
            <a:r>
              <a:rPr lang="en-US" sz="2200" dirty="0" smtClean="0"/>
              <a:t>Custom Directives</a:t>
            </a:r>
            <a:endParaRPr lang="en-US" sz="2200" dirty="0">
              <a:effectLst/>
            </a:endParaRPr>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Directives in Angular</a:t>
            </a:r>
            <a:endParaRPr lang="en-US" dirty="0"/>
          </a:p>
        </p:txBody>
      </p:sp>
      <p:sp>
        <p:nvSpPr>
          <p:cNvPr id="9" name="Content Placeholder 2"/>
          <p:cNvSpPr>
            <a:spLocks noGrp="1"/>
          </p:cNvSpPr>
          <p:nvPr>
            <p:ph sz="quarter" idx="1"/>
          </p:nvPr>
        </p:nvSpPr>
        <p:spPr>
          <a:xfrm>
            <a:off x="467544" y="962447"/>
            <a:ext cx="8208912" cy="5346873"/>
          </a:xfrm>
        </p:spPr>
        <p:txBody>
          <a:bodyPr/>
          <a:lstStyle/>
          <a:p>
            <a:r>
              <a:rPr lang="en-US" dirty="0"/>
              <a:t>Directives are components without a view. </a:t>
            </a:r>
            <a:endParaRPr lang="en-US" dirty="0" smtClean="0"/>
          </a:p>
          <a:p>
            <a:r>
              <a:rPr lang="en-US" dirty="0" smtClean="0"/>
              <a:t>They </a:t>
            </a:r>
            <a:r>
              <a:rPr lang="en-US" dirty="0"/>
              <a:t>are components without a template. </a:t>
            </a:r>
            <a:endParaRPr lang="en-US" dirty="0" smtClean="0"/>
          </a:p>
          <a:p>
            <a:r>
              <a:rPr lang="en-US" dirty="0" smtClean="0"/>
              <a:t>Or</a:t>
            </a:r>
            <a:r>
              <a:rPr lang="en-US" dirty="0"/>
              <a:t> to put it another way, components are directives with a view</a:t>
            </a:r>
            <a:r>
              <a:rPr lang="en-US" dirty="0" smtClean="0"/>
              <a:t>.</a:t>
            </a:r>
          </a:p>
          <a:p>
            <a:r>
              <a:rPr lang="en-US" dirty="0"/>
              <a:t>Everything you can do with a directive you can also do with a component. But not everything you can do with a component you can do with a directive</a:t>
            </a:r>
            <a:r>
              <a:rPr lang="en-US" dirty="0" smtClean="0"/>
              <a:t>.</a:t>
            </a:r>
          </a:p>
          <a:p>
            <a:r>
              <a:rPr lang="en-US" dirty="0"/>
              <a:t>We typically associate directives to existing elements by use attribute selectors, like so</a:t>
            </a:r>
            <a:r>
              <a:rPr lang="en-US" dirty="0" smtClean="0"/>
              <a:t>:</a:t>
            </a:r>
            <a:br>
              <a:rPr lang="en-US" dirty="0" smtClean="0"/>
            </a:br>
            <a:r>
              <a:rPr lang="en-US" dirty="0" smtClean="0"/>
              <a:t>&lt;</a:t>
            </a:r>
            <a:r>
              <a:rPr lang="en-US" b="1" dirty="0" err="1"/>
              <a:t>elemenent</a:t>
            </a:r>
            <a:r>
              <a:rPr lang="en-US" dirty="0"/>
              <a:t> </a:t>
            </a:r>
            <a:r>
              <a:rPr lang="en-US" dirty="0" err="1"/>
              <a:t>aDirective</a:t>
            </a:r>
            <a:r>
              <a:rPr lang="en-US" dirty="0"/>
              <a:t>&gt;&lt;/</a:t>
            </a:r>
            <a:r>
              <a:rPr lang="en-US" b="1" dirty="0"/>
              <a:t>element</a:t>
            </a:r>
            <a:r>
              <a:rPr lang="en-US" dirty="0" smtClean="0"/>
              <a:t>&gt;</a:t>
            </a:r>
          </a:p>
          <a:p>
            <a:endParaRPr lang="en-US" dirty="0"/>
          </a:p>
          <a:p>
            <a:r>
              <a:rPr lang="en-US" dirty="0" smtClean="0"/>
              <a:t>There are 3 types of directives : </a:t>
            </a:r>
          </a:p>
          <a:p>
            <a:pPr lvl="1"/>
            <a:r>
              <a:rPr lang="en-US" dirty="0" smtClean="0"/>
              <a:t>Component Selector: Directives with view </a:t>
            </a:r>
          </a:p>
          <a:p>
            <a:pPr lvl="1"/>
            <a:r>
              <a:rPr lang="en-US" dirty="0" smtClean="0"/>
              <a:t>Structural Directives : Responsible for HTML layout, shape ore reshape DOM structure by adding or removing or manipulating host elements to which its attached. </a:t>
            </a:r>
            <a:r>
              <a:rPr lang="en-US" dirty="0" err="1" smtClean="0"/>
              <a:t>Eg</a:t>
            </a:r>
            <a:r>
              <a:rPr lang="en-US" dirty="0" smtClean="0"/>
              <a:t>:  *</a:t>
            </a:r>
            <a:r>
              <a:rPr lang="en-US" dirty="0" err="1" smtClean="0"/>
              <a:t>ngFor</a:t>
            </a:r>
            <a:r>
              <a:rPr lang="en-US" dirty="0" smtClean="0"/>
              <a:t>, *</a:t>
            </a:r>
            <a:r>
              <a:rPr lang="en-US" dirty="0" err="1" smtClean="0"/>
              <a:t>ngIf</a:t>
            </a:r>
            <a:r>
              <a:rPr lang="en-US" dirty="0" smtClean="0"/>
              <a:t>, *</a:t>
            </a:r>
            <a:r>
              <a:rPr lang="en-US" dirty="0" err="1" smtClean="0"/>
              <a:t>ngSwitch</a:t>
            </a:r>
            <a:endParaRPr lang="en-US" dirty="0" smtClean="0"/>
          </a:p>
          <a:p>
            <a:pPr lvl="1"/>
            <a:r>
              <a:rPr lang="en-US" dirty="0" smtClean="0"/>
              <a:t>Attribute Directives – Listen to and modify behavior of HTML elements. </a:t>
            </a:r>
            <a:r>
              <a:rPr lang="en-US" dirty="0" err="1" smtClean="0"/>
              <a:t>Eg</a:t>
            </a:r>
            <a:r>
              <a:rPr lang="en-US" dirty="0" smtClean="0"/>
              <a:t>:</a:t>
            </a:r>
            <a:br>
              <a:rPr lang="en-US" dirty="0" smtClean="0"/>
            </a:br>
            <a:r>
              <a:rPr lang="en-US" dirty="0" err="1" smtClean="0"/>
              <a:t>ngClass</a:t>
            </a:r>
            <a:r>
              <a:rPr lang="en-US" dirty="0" smtClean="0"/>
              <a:t>, </a:t>
            </a:r>
            <a:r>
              <a:rPr lang="en-US" dirty="0" err="1" smtClean="0"/>
              <a:t>ngStyle</a:t>
            </a:r>
            <a:r>
              <a:rPr lang="en-US" dirty="0" smtClean="0"/>
              <a:t>, </a:t>
            </a:r>
            <a:r>
              <a:rPr lang="en-US" dirty="0" err="1" smtClean="0"/>
              <a:t>ngModel</a:t>
            </a:r>
            <a:endParaRPr lang="en-US" dirty="0"/>
          </a:p>
        </p:txBody>
      </p:sp>
    </p:spTree>
    <p:extLst>
      <p:ext uri="{BB962C8B-B14F-4D97-AF65-F5344CB8AC3E}">
        <p14:creationId xmlns:p14="http://schemas.microsoft.com/office/powerpoint/2010/main" val="19607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Structural Directives</a:t>
            </a:r>
            <a:endParaRPr lang="en-US" dirty="0"/>
          </a:p>
        </p:txBody>
      </p:sp>
      <p:sp>
        <p:nvSpPr>
          <p:cNvPr id="9" name="Content Placeholder 2"/>
          <p:cNvSpPr>
            <a:spLocks noGrp="1"/>
          </p:cNvSpPr>
          <p:nvPr>
            <p:ph sz="quarter" idx="1"/>
          </p:nvPr>
        </p:nvSpPr>
        <p:spPr>
          <a:xfrm>
            <a:off x="467544" y="962447"/>
            <a:ext cx="8136904" cy="3978721"/>
          </a:xfrm>
        </p:spPr>
        <p:txBody>
          <a:bodyPr/>
          <a:lstStyle/>
          <a:p>
            <a:r>
              <a:rPr lang="en-US" dirty="0" smtClean="0"/>
              <a:t>*</a:t>
            </a:r>
            <a:r>
              <a:rPr lang="en-US" dirty="0" err="1" smtClean="0"/>
              <a:t>ngIf</a:t>
            </a:r>
            <a:r>
              <a:rPr lang="en-US" dirty="0"/>
              <a:t> adds and removes elements in the DOM based on the results of an expression.</a:t>
            </a:r>
          </a:p>
          <a:p>
            <a:r>
              <a:rPr lang="en-US" dirty="0" smtClean="0"/>
              <a:t>*</a:t>
            </a:r>
            <a:r>
              <a:rPr lang="en-US" dirty="0" err="1" smtClean="0"/>
              <a:t>ngSwitch</a:t>
            </a:r>
            <a:r>
              <a:rPr lang="en-US" dirty="0"/>
              <a:t> displays one element (and its children) from a set of possible options, based on some condition.</a:t>
            </a:r>
          </a:p>
          <a:p>
            <a:r>
              <a:rPr lang="en-US" dirty="0" smtClean="0"/>
              <a:t>*</a:t>
            </a:r>
            <a:r>
              <a:rPr lang="en-US" dirty="0" err="1" smtClean="0"/>
              <a:t>ngFor</a:t>
            </a:r>
            <a:r>
              <a:rPr lang="en-US" dirty="0"/>
              <a:t> is a repeater directive which outputs a list of elements by iterating over an array</a:t>
            </a:r>
            <a:r>
              <a:rPr lang="en-US" dirty="0" smtClean="0"/>
              <a:t>.</a:t>
            </a:r>
          </a:p>
          <a:p>
            <a:r>
              <a:rPr lang="en-US" dirty="0"/>
              <a:t>A</a:t>
            </a:r>
            <a:r>
              <a:rPr lang="en-US" dirty="0" smtClean="0"/>
              <a:t>pply </a:t>
            </a:r>
            <a:r>
              <a:rPr lang="en-US" dirty="0"/>
              <a:t>a structural directive to a </a:t>
            </a:r>
            <a:r>
              <a:rPr lang="en-US" i="1" dirty="0"/>
              <a:t>host element</a:t>
            </a:r>
            <a:r>
              <a:rPr lang="en-US" dirty="0"/>
              <a:t>. The directive then does whatever it's supposed to do with that host element and its </a:t>
            </a:r>
            <a:r>
              <a:rPr lang="en-US" dirty="0" err="1"/>
              <a:t>descendents</a:t>
            </a:r>
            <a:r>
              <a:rPr lang="en-US" dirty="0"/>
              <a:t>.</a:t>
            </a:r>
          </a:p>
          <a:p>
            <a:r>
              <a:rPr lang="en-US" dirty="0"/>
              <a:t>Structural directives are easy to recognize. An asterisk (*) precedes the directive attribute name as in this example</a:t>
            </a:r>
            <a:r>
              <a:rPr lang="en-US" dirty="0" smtClean="0"/>
              <a:t>.</a:t>
            </a:r>
          </a:p>
          <a:p>
            <a:r>
              <a:rPr lang="en-US" dirty="0"/>
              <a:t>No brackets. No parentheses. Just *</a:t>
            </a:r>
            <a:r>
              <a:rPr lang="en-US" dirty="0" err="1"/>
              <a:t>ngIf</a:t>
            </a:r>
            <a:r>
              <a:rPr lang="en-US" dirty="0"/>
              <a:t> set to a string.</a:t>
            </a:r>
          </a:p>
        </p:txBody>
      </p:sp>
    </p:spTree>
    <p:extLst>
      <p:ext uri="{BB962C8B-B14F-4D97-AF65-F5344CB8AC3E}">
        <p14:creationId xmlns:p14="http://schemas.microsoft.com/office/powerpoint/2010/main" val="14370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a:t>
            </a:r>
            <a:r>
              <a:rPr lang="en-US" dirty="0" err="1" smtClean="0"/>
              <a:t>ngFor</a:t>
            </a:r>
            <a:endParaRPr lang="en-US" dirty="0"/>
          </a:p>
        </p:txBody>
      </p:sp>
      <p:sp>
        <p:nvSpPr>
          <p:cNvPr id="9" name="Content Placeholder 2"/>
          <p:cNvSpPr>
            <a:spLocks noGrp="1"/>
          </p:cNvSpPr>
          <p:nvPr>
            <p:ph sz="quarter" idx="1"/>
          </p:nvPr>
        </p:nvSpPr>
        <p:spPr>
          <a:xfrm>
            <a:off x="467544" y="908720"/>
            <a:ext cx="8280920" cy="594345"/>
          </a:xfrm>
        </p:spPr>
        <p:txBody>
          <a:bodyPr/>
          <a:lstStyle/>
          <a:p>
            <a:r>
              <a:rPr lang="en-US" dirty="0"/>
              <a:t>It’s point is to repeat a given HTML template once for each value in an array, each time passing it the array value as context for string interpolation or binding</a:t>
            </a:r>
            <a:r>
              <a:rPr lang="en-US" dirty="0" smtClean="0"/>
              <a:t>.</a:t>
            </a:r>
          </a:p>
          <a:p>
            <a:endParaRPr lang="en-US" sz="1800" dirty="0"/>
          </a:p>
          <a:p>
            <a:endParaRPr lang="en-US" dirty="0" smtClean="0"/>
          </a:p>
          <a:p>
            <a:endParaRPr lang="en-US" sz="1800" dirty="0"/>
          </a:p>
          <a:p>
            <a:endParaRPr lang="en-US" dirty="0" smtClean="0"/>
          </a:p>
          <a:p>
            <a:endParaRPr lang="en-US" sz="1800" dirty="0"/>
          </a:p>
          <a:p>
            <a:endParaRPr lang="en-US" dirty="0" smtClean="0"/>
          </a:p>
          <a:p>
            <a:endParaRPr lang="en-US" sz="1800" dirty="0"/>
          </a:p>
          <a:p>
            <a:endParaRPr lang="it-IT" dirty="0" smtClean="0"/>
          </a:p>
          <a:p>
            <a:endParaRPr lang="it-IT" dirty="0"/>
          </a:p>
          <a:p>
            <a:endParaRPr lang="it-IT" dirty="0" smtClean="0"/>
          </a:p>
          <a:p>
            <a:r>
              <a:rPr lang="it-IT" dirty="0" smtClean="0"/>
              <a:t>Here </a:t>
            </a:r>
            <a:r>
              <a:rPr lang="it-IT" dirty="0" err="1" smtClean="0"/>
              <a:t>pno</a:t>
            </a:r>
            <a:r>
              <a:rPr lang="it-IT" dirty="0" smtClean="0"/>
              <a:t> and i are </a:t>
            </a:r>
            <a:r>
              <a:rPr lang="it-IT" dirty="0" err="1" smtClean="0"/>
              <a:t>template</a:t>
            </a:r>
            <a:r>
              <a:rPr lang="it-IT" dirty="0" smtClean="0"/>
              <a:t> input </a:t>
            </a:r>
            <a:r>
              <a:rPr lang="it-IT" dirty="0" err="1" smtClean="0"/>
              <a:t>variable</a:t>
            </a:r>
            <a:r>
              <a:rPr lang="it-IT" dirty="0" smtClean="0"/>
              <a:t> </a:t>
            </a:r>
            <a:r>
              <a:rPr lang="it-IT" dirty="0" err="1"/>
              <a:t>whose</a:t>
            </a:r>
            <a:r>
              <a:rPr lang="it-IT" dirty="0"/>
              <a:t> </a:t>
            </a:r>
            <a:r>
              <a:rPr lang="it-IT" dirty="0" err="1"/>
              <a:t>value</a:t>
            </a:r>
            <a:r>
              <a:rPr lang="it-IT" dirty="0"/>
              <a:t> </a:t>
            </a:r>
            <a:r>
              <a:rPr lang="it-IT" dirty="0" err="1"/>
              <a:t>you</a:t>
            </a:r>
            <a:r>
              <a:rPr lang="it-IT" dirty="0"/>
              <a:t> can </a:t>
            </a:r>
            <a:r>
              <a:rPr lang="it-IT" dirty="0" err="1"/>
              <a:t>reference</a:t>
            </a:r>
            <a:r>
              <a:rPr lang="it-IT" dirty="0"/>
              <a:t> </a:t>
            </a:r>
            <a:r>
              <a:rPr lang="it-IT" i="1" dirty="0" err="1"/>
              <a:t>within</a:t>
            </a:r>
            <a:r>
              <a:rPr lang="it-IT" dirty="0"/>
              <a:t> a single </a:t>
            </a:r>
            <a:r>
              <a:rPr lang="it-IT" dirty="0" err="1"/>
              <a:t>instance</a:t>
            </a:r>
            <a:r>
              <a:rPr lang="it-IT" dirty="0"/>
              <a:t> of the </a:t>
            </a:r>
            <a:r>
              <a:rPr lang="it-IT" dirty="0" err="1"/>
              <a:t>template</a:t>
            </a:r>
            <a:r>
              <a:rPr lang="it-IT" dirty="0"/>
              <a:t>.</a:t>
            </a:r>
            <a:endParaRPr lang="en-US" dirty="0" smtClean="0"/>
          </a:p>
        </p:txBody>
      </p:sp>
      <p:sp>
        <p:nvSpPr>
          <p:cNvPr id="2" name="TextBox 1"/>
          <p:cNvSpPr txBox="1"/>
          <p:nvPr/>
        </p:nvSpPr>
        <p:spPr>
          <a:xfrm>
            <a:off x="1619672" y="1643385"/>
            <a:ext cx="4777911" cy="2031325"/>
          </a:xfrm>
          <a:prstGeom prst="rect">
            <a:avLst/>
          </a:prstGeom>
          <a:noFill/>
        </p:spPr>
        <p:txBody>
          <a:bodyPr wrap="none" rtlCol="0">
            <a:spAutoFit/>
          </a:bodyPr>
          <a:lstStyle/>
          <a:p>
            <a:r>
              <a:rPr lang="en-US" dirty="0" smtClean="0"/>
              <a:t>		</a:t>
            </a:r>
            <a:r>
              <a:rPr lang="en-US" dirty="0"/>
              <a:t>Simple Ex : </a:t>
            </a:r>
            <a:endParaRPr lang="en-US" dirty="0" smtClean="0"/>
          </a:p>
          <a:p>
            <a:r>
              <a:rPr lang="en-US" dirty="0" smtClean="0"/>
              <a:t>&lt;</a:t>
            </a:r>
            <a:r>
              <a:rPr lang="en-US" dirty="0" err="1"/>
              <a:t>ul</a:t>
            </a:r>
            <a:r>
              <a:rPr lang="en-US" dirty="0" smtClean="0"/>
              <a:t>&gt;&lt;</a:t>
            </a:r>
            <a:r>
              <a:rPr lang="en-US" dirty="0"/>
              <a:t>li *</a:t>
            </a:r>
            <a:r>
              <a:rPr lang="en-US" dirty="0" err="1"/>
              <a:t>ngFor</a:t>
            </a:r>
            <a:r>
              <a:rPr lang="en-US" dirty="0"/>
              <a:t>="let </a:t>
            </a:r>
            <a:r>
              <a:rPr lang="en-US" dirty="0" err="1"/>
              <a:t>pno</a:t>
            </a:r>
            <a:r>
              <a:rPr lang="en-US" dirty="0"/>
              <a:t> of [1,2,3,5,7,11,13,17]"&gt; </a:t>
            </a:r>
          </a:p>
          <a:p>
            <a:r>
              <a:rPr lang="en-US" dirty="0" smtClean="0"/>
              <a:t>	{{ </a:t>
            </a:r>
            <a:r>
              <a:rPr lang="en-US" dirty="0" err="1"/>
              <a:t>pno</a:t>
            </a:r>
            <a:r>
              <a:rPr lang="en-US" dirty="0"/>
              <a:t> </a:t>
            </a:r>
            <a:r>
              <a:rPr lang="en-US" dirty="0" smtClean="0"/>
              <a:t>}}	&lt;/</a:t>
            </a:r>
            <a:r>
              <a:rPr lang="en-US" dirty="0"/>
              <a:t>li</a:t>
            </a:r>
            <a:r>
              <a:rPr lang="en-US" dirty="0" smtClean="0"/>
              <a:t>&gt;&lt;/</a:t>
            </a:r>
            <a:r>
              <a:rPr lang="en-US" dirty="0" err="1"/>
              <a:t>ul</a:t>
            </a:r>
            <a:r>
              <a:rPr lang="en-US" dirty="0" smtClean="0"/>
              <a:t>&gt;</a:t>
            </a:r>
          </a:p>
          <a:p>
            <a:r>
              <a:rPr lang="en-US" dirty="0" smtClean="0"/>
              <a:t>In </a:t>
            </a:r>
            <a:r>
              <a:rPr lang="en-US" dirty="0" err="1" smtClean="0"/>
              <a:t>AppComponent</a:t>
            </a:r>
            <a:r>
              <a:rPr lang="en-US" dirty="0" smtClean="0"/>
              <a:t> add a property :</a:t>
            </a:r>
          </a:p>
          <a:p>
            <a:r>
              <a:rPr lang="en-US" dirty="0"/>
              <a:t>	</a:t>
            </a:r>
            <a:r>
              <a:rPr lang="en-US" dirty="0" err="1" smtClean="0"/>
              <a:t>nos:number</a:t>
            </a:r>
            <a:r>
              <a:rPr lang="en-US" dirty="0" smtClean="0"/>
              <a:t>[]=[5,6,7,8,9];</a:t>
            </a:r>
          </a:p>
          <a:p>
            <a:r>
              <a:rPr lang="en-US" dirty="0" smtClean="0"/>
              <a:t>And change the above syntax to :</a:t>
            </a:r>
          </a:p>
          <a:p>
            <a:r>
              <a:rPr lang="en-US" dirty="0" smtClean="0"/>
              <a:t>	</a:t>
            </a:r>
            <a:r>
              <a:rPr lang="en-US" dirty="0"/>
              <a:t> *</a:t>
            </a:r>
            <a:r>
              <a:rPr lang="en-US" dirty="0" err="1"/>
              <a:t>ngFor</a:t>
            </a:r>
            <a:r>
              <a:rPr lang="en-US" dirty="0"/>
              <a:t>=" </a:t>
            </a:r>
            <a:r>
              <a:rPr lang="en-US" dirty="0" smtClean="0"/>
              <a:t>let </a:t>
            </a:r>
            <a:r>
              <a:rPr lang="en-US" dirty="0" err="1"/>
              <a:t>pno</a:t>
            </a:r>
            <a:r>
              <a:rPr lang="en-US" dirty="0"/>
              <a:t> of </a:t>
            </a:r>
            <a:r>
              <a:rPr lang="en-US" dirty="0" err="1" smtClean="0"/>
              <a:t>nos</a:t>
            </a:r>
            <a:r>
              <a:rPr lang="en-US" dirty="0" smtClean="0"/>
              <a:t>”</a:t>
            </a:r>
            <a:endParaRPr lang="en-US" dirty="0"/>
          </a:p>
        </p:txBody>
      </p:sp>
      <p:sp>
        <p:nvSpPr>
          <p:cNvPr id="3" name="TextBox 2"/>
          <p:cNvSpPr txBox="1"/>
          <p:nvPr/>
        </p:nvSpPr>
        <p:spPr>
          <a:xfrm>
            <a:off x="1331640" y="3945830"/>
            <a:ext cx="5912003" cy="923330"/>
          </a:xfrm>
          <a:prstGeom prst="rect">
            <a:avLst/>
          </a:prstGeom>
          <a:noFill/>
        </p:spPr>
        <p:txBody>
          <a:bodyPr wrap="none" rtlCol="0">
            <a:spAutoFit/>
          </a:bodyPr>
          <a:lstStyle/>
          <a:p>
            <a:r>
              <a:rPr lang="en-US" dirty="0"/>
              <a:t>to get the index of the item in the array we are iterating over</a:t>
            </a:r>
            <a:r>
              <a:rPr lang="en-US" dirty="0" smtClean="0"/>
              <a:t>.</a:t>
            </a:r>
          </a:p>
          <a:p>
            <a:r>
              <a:rPr lang="en-US" dirty="0"/>
              <a:t>&lt;</a:t>
            </a:r>
            <a:r>
              <a:rPr lang="en-US" dirty="0" err="1"/>
              <a:t>ul</a:t>
            </a:r>
            <a:r>
              <a:rPr lang="en-US" dirty="0"/>
              <a:t>&gt;&lt;li *</a:t>
            </a:r>
            <a:r>
              <a:rPr lang="en-US" dirty="0" err="1"/>
              <a:t>ngFor</a:t>
            </a:r>
            <a:r>
              <a:rPr lang="en-US" dirty="0"/>
              <a:t>="let </a:t>
            </a:r>
            <a:r>
              <a:rPr lang="en-US" dirty="0" err="1"/>
              <a:t>pno</a:t>
            </a:r>
            <a:r>
              <a:rPr lang="en-US" dirty="0"/>
              <a:t> of [1,2,3,5,7,11,13,17</a:t>
            </a:r>
            <a:r>
              <a:rPr lang="en-US" dirty="0" smtClean="0"/>
              <a:t>];let </a:t>
            </a:r>
            <a:r>
              <a:rPr lang="en-US" dirty="0" err="1" smtClean="0"/>
              <a:t>i</a:t>
            </a:r>
            <a:r>
              <a:rPr lang="en-US" dirty="0" smtClean="0"/>
              <a:t> = index"&gt; </a:t>
            </a:r>
            <a:endParaRPr lang="en-US" dirty="0"/>
          </a:p>
          <a:p>
            <a:r>
              <a:rPr lang="en-US" dirty="0"/>
              <a:t>	</a:t>
            </a:r>
            <a:r>
              <a:rPr lang="en-US" dirty="0" smtClean="0"/>
              <a:t>{{</a:t>
            </a:r>
            <a:r>
              <a:rPr lang="en-US" dirty="0" err="1" smtClean="0"/>
              <a:t>i</a:t>
            </a:r>
            <a:r>
              <a:rPr lang="en-US" dirty="0" smtClean="0"/>
              <a:t>}} : {{ </a:t>
            </a:r>
            <a:r>
              <a:rPr lang="en-US" dirty="0" err="1"/>
              <a:t>pno</a:t>
            </a:r>
            <a:r>
              <a:rPr lang="en-US" dirty="0"/>
              <a:t> }}	&lt;/li&gt;&lt;/</a:t>
            </a:r>
            <a:r>
              <a:rPr lang="en-US" dirty="0" err="1"/>
              <a:t>ul</a:t>
            </a:r>
            <a:r>
              <a:rPr lang="en-US" dirty="0" smtClean="0"/>
              <a:t>&gt;</a:t>
            </a:r>
            <a:endParaRPr lang="en-US" dirty="0"/>
          </a:p>
        </p:txBody>
      </p:sp>
    </p:spTree>
    <p:extLst>
      <p:ext uri="{BB962C8B-B14F-4D97-AF65-F5344CB8AC3E}">
        <p14:creationId xmlns:p14="http://schemas.microsoft.com/office/powerpoint/2010/main" val="44715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a:t>
            </a:r>
            <a:r>
              <a:rPr lang="en-US" dirty="0" err="1" smtClean="0"/>
              <a:t>ngIf</a:t>
            </a:r>
            <a:endParaRPr lang="en-US" dirty="0"/>
          </a:p>
        </p:txBody>
      </p:sp>
      <p:sp>
        <p:nvSpPr>
          <p:cNvPr id="9" name="Content Placeholder 2"/>
          <p:cNvSpPr>
            <a:spLocks noGrp="1"/>
          </p:cNvSpPr>
          <p:nvPr>
            <p:ph sz="quarter" idx="1"/>
          </p:nvPr>
        </p:nvSpPr>
        <p:spPr>
          <a:xfrm>
            <a:off x="467544" y="962447"/>
            <a:ext cx="8136904" cy="2250529"/>
          </a:xfrm>
        </p:spPr>
        <p:txBody>
          <a:bodyPr/>
          <a:lstStyle/>
          <a:p>
            <a:r>
              <a:rPr lang="en-US" dirty="0"/>
              <a:t> It takes a </a:t>
            </a:r>
            <a:r>
              <a:rPr lang="en-US" dirty="0" err="1"/>
              <a:t>boolean</a:t>
            </a:r>
            <a:r>
              <a:rPr lang="en-US" dirty="0"/>
              <a:t> expression and makes an entire chunk of the DOM appear or disappear</a:t>
            </a:r>
            <a:r>
              <a:rPr lang="en-US" dirty="0" smtClean="0"/>
              <a:t>.</a:t>
            </a:r>
          </a:p>
          <a:p>
            <a:r>
              <a:rPr lang="en-US" dirty="0" smtClean="0"/>
              <a:t>It doesn't </a:t>
            </a:r>
            <a:r>
              <a:rPr lang="en-US" dirty="0"/>
              <a:t>hide elements with CSS. </a:t>
            </a:r>
            <a:endParaRPr lang="en-US" dirty="0" smtClean="0"/>
          </a:p>
          <a:p>
            <a:r>
              <a:rPr lang="en-US" dirty="0" smtClean="0"/>
              <a:t>It </a:t>
            </a:r>
            <a:r>
              <a:rPr lang="en-US" dirty="0"/>
              <a:t>adds and removes them physically from the </a:t>
            </a:r>
            <a:r>
              <a:rPr lang="en-US" dirty="0" smtClean="0"/>
              <a:t>DOM, </a:t>
            </a:r>
            <a:r>
              <a:rPr lang="en-US" dirty="0"/>
              <a:t>detaches it from DOM events (the attachments that it made), detaches the component from Angular change detection, and destroys it. The component and DOM nodes can be garbage-collected and free up memory</a:t>
            </a:r>
            <a:r>
              <a:rPr lang="en-US" dirty="0" smtClean="0"/>
              <a:t>.</a:t>
            </a:r>
          </a:p>
          <a:p>
            <a:r>
              <a:rPr lang="en-US" dirty="0"/>
              <a:t>The difference between [hidden]='false' and *</a:t>
            </a:r>
            <a:r>
              <a:rPr lang="en-US" dirty="0" err="1"/>
              <a:t>ngIf</a:t>
            </a:r>
            <a:r>
              <a:rPr lang="en-US" dirty="0"/>
              <a:t>='false' is that the first method simply hides the element. The second method with </a:t>
            </a:r>
            <a:r>
              <a:rPr lang="en-US" dirty="0" err="1"/>
              <a:t>ngIf</a:t>
            </a:r>
            <a:r>
              <a:rPr lang="en-US" dirty="0"/>
              <a:t> removes the element completely from the DOM.</a:t>
            </a:r>
            <a:endParaRPr lang="it-IT" sz="1800" dirty="0"/>
          </a:p>
        </p:txBody>
      </p:sp>
      <p:sp>
        <p:nvSpPr>
          <p:cNvPr id="2" name="Rectangle 1"/>
          <p:cNvSpPr/>
          <p:nvPr/>
        </p:nvSpPr>
        <p:spPr>
          <a:xfrm>
            <a:off x="2123728" y="4100879"/>
            <a:ext cx="4572000" cy="1200329"/>
          </a:xfrm>
          <a:prstGeom prst="rect">
            <a:avLst/>
          </a:prstGeom>
        </p:spPr>
        <p:txBody>
          <a:bodyPr>
            <a:spAutoFit/>
          </a:bodyPr>
          <a:lstStyle/>
          <a:p>
            <a:r>
              <a:rPr lang="en-US" dirty="0"/>
              <a:t>&lt;p *</a:t>
            </a:r>
            <a:r>
              <a:rPr lang="en-US" dirty="0" err="1"/>
              <a:t>ngIf</a:t>
            </a:r>
            <a:r>
              <a:rPr lang="en-US" dirty="0"/>
              <a:t>="true"&gt;  Expression is true and </a:t>
            </a:r>
            <a:r>
              <a:rPr lang="en-US" dirty="0" err="1"/>
              <a:t>ngIf</a:t>
            </a:r>
            <a:r>
              <a:rPr lang="en-US" dirty="0"/>
              <a:t> is true.  This paragraph is in the DOM.&lt;/p&gt;&lt;p *</a:t>
            </a:r>
            <a:r>
              <a:rPr lang="en-US" dirty="0" err="1"/>
              <a:t>ngIf</a:t>
            </a:r>
            <a:r>
              <a:rPr lang="en-US" dirty="0"/>
              <a:t>="false"&gt;  Expression is false and </a:t>
            </a:r>
            <a:r>
              <a:rPr lang="en-US" dirty="0" err="1"/>
              <a:t>ngIf</a:t>
            </a:r>
            <a:r>
              <a:rPr lang="en-US" dirty="0"/>
              <a:t> is false.  This paragraph is not in the DOM.&lt;/p&gt;</a:t>
            </a:r>
          </a:p>
        </p:txBody>
      </p:sp>
      <p:sp>
        <p:nvSpPr>
          <p:cNvPr id="3" name="TextBox 2"/>
          <p:cNvSpPr txBox="1"/>
          <p:nvPr/>
        </p:nvSpPr>
        <p:spPr>
          <a:xfrm>
            <a:off x="1771650" y="5651956"/>
            <a:ext cx="4244560" cy="369332"/>
          </a:xfrm>
          <a:prstGeom prst="rect">
            <a:avLst/>
          </a:prstGeom>
          <a:noFill/>
        </p:spPr>
        <p:txBody>
          <a:bodyPr wrap="none" rtlCol="0">
            <a:spAutoFit/>
          </a:bodyPr>
          <a:lstStyle/>
          <a:p>
            <a:r>
              <a:rPr lang="en-US" dirty="0"/>
              <a:t>only one </a:t>
            </a:r>
            <a:r>
              <a:rPr lang="en-US" i="1" dirty="0"/>
              <a:t>structural</a:t>
            </a:r>
            <a:r>
              <a:rPr lang="en-US" dirty="0"/>
              <a:t> directive to an element.</a:t>
            </a:r>
          </a:p>
        </p:txBody>
      </p:sp>
    </p:spTree>
    <p:extLst>
      <p:ext uri="{BB962C8B-B14F-4D97-AF65-F5344CB8AC3E}">
        <p14:creationId xmlns:p14="http://schemas.microsoft.com/office/powerpoint/2010/main" val="6231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smtClean="0"/>
              <a:t>ngSwitch</a:t>
            </a:r>
            <a:endParaRPr lang="en-US" dirty="0"/>
          </a:p>
        </p:txBody>
      </p:sp>
      <p:sp>
        <p:nvSpPr>
          <p:cNvPr id="9" name="Content Placeholder 2"/>
          <p:cNvSpPr>
            <a:spLocks noGrp="1"/>
          </p:cNvSpPr>
          <p:nvPr>
            <p:ph sz="quarter" idx="1"/>
          </p:nvPr>
        </p:nvSpPr>
        <p:spPr>
          <a:xfrm>
            <a:off x="467544" y="962447"/>
            <a:ext cx="7992888" cy="4698801"/>
          </a:xfrm>
        </p:spPr>
        <p:txBody>
          <a:bodyPr/>
          <a:lstStyle/>
          <a:p>
            <a:r>
              <a:rPr lang="en-US" dirty="0" smtClean="0"/>
              <a:t>The Angular</a:t>
            </a:r>
            <a:r>
              <a:rPr lang="en-US" dirty="0"/>
              <a:t> </a:t>
            </a:r>
            <a:r>
              <a:rPr lang="en-US" dirty="0" err="1"/>
              <a:t>NgSwitch</a:t>
            </a:r>
            <a:r>
              <a:rPr lang="en-US" dirty="0"/>
              <a:t> </a:t>
            </a:r>
            <a:r>
              <a:rPr lang="en-US" dirty="0" smtClean="0"/>
              <a:t>is actually a set of cooperating directives     </a:t>
            </a:r>
            <a:br>
              <a:rPr lang="en-US" dirty="0" smtClean="0"/>
            </a:br>
            <a:r>
              <a:rPr lang="en-US" dirty="0" smtClean="0"/>
              <a:t>   </a:t>
            </a:r>
            <a:r>
              <a:rPr lang="en-US" dirty="0"/>
              <a:t> </a:t>
            </a:r>
            <a:r>
              <a:rPr lang="en-US" dirty="0" err="1"/>
              <a:t>NgSwitch</a:t>
            </a:r>
            <a:r>
              <a:rPr lang="en-US" dirty="0" smtClean="0"/>
              <a:t>,</a:t>
            </a:r>
            <a:r>
              <a:rPr lang="en-US" dirty="0"/>
              <a:t> </a:t>
            </a:r>
            <a:r>
              <a:rPr lang="en-US" dirty="0" err="1"/>
              <a:t>NgSwitchCase</a:t>
            </a:r>
            <a:r>
              <a:rPr lang="en-US" dirty="0"/>
              <a:t>, and </a:t>
            </a:r>
            <a:r>
              <a:rPr lang="en-US" dirty="0" err="1"/>
              <a:t>NgSwitchDefault</a:t>
            </a:r>
            <a:r>
              <a:rPr lang="en-US" dirty="0" smtClean="0"/>
              <a:t>.</a:t>
            </a:r>
          </a:p>
          <a:p>
            <a:r>
              <a:rPr lang="en-US" dirty="0"/>
              <a:t>We bind an expression to the </a:t>
            </a:r>
            <a:r>
              <a:rPr lang="en-US" dirty="0" err="1"/>
              <a:t>ngSwitch</a:t>
            </a:r>
            <a:r>
              <a:rPr lang="en-US" dirty="0"/>
              <a:t> directive</a:t>
            </a:r>
            <a:r>
              <a:rPr lang="en-US" dirty="0" smtClean="0"/>
              <a:t>.</a:t>
            </a:r>
          </a:p>
          <a:p>
            <a:r>
              <a:rPr lang="en-US" dirty="0" err="1"/>
              <a:t>NgSwitch</a:t>
            </a:r>
            <a:r>
              <a:rPr lang="en-US" dirty="0"/>
              <a:t> itself is not a structural directive. It's an attribute directive that controls the behavior of the other two switch directives. </a:t>
            </a:r>
            <a:endParaRPr lang="en-US" dirty="0" smtClean="0"/>
          </a:p>
          <a:p>
            <a:r>
              <a:rPr lang="en-US" b="1" dirty="0" smtClean="0"/>
              <a:t>That's </a:t>
            </a:r>
            <a:r>
              <a:rPr lang="en-US" b="1" dirty="0"/>
              <a:t>why you write [</a:t>
            </a:r>
            <a:r>
              <a:rPr lang="en-US" b="1" dirty="0" err="1"/>
              <a:t>ngSwitch</a:t>
            </a:r>
            <a:r>
              <a:rPr lang="en-US" b="1" dirty="0"/>
              <a:t>], never *</a:t>
            </a:r>
            <a:r>
              <a:rPr lang="en-US" b="1" dirty="0" err="1"/>
              <a:t>ngSwitch</a:t>
            </a:r>
            <a:r>
              <a:rPr lang="en-US" b="1" dirty="0"/>
              <a:t>.</a:t>
            </a:r>
          </a:p>
          <a:p>
            <a:r>
              <a:rPr lang="en-US" dirty="0"/>
              <a:t>The </a:t>
            </a:r>
            <a:r>
              <a:rPr lang="en-US" dirty="0" err="1"/>
              <a:t>ngSwitchCase</a:t>
            </a:r>
            <a:r>
              <a:rPr lang="en-US" dirty="0"/>
              <a:t> directive lets us define a condition which if it matches the expression in (1) will render the element it’s attached to.</a:t>
            </a:r>
          </a:p>
          <a:p>
            <a:r>
              <a:rPr lang="en-US" dirty="0"/>
              <a:t>If no conditions are met in the switch statement it will check to see if there is an </a:t>
            </a:r>
            <a:r>
              <a:rPr lang="en-US" dirty="0" err="1"/>
              <a:t>ngSwitchDefault</a:t>
            </a:r>
            <a:r>
              <a:rPr lang="en-US" dirty="0"/>
              <a:t> directive, if there is it will render the element </a:t>
            </a:r>
            <a:r>
              <a:rPr lang="en-US" dirty="0" err="1"/>
              <a:t>thats</a:t>
            </a:r>
            <a:r>
              <a:rPr lang="en-US" dirty="0"/>
              <a:t> attached to, however it is optional — if it’s not present it simply won’t display anything if no matching </a:t>
            </a:r>
            <a:r>
              <a:rPr lang="en-US" dirty="0" err="1"/>
              <a:t>ngSwitchCase</a:t>
            </a:r>
            <a:r>
              <a:rPr lang="en-US" dirty="0"/>
              <a:t> directive is found.</a:t>
            </a:r>
          </a:p>
          <a:p>
            <a:r>
              <a:rPr lang="en-US" dirty="0"/>
              <a:t>The key difference between the </a:t>
            </a:r>
            <a:r>
              <a:rPr lang="en-US" dirty="0" err="1"/>
              <a:t>ngIf</a:t>
            </a:r>
            <a:r>
              <a:rPr lang="en-US" dirty="0"/>
              <a:t> solution is that by using </a:t>
            </a:r>
            <a:r>
              <a:rPr lang="en-US" dirty="0" err="1"/>
              <a:t>NgSwitch</a:t>
            </a:r>
            <a:r>
              <a:rPr lang="en-US" dirty="0"/>
              <a:t> we evaluate the expression only once and then choose the element to display based on the result.</a:t>
            </a:r>
            <a:endParaRPr lang="it-IT" sz="1800" dirty="0"/>
          </a:p>
        </p:txBody>
      </p:sp>
    </p:spTree>
    <p:extLst>
      <p:ext uri="{BB962C8B-B14F-4D97-AF65-F5344CB8AC3E}">
        <p14:creationId xmlns:p14="http://schemas.microsoft.com/office/powerpoint/2010/main" val="3835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err="1" smtClean="0"/>
              <a:t>ngSwitch</a:t>
            </a:r>
            <a:r>
              <a:rPr lang="en-US" dirty="0" smtClean="0"/>
              <a:t> Example</a:t>
            </a:r>
            <a:endParaRPr lang="en-US" dirty="0"/>
          </a:p>
        </p:txBody>
      </p:sp>
      <p:sp>
        <p:nvSpPr>
          <p:cNvPr id="2" name="Rectangle 1"/>
          <p:cNvSpPr/>
          <p:nvPr/>
        </p:nvSpPr>
        <p:spPr>
          <a:xfrm>
            <a:off x="575048" y="880227"/>
            <a:ext cx="4501008" cy="4801314"/>
          </a:xfrm>
          <a:prstGeom prst="rect">
            <a:avLst/>
          </a:prstGeom>
          <a:ln>
            <a:solidFill>
              <a:schemeClr val="accent1"/>
            </a:solidFill>
          </a:ln>
        </p:spPr>
        <p:txBody>
          <a:bodyPr wrap="square">
            <a:spAutoFit/>
          </a:bodyPr>
          <a:lstStyle/>
          <a:p>
            <a:r>
              <a:rPr lang="en-US" dirty="0">
                <a:latin typeface="Calibri" charset="0"/>
                <a:ea typeface="Calibri" charset="0"/>
                <a:cs typeface="Calibri" charset="0"/>
              </a:rPr>
              <a:t>&lt;</a:t>
            </a:r>
            <a:r>
              <a:rPr lang="en-US" dirty="0" err="1">
                <a:latin typeface="Calibri" charset="0"/>
                <a:ea typeface="Calibri" charset="0"/>
                <a:cs typeface="Calibri" charset="0"/>
              </a:rPr>
              <a:t>ul</a:t>
            </a:r>
            <a:r>
              <a:rPr lang="en-US" dirty="0">
                <a:latin typeface="Calibri" charset="0"/>
                <a:ea typeface="Calibri" charset="0"/>
                <a:cs typeface="Calibri" charset="0"/>
              </a:rPr>
              <a:t> *</a:t>
            </a:r>
            <a:r>
              <a:rPr lang="en-US" dirty="0" err="1">
                <a:latin typeface="Calibri" charset="0"/>
                <a:ea typeface="Calibri" charset="0"/>
                <a:cs typeface="Calibri" charset="0"/>
              </a:rPr>
              <a:t>ngFor</a:t>
            </a:r>
            <a:r>
              <a:rPr lang="en-US" dirty="0">
                <a:latin typeface="Calibri" charset="0"/>
                <a:ea typeface="Calibri" charset="0"/>
                <a:cs typeface="Calibri" charset="0"/>
              </a:rPr>
              <a:t>="let person of </a:t>
            </a:r>
            <a:r>
              <a:rPr lang="en-US" dirty="0" smtClean="0">
                <a:latin typeface="Calibri" charset="0"/>
                <a:ea typeface="Calibri" charset="0"/>
                <a:cs typeface="Calibri" charset="0"/>
              </a:rPr>
              <a:t>people”  [</a:t>
            </a:r>
            <a:r>
              <a:rPr lang="en-US" dirty="0" err="1">
                <a:latin typeface="Calibri" charset="0"/>
                <a:ea typeface="Calibri" charset="0"/>
                <a:cs typeface="Calibri" charset="0"/>
              </a:rPr>
              <a:t>ngSwitch</a:t>
            </a:r>
            <a:r>
              <a:rPr lang="en-US" dirty="0">
                <a:latin typeface="Calibri" charset="0"/>
                <a:ea typeface="Calibri" charset="0"/>
                <a:cs typeface="Calibri" charset="0"/>
              </a:rPr>
              <a:t>]="</a:t>
            </a:r>
            <a:r>
              <a:rPr lang="en-US" dirty="0" err="1">
                <a:latin typeface="Calibri" charset="0"/>
                <a:ea typeface="Calibri" charset="0"/>
                <a:cs typeface="Calibri" charset="0"/>
              </a:rPr>
              <a:t>person.country</a:t>
            </a:r>
            <a:r>
              <a:rPr lang="en-US" dirty="0">
                <a:latin typeface="Calibri" charset="0"/>
                <a:ea typeface="Calibri" charset="0"/>
                <a:cs typeface="Calibri" charset="0"/>
              </a:rPr>
              <a:t>"&gt; </a:t>
            </a:r>
            <a:br>
              <a:rPr lang="en-US" dirty="0">
                <a:latin typeface="Calibri" charset="0"/>
                <a:ea typeface="Calibri" charset="0"/>
                <a:cs typeface="Calibri" charset="0"/>
              </a:rPr>
            </a:br>
            <a:r>
              <a:rPr lang="en-US" dirty="0">
                <a:latin typeface="Calibri" charset="0"/>
                <a:ea typeface="Calibri" charset="0"/>
                <a:cs typeface="Calibri" charset="0"/>
              </a:rPr>
              <a:t>&lt;li *</a:t>
            </a:r>
            <a:r>
              <a:rPr lang="en-US" dirty="0" err="1">
                <a:latin typeface="Calibri" charset="0"/>
                <a:ea typeface="Calibri" charset="0"/>
                <a:cs typeface="Calibri" charset="0"/>
              </a:rPr>
              <a:t>ngSwitchCase</a:t>
            </a:r>
            <a:r>
              <a:rPr lang="en-US" dirty="0">
                <a:latin typeface="Calibri" charset="0"/>
                <a:ea typeface="Calibri" charset="0"/>
                <a:cs typeface="Calibri" charset="0"/>
              </a:rPr>
              <a:t>="'UK'" </a:t>
            </a:r>
            <a:r>
              <a:rPr lang="en-US" dirty="0" smtClean="0">
                <a:latin typeface="Calibri" charset="0"/>
                <a:ea typeface="Calibri" charset="0"/>
                <a:cs typeface="Calibri" charset="0"/>
              </a:rPr>
              <a:t>class</a:t>
            </a:r>
            <a:r>
              <a:rPr lang="en-US" dirty="0">
                <a:latin typeface="Calibri" charset="0"/>
                <a:ea typeface="Calibri" charset="0"/>
                <a:cs typeface="Calibri" charset="0"/>
              </a:rPr>
              <a:t>="text-success</a:t>
            </a:r>
            <a:r>
              <a:rPr lang="en-US" dirty="0" smtClean="0">
                <a:latin typeface="Calibri" charset="0"/>
                <a:ea typeface="Calibri" charset="0"/>
                <a:cs typeface="Calibri" charset="0"/>
              </a:rPr>
              <a:t>"&gt;</a:t>
            </a:r>
          </a:p>
          <a:p>
            <a:r>
              <a:rPr lang="en-US" dirty="0">
                <a:latin typeface="Calibri" charset="0"/>
                <a:ea typeface="Calibri" charset="0"/>
                <a:cs typeface="Calibri" charset="0"/>
              </a:rPr>
              <a:t>	</a:t>
            </a:r>
            <a:r>
              <a:rPr lang="en-US" dirty="0" smtClean="0">
                <a:latin typeface="Calibri" charset="0"/>
                <a:ea typeface="Calibri" charset="0"/>
                <a:cs typeface="Calibri" charset="0"/>
              </a:rPr>
              <a:t>{{ </a:t>
            </a:r>
            <a:r>
              <a:rPr lang="en-US" dirty="0" err="1">
                <a:latin typeface="Calibri" charset="0"/>
                <a:ea typeface="Calibri" charset="0"/>
                <a:cs typeface="Calibri" charset="0"/>
              </a:rPr>
              <a:t>person.name</a:t>
            </a:r>
            <a:r>
              <a:rPr lang="en-US" dirty="0">
                <a:latin typeface="Calibri" charset="0"/>
                <a:ea typeface="Calibri" charset="0"/>
                <a:cs typeface="Calibri" charset="0"/>
              </a:rPr>
              <a:t> }} ({{ </a:t>
            </a:r>
            <a:r>
              <a:rPr lang="en-US" dirty="0" err="1">
                <a:latin typeface="Calibri" charset="0"/>
                <a:ea typeface="Calibri" charset="0"/>
                <a:cs typeface="Calibri" charset="0"/>
              </a:rPr>
              <a:t>person.country</a:t>
            </a:r>
            <a:r>
              <a:rPr lang="en-US" dirty="0">
                <a:latin typeface="Calibri" charset="0"/>
                <a:ea typeface="Calibri" charset="0"/>
                <a:cs typeface="Calibri" charset="0"/>
              </a:rPr>
              <a:t> </a:t>
            </a:r>
            <a:r>
              <a:rPr lang="en-US" dirty="0" smtClean="0">
                <a:latin typeface="Calibri" charset="0"/>
                <a:ea typeface="Calibri" charset="0"/>
                <a:cs typeface="Calibri" charset="0"/>
              </a:rPr>
              <a:t>}})	</a:t>
            </a:r>
          </a:p>
          <a:p>
            <a:r>
              <a:rPr lang="en-US" dirty="0" smtClean="0">
                <a:latin typeface="Calibri" charset="0"/>
                <a:ea typeface="Calibri" charset="0"/>
                <a:cs typeface="Calibri" charset="0"/>
              </a:rPr>
              <a:t>&lt;/</a:t>
            </a:r>
            <a:r>
              <a:rPr lang="en-US" dirty="0">
                <a:latin typeface="Calibri" charset="0"/>
                <a:ea typeface="Calibri" charset="0"/>
                <a:cs typeface="Calibri" charset="0"/>
              </a:rPr>
              <a:t>li&gt;</a:t>
            </a:r>
          </a:p>
          <a:p>
            <a:r>
              <a:rPr lang="en-US" dirty="0">
                <a:latin typeface="Calibri" charset="0"/>
                <a:ea typeface="Calibri" charset="0"/>
                <a:cs typeface="Calibri" charset="0"/>
              </a:rPr>
              <a:t>&lt;li *</a:t>
            </a:r>
            <a:r>
              <a:rPr lang="en-US" dirty="0" err="1">
                <a:latin typeface="Calibri" charset="0"/>
                <a:ea typeface="Calibri" charset="0"/>
                <a:cs typeface="Calibri" charset="0"/>
              </a:rPr>
              <a:t>ngSwitchCase</a:t>
            </a:r>
            <a:r>
              <a:rPr lang="en-US" dirty="0">
                <a:latin typeface="Calibri" charset="0"/>
                <a:ea typeface="Calibri" charset="0"/>
                <a:cs typeface="Calibri" charset="0"/>
              </a:rPr>
              <a:t>="'</a:t>
            </a:r>
            <a:r>
              <a:rPr lang="en-US" dirty="0" err="1">
                <a:latin typeface="Calibri" charset="0"/>
                <a:ea typeface="Calibri" charset="0"/>
                <a:cs typeface="Calibri" charset="0"/>
              </a:rPr>
              <a:t>USA</a:t>
            </a:r>
            <a:r>
              <a:rPr lang="en-US" dirty="0" err="1" smtClean="0">
                <a:latin typeface="Calibri" charset="0"/>
                <a:ea typeface="Calibri" charset="0"/>
                <a:cs typeface="Calibri" charset="0"/>
              </a:rPr>
              <a:t>'"class</a:t>
            </a:r>
            <a:r>
              <a:rPr lang="en-US" dirty="0">
                <a:latin typeface="Calibri" charset="0"/>
                <a:ea typeface="Calibri" charset="0"/>
                <a:cs typeface="Calibri" charset="0"/>
              </a:rPr>
              <a:t>="text-primary</a:t>
            </a:r>
            <a:r>
              <a:rPr lang="en-US" dirty="0" smtClean="0">
                <a:latin typeface="Calibri" charset="0"/>
                <a:ea typeface="Calibri" charset="0"/>
                <a:cs typeface="Calibri" charset="0"/>
              </a:rPr>
              <a:t>"&gt;</a:t>
            </a:r>
          </a:p>
          <a:p>
            <a:r>
              <a:rPr lang="en-US" dirty="0">
                <a:latin typeface="Calibri" charset="0"/>
                <a:ea typeface="Calibri" charset="0"/>
                <a:cs typeface="Calibri" charset="0"/>
              </a:rPr>
              <a:t>	</a:t>
            </a:r>
            <a:r>
              <a:rPr lang="en-US" dirty="0" smtClean="0">
                <a:latin typeface="Calibri" charset="0"/>
                <a:ea typeface="Calibri" charset="0"/>
                <a:cs typeface="Calibri" charset="0"/>
              </a:rPr>
              <a:t>{{ </a:t>
            </a:r>
            <a:r>
              <a:rPr lang="en-US" dirty="0" err="1">
                <a:latin typeface="Calibri" charset="0"/>
                <a:ea typeface="Calibri" charset="0"/>
                <a:cs typeface="Calibri" charset="0"/>
              </a:rPr>
              <a:t>person.name</a:t>
            </a:r>
            <a:r>
              <a:rPr lang="en-US" dirty="0">
                <a:latin typeface="Calibri" charset="0"/>
                <a:ea typeface="Calibri" charset="0"/>
                <a:cs typeface="Calibri" charset="0"/>
              </a:rPr>
              <a:t> }} ({{ </a:t>
            </a:r>
            <a:r>
              <a:rPr lang="en-US" dirty="0" err="1">
                <a:latin typeface="Calibri" charset="0"/>
                <a:ea typeface="Calibri" charset="0"/>
                <a:cs typeface="Calibri" charset="0"/>
              </a:rPr>
              <a:t>person.country</a:t>
            </a:r>
            <a:r>
              <a:rPr lang="en-US" dirty="0">
                <a:latin typeface="Calibri" charset="0"/>
                <a:ea typeface="Calibri" charset="0"/>
                <a:cs typeface="Calibri" charset="0"/>
              </a:rPr>
              <a:t> }})</a:t>
            </a:r>
          </a:p>
          <a:p>
            <a:r>
              <a:rPr lang="en-US" dirty="0">
                <a:latin typeface="Calibri" charset="0"/>
                <a:ea typeface="Calibri" charset="0"/>
                <a:cs typeface="Calibri" charset="0"/>
              </a:rPr>
              <a:t>&lt;/li&gt;</a:t>
            </a:r>
          </a:p>
          <a:p>
            <a:r>
              <a:rPr lang="en-US" dirty="0" smtClean="0">
                <a:latin typeface="Calibri" charset="0"/>
                <a:ea typeface="Calibri" charset="0"/>
                <a:cs typeface="Calibri" charset="0"/>
              </a:rPr>
              <a:t>&lt;</a:t>
            </a:r>
            <a:r>
              <a:rPr lang="en-US" dirty="0">
                <a:latin typeface="Calibri" charset="0"/>
                <a:ea typeface="Calibri" charset="0"/>
                <a:cs typeface="Calibri" charset="0"/>
              </a:rPr>
              <a:t>li *</a:t>
            </a:r>
            <a:r>
              <a:rPr lang="en-US" dirty="0" err="1">
                <a:latin typeface="Calibri" charset="0"/>
                <a:ea typeface="Calibri" charset="0"/>
                <a:cs typeface="Calibri" charset="0"/>
              </a:rPr>
              <a:t>ngSwitchDefault</a:t>
            </a:r>
            <a:r>
              <a:rPr lang="en-US" dirty="0">
                <a:latin typeface="Calibri" charset="0"/>
                <a:ea typeface="Calibri" charset="0"/>
                <a:cs typeface="Calibri" charset="0"/>
              </a:rPr>
              <a:t>  </a:t>
            </a:r>
            <a:r>
              <a:rPr lang="en-US" dirty="0" smtClean="0">
                <a:latin typeface="Calibri" charset="0"/>
                <a:ea typeface="Calibri" charset="0"/>
                <a:cs typeface="Calibri" charset="0"/>
              </a:rPr>
              <a:t>class</a:t>
            </a:r>
            <a:r>
              <a:rPr lang="en-US" dirty="0">
                <a:latin typeface="Calibri" charset="0"/>
                <a:ea typeface="Calibri" charset="0"/>
                <a:cs typeface="Calibri" charset="0"/>
              </a:rPr>
              <a:t>="text-warning</a:t>
            </a:r>
            <a:r>
              <a:rPr lang="en-US" dirty="0" smtClean="0">
                <a:latin typeface="Calibri" charset="0"/>
                <a:ea typeface="Calibri" charset="0"/>
                <a:cs typeface="Calibri" charset="0"/>
              </a:rPr>
              <a:t>"&gt;</a:t>
            </a:r>
          </a:p>
          <a:p>
            <a:r>
              <a:rPr lang="en-US" dirty="0">
                <a:latin typeface="Calibri" charset="0"/>
                <a:ea typeface="Calibri" charset="0"/>
                <a:cs typeface="Calibri" charset="0"/>
              </a:rPr>
              <a:t>	</a:t>
            </a:r>
            <a:r>
              <a:rPr lang="en-US" dirty="0" smtClean="0">
                <a:latin typeface="Calibri" charset="0"/>
                <a:ea typeface="Calibri" charset="0"/>
                <a:cs typeface="Calibri" charset="0"/>
              </a:rPr>
              <a:t>{{ </a:t>
            </a:r>
            <a:r>
              <a:rPr lang="en-US" dirty="0" err="1">
                <a:latin typeface="Calibri" charset="0"/>
                <a:ea typeface="Calibri" charset="0"/>
                <a:cs typeface="Calibri" charset="0"/>
              </a:rPr>
              <a:t>person.name</a:t>
            </a:r>
            <a:r>
              <a:rPr lang="en-US" dirty="0">
                <a:latin typeface="Calibri" charset="0"/>
                <a:ea typeface="Calibri" charset="0"/>
                <a:cs typeface="Calibri" charset="0"/>
              </a:rPr>
              <a:t> }} ({{ </a:t>
            </a:r>
            <a:r>
              <a:rPr lang="en-US" dirty="0" err="1">
                <a:latin typeface="Calibri" charset="0"/>
                <a:ea typeface="Calibri" charset="0"/>
                <a:cs typeface="Calibri" charset="0"/>
              </a:rPr>
              <a:t>person.country</a:t>
            </a:r>
            <a:r>
              <a:rPr lang="en-US" dirty="0">
                <a:latin typeface="Calibri" charset="0"/>
                <a:ea typeface="Calibri" charset="0"/>
                <a:cs typeface="Calibri" charset="0"/>
              </a:rPr>
              <a:t> }})</a:t>
            </a:r>
          </a:p>
          <a:p>
            <a:r>
              <a:rPr lang="en-US" dirty="0">
                <a:latin typeface="Calibri" charset="0"/>
                <a:ea typeface="Calibri" charset="0"/>
                <a:cs typeface="Calibri" charset="0"/>
              </a:rPr>
              <a:t>&lt;/li&gt;</a:t>
            </a:r>
          </a:p>
          <a:p>
            <a:r>
              <a:rPr lang="en-US" dirty="0">
                <a:latin typeface="Calibri" charset="0"/>
                <a:ea typeface="Calibri" charset="0"/>
                <a:cs typeface="Calibri" charset="0"/>
              </a:rPr>
              <a:t>&lt;/</a:t>
            </a:r>
            <a:r>
              <a:rPr lang="en-US" dirty="0" err="1">
                <a:latin typeface="Calibri" charset="0"/>
                <a:ea typeface="Calibri" charset="0"/>
                <a:cs typeface="Calibri" charset="0"/>
              </a:rPr>
              <a:t>ul</a:t>
            </a:r>
            <a:r>
              <a:rPr lang="en-US" dirty="0">
                <a:latin typeface="Calibri" charset="0"/>
                <a:ea typeface="Calibri" charset="0"/>
                <a:cs typeface="Calibri" charset="0"/>
              </a:rPr>
              <a:t>&gt;</a:t>
            </a:r>
            <a:endParaRPr lang="en-US" b="0" dirty="0">
              <a:effectLst/>
              <a:latin typeface="Calibri" charset="0"/>
              <a:ea typeface="Calibri" charset="0"/>
              <a:cs typeface="Calibri" charset="0"/>
            </a:endParaRPr>
          </a:p>
        </p:txBody>
      </p:sp>
      <p:sp>
        <p:nvSpPr>
          <p:cNvPr id="3" name="Rectangle 2"/>
          <p:cNvSpPr/>
          <p:nvPr/>
        </p:nvSpPr>
        <p:spPr>
          <a:xfrm>
            <a:off x="5940152" y="116632"/>
            <a:ext cx="2592288" cy="6463308"/>
          </a:xfrm>
          <a:prstGeom prst="rect">
            <a:avLst/>
          </a:prstGeom>
          <a:ln>
            <a:solidFill>
              <a:schemeClr val="accent1"/>
            </a:solidFill>
          </a:ln>
        </p:spPr>
        <p:txBody>
          <a:bodyPr wrap="square">
            <a:spAutoFit/>
          </a:bodyPr>
          <a:lstStyle/>
          <a:p>
            <a:r>
              <a:rPr lang="en-US" dirty="0">
                <a:latin typeface="Calibri" charset="0"/>
                <a:ea typeface="Calibri" charset="0"/>
                <a:cs typeface="Calibri" charset="0"/>
              </a:rPr>
              <a:t>  people: any[] = [</a:t>
            </a:r>
          </a:p>
          <a:p>
            <a:r>
              <a:rPr lang="en-US" dirty="0">
                <a:latin typeface="Calibri" charset="0"/>
                <a:ea typeface="Calibri" charset="0"/>
                <a:cs typeface="Calibri" charset="0"/>
              </a:rPr>
              <a:t>{</a:t>
            </a:r>
          </a:p>
          <a:p>
            <a:r>
              <a:rPr lang="en-US" dirty="0">
                <a:latin typeface="Calibri" charset="0"/>
                <a:ea typeface="Calibri" charset="0"/>
                <a:cs typeface="Calibri" charset="0"/>
              </a:rPr>
              <a:t>"name": "Douglas Pace",</a:t>
            </a:r>
          </a:p>
          <a:p>
            <a:r>
              <a:rPr lang="en-US" dirty="0">
                <a:latin typeface="Calibri" charset="0"/>
                <a:ea typeface="Calibri" charset="0"/>
                <a:cs typeface="Calibri" charset="0"/>
              </a:rPr>
              <a:t>"age": 35,</a:t>
            </a:r>
          </a:p>
          <a:p>
            <a:r>
              <a:rPr lang="en-US" dirty="0">
                <a:latin typeface="Calibri" charset="0"/>
                <a:ea typeface="Calibri" charset="0"/>
                <a:cs typeface="Calibri" charset="0"/>
              </a:rPr>
              <a:t>"country": 'MARS'</a:t>
            </a:r>
          </a:p>
          <a:p>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a:latin typeface="Calibri" charset="0"/>
                <a:ea typeface="Calibri" charset="0"/>
                <a:cs typeface="Calibri" charset="0"/>
              </a:rPr>
              <a:t>"name": "</a:t>
            </a:r>
            <a:r>
              <a:rPr lang="en-US" dirty="0" err="1">
                <a:latin typeface="Calibri" charset="0"/>
                <a:ea typeface="Calibri" charset="0"/>
                <a:cs typeface="Calibri" charset="0"/>
              </a:rPr>
              <a:t>Mcleod</a:t>
            </a:r>
            <a:r>
              <a:rPr lang="en-US" dirty="0">
                <a:latin typeface="Calibri" charset="0"/>
                <a:ea typeface="Calibri" charset="0"/>
                <a:cs typeface="Calibri" charset="0"/>
              </a:rPr>
              <a:t> Mueller",</a:t>
            </a:r>
          </a:p>
          <a:p>
            <a:r>
              <a:rPr lang="en-US" dirty="0">
                <a:latin typeface="Calibri" charset="0"/>
                <a:ea typeface="Calibri" charset="0"/>
                <a:cs typeface="Calibri" charset="0"/>
              </a:rPr>
              <a:t>"age": 32,</a:t>
            </a:r>
          </a:p>
          <a:p>
            <a:r>
              <a:rPr lang="en-US" dirty="0">
                <a:latin typeface="Calibri" charset="0"/>
                <a:ea typeface="Calibri" charset="0"/>
                <a:cs typeface="Calibri" charset="0"/>
              </a:rPr>
              <a:t>"country": 'USA'</a:t>
            </a:r>
          </a:p>
          <a:p>
            <a:r>
              <a:rPr lang="en-US" dirty="0">
                <a:latin typeface="Calibri" charset="0"/>
                <a:ea typeface="Calibri" charset="0"/>
                <a:cs typeface="Calibri" charset="0"/>
              </a:rPr>
              <a:t>},</a:t>
            </a:r>
          </a:p>
          <a:p>
            <a:r>
              <a:rPr lang="en-US" dirty="0" smtClean="0">
                <a:latin typeface="Calibri" charset="0"/>
                <a:ea typeface="Calibri" charset="0"/>
                <a:cs typeface="Calibri" charset="0"/>
              </a:rPr>
              <a:t>{</a:t>
            </a:r>
            <a:endParaRPr lang="en-US" dirty="0">
              <a:latin typeface="Calibri" charset="0"/>
              <a:ea typeface="Calibri" charset="0"/>
              <a:cs typeface="Calibri" charset="0"/>
            </a:endParaRPr>
          </a:p>
          <a:p>
            <a:r>
              <a:rPr lang="en-US" dirty="0">
                <a:latin typeface="Calibri" charset="0"/>
                <a:ea typeface="Calibri" charset="0"/>
                <a:cs typeface="Calibri" charset="0"/>
              </a:rPr>
              <a:t>"name": "Aguirre Ellis",</a:t>
            </a:r>
          </a:p>
          <a:p>
            <a:r>
              <a:rPr lang="en-US" dirty="0">
                <a:latin typeface="Calibri" charset="0"/>
                <a:ea typeface="Calibri" charset="0"/>
                <a:cs typeface="Calibri" charset="0"/>
              </a:rPr>
              <a:t>"age": 34,</a:t>
            </a:r>
          </a:p>
          <a:p>
            <a:r>
              <a:rPr lang="en-US" dirty="0">
                <a:latin typeface="Calibri" charset="0"/>
                <a:ea typeface="Calibri" charset="0"/>
                <a:cs typeface="Calibri" charset="0"/>
              </a:rPr>
              <a:t>"country": 'UK'</a:t>
            </a:r>
          </a:p>
          <a:p>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a:latin typeface="Calibri" charset="0"/>
                <a:ea typeface="Calibri" charset="0"/>
                <a:cs typeface="Calibri" charset="0"/>
              </a:rPr>
              <a:t>"name": "Cook Tyson",</a:t>
            </a:r>
          </a:p>
          <a:p>
            <a:r>
              <a:rPr lang="en-US" dirty="0">
                <a:latin typeface="Calibri" charset="0"/>
                <a:ea typeface="Calibri" charset="0"/>
                <a:cs typeface="Calibri" charset="0"/>
              </a:rPr>
              <a:t>"age": 32,</a:t>
            </a:r>
          </a:p>
          <a:p>
            <a:r>
              <a:rPr lang="en-US" dirty="0">
                <a:latin typeface="Calibri" charset="0"/>
                <a:ea typeface="Calibri" charset="0"/>
                <a:cs typeface="Calibri" charset="0"/>
              </a:rPr>
              <a:t>"country": 'USA'</a:t>
            </a:r>
          </a:p>
          <a:p>
            <a:r>
              <a:rPr lang="en-US" dirty="0">
                <a:latin typeface="Calibri" charset="0"/>
                <a:ea typeface="Calibri" charset="0"/>
                <a:cs typeface="Calibri" charset="0"/>
              </a:rPr>
              <a:t>}</a:t>
            </a:r>
          </a:p>
          <a:p>
            <a:r>
              <a:rPr lang="en-US" dirty="0">
                <a:latin typeface="Calibri" charset="0"/>
                <a:ea typeface="Calibri" charset="0"/>
                <a:cs typeface="Calibri" charset="0"/>
              </a:rPr>
              <a:t>];</a:t>
            </a:r>
            <a:endParaRPr lang="en-US" b="0" dirty="0">
              <a:effectLst/>
              <a:latin typeface="Calibri" charset="0"/>
              <a:ea typeface="Calibri" charset="0"/>
              <a:cs typeface="Calibri" charset="0"/>
            </a:endParaRPr>
          </a:p>
        </p:txBody>
      </p:sp>
    </p:spTree>
    <p:extLst>
      <p:ext uri="{BB962C8B-B14F-4D97-AF65-F5344CB8AC3E}">
        <p14:creationId xmlns:p14="http://schemas.microsoft.com/office/powerpoint/2010/main" val="101959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smtClean="0"/>
              <a:t>Custom Attribute Directives?</a:t>
            </a:r>
            <a:endParaRPr lang="en-US" dirty="0"/>
          </a:p>
        </p:txBody>
      </p:sp>
      <p:sp>
        <p:nvSpPr>
          <p:cNvPr id="9" name="Content Placeholder 2"/>
          <p:cNvSpPr>
            <a:spLocks noGrp="1"/>
          </p:cNvSpPr>
          <p:nvPr>
            <p:ph sz="quarter" idx="1"/>
          </p:nvPr>
        </p:nvSpPr>
        <p:spPr>
          <a:xfrm>
            <a:off x="395536" y="962447"/>
            <a:ext cx="8424936" cy="5490889"/>
          </a:xfrm>
        </p:spPr>
        <p:txBody>
          <a:bodyPr/>
          <a:lstStyle/>
          <a:p>
            <a:r>
              <a:rPr lang="en-US" dirty="0"/>
              <a:t>B</a:t>
            </a:r>
            <a:r>
              <a:rPr lang="en-US" dirty="0" smtClean="0"/>
              <a:t>uild </a:t>
            </a:r>
            <a:r>
              <a:rPr lang="en-US" dirty="0"/>
              <a:t>a directive that will render a credit card provider logo based on the credit card number entered by the user. For instance, if the user enters a </a:t>
            </a:r>
            <a:r>
              <a:rPr lang="en-US" dirty="0" err="1"/>
              <a:t>Mastercard</a:t>
            </a:r>
            <a:r>
              <a:rPr lang="en-US" dirty="0"/>
              <a:t> number, they would see this</a:t>
            </a:r>
            <a:r>
              <a:rPr lang="en-US" dirty="0" smtClean="0"/>
              <a:t>:</a:t>
            </a:r>
          </a:p>
          <a:p>
            <a:endParaRPr lang="en-US" dirty="0"/>
          </a:p>
          <a:p>
            <a:endParaRPr lang="en-US" dirty="0" smtClean="0"/>
          </a:p>
          <a:p>
            <a:r>
              <a:rPr lang="en-US" dirty="0" smtClean="0"/>
              <a:t>And </a:t>
            </a:r>
            <a:r>
              <a:rPr lang="en-US" dirty="0"/>
              <a:t>if they enter a Visa number, they would see the Visa logo instead:</a:t>
            </a:r>
            <a:r>
              <a:rPr lang="en-US" dirty="0" smtClean="0"/>
              <a:t/>
            </a:r>
            <a:br>
              <a:rPr lang="en-US" dirty="0" smtClean="0"/>
            </a:br>
            <a:r>
              <a:rPr lang="en-US" dirty="0" smtClean="0"/>
              <a:t/>
            </a:r>
            <a:br>
              <a:rPr lang="en-US" dirty="0" smtClean="0"/>
            </a:br>
            <a:endParaRPr lang="en-US" dirty="0"/>
          </a:p>
        </p:txBody>
      </p:sp>
      <p:pic>
        <p:nvPicPr>
          <p:cNvPr id="1026" name="Picture 2" descr="https://cdn-images-1.medium.com/max/1600/1*7tYzbUZapqYLPFSP2RF2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988840"/>
            <a:ext cx="4905375"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1600/1*taM-3gvbK2E4mcJ4oeow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068960"/>
            <a:ext cx="51054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38518</TotalTime>
  <Words>459</Words>
  <Application>Microsoft Macintosh PowerPoint</Application>
  <PresentationFormat>On-screen Show (4:3)</PresentationFormat>
  <Paragraphs>199</Paragraphs>
  <Slides>14</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Calibri</vt:lpstr>
      <vt:lpstr>Courier New</vt:lpstr>
      <vt:lpstr>Tahoma</vt:lpstr>
      <vt:lpstr>Times New Roman</vt:lpstr>
      <vt:lpstr>Arial</vt:lpstr>
      <vt:lpstr>2_CT-Master</vt:lpstr>
      <vt:lpstr>3_CT-Master</vt:lpstr>
      <vt:lpstr>Angular6 Directives</vt:lpstr>
      <vt:lpstr>Contents</vt:lpstr>
      <vt:lpstr>Directives in Angular</vt:lpstr>
      <vt:lpstr>Structural Directives</vt:lpstr>
      <vt:lpstr>*ngFor</vt:lpstr>
      <vt:lpstr>*ngIf</vt:lpstr>
      <vt:lpstr>ngSwitch</vt:lpstr>
      <vt:lpstr>ngSwitch Example</vt:lpstr>
      <vt:lpstr>Custom Attribute Directives?</vt:lpstr>
      <vt:lpstr>Custom Directives For BlogComponent</vt:lpstr>
      <vt:lpstr>Directive Constructor</vt:lpstr>
      <vt:lpstr>Host Listener</vt:lpstr>
      <vt:lpstr>Any Question ?</vt:lpstr>
      <vt:lpstr>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1565</cp:revision>
  <dcterms:created xsi:type="dcterms:W3CDTF">2012-01-30T11:39:54Z</dcterms:created>
  <dcterms:modified xsi:type="dcterms:W3CDTF">2019-10-16T08:20:31Z</dcterms:modified>
</cp:coreProperties>
</file>