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21"/>
  </p:notesMasterIdLst>
  <p:sldIdLst>
    <p:sldId id="256" r:id="rId3"/>
    <p:sldId id="321" r:id="rId4"/>
    <p:sldId id="556" r:id="rId5"/>
    <p:sldId id="557" r:id="rId6"/>
    <p:sldId id="558" r:id="rId7"/>
    <p:sldId id="559" r:id="rId8"/>
    <p:sldId id="563" r:id="rId9"/>
    <p:sldId id="560" r:id="rId10"/>
    <p:sldId id="561" r:id="rId11"/>
    <p:sldId id="562" r:id="rId12"/>
    <p:sldId id="564" r:id="rId13"/>
    <p:sldId id="565" r:id="rId14"/>
    <p:sldId id="566" r:id="rId15"/>
    <p:sldId id="567" r:id="rId16"/>
    <p:sldId id="568" r:id="rId17"/>
    <p:sldId id="569" r:id="rId18"/>
    <p:sldId id="367" r:id="rId19"/>
    <p:sldId id="36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5220"/>
    <a:srgbClr val="7B98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43" autoAdjust="0"/>
    <p:restoredTop sz="95073" autoAdjust="0"/>
  </p:normalViewPr>
  <p:slideViewPr>
    <p:cSldViewPr>
      <p:cViewPr>
        <p:scale>
          <a:sx n="125" d="100"/>
          <a:sy n="125" d="100"/>
        </p:scale>
        <p:origin x="1096" y="-504"/>
      </p:cViewPr>
      <p:guideLst>
        <p:guide orient="horz" pos="2160"/>
        <p:guide pos="2880"/>
      </p:guideLst>
    </p:cSldViewPr>
  </p:slideViewPr>
  <p:outlineViewPr>
    <p:cViewPr>
      <p:scale>
        <a:sx n="33" d="100"/>
        <a:sy n="33" d="100"/>
      </p:scale>
      <p:origin x="0" y="-53488"/>
    </p:cViewPr>
  </p:outlineViewPr>
  <p:notesTextViewPr>
    <p:cViewPr>
      <p:scale>
        <a:sx n="110" d="100"/>
        <a:sy n="11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AF96E9-0C4B-4E81-8D96-2A4B7C1E58CE}" type="datetimeFigureOut">
              <a:rPr lang="en-US" smtClean="0"/>
              <a:t>5/11/20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22E9E3-F7E0-4F64-A85D-DE32A7B411A1}" type="slidenum">
              <a:rPr lang="en-US" smtClean="0"/>
              <a:t>‹#›</a:t>
            </a:fld>
            <a:endParaRPr lang="en-US"/>
          </a:p>
        </p:txBody>
      </p:sp>
    </p:spTree>
    <p:extLst>
      <p:ext uri="{BB962C8B-B14F-4D97-AF65-F5344CB8AC3E}">
        <p14:creationId xmlns:p14="http://schemas.microsoft.com/office/powerpoint/2010/main" val="4060926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 Id="rId3" Type="http://schemas.openxmlformats.org/officeDocument/2006/relationships/hyperlink" Target="https://www.w3.org/TR/NOTE-datetime"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Typography - </a:t>
            </a:r>
            <a:r>
              <a:rPr lang="en-US" sz="1200" kern="1200" dirty="0" smtClean="0">
                <a:solidFill>
                  <a:schemeClr val="tx1"/>
                </a:solidFill>
                <a:latin typeface="+mn-lt"/>
                <a:ea typeface="+mn-ea"/>
                <a:cs typeface="+mn-cs"/>
              </a:rPr>
              <a:t>the art or procedure of arranging type or processing data and printing from it.</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a:t>
            </a:fld>
            <a:endParaRPr lang="en-US"/>
          </a:p>
        </p:txBody>
      </p:sp>
    </p:spTree>
    <p:extLst>
      <p:ext uri="{BB962C8B-B14F-4D97-AF65-F5344CB8AC3E}">
        <p14:creationId xmlns:p14="http://schemas.microsoft.com/office/powerpoint/2010/main" val="412838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11</a:t>
            </a:fld>
            <a:endParaRPr lang="en-US"/>
          </a:p>
        </p:txBody>
      </p:sp>
    </p:spTree>
    <p:extLst>
      <p:ext uri="{BB962C8B-B14F-4D97-AF65-F5344CB8AC3E}">
        <p14:creationId xmlns:p14="http://schemas.microsoft.com/office/powerpoint/2010/main" val="1681024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12</a:t>
            </a:fld>
            <a:endParaRPr lang="en-US"/>
          </a:p>
        </p:txBody>
      </p:sp>
    </p:spTree>
    <p:extLst>
      <p:ext uri="{BB962C8B-B14F-4D97-AF65-F5344CB8AC3E}">
        <p14:creationId xmlns:p14="http://schemas.microsoft.com/office/powerpoint/2010/main" val="362788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slice:2:-1 means return the items from the 2nd index to one from the end of the array.	</a:t>
            </a:r>
          </a:p>
        </p:txBody>
      </p:sp>
      <p:sp>
        <p:nvSpPr>
          <p:cNvPr id="4" name="Slide Number Placeholder 3"/>
          <p:cNvSpPr>
            <a:spLocks noGrp="1"/>
          </p:cNvSpPr>
          <p:nvPr>
            <p:ph type="sldNum" sz="quarter" idx="10"/>
          </p:nvPr>
        </p:nvSpPr>
        <p:spPr/>
        <p:txBody>
          <a:bodyPr/>
          <a:lstStyle/>
          <a:p>
            <a:fld id="{0922E9E3-F7E0-4F64-A85D-DE32A7B411A1}" type="slidenum">
              <a:rPr lang="en-US" smtClean="0"/>
              <a:t>13</a:t>
            </a:fld>
            <a:endParaRPr lang="en-US"/>
          </a:p>
        </p:txBody>
      </p:sp>
    </p:spTree>
    <p:extLst>
      <p:ext uri="{BB962C8B-B14F-4D97-AF65-F5344CB8AC3E}">
        <p14:creationId xmlns:p14="http://schemas.microsoft.com/office/powerpoint/2010/main" val="391441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14</a:t>
            </a:fld>
            <a:endParaRPr lang="en-US"/>
          </a:p>
        </p:txBody>
      </p:sp>
    </p:spTree>
    <p:extLst>
      <p:ext uri="{BB962C8B-B14F-4D97-AF65-F5344CB8AC3E}">
        <p14:creationId xmlns:p14="http://schemas.microsoft.com/office/powerpoint/2010/main" val="605205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15</a:t>
            </a:fld>
            <a:endParaRPr lang="en-US"/>
          </a:p>
        </p:txBody>
      </p:sp>
    </p:spTree>
    <p:extLst>
      <p:ext uri="{BB962C8B-B14F-4D97-AF65-F5344CB8AC3E}">
        <p14:creationId xmlns:p14="http://schemas.microsoft.com/office/powerpoint/2010/main" val="14419829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16</a:t>
            </a:fld>
            <a:endParaRPr lang="en-US"/>
          </a:p>
        </p:txBody>
      </p:sp>
    </p:spTree>
    <p:extLst>
      <p:ext uri="{BB962C8B-B14F-4D97-AF65-F5344CB8AC3E}">
        <p14:creationId xmlns:p14="http://schemas.microsoft.com/office/powerpoint/2010/main" val="95958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blog.angular-university.io</a:t>
            </a:r>
            <a:r>
              <a:rPr lang="en-US" sz="1200" b="0" i="0" kern="1200" dirty="0" smtClean="0">
                <a:solidFill>
                  <a:schemeClr val="tx1"/>
                </a:solidFill>
                <a:effectLst/>
                <a:latin typeface="+mn-lt"/>
                <a:ea typeface="+mn-ea"/>
                <a:cs typeface="+mn-cs"/>
              </a:rPr>
              <a:t>/introduction-to-angular-2-forms-template-driven-vs-model-driven/</a:t>
            </a:r>
          </a:p>
          <a:p>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www.codeproject.com</a:t>
            </a:r>
            <a:r>
              <a:rPr lang="en-US" sz="1200" b="0" i="0" kern="1200" dirty="0" smtClean="0">
                <a:solidFill>
                  <a:schemeClr val="tx1"/>
                </a:solidFill>
                <a:effectLst/>
                <a:latin typeface="+mn-lt"/>
                <a:ea typeface="+mn-ea"/>
                <a:cs typeface="+mn-cs"/>
              </a:rPr>
              <a:t>/Tips/1166952/Angular-Forms-Template-driven-and-Model-driven-a</a:t>
            </a:r>
          </a:p>
          <a:p>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blog.angular-university.io</a:t>
            </a:r>
            <a:r>
              <a:rPr lang="en-US" sz="1200" b="0" i="0" kern="1200" dirty="0" smtClean="0">
                <a:solidFill>
                  <a:schemeClr val="tx1"/>
                </a:solidFill>
                <a:effectLst/>
                <a:latin typeface="+mn-lt"/>
                <a:ea typeface="+mn-ea"/>
                <a:cs typeface="+mn-cs"/>
              </a:rPr>
              <a:t>/functional-reactive-programming-for-angular-2-developers-rxjs-and-observables/</a:t>
            </a:r>
          </a:p>
          <a:p>
            <a:r>
              <a:rPr lang="en-US" sz="1200" b="0" i="0" kern="1200" dirty="0" smtClean="0">
                <a:solidFill>
                  <a:schemeClr val="tx1"/>
                </a:solidFill>
                <a:effectLst/>
                <a:latin typeface="+mn-lt"/>
                <a:ea typeface="+mn-ea"/>
                <a:cs typeface="+mn-cs"/>
              </a:rPr>
              <a:t>imagine a validation that requires to inspect two fields and compare them: for example a password field and a password confirmation field need to be identical.</a:t>
            </a:r>
          </a:p>
          <a:p>
            <a:r>
              <a:rPr lang="en-US" dirty="0" smtClean="0"/>
              <a:t/>
            </a:r>
            <a:br>
              <a:rPr lang="en-US" dirty="0" smtClean="0"/>
            </a:br>
            <a:r>
              <a:rPr lang="en-US" dirty="0" smtClean="0"/>
              <a:t>https://</a:t>
            </a:r>
            <a:r>
              <a:rPr lang="en-US" dirty="0" err="1" smtClean="0"/>
              <a:t>gist.github.com</a:t>
            </a:r>
            <a:r>
              <a:rPr lang="en-US" dirty="0" smtClean="0"/>
              <a:t>/</a:t>
            </a:r>
            <a:r>
              <a:rPr lang="en-US" dirty="0" err="1" smtClean="0"/>
              <a:t>staltz</a:t>
            </a:r>
            <a:r>
              <a:rPr lang="en-US" dirty="0" smtClean="0"/>
              <a:t>/868e7e9bc2a7b8c1f754</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Reactive Programming raises the level of abstraction of your code so you can focus on the interdependence of events that define the business logic, rather than having to constantly fiddle with a large amount of implementation details. Code in RP will likely be more concise.</a:t>
            </a:r>
          </a:p>
        </p:txBody>
      </p:sp>
      <p:sp>
        <p:nvSpPr>
          <p:cNvPr id="4" name="Slide Number Placeholder 3"/>
          <p:cNvSpPr>
            <a:spLocks noGrp="1"/>
          </p:cNvSpPr>
          <p:nvPr>
            <p:ph type="sldNum" sz="quarter" idx="10"/>
          </p:nvPr>
        </p:nvSpPr>
        <p:spPr/>
        <p:txBody>
          <a:bodyPr/>
          <a:lstStyle/>
          <a:p>
            <a:fld id="{0922E9E3-F7E0-4F64-A85D-DE32A7B411A1}" type="slidenum">
              <a:rPr lang="en-US" smtClean="0"/>
              <a:t>3</a:t>
            </a:fld>
            <a:endParaRPr lang="en-US"/>
          </a:p>
        </p:txBody>
      </p:sp>
    </p:spTree>
    <p:extLst>
      <p:ext uri="{BB962C8B-B14F-4D97-AF65-F5344CB8AC3E}">
        <p14:creationId xmlns:p14="http://schemas.microsoft.com/office/powerpoint/2010/main" val="1928559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blog.angular-university.io</a:t>
            </a:r>
            <a:r>
              <a:rPr lang="en-US" sz="1200" b="0" i="0" kern="1200" dirty="0" smtClean="0">
                <a:solidFill>
                  <a:schemeClr val="tx1"/>
                </a:solidFill>
                <a:effectLst/>
                <a:latin typeface="+mn-lt"/>
                <a:ea typeface="+mn-ea"/>
                <a:cs typeface="+mn-cs"/>
              </a:rPr>
              <a:t>/introduction-to-angular-2-forms-template-driven-vs-model-driven/</a:t>
            </a:r>
          </a:p>
          <a:p>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www.codeproject.com</a:t>
            </a:r>
            <a:r>
              <a:rPr lang="en-US" sz="1200" b="0" i="0" kern="1200" dirty="0" smtClean="0">
                <a:solidFill>
                  <a:schemeClr val="tx1"/>
                </a:solidFill>
                <a:effectLst/>
                <a:latin typeface="+mn-lt"/>
                <a:ea typeface="+mn-ea"/>
                <a:cs typeface="+mn-cs"/>
              </a:rPr>
              <a:t>/Tips/1166952/Angular-Forms-Template-driven-and-Model-driven-a</a:t>
            </a:r>
          </a:p>
          <a:p>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blog.angular-university.io</a:t>
            </a:r>
            <a:r>
              <a:rPr lang="en-US" sz="1200" b="0" i="0" kern="1200" dirty="0" smtClean="0">
                <a:solidFill>
                  <a:schemeClr val="tx1"/>
                </a:solidFill>
                <a:effectLst/>
                <a:latin typeface="+mn-lt"/>
                <a:ea typeface="+mn-ea"/>
                <a:cs typeface="+mn-cs"/>
              </a:rPr>
              <a:t>/functional-reactive-programming-for-angular-2-developers-rxjs-and-observables/</a:t>
            </a:r>
          </a:p>
          <a:p>
            <a:r>
              <a:rPr lang="en-US" sz="1200" b="0" i="0" kern="1200" dirty="0" smtClean="0">
                <a:solidFill>
                  <a:schemeClr val="tx1"/>
                </a:solidFill>
                <a:effectLst/>
                <a:latin typeface="+mn-lt"/>
                <a:ea typeface="+mn-ea"/>
                <a:cs typeface="+mn-cs"/>
              </a:rPr>
              <a:t>imagine a validation that requires to inspect two fields and compare them: for example a password field and a password confirmation field need to be identical.</a:t>
            </a:r>
          </a:p>
          <a:p>
            <a:r>
              <a:rPr lang="en-US" dirty="0" smtClean="0"/>
              <a:t/>
            </a:r>
            <a:br>
              <a:rPr lang="en-US" dirty="0" smtClean="0"/>
            </a:br>
            <a:r>
              <a:rPr lang="en-US" dirty="0" smtClean="0"/>
              <a:t>https://</a:t>
            </a:r>
            <a:r>
              <a:rPr lang="en-US" dirty="0" err="1" smtClean="0"/>
              <a:t>gist.github.com</a:t>
            </a:r>
            <a:r>
              <a:rPr lang="en-US" dirty="0" smtClean="0"/>
              <a:t>/</a:t>
            </a:r>
            <a:r>
              <a:rPr lang="en-US" dirty="0" err="1" smtClean="0"/>
              <a:t>staltz</a:t>
            </a:r>
            <a:r>
              <a:rPr lang="en-US" dirty="0" smtClean="0"/>
              <a:t>/868e7e9bc2a7b8c1f754</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Reactive Programming raises the level of abstraction of your code so you can focus on the interdependence of events that define the business logic, rather than having to constantly fiddle with a large amount of implementation details. Code in RP will likely be more concise.</a:t>
            </a:r>
          </a:p>
        </p:txBody>
      </p:sp>
      <p:sp>
        <p:nvSpPr>
          <p:cNvPr id="4" name="Slide Number Placeholder 3"/>
          <p:cNvSpPr>
            <a:spLocks noGrp="1"/>
          </p:cNvSpPr>
          <p:nvPr>
            <p:ph type="sldNum" sz="quarter" idx="10"/>
          </p:nvPr>
        </p:nvSpPr>
        <p:spPr/>
        <p:txBody>
          <a:bodyPr/>
          <a:lstStyle/>
          <a:p>
            <a:fld id="{0922E9E3-F7E0-4F64-A85D-DE32A7B411A1}" type="slidenum">
              <a:rPr lang="en-US" smtClean="0"/>
              <a:t>4</a:t>
            </a:fld>
            <a:endParaRPr lang="en-US"/>
          </a:p>
        </p:txBody>
      </p:sp>
    </p:spTree>
    <p:extLst>
      <p:ext uri="{BB962C8B-B14F-4D97-AF65-F5344CB8AC3E}">
        <p14:creationId xmlns:p14="http://schemas.microsoft.com/office/powerpoint/2010/main" val="2142304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blog.angular-university.io</a:t>
            </a:r>
            <a:r>
              <a:rPr lang="en-US" sz="1200" b="0" i="0" kern="1200" dirty="0" smtClean="0">
                <a:solidFill>
                  <a:schemeClr val="tx1"/>
                </a:solidFill>
                <a:effectLst/>
                <a:latin typeface="+mn-lt"/>
                <a:ea typeface="+mn-ea"/>
                <a:cs typeface="+mn-cs"/>
              </a:rPr>
              <a:t>/introduction-to-angular-2-forms-template-driven-vs-model-driven/</a:t>
            </a:r>
          </a:p>
          <a:p>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www.codeproject.com</a:t>
            </a:r>
            <a:r>
              <a:rPr lang="en-US" sz="1200" b="0" i="0" kern="1200" dirty="0" smtClean="0">
                <a:solidFill>
                  <a:schemeClr val="tx1"/>
                </a:solidFill>
                <a:effectLst/>
                <a:latin typeface="+mn-lt"/>
                <a:ea typeface="+mn-ea"/>
                <a:cs typeface="+mn-cs"/>
              </a:rPr>
              <a:t>/Tips/1166952/Angular-Forms-Template-driven-and-Model-driven-a</a:t>
            </a:r>
          </a:p>
          <a:p>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blog.angular-university.io</a:t>
            </a:r>
            <a:r>
              <a:rPr lang="en-US" sz="1200" b="0" i="0" kern="1200" dirty="0" smtClean="0">
                <a:solidFill>
                  <a:schemeClr val="tx1"/>
                </a:solidFill>
                <a:effectLst/>
                <a:latin typeface="+mn-lt"/>
                <a:ea typeface="+mn-ea"/>
                <a:cs typeface="+mn-cs"/>
              </a:rPr>
              <a:t>/functional-reactive-programming-for-angular-2-developers-rxjs-and-observables/</a:t>
            </a:r>
          </a:p>
          <a:p>
            <a:r>
              <a:rPr lang="en-US" sz="1200" b="0" i="0" kern="1200" dirty="0" smtClean="0">
                <a:solidFill>
                  <a:schemeClr val="tx1"/>
                </a:solidFill>
                <a:effectLst/>
                <a:latin typeface="+mn-lt"/>
                <a:ea typeface="+mn-ea"/>
                <a:cs typeface="+mn-cs"/>
              </a:rPr>
              <a:t>imagine a validation that requires to inspect two fields and compare them: for example a password field and a password confirmation field need to be identical.</a:t>
            </a:r>
          </a:p>
          <a:p>
            <a:r>
              <a:rPr lang="en-US" dirty="0" smtClean="0"/>
              <a:t/>
            </a:r>
            <a:br>
              <a:rPr lang="en-US" dirty="0" smtClean="0"/>
            </a:br>
            <a:r>
              <a:rPr lang="en-US" dirty="0" smtClean="0"/>
              <a:t>https://</a:t>
            </a:r>
            <a:r>
              <a:rPr lang="en-US" dirty="0" err="1" smtClean="0"/>
              <a:t>gist.github.com</a:t>
            </a:r>
            <a:r>
              <a:rPr lang="en-US" dirty="0" smtClean="0"/>
              <a:t>/</a:t>
            </a:r>
            <a:r>
              <a:rPr lang="en-US" dirty="0" err="1" smtClean="0"/>
              <a:t>staltz</a:t>
            </a:r>
            <a:r>
              <a:rPr lang="en-US" dirty="0" smtClean="0"/>
              <a:t>/868e7e9bc2a7b8c1f754</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Reactive Programming raises the level of abstraction of your code so you can focus on the interdependence of events that define the business logic, rather than having to constantly fiddle with a large amount of implementation details. </a:t>
            </a:r>
            <a:r>
              <a:rPr lang="en-US" sz="1200" b="0" i="0" kern="1200" smtClean="0">
                <a:solidFill>
                  <a:schemeClr val="tx1"/>
                </a:solidFill>
                <a:effectLst/>
                <a:latin typeface="+mn-lt"/>
                <a:ea typeface="+mn-ea"/>
                <a:cs typeface="+mn-cs"/>
              </a:rPr>
              <a:t>Code in RP will likely be more concise.</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5</a:t>
            </a:fld>
            <a:endParaRPr lang="en-US"/>
          </a:p>
        </p:txBody>
      </p:sp>
    </p:spTree>
    <p:extLst>
      <p:ext uri="{BB962C8B-B14F-4D97-AF65-F5344CB8AC3E}">
        <p14:creationId xmlns:p14="http://schemas.microsoft.com/office/powerpoint/2010/main" val="920707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blog.angular-university.io</a:t>
            </a:r>
            <a:r>
              <a:rPr lang="en-US" sz="1200" b="0" i="0" kern="1200" dirty="0" smtClean="0">
                <a:solidFill>
                  <a:schemeClr val="tx1"/>
                </a:solidFill>
                <a:effectLst/>
                <a:latin typeface="+mn-lt"/>
                <a:ea typeface="+mn-ea"/>
                <a:cs typeface="+mn-cs"/>
              </a:rPr>
              <a:t>/introduction-to-angular-2-forms-template-driven-vs-model-driven/</a:t>
            </a:r>
          </a:p>
          <a:p>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www.codeproject.com</a:t>
            </a:r>
            <a:r>
              <a:rPr lang="en-US" sz="1200" b="0" i="0" kern="1200" dirty="0" smtClean="0">
                <a:solidFill>
                  <a:schemeClr val="tx1"/>
                </a:solidFill>
                <a:effectLst/>
                <a:latin typeface="+mn-lt"/>
                <a:ea typeface="+mn-ea"/>
                <a:cs typeface="+mn-cs"/>
              </a:rPr>
              <a:t>/Tips/1166952/Angular-Forms-Template-driven-and-Model-driven-a</a:t>
            </a:r>
          </a:p>
          <a:p>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blog.angular-university.io</a:t>
            </a:r>
            <a:r>
              <a:rPr lang="en-US" sz="1200" b="0" i="0" kern="1200" dirty="0" smtClean="0">
                <a:solidFill>
                  <a:schemeClr val="tx1"/>
                </a:solidFill>
                <a:effectLst/>
                <a:latin typeface="+mn-lt"/>
                <a:ea typeface="+mn-ea"/>
                <a:cs typeface="+mn-cs"/>
              </a:rPr>
              <a:t>/functional-reactive-programming-for-angular-2-developers-rxjs-and-observables/</a:t>
            </a:r>
          </a:p>
          <a:p>
            <a:r>
              <a:rPr lang="en-US" sz="1200" b="0" i="0" kern="1200" dirty="0" smtClean="0">
                <a:solidFill>
                  <a:schemeClr val="tx1"/>
                </a:solidFill>
                <a:effectLst/>
                <a:latin typeface="+mn-lt"/>
                <a:ea typeface="+mn-ea"/>
                <a:cs typeface="+mn-cs"/>
              </a:rPr>
              <a:t>imagine a validation that requires to inspect two fields and compare them: for example a password field and a password confirmation field need to be identical.</a:t>
            </a:r>
          </a:p>
          <a:p>
            <a:r>
              <a:rPr lang="en-US" dirty="0" smtClean="0"/>
              <a:t/>
            </a:r>
            <a:br>
              <a:rPr lang="en-US" dirty="0" smtClean="0"/>
            </a:br>
            <a:r>
              <a:rPr lang="en-US" dirty="0" smtClean="0"/>
              <a:t>https://</a:t>
            </a:r>
            <a:r>
              <a:rPr lang="en-US" dirty="0" err="1" smtClean="0"/>
              <a:t>gist.github.com</a:t>
            </a:r>
            <a:r>
              <a:rPr lang="en-US" dirty="0" smtClean="0"/>
              <a:t>/</a:t>
            </a:r>
            <a:r>
              <a:rPr lang="en-US" dirty="0" err="1" smtClean="0"/>
              <a:t>staltz</a:t>
            </a:r>
            <a:r>
              <a:rPr lang="en-US" dirty="0" smtClean="0"/>
              <a:t>/868e7e9bc2a7b8c1f754</a:t>
            </a:r>
          </a:p>
          <a:p>
            <a:endParaRPr lang="en-US" dirty="0" smtClean="0"/>
          </a:p>
          <a:p>
            <a:r>
              <a:rPr lang="en-US" dirty="0" smtClean="0"/>
              <a:t>https://</a:t>
            </a:r>
            <a:r>
              <a:rPr lang="en-US" dirty="0" err="1" smtClean="0"/>
              <a:t>angular.io</a:t>
            </a:r>
            <a:r>
              <a:rPr lang="en-US" dirty="0" smtClean="0"/>
              <a:t>/guide/i18n – very very imp</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Reactive Programming raises the level of abstraction of your code so you can focus on the interdependence of events that define the business logic, rather than having to constantly fiddle with a large amount of implementation details. Code in RP will likely be more concise.</a:t>
            </a:r>
          </a:p>
        </p:txBody>
      </p:sp>
      <p:sp>
        <p:nvSpPr>
          <p:cNvPr id="4" name="Slide Number Placeholder 3"/>
          <p:cNvSpPr>
            <a:spLocks noGrp="1"/>
          </p:cNvSpPr>
          <p:nvPr>
            <p:ph type="sldNum" sz="quarter" idx="10"/>
          </p:nvPr>
        </p:nvSpPr>
        <p:spPr/>
        <p:txBody>
          <a:bodyPr/>
          <a:lstStyle/>
          <a:p>
            <a:fld id="{0922E9E3-F7E0-4F64-A85D-DE32A7B411A1}" type="slidenum">
              <a:rPr lang="en-US" smtClean="0"/>
              <a:t>6</a:t>
            </a:fld>
            <a:endParaRPr lang="en-US"/>
          </a:p>
        </p:txBody>
      </p:sp>
    </p:spTree>
    <p:extLst>
      <p:ext uri="{BB962C8B-B14F-4D97-AF65-F5344CB8AC3E}">
        <p14:creationId xmlns:p14="http://schemas.microsoft.com/office/powerpoint/2010/main" val="1875292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angular.io</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/common/</a:t>
            </a:r>
            <a:r>
              <a:rPr lang="en-US" sz="1200" b="0" i="0" kern="1200" dirty="0" err="1" smtClean="0">
                <a:solidFill>
                  <a:schemeClr val="tx1"/>
                </a:solidFill>
                <a:effectLst/>
                <a:latin typeface="+mn-lt"/>
                <a:ea typeface="+mn-ea"/>
                <a:cs typeface="+mn-cs"/>
              </a:rPr>
              <a:t>CurrencyPipe</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en.wikipedia.org</a:t>
            </a:r>
            <a:r>
              <a:rPr lang="en-US" sz="1200" b="0" i="0" kern="1200" dirty="0" smtClean="0">
                <a:solidFill>
                  <a:schemeClr val="tx1"/>
                </a:solidFill>
                <a:effectLst/>
                <a:latin typeface="+mn-lt"/>
                <a:ea typeface="+mn-ea"/>
                <a:cs typeface="+mn-cs"/>
              </a:rPr>
              <a:t>/wiki/ISO_4217</a:t>
            </a:r>
          </a:p>
        </p:txBody>
      </p:sp>
      <p:sp>
        <p:nvSpPr>
          <p:cNvPr id="4" name="Slide Number Placeholder 3"/>
          <p:cNvSpPr>
            <a:spLocks noGrp="1"/>
          </p:cNvSpPr>
          <p:nvPr>
            <p:ph type="sldNum" sz="quarter" idx="10"/>
          </p:nvPr>
        </p:nvSpPr>
        <p:spPr/>
        <p:txBody>
          <a:bodyPr/>
          <a:lstStyle/>
          <a:p>
            <a:fld id="{0922E9E3-F7E0-4F64-A85D-DE32A7B411A1}" type="slidenum">
              <a:rPr lang="en-US" smtClean="0"/>
              <a:t>7</a:t>
            </a:fld>
            <a:endParaRPr lang="en-US"/>
          </a:p>
        </p:txBody>
      </p:sp>
    </p:spTree>
    <p:extLst>
      <p:ext uri="{BB962C8B-B14F-4D97-AF65-F5344CB8AC3E}">
        <p14:creationId xmlns:p14="http://schemas.microsoft.com/office/powerpoint/2010/main" val="818234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charset="2"/>
              <a:buChar char="Ø"/>
            </a:pPr>
            <a:r>
              <a:rPr lang="en-US" dirty="0" smtClean="0"/>
              <a:t>(</a:t>
            </a:r>
            <a:r>
              <a:rPr lang="en-US" dirty="0" smtClean="0">
                <a:hlinkClick r:id="rId3"/>
              </a:rPr>
              <a:t>https://www.w3.org/TR/NOTE-datetime</a:t>
            </a:r>
            <a:r>
              <a:rPr lang="en-US" dirty="0" smtClean="0"/>
              <a:t>). ISO string</a:t>
            </a:r>
          </a:p>
          <a:p>
            <a:pPr marL="285750" indent="-285750">
              <a:buFont typeface="Wingdings" charset="2"/>
              <a:buChar char="Ø"/>
            </a:pPr>
            <a:endParaRPr lang="en-US" dirty="0" smtClean="0"/>
          </a:p>
          <a:p>
            <a:pPr marL="285750" indent="-285750">
              <a:buFont typeface="Wingdings" charset="2"/>
              <a:buChar char="Ø"/>
            </a:pPr>
            <a:r>
              <a:rPr lang="en-US" dirty="0" smtClean="0"/>
              <a:t>https://</a:t>
            </a:r>
            <a:r>
              <a:rPr lang="en-US" dirty="0" err="1" smtClean="0"/>
              <a:t>angular.io</a:t>
            </a:r>
            <a:r>
              <a:rPr lang="en-US" dirty="0" smtClean="0"/>
              <a:t>/</a:t>
            </a:r>
            <a:r>
              <a:rPr lang="en-US" dirty="0" err="1" smtClean="0"/>
              <a:t>api</a:t>
            </a:r>
            <a:r>
              <a:rPr lang="en-US" dirty="0" smtClean="0"/>
              <a:t>/common/</a:t>
            </a:r>
            <a:r>
              <a:rPr lang="en-US" dirty="0" err="1" smtClean="0"/>
              <a:t>DatePipe</a:t>
            </a:r>
            <a:endParaRPr lang="en-US" dirty="0" smtClean="0"/>
          </a:p>
          <a:p>
            <a:pPr marL="285750" indent="-285750">
              <a:buFont typeface="Wingdings" charset="2"/>
              <a:buChar char="Ø"/>
            </a:pP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8</a:t>
            </a:fld>
            <a:endParaRPr lang="en-US"/>
          </a:p>
        </p:txBody>
      </p:sp>
    </p:spTree>
    <p:extLst>
      <p:ext uri="{BB962C8B-B14F-4D97-AF65-F5344CB8AC3E}">
        <p14:creationId xmlns:p14="http://schemas.microsoft.com/office/powerpoint/2010/main" val="2108446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9</a:t>
            </a:fld>
            <a:endParaRPr lang="en-US"/>
          </a:p>
        </p:txBody>
      </p:sp>
    </p:spTree>
    <p:extLst>
      <p:ext uri="{BB962C8B-B14F-4D97-AF65-F5344CB8AC3E}">
        <p14:creationId xmlns:p14="http://schemas.microsoft.com/office/powerpoint/2010/main" val="297115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10</a:t>
            </a:fld>
            <a:endParaRPr lang="en-US"/>
          </a:p>
        </p:txBody>
      </p:sp>
    </p:spTree>
    <p:extLst>
      <p:ext uri="{BB962C8B-B14F-4D97-AF65-F5344CB8AC3E}">
        <p14:creationId xmlns:p14="http://schemas.microsoft.com/office/powerpoint/2010/main" val="1610710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page">
    <p:spTree>
      <p:nvGrpSpPr>
        <p:cNvPr id="1" name=""/>
        <p:cNvGrpSpPr/>
        <p:nvPr/>
      </p:nvGrpSpPr>
      <p:grpSpPr>
        <a:xfrm>
          <a:off x="0" y="0"/>
          <a:ext cx="0" cy="0"/>
          <a:chOff x="0" y="0"/>
          <a:chExt cx="0" cy="0"/>
        </a:xfrm>
      </p:grpSpPr>
      <p:sp>
        <p:nvSpPr>
          <p:cNvPr id="5" name="Rectangle 12"/>
          <p:cNvSpPr>
            <a:spLocks noChangeArrowheads="1"/>
          </p:cNvSpPr>
          <p:nvPr/>
        </p:nvSpPr>
        <p:spPr bwMode="auto">
          <a:xfrm>
            <a:off x="387350" y="5834063"/>
            <a:ext cx="8272463" cy="549275"/>
          </a:xfrm>
          <a:prstGeom prst="rect">
            <a:avLst/>
          </a:prstGeom>
          <a:noFill/>
          <a:ln w="38100">
            <a:noFill/>
            <a:prstDash val="sysDot"/>
            <a:miter lim="800000"/>
            <a:headEnd/>
            <a:tailEnd/>
          </a:ln>
        </p:spPr>
        <p:txBody>
          <a:bodyPr>
            <a:spAutoFit/>
          </a:bodyPr>
          <a:lstStyle/>
          <a:p>
            <a:pPr algn="ctr" eaLnBrk="0" hangingPunct="0"/>
            <a:r>
              <a:rPr lang="en-US" sz="1000" b="0" dirty="0">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b="0" dirty="0"/>
          </a:p>
        </p:txBody>
      </p:sp>
      <p:sp>
        <p:nvSpPr>
          <p:cNvPr id="8" name="Title 11"/>
          <p:cNvSpPr>
            <a:spLocks noGrp="1"/>
          </p:cNvSpPr>
          <p:nvPr>
            <p:ph type="title" hasCustomPrompt="1"/>
          </p:nvPr>
        </p:nvSpPr>
        <p:spPr>
          <a:xfrm>
            <a:off x="533400" y="2667000"/>
            <a:ext cx="8229600" cy="1143000"/>
          </a:xfrm>
        </p:spPr>
        <p:txBody>
          <a:bodyPr/>
          <a:lstStyle>
            <a:lvl1pPr>
              <a:defRPr sz="4000" b="1" i="0" baseline="0"/>
            </a:lvl1pPr>
          </a:lstStyle>
          <a:p>
            <a:r>
              <a:rPr lang="en-US" dirty="0" smtClean="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800" b="1" i="0" baseline="0">
                <a:solidFill>
                  <a:srgbClr val="7F7F7F"/>
                </a:solidFill>
              </a:defRPr>
            </a:lvl1pPr>
            <a:lvl2pPr>
              <a:buNone/>
              <a:defRPr/>
            </a:lvl2pPr>
            <a:lvl3pPr>
              <a:buNone/>
              <a:defRPr/>
            </a:lvl3pPr>
            <a:lvl4pPr>
              <a:buNone/>
              <a:defRPr/>
            </a:lvl4pPr>
            <a:lvl5pPr>
              <a:buNone/>
              <a:defRPr/>
            </a:lvl5pPr>
          </a:lstStyle>
          <a:p>
            <a:pPr lvl="0"/>
            <a:r>
              <a:rPr lang="en-US" dirty="0" smtClean="0"/>
              <a:t>Date of Publishing</a:t>
            </a:r>
            <a:endParaRPr lang="en-IN"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00000" y="900000"/>
            <a:ext cx="5400000" cy="5040000"/>
          </a:xfrm>
        </p:spPr>
        <p:txBody>
          <a:bodyPr/>
          <a:lstStyle>
            <a:lvl1pPr>
              <a:lnSpc>
                <a:spcPct val="150000"/>
              </a:lnSpc>
              <a:defRPr sz="2000" b="1" baseline="0"/>
            </a:lvl1pPr>
            <a:lvl2pPr>
              <a:defRPr sz="1800" b="1"/>
            </a:lvl2pPr>
            <a:lvl3pPr>
              <a:defRPr sz="1600"/>
            </a:lvl3pPr>
            <a:lvl4pPr marL="1371600" indent="0">
              <a:buNone/>
              <a:defRPr sz="1400"/>
            </a:lvl4pPr>
          </a:lstStyle>
          <a:p>
            <a:pPr lvl="0"/>
            <a:r>
              <a:rPr lang="en-US" dirty="0" smtClean="0"/>
              <a:t>Topic 1</a:t>
            </a:r>
          </a:p>
          <a:p>
            <a:pPr lvl="1"/>
            <a:r>
              <a:rPr lang="en-US" dirty="0" smtClean="0"/>
              <a:t>Sub Topic 1</a:t>
            </a:r>
          </a:p>
          <a:p>
            <a:pPr lvl="1"/>
            <a:r>
              <a:rPr lang="en-US" dirty="0" smtClean="0"/>
              <a:t>Sub Topic 2</a:t>
            </a:r>
          </a:p>
          <a:p>
            <a:pPr lvl="0"/>
            <a:r>
              <a:rPr lang="en-US" dirty="0" smtClean="0"/>
              <a:t>Topic 2</a:t>
            </a:r>
          </a:p>
          <a:p>
            <a:pPr lvl="1"/>
            <a:r>
              <a:rPr lang="en-US" dirty="0" smtClean="0"/>
              <a:t>Sub Topic 1</a:t>
            </a:r>
          </a:p>
          <a:p>
            <a:pPr lvl="1"/>
            <a:r>
              <a:rPr lang="en-US" dirty="0" smtClean="0"/>
              <a:t>Sub Topic 2</a:t>
            </a:r>
          </a:p>
          <a:p>
            <a:pPr lvl="0"/>
            <a:r>
              <a:rPr lang="en-US" dirty="0" smtClean="0"/>
              <a:t>Topic 3</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Contents</a:t>
            </a:r>
            <a:endParaRPr lang="en-US" dirty="0"/>
          </a:p>
        </p:txBody>
      </p:sp>
    </p:spTree>
    <p:extLst>
      <p:ext uri="{BB962C8B-B14F-4D97-AF65-F5344CB8AC3E}">
        <p14:creationId xmlns:p14="http://schemas.microsoft.com/office/powerpoint/2010/main" val="143255201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finitions and Text">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6339DDB-22EC-4E34-8912-0840B1FFAE16}" type="slidenum">
              <a:rPr lang="en-IN" smtClean="0"/>
              <a:pPr/>
              <a:t>‹#›</a:t>
            </a:fld>
            <a:endParaRPr lang="en-IN"/>
          </a:p>
        </p:txBody>
      </p:sp>
      <p:sp>
        <p:nvSpPr>
          <p:cNvPr id="7" name="Content Placeholder 2"/>
          <p:cNvSpPr>
            <a:spLocks noGrp="1"/>
          </p:cNvSpPr>
          <p:nvPr>
            <p:ph idx="1" hasCustomPrompt="1"/>
          </p:nvPr>
        </p:nvSpPr>
        <p:spPr>
          <a:xfrm>
            <a:off x="183600" y="900000"/>
            <a:ext cx="8820000" cy="1136067"/>
          </a:xfrm>
          <a:solidFill>
            <a:schemeClr val="tx2"/>
          </a:solidFill>
        </p:spPr>
        <p:txBody>
          <a:bodyPr/>
          <a:lstStyle>
            <a:lvl1pPr marL="0" indent="0">
              <a:buNone/>
              <a:defRPr sz="2000" baseline="0">
                <a:solidFill>
                  <a:schemeClr val="bg1"/>
                </a:solidFill>
              </a:defRPr>
            </a:lvl1pPr>
            <a:lvl2pPr>
              <a:defRPr sz="1800"/>
            </a:lvl2pPr>
            <a:lvl3pPr>
              <a:defRPr sz="1600"/>
            </a:lvl3pPr>
            <a:lvl4pPr>
              <a:defRPr sz="1400"/>
            </a:lvl4pPr>
          </a:lstStyle>
          <a:p>
            <a:pPr lvl="0"/>
            <a:r>
              <a:rPr lang="en-US" dirty="0" smtClean="0"/>
              <a:t>Definitions or Key Notes</a:t>
            </a:r>
          </a:p>
        </p:txBody>
      </p:sp>
      <p:sp>
        <p:nvSpPr>
          <p:cNvPr id="8" name="Content Placeholder 2"/>
          <p:cNvSpPr>
            <a:spLocks noGrp="1"/>
          </p:cNvSpPr>
          <p:nvPr>
            <p:ph idx="13"/>
          </p:nvPr>
        </p:nvSpPr>
        <p:spPr>
          <a:xfrm>
            <a:off x="183600" y="2160000"/>
            <a:ext cx="8820000" cy="3808733"/>
          </a:xfrm>
        </p:spPr>
        <p:txBody>
          <a:bodyPr/>
          <a:lstStyle>
            <a:lvl1pPr>
              <a:defRPr sz="2000"/>
            </a:lvl1pPr>
            <a:lvl2pPr>
              <a:defRPr sz="1800"/>
            </a:lvl2pPr>
            <a:lvl3pPr>
              <a:defRPr sz="16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Text Slide</a:t>
            </a:r>
            <a:endParaRPr lang="en-US" dirty="0"/>
          </a:p>
        </p:txBody>
      </p:sp>
    </p:spTree>
    <p:extLst>
      <p:ext uri="{BB962C8B-B14F-4D97-AF65-F5344CB8AC3E}">
        <p14:creationId xmlns:p14="http://schemas.microsoft.com/office/powerpoint/2010/main" val="2007056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68DDC2B-2B06-4692-8F64-8F19407327E9}" type="datetimeFigureOut">
              <a:rPr lang="en-US" smtClean="0"/>
              <a:pPr/>
              <a:t>5/11/20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339DDB-22EC-4E34-8912-0840B1FFAE16}"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verpage">
    <p:spTree>
      <p:nvGrpSpPr>
        <p:cNvPr id="1" name=""/>
        <p:cNvGrpSpPr/>
        <p:nvPr/>
      </p:nvGrpSpPr>
      <p:grpSpPr>
        <a:xfrm>
          <a:off x="0" y="0"/>
          <a:ext cx="0" cy="0"/>
          <a:chOff x="0" y="0"/>
          <a:chExt cx="0" cy="0"/>
        </a:xfrm>
      </p:grpSpPr>
      <p:sp>
        <p:nvSpPr>
          <p:cNvPr id="3" name="Rectangle 2"/>
          <p:cNvSpPr/>
          <p:nvPr/>
        </p:nvSpPr>
        <p:spPr>
          <a:xfrm>
            <a:off x="-1" y="887104"/>
            <a:ext cx="9144001" cy="1419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1"/>
          <p:cNvSpPr>
            <a:spLocks noGrp="1"/>
          </p:cNvSpPr>
          <p:nvPr>
            <p:ph type="title" hasCustomPrompt="1"/>
          </p:nvPr>
        </p:nvSpPr>
        <p:spPr>
          <a:xfrm>
            <a:off x="533400" y="2667000"/>
            <a:ext cx="8229600" cy="1143000"/>
          </a:xfrm>
        </p:spPr>
        <p:txBody>
          <a:bodyPr/>
          <a:lstStyle>
            <a:lvl1pPr>
              <a:defRPr sz="4000" b="1" i="0" baseline="0"/>
            </a:lvl1pPr>
          </a:lstStyle>
          <a:p>
            <a:r>
              <a:rPr lang="en-US" dirty="0" smtClean="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800" b="1" i="0" baseline="0">
                <a:solidFill>
                  <a:srgbClr val="7F7F7F"/>
                </a:solidFill>
              </a:defRPr>
            </a:lvl1pPr>
            <a:lvl2pPr>
              <a:buNone/>
              <a:defRPr/>
            </a:lvl2pPr>
            <a:lvl3pPr>
              <a:buNone/>
              <a:defRPr/>
            </a:lvl3pPr>
            <a:lvl4pPr>
              <a:buNone/>
              <a:defRPr/>
            </a:lvl4pPr>
            <a:lvl5pPr>
              <a:buNone/>
              <a:defRPr/>
            </a:lvl5pPr>
          </a:lstStyle>
          <a:p>
            <a:pPr lvl="0"/>
            <a:r>
              <a:rPr lang="en-US" dirty="0" smtClean="0"/>
              <a:t>Date of Publishing</a:t>
            </a:r>
            <a:endParaRPr lang="en-IN"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Bulleted Text Slide Layout</a:t>
            </a:r>
            <a:endParaRPr lang="en-US" dirty="0"/>
          </a:p>
        </p:txBody>
      </p:sp>
    </p:spTree>
    <p:extLst>
      <p:ext uri="{BB962C8B-B14F-4D97-AF65-F5344CB8AC3E}">
        <p14:creationId xmlns:p14="http://schemas.microsoft.com/office/powerpoint/2010/main" val="365595677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smtClean="0"/>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sp>
        <p:nvSpPr>
          <p:cNvPr id="4" name="Text Placeholder 3"/>
          <p:cNvSpPr>
            <a:spLocks noGrp="1"/>
          </p:cNvSpPr>
          <p:nvPr>
            <p:ph type="body" sz="quarter" idx="10"/>
          </p:nvPr>
        </p:nvSpPr>
        <p:spPr>
          <a:xfrm>
            <a:off x="304800" y="1143000"/>
            <a:ext cx="85344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extLst>
      <p:ext uri="{BB962C8B-B14F-4D97-AF65-F5344CB8AC3E}">
        <p14:creationId xmlns:p14="http://schemas.microsoft.com/office/powerpoint/2010/main" val="1840955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Text Slide</a:t>
            </a:r>
            <a:endParaRPr lang="en-US" dirty="0"/>
          </a:p>
        </p:txBody>
      </p:sp>
      <p:sp>
        <p:nvSpPr>
          <p:cNvPr id="3" name="Content Placeholder 2"/>
          <p:cNvSpPr>
            <a:spLocks noGrp="1"/>
          </p:cNvSpPr>
          <p:nvPr>
            <p:ph idx="1" hasCustomPrompt="1"/>
          </p:nvPr>
        </p:nvSpPr>
        <p:spPr>
          <a:xfrm>
            <a:off x="183600" y="900000"/>
            <a:ext cx="8820000" cy="5265056"/>
          </a:xfrm>
        </p:spPr>
        <p:txBody>
          <a:bodyPr/>
          <a:lstStyle>
            <a:lvl1pPr marL="0" indent="0">
              <a:buNone/>
              <a:defRPr sz="1800"/>
            </a:lvl1pPr>
            <a:lvl2pPr>
              <a:defRPr sz="1800"/>
            </a:lvl2pPr>
            <a:lvl3pPr>
              <a:defRPr sz="1600"/>
            </a:lvl3pPr>
            <a:lvl4pPr>
              <a:defRPr sz="1400"/>
            </a:lvl4pPr>
          </a:lstStyle>
          <a:p>
            <a:pPr lvl="0"/>
            <a:r>
              <a:rPr lang="en-US" dirty="0" smtClean="0"/>
              <a:t>Text</a:t>
            </a:r>
          </a:p>
        </p:txBody>
      </p:sp>
    </p:spTree>
    <p:extLst>
      <p:ext uri="{BB962C8B-B14F-4D97-AF65-F5344CB8AC3E}">
        <p14:creationId xmlns:p14="http://schemas.microsoft.com/office/powerpoint/2010/main" val="534222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3600" y="1366731"/>
            <a:ext cx="4472704" cy="803263"/>
          </a:xfrm>
        </p:spPr>
        <p:txBody>
          <a:bodyPr/>
          <a:lstStyle>
            <a:lvl1pPr marL="0" indent="0">
              <a:buNone/>
              <a:defRPr sz="2400" b="1"/>
            </a:lvl1pPr>
            <a:lvl2pPr>
              <a:defRPr sz="1800"/>
            </a:lvl2pPr>
            <a:lvl3pPr>
              <a:defRPr sz="1600"/>
            </a:lvl3pPr>
            <a:lvl4pPr>
              <a:defRPr sz="1400"/>
            </a:lvl4pPr>
          </a:lstStyle>
          <a:p>
            <a:pPr lvl="0"/>
            <a:r>
              <a:rPr lang="en-US" dirty="0" smtClean="0"/>
              <a:t>Topic Name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6912" y="1204913"/>
            <a:ext cx="4184240" cy="3053188"/>
          </a:xfrm>
          <a:prstGeom prst="rect">
            <a:avLst/>
          </a:prstGeom>
          <a:noFill/>
          <a:effectLst>
            <a:glow rad="127000">
              <a:schemeClr val="bg1">
                <a:lumMod val="85000"/>
              </a:schemeClr>
            </a:glow>
            <a:softEdge rad="317500"/>
          </a:effectLst>
        </p:spPr>
      </p:pic>
      <p:sp>
        <p:nvSpPr>
          <p:cNvPr id="7"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Demonstration</a:t>
            </a:r>
            <a:endParaRPr lang="en-US" dirty="0"/>
          </a:p>
        </p:txBody>
      </p:sp>
    </p:spTree>
    <p:extLst>
      <p:ext uri="{BB962C8B-B14F-4D97-AF65-F5344CB8AC3E}">
        <p14:creationId xmlns:p14="http://schemas.microsoft.com/office/powerpoint/2010/main" val="26890897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ing/Thank Yo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72000" y="2838729"/>
            <a:ext cx="8970400" cy="627793"/>
          </a:xfrm>
        </p:spPr>
        <p:txBody>
          <a:bodyPr/>
          <a:lstStyle>
            <a:lvl1pPr marL="0" indent="0" algn="ctr">
              <a:buNone/>
              <a:defRPr sz="2600" b="1" baseline="0"/>
            </a:lvl1pPr>
            <a:lvl2pPr>
              <a:defRPr sz="1800"/>
            </a:lvl2pPr>
            <a:lvl3pPr>
              <a:defRPr sz="1600"/>
            </a:lvl3pPr>
            <a:lvl4pPr>
              <a:defRPr sz="1400"/>
            </a:lvl4pPr>
          </a:lstStyle>
          <a:p>
            <a:pPr lvl="0"/>
            <a:r>
              <a:rPr lang="en-US" dirty="0" smtClean="0"/>
              <a:t>Heading/Thank You</a:t>
            </a:r>
          </a:p>
        </p:txBody>
      </p:sp>
    </p:spTree>
    <p:extLst>
      <p:ext uri="{BB962C8B-B14F-4D97-AF65-F5344CB8AC3E}">
        <p14:creationId xmlns:p14="http://schemas.microsoft.com/office/powerpoint/2010/main" val="30745994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Snippet">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970400" cy="5265056"/>
          </a:xfrm>
        </p:spPr>
        <p:txBody>
          <a:bodyPr/>
          <a:lstStyle>
            <a:lvl1pPr>
              <a:defRPr sz="1800"/>
            </a:lvl1pPr>
            <a:lvl2pPr>
              <a:defRPr sz="1600"/>
            </a:lvl2pPr>
            <a:lvl3pPr>
              <a:buFont typeface="Courier New" pitchFamily="49" charset="0"/>
              <a:buChar char="o"/>
              <a:defRPr sz="1400"/>
            </a:lvl3pPr>
            <a:lvl4pPr marL="1371600" indent="0">
              <a:buNone/>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AutoShape 3"/>
          <p:cNvSpPr>
            <a:spLocks noChangeArrowheads="1"/>
          </p:cNvSpPr>
          <p:nvPr/>
        </p:nvSpPr>
        <p:spPr bwMode="auto">
          <a:xfrm>
            <a:off x="383834" y="2387337"/>
            <a:ext cx="8378028" cy="23400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200" b="0" dirty="0" err="1">
                <a:latin typeface="+mn-lt"/>
              </a:rPr>
              <a:t>SPFarm</a:t>
            </a:r>
            <a:r>
              <a:rPr lang="en-US" sz="1200" b="0" dirty="0">
                <a:latin typeface="+mn-lt"/>
              </a:rPr>
              <a:t> </a:t>
            </a:r>
            <a:r>
              <a:rPr lang="en-US" sz="1200" b="0" dirty="0" err="1">
                <a:latin typeface="+mn-lt"/>
              </a:rPr>
              <a:t>thisFarm</a:t>
            </a:r>
            <a:r>
              <a:rPr lang="en-US" sz="1200" b="0" dirty="0">
                <a:latin typeface="+mn-lt"/>
              </a:rPr>
              <a:t> = </a:t>
            </a:r>
            <a:r>
              <a:rPr lang="en-US" sz="1200" b="0" dirty="0" err="1">
                <a:latin typeface="+mn-lt"/>
              </a:rPr>
              <a:t>SPFarm.Local</a:t>
            </a:r>
            <a:r>
              <a:rPr lang="en-US" sz="1200" b="0" dirty="0">
                <a:latin typeface="+mn-lt"/>
              </a:rPr>
              <a:t>;</a:t>
            </a:r>
          </a:p>
          <a:p>
            <a:pPr defTabSz="457200">
              <a:lnSpc>
                <a:spcPct val="90000"/>
              </a:lnSpc>
              <a:tabLst>
                <a:tab pos="457200" algn="l"/>
              </a:tabLst>
              <a:defRPr/>
            </a:pPr>
            <a:r>
              <a:rPr lang="en-US" sz="1200" b="0" dirty="0">
                <a:latin typeface="+mn-lt"/>
              </a:rPr>
              <a:t>if (</a:t>
            </a:r>
            <a:r>
              <a:rPr lang="en-US" sz="1200" b="0" dirty="0" err="1">
                <a:latin typeface="+mn-lt"/>
              </a:rPr>
              <a:t>thisFarm.CurrentUserIsAdministrator</a:t>
            </a:r>
            <a:r>
              <a:rPr lang="en-US" sz="1200" b="0" dirty="0">
                <a:latin typeface="+mn-lt"/>
              </a:rPr>
              <a:t>)</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	</a:t>
            </a:r>
            <a:r>
              <a:rPr lang="en-US" sz="1200" dirty="0" err="1">
                <a:latin typeface="+mn-lt"/>
              </a:rPr>
              <a:t>foreach</a:t>
            </a:r>
            <a:r>
              <a:rPr lang="en-US" sz="1200" dirty="0">
                <a:latin typeface="+mn-lt"/>
              </a:rPr>
              <a:t> (</a:t>
            </a:r>
            <a:r>
              <a:rPr lang="en-US" sz="1200" dirty="0" err="1">
                <a:latin typeface="+mn-lt"/>
              </a:rPr>
              <a:t>SPService</a:t>
            </a:r>
            <a:r>
              <a:rPr lang="en-US" sz="1200" dirty="0">
                <a:latin typeface="+mn-lt"/>
              </a:rPr>
              <a:t> svc in </a:t>
            </a:r>
            <a:r>
              <a:rPr lang="en-US" sz="1200" dirty="0" err="1">
                <a:latin typeface="+mn-lt"/>
              </a:rPr>
              <a:t>thisFarm.Services</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if (svc is </a:t>
            </a:r>
            <a:r>
              <a:rPr lang="en-US" sz="1200" dirty="0" err="1">
                <a:latin typeface="+mn-lt"/>
              </a:rPr>
              <a:t>SPWebService</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r>
              <a:rPr lang="en-US" sz="1200" dirty="0" err="1">
                <a:latin typeface="+mn-lt"/>
              </a:rPr>
              <a:t>SPWebService</a:t>
            </a:r>
            <a:r>
              <a:rPr lang="en-US" sz="1200" dirty="0">
                <a:latin typeface="+mn-lt"/>
              </a:rPr>
              <a:t> </a:t>
            </a:r>
            <a:r>
              <a:rPr lang="en-US" sz="1200" dirty="0" err="1">
                <a:latin typeface="+mn-lt"/>
              </a:rPr>
              <a:t>webSvc</a:t>
            </a:r>
            <a:r>
              <a:rPr lang="en-US" sz="1200" dirty="0">
                <a:latin typeface="+mn-lt"/>
              </a:rPr>
              <a:t> = (</a:t>
            </a:r>
            <a:r>
              <a:rPr lang="en-US" sz="1200" dirty="0" err="1">
                <a:latin typeface="+mn-lt"/>
              </a:rPr>
              <a:t>SPWebService</a:t>
            </a:r>
            <a:r>
              <a:rPr lang="en-US" sz="1200" dirty="0">
                <a:latin typeface="+mn-lt"/>
              </a:rPr>
              <a:t>)svc;</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a:t>
            </a:r>
          </a:p>
        </p:txBody>
      </p:sp>
      <p:sp>
        <p:nvSpPr>
          <p:cNvPr id="6"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Code Snippet</a:t>
            </a:r>
            <a:endParaRPr lang="en-US" dirty="0"/>
          </a:p>
        </p:txBody>
      </p:sp>
    </p:spTree>
    <p:extLst>
      <p:ext uri="{BB962C8B-B14F-4D97-AF65-F5344CB8AC3E}">
        <p14:creationId xmlns:p14="http://schemas.microsoft.com/office/powerpoint/2010/main" val="5901606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ulleted Tex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Text and Picture</a:t>
            </a:r>
            <a:endParaRPr lang="en-US" dirty="0"/>
          </a:p>
        </p:txBody>
      </p:sp>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defRPr sz="14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Picture Placeholder 4"/>
          <p:cNvSpPr>
            <a:spLocks noGrp="1"/>
          </p:cNvSpPr>
          <p:nvPr>
            <p:ph type="pic" sz="quarter" idx="10"/>
          </p:nvPr>
        </p:nvSpPr>
        <p:spPr>
          <a:xfrm>
            <a:off x="477670" y="2565400"/>
            <a:ext cx="8475521" cy="3357563"/>
          </a:xfrm>
        </p:spPr>
        <p:txBody>
          <a:bodyPr/>
          <a:lstStyle/>
          <a:p>
            <a:r>
              <a:rPr lang="en-US" smtClean="0"/>
              <a:t>Click icon to add picture</a:t>
            </a:r>
            <a:endParaRPr lang="en-IN" dirty="0"/>
          </a:p>
        </p:txBody>
      </p:sp>
    </p:spTree>
    <p:extLst>
      <p:ext uri="{BB962C8B-B14F-4D97-AF65-F5344CB8AC3E}">
        <p14:creationId xmlns:p14="http://schemas.microsoft.com/office/powerpoint/2010/main" val="343257125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ulleted Text and Picture 2">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414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Picture Placeholder 4"/>
          <p:cNvSpPr>
            <a:spLocks noGrp="1"/>
          </p:cNvSpPr>
          <p:nvPr>
            <p:ph type="pic" sz="quarter" idx="10"/>
          </p:nvPr>
        </p:nvSpPr>
        <p:spPr>
          <a:xfrm>
            <a:off x="4686176" y="900000"/>
            <a:ext cx="4140000" cy="5281612"/>
          </a:xfrm>
        </p:spPr>
        <p:txBody>
          <a:bodyPr/>
          <a:lstStyle/>
          <a:p>
            <a:r>
              <a:rPr lang="en-US" smtClean="0"/>
              <a:t>Click icon to add picture</a:t>
            </a:r>
            <a:endParaRPr lang="en-IN"/>
          </a:p>
        </p:txBody>
      </p:sp>
      <p:sp>
        <p:nvSpPr>
          <p:cNvPr id="6"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Text and Picture</a:t>
            </a:r>
            <a:endParaRPr lang="en-US" dirty="0"/>
          </a:p>
        </p:txBody>
      </p:sp>
    </p:spTree>
    <p:extLst>
      <p:ext uri="{BB962C8B-B14F-4D97-AF65-F5344CB8AC3E}">
        <p14:creationId xmlns:p14="http://schemas.microsoft.com/office/powerpoint/2010/main" val="240682911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Slide">
    <p:spTree>
      <p:nvGrpSpPr>
        <p:cNvPr id="1" name=""/>
        <p:cNvGrpSpPr/>
        <p:nvPr/>
      </p:nvGrpSpPr>
      <p:grpSpPr>
        <a:xfrm>
          <a:off x="0" y="0"/>
          <a:ext cx="0" cy="0"/>
          <a:chOff x="0" y="0"/>
          <a:chExt cx="0" cy="0"/>
        </a:xfrm>
      </p:grpSpPr>
      <p:sp>
        <p:nvSpPr>
          <p:cNvPr id="8" name="Table Placeholder 7"/>
          <p:cNvSpPr>
            <a:spLocks noGrp="1"/>
          </p:cNvSpPr>
          <p:nvPr>
            <p:ph type="tbl" sz="quarter" idx="10"/>
          </p:nvPr>
        </p:nvSpPr>
        <p:spPr>
          <a:xfrm>
            <a:off x="183600" y="900000"/>
            <a:ext cx="8820000" cy="5295900"/>
          </a:xfrm>
        </p:spPr>
        <p:txBody>
          <a:bodyPr/>
          <a:lstStyle/>
          <a:p>
            <a:r>
              <a:rPr lang="en-US" smtClean="0"/>
              <a:t>Click icon to add table</a:t>
            </a:r>
            <a:endParaRPr lang="en-IN"/>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Table</a:t>
            </a:r>
            <a:endParaRPr lang="en-US" dirty="0"/>
          </a:p>
        </p:txBody>
      </p:sp>
    </p:spTree>
    <p:extLst>
      <p:ext uri="{BB962C8B-B14F-4D97-AF65-F5344CB8AC3E}">
        <p14:creationId xmlns:p14="http://schemas.microsoft.com/office/powerpoint/2010/main" val="78585970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Bulleted Text Slide Layout</a:t>
            </a:r>
            <a:endParaRPr lang="en-US" dirty="0"/>
          </a:p>
        </p:txBody>
      </p:sp>
    </p:spTree>
    <p:extLst>
      <p:ext uri="{BB962C8B-B14F-4D97-AF65-F5344CB8AC3E}">
        <p14:creationId xmlns:p14="http://schemas.microsoft.com/office/powerpoint/2010/main" val="365595677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theme" Target="../theme/theme2.xml"/><Relationship Id="rId5" Type="http://schemas.openxmlformats.org/officeDocument/2006/relationships/image" Target="../media/image2.jpe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fld id="{D68DDC2B-2B06-4692-8F64-8F19407327E9}" type="datetimeFigureOut">
              <a:rPr lang="en-US" smtClean="0"/>
              <a:pPr/>
              <a:t>5/11/20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fld id="{86339DDB-22EC-4E34-8912-0840B1FFAE16}" type="slidenum">
              <a:rPr lang="en-IN" smtClean="0"/>
              <a:pPr/>
              <a:t>‹#›</a:t>
            </a:fld>
            <a:endParaRPr lang="en-IN"/>
          </a:p>
        </p:txBody>
      </p:sp>
      <p:sp>
        <p:nvSpPr>
          <p:cNvPr id="10" name="Slide Number Placeholder 4"/>
          <p:cNvSpPr txBox="1">
            <a:spLocks/>
          </p:cNvSpPr>
          <p:nvPr/>
        </p:nvSpPr>
        <p:spPr>
          <a:xfrm>
            <a:off x="6582768" y="6399566"/>
            <a:ext cx="21336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F60EF9-8C7E-4EAF-9370-6AF8151BDD05}" type="slidenum">
              <a:rPr kumimoji="0" lang="en-US" sz="1200" b="0"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5" name="Slide Number Placeholder 5"/>
          <p:cNvSpPr txBox="1">
            <a:spLocks/>
          </p:cNvSpPr>
          <p:nvPr/>
        </p:nvSpPr>
        <p:spPr>
          <a:xfrm>
            <a:off x="8458200" y="6477000"/>
            <a:ext cx="457200" cy="276999"/>
          </a:xfrm>
          <a:prstGeom prst="rect">
            <a:avLst/>
          </a:prstGeom>
          <a:solidFill>
            <a:srgbClr val="262626"/>
          </a:solid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pPr/>
              <a:t>‹#›</a:t>
            </a:fld>
            <a:endParaRPr lang="en-IN" sz="1200" dirty="0"/>
          </a:p>
        </p:txBody>
      </p:sp>
    </p:spTree>
    <p:extLst>
      <p:ext uri="{BB962C8B-B14F-4D97-AF65-F5344CB8AC3E}">
        <p14:creationId xmlns:p14="http://schemas.microsoft.com/office/powerpoint/2010/main" val="56727007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hyperlink" Target="https://angular.io/api/common/registerLocaleData" TargetMode="External"/><Relationship Id="rId4" Type="http://schemas.openxmlformats.org/officeDocument/2006/relationships/hyperlink" Target="https://angular.io/api/animations/AnimationQueryOptions#optional" TargetMode="External"/><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7200" dirty="0" smtClean="0"/>
              <a:t>Angular6</a:t>
            </a:r>
            <a:br>
              <a:rPr lang="en-US" sz="7200" dirty="0" smtClean="0"/>
            </a:br>
            <a:r>
              <a:rPr lang="en-US" sz="7200" dirty="0" smtClean="0"/>
              <a:t>Pipes</a:t>
            </a:r>
            <a:endParaRPr lang="en-IN" sz="7200" dirty="0"/>
          </a:p>
        </p:txBody>
      </p:sp>
      <p:sp>
        <p:nvSpPr>
          <p:cNvPr id="5" name="Content Placeholder 4"/>
          <p:cNvSpPr>
            <a:spLocks noGrp="1"/>
          </p:cNvSpPr>
          <p:nvPr>
            <p:ph sz="quarter" idx="10"/>
          </p:nvPr>
        </p:nvSpPr>
        <p:spPr>
          <a:xfrm>
            <a:off x="6186637" y="5019085"/>
            <a:ext cx="2805259" cy="980049"/>
          </a:xfrm>
        </p:spPr>
        <p:txBody>
          <a:bodyPr/>
          <a:lstStyle/>
          <a:p>
            <a:r>
              <a:rPr lang="en-US" sz="2800" dirty="0" err="1" smtClean="0">
                <a:solidFill>
                  <a:schemeClr val="tx1"/>
                </a:solidFill>
              </a:rPr>
              <a:t>Shalini</a:t>
            </a:r>
            <a:r>
              <a:rPr lang="en-US" sz="2800" dirty="0" smtClean="0">
                <a:solidFill>
                  <a:schemeClr val="tx1"/>
                </a:solidFill>
              </a:rPr>
              <a:t> Mittal</a:t>
            </a:r>
          </a:p>
          <a:p>
            <a:r>
              <a:rPr lang="en-US" sz="2800" dirty="0" smtClean="0">
                <a:solidFill>
                  <a:schemeClr val="tx1"/>
                </a:solidFill>
              </a:rPr>
              <a:t>Corporate Trainer</a:t>
            </a:r>
            <a:endParaRPr lang="en-IN" sz="28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smtClean="0"/>
              <a:t>Lower and Upper </a:t>
            </a:r>
            <a:r>
              <a:rPr lang="en-US" dirty="0" err="1" smtClean="0"/>
              <a:t>casePipe</a:t>
            </a:r>
            <a:r>
              <a:rPr lang="en-US" dirty="0" smtClean="0"/>
              <a:t>: </a:t>
            </a:r>
            <a:endParaRPr lang="en-US" dirty="0"/>
          </a:p>
        </p:txBody>
      </p:sp>
      <p:sp>
        <p:nvSpPr>
          <p:cNvPr id="4" name="Rectangle 3"/>
          <p:cNvSpPr/>
          <p:nvPr/>
        </p:nvSpPr>
        <p:spPr>
          <a:xfrm>
            <a:off x="539552" y="1158999"/>
            <a:ext cx="8208912" cy="1754326"/>
          </a:xfrm>
          <a:prstGeom prst="rect">
            <a:avLst/>
          </a:prstGeom>
        </p:spPr>
        <p:txBody>
          <a:bodyPr wrap="square">
            <a:spAutoFit/>
          </a:bodyPr>
          <a:lstStyle/>
          <a:p>
            <a:pPr marL="285750" indent="-285750" fontAlgn="base">
              <a:buFont typeface="Arial" charset="0"/>
              <a:buChar char="•"/>
            </a:pPr>
            <a:r>
              <a:rPr lang="en-US" b="1" dirty="0"/>
              <a:t>lowercase </a:t>
            </a:r>
            <a:r>
              <a:rPr lang="en-US" b="1" dirty="0" smtClean="0"/>
              <a:t>: </a:t>
            </a:r>
            <a:r>
              <a:rPr lang="en-US" dirty="0" smtClean="0"/>
              <a:t>Transforms </a:t>
            </a:r>
            <a:r>
              <a:rPr lang="en-US" dirty="0"/>
              <a:t>a string to </a:t>
            </a:r>
            <a:r>
              <a:rPr lang="en-US" dirty="0" smtClean="0"/>
              <a:t>lowercase</a:t>
            </a:r>
          </a:p>
          <a:p>
            <a:pPr marL="285750" indent="-285750" fontAlgn="base">
              <a:buFont typeface="Arial" charset="0"/>
              <a:buChar char="•"/>
            </a:pPr>
            <a:r>
              <a:rPr lang="en-US" b="0" i="0" dirty="0" smtClean="0">
                <a:solidFill>
                  <a:srgbClr val="242729"/>
                </a:solidFill>
                <a:effectLst/>
                <a:latin typeface="Calibri" charset="0"/>
                <a:ea typeface="Calibri" charset="0"/>
                <a:cs typeface="Calibri" charset="0"/>
              </a:rPr>
              <a:t>Example :</a:t>
            </a:r>
            <a:r>
              <a:rPr lang="en-US" dirty="0">
                <a:solidFill>
                  <a:srgbClr val="242729"/>
                </a:solidFill>
                <a:latin typeface="Calibri" charset="0"/>
                <a:ea typeface="Calibri" charset="0"/>
                <a:cs typeface="Calibri" charset="0"/>
              </a:rPr>
              <a:t/>
            </a:r>
            <a:br>
              <a:rPr lang="en-US" dirty="0">
                <a:solidFill>
                  <a:srgbClr val="242729"/>
                </a:solidFill>
                <a:latin typeface="Calibri" charset="0"/>
                <a:ea typeface="Calibri" charset="0"/>
                <a:cs typeface="Calibri" charset="0"/>
              </a:rPr>
            </a:br>
            <a:r>
              <a:rPr lang="en-US" dirty="0"/>
              <a:t>&lt;</a:t>
            </a:r>
            <a:r>
              <a:rPr lang="en-US" b="1" dirty="0"/>
              <a:t>p</a:t>
            </a:r>
            <a:r>
              <a:rPr lang="en-US" dirty="0"/>
              <a:t>&gt;{{ 'ASIM' | lowercase }}&lt;/</a:t>
            </a:r>
            <a:r>
              <a:rPr lang="en-US" b="1" dirty="0"/>
              <a:t>p</a:t>
            </a:r>
            <a:r>
              <a:rPr lang="en-US" dirty="0" smtClean="0"/>
              <a:t>&gt;</a:t>
            </a:r>
          </a:p>
          <a:p>
            <a:pPr marL="285750" indent="-285750" fontAlgn="base">
              <a:buFont typeface="Arial" charset="0"/>
              <a:buChar char="•"/>
            </a:pPr>
            <a:r>
              <a:rPr lang="en-US" b="1" i="0" dirty="0" smtClean="0">
                <a:solidFill>
                  <a:srgbClr val="242729"/>
                </a:solidFill>
                <a:effectLst/>
                <a:latin typeface="Calibri" charset="0"/>
                <a:ea typeface="Calibri" charset="0"/>
                <a:cs typeface="Calibri" charset="0"/>
              </a:rPr>
              <a:t>Uppercase : </a:t>
            </a:r>
            <a:r>
              <a:rPr lang="en-US" dirty="0"/>
              <a:t>Transforms a string to </a:t>
            </a:r>
            <a:r>
              <a:rPr lang="en-US" dirty="0" smtClean="0"/>
              <a:t>uppercase</a:t>
            </a:r>
          </a:p>
          <a:p>
            <a:pPr marL="285750" indent="-285750" fontAlgn="base">
              <a:buFont typeface="Arial" charset="0"/>
              <a:buChar char="•"/>
            </a:pPr>
            <a:r>
              <a:rPr lang="en-US" b="1" dirty="0" smtClean="0">
                <a:solidFill>
                  <a:srgbClr val="242729"/>
                </a:solidFill>
                <a:latin typeface="Calibri" charset="0"/>
                <a:ea typeface="Calibri" charset="0"/>
                <a:cs typeface="Calibri" charset="0"/>
              </a:rPr>
              <a:t>Example : </a:t>
            </a:r>
            <a:r>
              <a:rPr lang="en-US" b="1" dirty="0">
                <a:solidFill>
                  <a:srgbClr val="242729"/>
                </a:solidFill>
                <a:latin typeface="Calibri" charset="0"/>
                <a:ea typeface="Calibri" charset="0"/>
                <a:cs typeface="Calibri" charset="0"/>
              </a:rPr>
              <a:t/>
            </a:r>
            <a:br>
              <a:rPr lang="en-US" b="1" dirty="0">
                <a:solidFill>
                  <a:srgbClr val="242729"/>
                </a:solidFill>
                <a:latin typeface="Calibri" charset="0"/>
                <a:ea typeface="Calibri" charset="0"/>
                <a:cs typeface="Calibri" charset="0"/>
              </a:rPr>
            </a:br>
            <a:r>
              <a:rPr lang="hr-HR" dirty="0"/>
              <a:t> &lt;</a:t>
            </a:r>
            <a:r>
              <a:rPr lang="hr-HR" b="1" dirty="0"/>
              <a:t>p</a:t>
            </a:r>
            <a:r>
              <a:rPr lang="hr-HR" dirty="0"/>
              <a:t>&gt;{{ '</a:t>
            </a:r>
            <a:r>
              <a:rPr lang="hr-HR" dirty="0" err="1"/>
              <a:t>asim</a:t>
            </a:r>
            <a:r>
              <a:rPr lang="hr-HR" dirty="0"/>
              <a:t>' | </a:t>
            </a:r>
            <a:r>
              <a:rPr lang="hr-HR" dirty="0" err="1"/>
              <a:t>uppercase</a:t>
            </a:r>
            <a:r>
              <a:rPr lang="hr-HR" dirty="0"/>
              <a:t> }}&lt;/</a:t>
            </a:r>
            <a:r>
              <a:rPr lang="hr-HR" b="1" dirty="0"/>
              <a:t>p</a:t>
            </a:r>
            <a:r>
              <a:rPr lang="hr-HR" dirty="0"/>
              <a:t>&gt;</a:t>
            </a:r>
            <a:endParaRPr lang="en-US" b="1" dirty="0" smtClean="0">
              <a:solidFill>
                <a:srgbClr val="242729"/>
              </a:solidFill>
              <a:latin typeface="Calibri" charset="0"/>
              <a:ea typeface="Calibri" charset="0"/>
              <a:cs typeface="Calibri" charset="0"/>
            </a:endParaRPr>
          </a:p>
        </p:txBody>
      </p:sp>
    </p:spTree>
    <p:extLst>
      <p:ext uri="{BB962C8B-B14F-4D97-AF65-F5344CB8AC3E}">
        <p14:creationId xmlns:p14="http://schemas.microsoft.com/office/powerpoint/2010/main" val="718947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smtClean="0"/>
              <a:t>Percent Pipe</a:t>
            </a:r>
            <a:endParaRPr lang="en-US" dirty="0"/>
          </a:p>
        </p:txBody>
      </p:sp>
      <p:sp>
        <p:nvSpPr>
          <p:cNvPr id="4" name="Rectangle 3"/>
          <p:cNvSpPr/>
          <p:nvPr/>
        </p:nvSpPr>
        <p:spPr>
          <a:xfrm>
            <a:off x="539552" y="1158999"/>
            <a:ext cx="8208912" cy="4247317"/>
          </a:xfrm>
          <a:prstGeom prst="rect">
            <a:avLst/>
          </a:prstGeom>
        </p:spPr>
        <p:txBody>
          <a:bodyPr wrap="square">
            <a:spAutoFit/>
          </a:bodyPr>
          <a:lstStyle/>
          <a:p>
            <a:pPr marL="285750" indent="-285750" fontAlgn="base">
              <a:buFont typeface="Arial" charset="0"/>
              <a:buChar char="•"/>
            </a:pPr>
            <a:r>
              <a:rPr lang="en-US" dirty="0"/>
              <a:t>Formats a number as a percentage according to locale rules</a:t>
            </a:r>
            <a:r>
              <a:rPr lang="en-US" dirty="0" smtClean="0"/>
              <a:t>.</a:t>
            </a:r>
            <a:br>
              <a:rPr lang="en-US" dirty="0" smtClean="0"/>
            </a:br>
            <a:r>
              <a:rPr lang="en-US" dirty="0" smtClean="0"/>
              <a:t>	number_expression </a:t>
            </a:r>
            <a:r>
              <a:rPr lang="en-US" dirty="0"/>
              <a:t>| percent[:</a:t>
            </a:r>
            <a:r>
              <a:rPr lang="en-US" dirty="0" err="1"/>
              <a:t>digitInfo</a:t>
            </a:r>
            <a:r>
              <a:rPr lang="en-US" dirty="0"/>
              <a:t>[:locale</a:t>
            </a:r>
            <a:r>
              <a:rPr lang="en-US" dirty="0" smtClean="0"/>
              <a:t>]]</a:t>
            </a:r>
          </a:p>
          <a:p>
            <a:pPr marL="285750" indent="-285750" fontAlgn="base">
              <a:buFont typeface="Wingdings" charset="2"/>
              <a:buChar char="Ø"/>
            </a:pPr>
            <a:r>
              <a:rPr lang="en-US" b="1" dirty="0" err="1">
                <a:solidFill>
                  <a:srgbClr val="242729"/>
                </a:solidFill>
                <a:latin typeface="Calibri" charset="0"/>
                <a:ea typeface="Calibri" charset="0"/>
                <a:cs typeface="Calibri" charset="0"/>
              </a:rPr>
              <a:t>digitInfo</a:t>
            </a:r>
            <a:r>
              <a:rPr lang="en-US" dirty="0">
                <a:solidFill>
                  <a:srgbClr val="242729"/>
                </a:solidFill>
                <a:latin typeface="Calibri" charset="0"/>
                <a:ea typeface="Calibri" charset="0"/>
                <a:cs typeface="Calibri" charset="0"/>
              </a:rPr>
              <a:t> </a:t>
            </a:r>
            <a:r>
              <a:rPr lang="en-US" dirty="0" smtClean="0">
                <a:solidFill>
                  <a:srgbClr val="242729"/>
                </a:solidFill>
                <a:latin typeface="Calibri" charset="0"/>
                <a:ea typeface="Calibri" charset="0"/>
                <a:cs typeface="Calibri" charset="0"/>
              </a:rPr>
              <a:t> - Discussed in </a:t>
            </a:r>
            <a:r>
              <a:rPr lang="en-US" dirty="0">
                <a:solidFill>
                  <a:srgbClr val="242729"/>
                </a:solidFill>
                <a:latin typeface="Calibri" charset="0"/>
                <a:ea typeface="Calibri" charset="0"/>
                <a:cs typeface="Calibri" charset="0"/>
              </a:rPr>
              <a:t> </a:t>
            </a:r>
            <a:r>
              <a:rPr lang="en-US" dirty="0" err="1" smtClean="0">
                <a:solidFill>
                  <a:srgbClr val="242729"/>
                </a:solidFill>
                <a:latin typeface="Calibri" charset="0"/>
                <a:ea typeface="Calibri" charset="0"/>
                <a:cs typeface="Calibri" charset="0"/>
              </a:rPr>
              <a:t>DecimalPipe</a:t>
            </a:r>
            <a:endParaRPr lang="en-US" dirty="0">
              <a:solidFill>
                <a:srgbClr val="242729"/>
              </a:solidFill>
              <a:latin typeface="Calibri" charset="0"/>
              <a:ea typeface="Calibri" charset="0"/>
              <a:cs typeface="Calibri" charset="0"/>
            </a:endParaRPr>
          </a:p>
          <a:p>
            <a:pPr marL="285750" indent="-285750" fontAlgn="base">
              <a:buFont typeface="Wingdings" charset="2"/>
              <a:buChar char="Ø"/>
            </a:pPr>
            <a:r>
              <a:rPr lang="en-US" b="1" dirty="0">
                <a:solidFill>
                  <a:srgbClr val="242729"/>
                </a:solidFill>
                <a:latin typeface="Calibri" charset="0"/>
                <a:ea typeface="Calibri" charset="0"/>
                <a:cs typeface="Calibri" charset="0"/>
              </a:rPr>
              <a:t>locale</a:t>
            </a:r>
            <a:r>
              <a:rPr lang="en-US" dirty="0">
                <a:solidFill>
                  <a:srgbClr val="242729"/>
                </a:solidFill>
                <a:latin typeface="Calibri" charset="0"/>
                <a:ea typeface="Calibri" charset="0"/>
                <a:cs typeface="Calibri" charset="0"/>
              </a:rPr>
              <a:t> is a string defining the locale to use (uses the current LOCALE_ID by default</a:t>
            </a:r>
            <a:r>
              <a:rPr lang="en-US" dirty="0" smtClean="0">
                <a:solidFill>
                  <a:srgbClr val="242729"/>
                </a:solidFill>
                <a:latin typeface="Calibri" charset="0"/>
                <a:ea typeface="Calibri" charset="0"/>
                <a:cs typeface="Calibri" charset="0"/>
              </a:rPr>
              <a:t>)</a:t>
            </a:r>
          </a:p>
          <a:p>
            <a:r>
              <a:rPr lang="en-US" dirty="0" smtClean="0">
                <a:solidFill>
                  <a:srgbClr val="242729"/>
                </a:solidFill>
                <a:latin typeface="Calibri" charset="0"/>
                <a:ea typeface="Calibri" charset="0"/>
                <a:cs typeface="Calibri" charset="0"/>
              </a:rPr>
              <a:t>Example :</a:t>
            </a:r>
            <a:br>
              <a:rPr lang="en-US" dirty="0" smtClean="0">
                <a:solidFill>
                  <a:srgbClr val="242729"/>
                </a:solidFill>
                <a:latin typeface="Calibri" charset="0"/>
                <a:ea typeface="Calibri" charset="0"/>
                <a:cs typeface="Calibri" charset="0"/>
              </a:rPr>
            </a:br>
            <a:r>
              <a:rPr lang="en-US" dirty="0" smtClean="0">
                <a:solidFill>
                  <a:srgbClr val="242729"/>
                </a:solidFill>
                <a:latin typeface="Calibri" charset="0"/>
                <a:ea typeface="Calibri" charset="0"/>
                <a:cs typeface="Calibri" charset="0"/>
              </a:rPr>
              <a:t>	</a:t>
            </a:r>
            <a:r>
              <a:rPr lang="en-US" dirty="0" smtClean="0"/>
              <a:t>&lt;</a:t>
            </a:r>
            <a:r>
              <a:rPr lang="en-US" b="1" dirty="0"/>
              <a:t>p</a:t>
            </a:r>
            <a:r>
              <a:rPr lang="en-US" dirty="0"/>
              <a:t> </a:t>
            </a:r>
            <a:r>
              <a:rPr lang="en-US" dirty="0" err="1"/>
              <a:t>ngNonBindable</a:t>
            </a:r>
            <a:r>
              <a:rPr lang="en-US" dirty="0"/>
              <a:t>&gt;{{ 0.123456 | percent }}&lt;/</a:t>
            </a:r>
            <a:r>
              <a:rPr lang="en-US" b="1" dirty="0"/>
              <a:t>p</a:t>
            </a:r>
            <a:r>
              <a:rPr lang="en-US" dirty="0"/>
              <a:t>&gt;</a:t>
            </a:r>
          </a:p>
          <a:p>
            <a:r>
              <a:rPr lang="hr-HR" dirty="0"/>
              <a:t>   </a:t>
            </a:r>
            <a:r>
              <a:rPr lang="hr-HR" dirty="0" smtClean="0"/>
              <a:t>	 </a:t>
            </a:r>
            <a:r>
              <a:rPr lang="hr-HR" dirty="0"/>
              <a:t>&lt;</a:t>
            </a:r>
            <a:r>
              <a:rPr lang="hr-HR" b="1" dirty="0"/>
              <a:t>p</a:t>
            </a:r>
            <a:r>
              <a:rPr lang="hr-HR" dirty="0"/>
              <a:t>&gt;{{ 0.123456 | </a:t>
            </a:r>
            <a:r>
              <a:rPr lang="hr-HR" dirty="0" err="1"/>
              <a:t>percent</a:t>
            </a:r>
            <a:r>
              <a:rPr lang="hr-HR" dirty="0"/>
              <a:t> }}&lt;/</a:t>
            </a:r>
            <a:r>
              <a:rPr lang="hr-HR" b="1" dirty="0"/>
              <a:t>p</a:t>
            </a:r>
            <a:r>
              <a:rPr lang="hr-HR" dirty="0" smtClean="0"/>
              <a:t>&gt;	//12.346%</a:t>
            </a:r>
            <a:endParaRPr lang="hr-HR" dirty="0"/>
          </a:p>
          <a:p>
            <a:endParaRPr lang="hr-HR" dirty="0"/>
          </a:p>
          <a:p>
            <a:r>
              <a:rPr lang="en-US" dirty="0"/>
              <a:t>   </a:t>
            </a:r>
            <a:r>
              <a:rPr lang="en-US" dirty="0" smtClean="0"/>
              <a:t>	 </a:t>
            </a:r>
            <a:r>
              <a:rPr lang="en-US" dirty="0"/>
              <a:t>&lt;</a:t>
            </a:r>
            <a:r>
              <a:rPr lang="en-US" b="1" dirty="0"/>
              <a:t>p</a:t>
            </a:r>
            <a:r>
              <a:rPr lang="en-US" dirty="0"/>
              <a:t> </a:t>
            </a:r>
            <a:r>
              <a:rPr lang="en-US" dirty="0" err="1"/>
              <a:t>ngNonBindable</a:t>
            </a:r>
            <a:r>
              <a:rPr lang="en-US" dirty="0"/>
              <a:t>&gt;{{ 0.123456 | percent: '2.1-2' }}&lt;/</a:t>
            </a:r>
            <a:r>
              <a:rPr lang="en-US" b="1" dirty="0"/>
              <a:t>p</a:t>
            </a:r>
            <a:r>
              <a:rPr lang="en-US" dirty="0"/>
              <a:t>&gt; </a:t>
            </a:r>
          </a:p>
          <a:p>
            <a:r>
              <a:rPr lang="en-US" dirty="0"/>
              <a:t>   </a:t>
            </a:r>
            <a:r>
              <a:rPr lang="en-US" dirty="0" smtClean="0"/>
              <a:t>	 </a:t>
            </a:r>
            <a:r>
              <a:rPr lang="en-US" dirty="0"/>
              <a:t>&lt;</a:t>
            </a:r>
            <a:r>
              <a:rPr lang="en-US" b="1" dirty="0"/>
              <a:t>p</a:t>
            </a:r>
            <a:r>
              <a:rPr lang="en-US" dirty="0"/>
              <a:t>&gt;{{ 0.123456 | percent: '2.1-2' }}&lt;/</a:t>
            </a:r>
            <a:r>
              <a:rPr lang="en-US" b="1" dirty="0"/>
              <a:t>p</a:t>
            </a:r>
            <a:r>
              <a:rPr lang="en-US" dirty="0" smtClean="0"/>
              <a:t>&gt;	//12.35%</a:t>
            </a:r>
            <a:endParaRPr lang="en-US" dirty="0"/>
          </a:p>
          <a:p>
            <a:endParaRPr lang="en-US" dirty="0"/>
          </a:p>
          <a:p>
            <a:r>
              <a:rPr lang="en-US" dirty="0"/>
              <a:t>    </a:t>
            </a:r>
            <a:r>
              <a:rPr lang="en-US" dirty="0" smtClean="0"/>
              <a:t>	&lt;</a:t>
            </a:r>
            <a:r>
              <a:rPr lang="en-US" b="1" dirty="0"/>
              <a:t>p</a:t>
            </a:r>
            <a:r>
              <a:rPr lang="en-US" dirty="0"/>
              <a:t> </a:t>
            </a:r>
            <a:r>
              <a:rPr lang="en-US" dirty="0" err="1"/>
              <a:t>ngNonBindable</a:t>
            </a:r>
            <a:r>
              <a:rPr lang="en-US" dirty="0"/>
              <a:t>&gt;{{ 42 | percent: '10.4-4' }}&lt;/</a:t>
            </a:r>
            <a:r>
              <a:rPr lang="en-US" b="1" dirty="0"/>
              <a:t>p</a:t>
            </a:r>
            <a:r>
              <a:rPr lang="en-US" dirty="0"/>
              <a:t>&gt;</a:t>
            </a:r>
          </a:p>
          <a:p>
            <a:r>
              <a:rPr lang="de-DE" dirty="0"/>
              <a:t>    </a:t>
            </a:r>
            <a:r>
              <a:rPr lang="de-DE" dirty="0" smtClean="0"/>
              <a:t>	&lt;</a:t>
            </a:r>
            <a:r>
              <a:rPr lang="de-DE" b="1" dirty="0"/>
              <a:t>p</a:t>
            </a:r>
            <a:r>
              <a:rPr lang="de-DE" dirty="0"/>
              <a:t>&gt;{{ 0.123456 | </a:t>
            </a:r>
            <a:r>
              <a:rPr lang="de-DE" dirty="0" err="1"/>
              <a:t>percent</a:t>
            </a:r>
            <a:r>
              <a:rPr lang="de-DE" dirty="0"/>
              <a:t> : "10.4-4" }}&lt;/</a:t>
            </a:r>
            <a:r>
              <a:rPr lang="de-DE" b="1" dirty="0"/>
              <a:t>p</a:t>
            </a:r>
            <a:r>
              <a:rPr lang="de-DE" dirty="0" smtClean="0"/>
              <a:t>&gt;</a:t>
            </a:r>
            <a:br>
              <a:rPr lang="de-DE" dirty="0" smtClean="0"/>
            </a:br>
            <a:r>
              <a:rPr lang="de-DE" dirty="0" smtClean="0"/>
              <a:t>	//0,000,000,012.3456%</a:t>
            </a:r>
            <a:endParaRPr lang="en-US" dirty="0">
              <a:solidFill>
                <a:srgbClr val="242729"/>
              </a:solidFill>
              <a:latin typeface="Calibri" charset="0"/>
              <a:ea typeface="Calibri" charset="0"/>
              <a:cs typeface="Calibri" charset="0"/>
            </a:endParaRPr>
          </a:p>
          <a:p>
            <a:pPr marL="285750" indent="-285750" fontAlgn="base">
              <a:buFont typeface="Arial" charset="0"/>
              <a:buChar char="•"/>
            </a:pPr>
            <a:endParaRPr lang="en-US" b="1" dirty="0" smtClean="0">
              <a:solidFill>
                <a:srgbClr val="242729"/>
              </a:solidFill>
              <a:latin typeface="Calibri" charset="0"/>
              <a:ea typeface="Calibri" charset="0"/>
              <a:cs typeface="Calibri" charset="0"/>
            </a:endParaRPr>
          </a:p>
        </p:txBody>
      </p:sp>
    </p:spTree>
    <p:extLst>
      <p:ext uri="{BB962C8B-B14F-4D97-AF65-F5344CB8AC3E}">
        <p14:creationId xmlns:p14="http://schemas.microsoft.com/office/powerpoint/2010/main" val="401946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dirty="0" err="1" smtClean="0"/>
              <a:t>SlicePipe</a:t>
            </a:r>
            <a:endParaRPr lang="en-US" dirty="0"/>
          </a:p>
        </p:txBody>
      </p:sp>
      <p:sp>
        <p:nvSpPr>
          <p:cNvPr id="4" name="Rectangle 3"/>
          <p:cNvSpPr/>
          <p:nvPr/>
        </p:nvSpPr>
        <p:spPr>
          <a:xfrm>
            <a:off x="539552" y="692696"/>
            <a:ext cx="8208912" cy="5909310"/>
          </a:xfrm>
          <a:prstGeom prst="rect">
            <a:avLst/>
          </a:prstGeom>
        </p:spPr>
        <p:txBody>
          <a:bodyPr wrap="square">
            <a:spAutoFit/>
          </a:bodyPr>
          <a:lstStyle/>
          <a:p>
            <a:pPr marL="285750" indent="-285750" fontAlgn="base">
              <a:buFont typeface="Arial" charset="0"/>
              <a:buChar char="•"/>
            </a:pPr>
            <a:r>
              <a:rPr lang="en-US" dirty="0"/>
              <a:t>Creates a new List or String containing a subset (slice) of the elements</a:t>
            </a:r>
            <a:r>
              <a:rPr lang="en-US" dirty="0" smtClean="0"/>
              <a:t>.</a:t>
            </a:r>
            <a:r>
              <a:rPr lang="en-US" dirty="0"/>
              <a:t/>
            </a:r>
            <a:br>
              <a:rPr lang="en-US" dirty="0"/>
            </a:br>
            <a:r>
              <a:rPr lang="en-US" dirty="0" smtClean="0"/>
              <a:t>	</a:t>
            </a:r>
            <a:r>
              <a:rPr lang="en-US" dirty="0" err="1" smtClean="0"/>
              <a:t>array_or_string_expression</a:t>
            </a:r>
            <a:r>
              <a:rPr lang="en-US" dirty="0" smtClean="0"/>
              <a:t> </a:t>
            </a:r>
            <a:r>
              <a:rPr lang="en-US" dirty="0"/>
              <a:t>| </a:t>
            </a:r>
            <a:r>
              <a:rPr lang="en-US" dirty="0" err="1"/>
              <a:t>slice:start</a:t>
            </a:r>
            <a:r>
              <a:rPr lang="en-US" dirty="0"/>
              <a:t>[:end]</a:t>
            </a:r>
          </a:p>
          <a:p>
            <a:pPr marL="285750" indent="-285750">
              <a:buFont typeface="Wingdings" charset="2"/>
              <a:buChar char="Ø"/>
            </a:pPr>
            <a:r>
              <a:rPr lang="en-US" b="1" dirty="0" smtClean="0"/>
              <a:t>expression - </a:t>
            </a:r>
            <a:r>
              <a:rPr lang="en-US" dirty="0" smtClean="0"/>
              <a:t>is a List or String, and:</a:t>
            </a:r>
          </a:p>
          <a:p>
            <a:pPr marL="285750" indent="-285750">
              <a:buFont typeface="Wingdings" charset="2"/>
              <a:buChar char="Ø"/>
            </a:pPr>
            <a:r>
              <a:rPr lang="en-US" b="1" dirty="0" smtClean="0"/>
              <a:t>start</a:t>
            </a:r>
            <a:r>
              <a:rPr lang="en-US" b="1" dirty="0"/>
              <a:t>:</a:t>
            </a:r>
            <a:r>
              <a:rPr lang="en-US" dirty="0"/>
              <a:t> The starting index of the subset to </a:t>
            </a:r>
            <a:r>
              <a:rPr lang="en-US" dirty="0" smtClean="0"/>
              <a:t>return.</a:t>
            </a:r>
          </a:p>
          <a:p>
            <a:pPr marL="742950" lvl="1" indent="-285750">
              <a:buFont typeface="Wingdings" charset="2"/>
              <a:buChar char="Ø"/>
            </a:pPr>
            <a:r>
              <a:rPr lang="en-US" dirty="0" smtClean="0"/>
              <a:t>a </a:t>
            </a:r>
            <a:r>
              <a:rPr lang="en-US" dirty="0"/>
              <a:t>positive integer: return the item at start index and all items after in the list or string </a:t>
            </a:r>
            <a:r>
              <a:rPr lang="en-US" dirty="0" smtClean="0"/>
              <a:t>expression.</a:t>
            </a:r>
          </a:p>
          <a:p>
            <a:pPr marL="742950" lvl="1" indent="-285750">
              <a:buFont typeface="Wingdings" charset="2"/>
              <a:buChar char="Ø"/>
            </a:pPr>
            <a:r>
              <a:rPr lang="en-US" dirty="0" smtClean="0"/>
              <a:t>a </a:t>
            </a:r>
            <a:r>
              <a:rPr lang="en-US" dirty="0"/>
              <a:t>negative integer: return the item at start index from the end and all items after in the list or string </a:t>
            </a:r>
            <a:r>
              <a:rPr lang="en-US" dirty="0" smtClean="0"/>
              <a:t>expression.</a:t>
            </a:r>
          </a:p>
          <a:p>
            <a:pPr marL="742950" lvl="1" indent="-285750">
              <a:buFont typeface="Wingdings" charset="2"/>
              <a:buChar char="Ø"/>
            </a:pPr>
            <a:r>
              <a:rPr lang="en-US" dirty="0" smtClean="0"/>
              <a:t>if </a:t>
            </a:r>
            <a:r>
              <a:rPr lang="en-US" dirty="0"/>
              <a:t>positive and greater than the size of the expression: return an empty list or </a:t>
            </a:r>
            <a:r>
              <a:rPr lang="en-US" dirty="0" smtClean="0"/>
              <a:t>string.</a:t>
            </a:r>
          </a:p>
          <a:p>
            <a:pPr marL="742950" lvl="1" indent="-285750">
              <a:buFont typeface="Wingdings" charset="2"/>
              <a:buChar char="Ø"/>
            </a:pPr>
            <a:r>
              <a:rPr lang="en-US" dirty="0" smtClean="0"/>
              <a:t>if </a:t>
            </a:r>
            <a:r>
              <a:rPr lang="en-US" dirty="0"/>
              <a:t>negative and greater than the size of the expression: return entire list or </a:t>
            </a:r>
            <a:r>
              <a:rPr lang="en-US" dirty="0" smtClean="0"/>
              <a:t>string.</a:t>
            </a:r>
          </a:p>
          <a:p>
            <a:pPr marL="285750" indent="-285750">
              <a:buFont typeface="Wingdings" charset="2"/>
              <a:buChar char="Ø"/>
            </a:pPr>
            <a:r>
              <a:rPr lang="en-US" b="1" dirty="0" smtClean="0"/>
              <a:t>end</a:t>
            </a:r>
            <a:r>
              <a:rPr lang="en-US" b="1" dirty="0"/>
              <a:t>:</a:t>
            </a:r>
            <a:r>
              <a:rPr lang="en-US" dirty="0"/>
              <a:t> The ending index of the subset to </a:t>
            </a:r>
            <a:r>
              <a:rPr lang="en-US" dirty="0" smtClean="0"/>
              <a:t>return.</a:t>
            </a:r>
          </a:p>
          <a:p>
            <a:pPr marL="742950" lvl="1" indent="-285750">
              <a:buFont typeface="Wingdings" charset="2"/>
              <a:buChar char="Ø"/>
            </a:pPr>
            <a:r>
              <a:rPr lang="en-US" dirty="0" smtClean="0"/>
              <a:t>omitted</a:t>
            </a:r>
            <a:r>
              <a:rPr lang="en-US" dirty="0"/>
              <a:t>: return all items until the </a:t>
            </a:r>
            <a:r>
              <a:rPr lang="en-US" dirty="0" smtClean="0"/>
              <a:t>end.</a:t>
            </a:r>
          </a:p>
          <a:p>
            <a:pPr marL="742950" lvl="1" indent="-285750">
              <a:buFont typeface="Wingdings" charset="2"/>
              <a:buChar char="Ø"/>
            </a:pPr>
            <a:r>
              <a:rPr lang="en-US" dirty="0" smtClean="0"/>
              <a:t>if </a:t>
            </a:r>
            <a:r>
              <a:rPr lang="en-US" dirty="0"/>
              <a:t>positive: return all items before end index of the list or </a:t>
            </a:r>
            <a:r>
              <a:rPr lang="en-US" dirty="0" smtClean="0"/>
              <a:t>string.</a:t>
            </a:r>
          </a:p>
          <a:p>
            <a:pPr marL="742950" lvl="1" indent="-285750">
              <a:buFont typeface="Wingdings" charset="2"/>
              <a:buChar char="Ø"/>
            </a:pPr>
            <a:r>
              <a:rPr lang="en-US" dirty="0" smtClean="0"/>
              <a:t>if </a:t>
            </a:r>
            <a:r>
              <a:rPr lang="en-US" dirty="0"/>
              <a:t>negative: return all items before end index from the end of the list or string.</a:t>
            </a:r>
          </a:p>
          <a:p>
            <a:pPr marL="285750" indent="-285750" fontAlgn="base">
              <a:buFont typeface="Arial" charset="0"/>
              <a:buChar char="•"/>
            </a:pPr>
            <a:r>
              <a:rPr lang="en-US" dirty="0"/>
              <a:t>All behavior is based on the expected behavior of the JavaScript </a:t>
            </a:r>
            <a:r>
              <a:rPr lang="en-US" dirty="0" smtClean="0"/>
              <a:t>API </a:t>
            </a:r>
            <a:r>
              <a:rPr lang="en-US" dirty="0" err="1" smtClean="0"/>
              <a:t>Array.prototype.slice</a:t>
            </a:r>
            <a:r>
              <a:rPr lang="en-US" dirty="0"/>
              <a:t>() and </a:t>
            </a:r>
            <a:r>
              <a:rPr lang="en-US" dirty="0" err="1"/>
              <a:t>String.prototype.slice</a:t>
            </a:r>
            <a:r>
              <a:rPr lang="en-US" dirty="0"/>
              <a:t>().</a:t>
            </a:r>
          </a:p>
          <a:p>
            <a:pPr marL="285750" indent="-285750" fontAlgn="base">
              <a:buFont typeface="Arial" charset="0"/>
              <a:buChar char="•"/>
            </a:pPr>
            <a:r>
              <a:rPr lang="en-US" dirty="0"/>
              <a:t>When operating on a [List], the returned list is always a copy even when all the elements are being returned.</a:t>
            </a:r>
          </a:p>
          <a:p>
            <a:pPr marL="285750" indent="-285750" fontAlgn="base">
              <a:buFont typeface="Arial" charset="0"/>
              <a:buChar char="•"/>
            </a:pPr>
            <a:r>
              <a:rPr lang="en-US" dirty="0"/>
              <a:t>When operating on a blank value, the pipe returns the blank value</a:t>
            </a:r>
            <a:r>
              <a:rPr lang="en-US" dirty="0" smtClean="0"/>
              <a:t>.</a:t>
            </a:r>
            <a:endParaRPr lang="en-US" dirty="0"/>
          </a:p>
        </p:txBody>
      </p:sp>
    </p:spTree>
    <p:extLst>
      <p:ext uri="{BB962C8B-B14F-4D97-AF65-F5344CB8AC3E}">
        <p14:creationId xmlns:p14="http://schemas.microsoft.com/office/powerpoint/2010/main" val="1383805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27384"/>
            <a:ext cx="7258000" cy="706090"/>
          </a:xfrm>
        </p:spPr>
        <p:txBody>
          <a:bodyPr/>
          <a:lstStyle/>
          <a:p>
            <a:r>
              <a:rPr lang="en-US" dirty="0" err="1" smtClean="0"/>
              <a:t>SlicePipe</a:t>
            </a:r>
            <a:r>
              <a:rPr lang="en-US" dirty="0" smtClean="0"/>
              <a:t> Example :</a:t>
            </a:r>
            <a:endParaRPr lang="en-US" dirty="0"/>
          </a:p>
        </p:txBody>
      </p:sp>
      <p:sp>
        <p:nvSpPr>
          <p:cNvPr id="4" name="Rectangle 3"/>
          <p:cNvSpPr/>
          <p:nvPr/>
        </p:nvSpPr>
        <p:spPr>
          <a:xfrm>
            <a:off x="539552" y="620688"/>
            <a:ext cx="8208912" cy="5632311"/>
          </a:xfrm>
          <a:prstGeom prst="rect">
            <a:avLst/>
          </a:prstGeom>
        </p:spPr>
        <p:txBody>
          <a:bodyPr wrap="square">
            <a:spAutoFit/>
          </a:bodyPr>
          <a:lstStyle/>
          <a:p>
            <a:r>
              <a:rPr lang="en-US" dirty="0" smtClean="0"/>
              <a:t>    &lt;</a:t>
            </a:r>
            <a:r>
              <a:rPr lang="en-US" b="1" dirty="0"/>
              <a:t>p</a:t>
            </a:r>
            <a:r>
              <a:rPr lang="en-US" dirty="0"/>
              <a:t> </a:t>
            </a:r>
            <a:r>
              <a:rPr lang="en-US" dirty="0" err="1"/>
              <a:t>ngNonBindable</a:t>
            </a:r>
            <a:r>
              <a:rPr lang="en-US" dirty="0"/>
              <a:t>&gt;{{ [1,2,3,4,5,6] | slice:1:3 }}&lt;/</a:t>
            </a:r>
            <a:r>
              <a:rPr lang="en-US" b="1" dirty="0"/>
              <a:t>p</a:t>
            </a:r>
            <a:r>
              <a:rPr lang="en-US" dirty="0"/>
              <a:t>&gt; </a:t>
            </a:r>
          </a:p>
          <a:p>
            <a:r>
              <a:rPr lang="en-US" dirty="0"/>
              <a:t>    &lt;</a:t>
            </a:r>
            <a:r>
              <a:rPr lang="en-US" b="1" dirty="0"/>
              <a:t>p</a:t>
            </a:r>
            <a:r>
              <a:rPr lang="en-US" dirty="0"/>
              <a:t>&gt;{{ [1,2,3,4,5,6] | slice:1:3 }}&lt;/</a:t>
            </a:r>
            <a:r>
              <a:rPr lang="en-US" b="1" dirty="0"/>
              <a:t>p</a:t>
            </a:r>
            <a:r>
              <a:rPr lang="en-US" dirty="0" smtClean="0"/>
              <a:t>&gt;	//2,3</a:t>
            </a:r>
            <a:endParaRPr lang="en-US" dirty="0"/>
          </a:p>
          <a:p>
            <a:endParaRPr lang="en-US" dirty="0"/>
          </a:p>
          <a:p>
            <a:r>
              <a:rPr lang="en-US" dirty="0"/>
              <a:t>    &lt;</a:t>
            </a:r>
            <a:r>
              <a:rPr lang="en-US" b="1" dirty="0"/>
              <a:t>p</a:t>
            </a:r>
            <a:r>
              <a:rPr lang="en-US" dirty="0"/>
              <a:t> </a:t>
            </a:r>
            <a:r>
              <a:rPr lang="en-US" dirty="0" err="1"/>
              <a:t>ngNonBindable</a:t>
            </a:r>
            <a:r>
              <a:rPr lang="en-US" dirty="0"/>
              <a:t>&gt;{{ [1,2,3,4,5,6] | slice:2 }}&lt;/</a:t>
            </a:r>
            <a:r>
              <a:rPr lang="en-US" b="1" dirty="0"/>
              <a:t>p</a:t>
            </a:r>
            <a:r>
              <a:rPr lang="en-US" dirty="0"/>
              <a:t>&gt; </a:t>
            </a:r>
          </a:p>
          <a:p>
            <a:r>
              <a:rPr lang="hr-HR" dirty="0"/>
              <a:t>    &lt;</a:t>
            </a:r>
            <a:r>
              <a:rPr lang="hr-HR" b="1" dirty="0"/>
              <a:t>p</a:t>
            </a:r>
            <a:r>
              <a:rPr lang="hr-HR" dirty="0"/>
              <a:t>&gt;{{ [1,2,3,4,5,6] | slice:2 }}&lt;/</a:t>
            </a:r>
            <a:r>
              <a:rPr lang="hr-HR" b="1" dirty="0"/>
              <a:t>p</a:t>
            </a:r>
            <a:r>
              <a:rPr lang="hr-HR" dirty="0" smtClean="0"/>
              <a:t>&gt;	//3,4,5,6</a:t>
            </a:r>
            <a:endParaRPr lang="hr-HR" dirty="0"/>
          </a:p>
          <a:p>
            <a:endParaRPr lang="hr-HR" dirty="0"/>
          </a:p>
          <a:p>
            <a:r>
              <a:rPr lang="en-US" dirty="0"/>
              <a:t>    &lt;</a:t>
            </a:r>
            <a:r>
              <a:rPr lang="en-US" b="1" dirty="0"/>
              <a:t>p</a:t>
            </a:r>
            <a:r>
              <a:rPr lang="en-US" dirty="0"/>
              <a:t> </a:t>
            </a:r>
            <a:r>
              <a:rPr lang="en-US" dirty="0" err="1"/>
              <a:t>ngNonBindable</a:t>
            </a:r>
            <a:r>
              <a:rPr lang="en-US" dirty="0"/>
              <a:t>&gt;{{ [1,2,3,4,5,6] | slice:2:-1 }}&lt;/</a:t>
            </a:r>
            <a:r>
              <a:rPr lang="en-US" b="1" dirty="0"/>
              <a:t>p</a:t>
            </a:r>
            <a:r>
              <a:rPr lang="en-US" dirty="0"/>
              <a:t>&gt; </a:t>
            </a:r>
          </a:p>
          <a:p>
            <a:r>
              <a:rPr lang="hr-HR" dirty="0"/>
              <a:t>    &lt;</a:t>
            </a:r>
            <a:r>
              <a:rPr lang="hr-HR" b="1" dirty="0"/>
              <a:t>p</a:t>
            </a:r>
            <a:r>
              <a:rPr lang="hr-HR" dirty="0"/>
              <a:t>&gt;{{ [1,2,3,4,5,6] | slice:2:-1 }}&lt;/</a:t>
            </a:r>
            <a:r>
              <a:rPr lang="hr-HR" b="1" dirty="0"/>
              <a:t>p</a:t>
            </a:r>
            <a:r>
              <a:rPr lang="hr-HR" dirty="0" smtClean="0"/>
              <a:t>&gt; 	//3,4,5</a:t>
            </a:r>
            <a:endParaRPr lang="hr-HR" dirty="0"/>
          </a:p>
          <a:p>
            <a:endParaRPr lang="hr-HR" dirty="0"/>
          </a:p>
          <a:p>
            <a:r>
              <a:rPr lang="en-US" dirty="0"/>
              <a:t>    &lt;</a:t>
            </a:r>
            <a:r>
              <a:rPr lang="en-US" b="1" dirty="0"/>
              <a:t>pre</a:t>
            </a:r>
            <a:r>
              <a:rPr lang="en-US" dirty="0"/>
              <a:t> </a:t>
            </a:r>
            <a:r>
              <a:rPr lang="en-US" dirty="0" err="1"/>
              <a:t>ngNonBindable</a:t>
            </a:r>
            <a:r>
              <a:rPr lang="en-US" dirty="0" smtClean="0"/>
              <a:t>&gt;&lt;</a:t>
            </a:r>
            <a:r>
              <a:rPr lang="en-US" dirty="0" err="1" smtClean="0"/>
              <a:t>ul</a:t>
            </a:r>
            <a:r>
              <a:rPr lang="en-US" dirty="0" smtClean="0"/>
              <a:t>&gt;</a:t>
            </a:r>
            <a:endParaRPr lang="en-US" dirty="0"/>
          </a:p>
          <a:p>
            <a:r>
              <a:rPr lang="es-ES_tradnl" dirty="0" smtClean="0"/>
              <a:t>    &lt;li </a:t>
            </a:r>
            <a:r>
              <a:rPr lang="es-ES_tradnl" dirty="0"/>
              <a:t>*</a:t>
            </a:r>
            <a:r>
              <a:rPr lang="es-ES_tradnl" dirty="0" err="1" smtClean="0"/>
              <a:t>ngFor</a:t>
            </a:r>
            <a:r>
              <a:rPr lang="es-ES_tradnl" dirty="0" smtClean="0"/>
              <a:t>=</a:t>
            </a:r>
            <a:r>
              <a:rPr lang="es-ES_tradnl" b="1" dirty="0" smtClean="0"/>
              <a:t>‘</a:t>
            </a:r>
            <a:r>
              <a:rPr lang="es-ES_tradnl" dirty="0" smtClean="0"/>
              <a:t>v </a:t>
            </a:r>
            <a:r>
              <a:rPr lang="es-ES_tradnl" dirty="0"/>
              <a:t>of [1,2,3,4,5,6] | </a:t>
            </a:r>
            <a:r>
              <a:rPr lang="es-ES_tradnl"/>
              <a:t>slice:2</a:t>
            </a:r>
            <a:r>
              <a:rPr lang="es-ES_tradnl" smtClean="0"/>
              <a:t>:-1’&gt;</a:t>
            </a:r>
            <a:endParaRPr lang="es-ES_tradnl" dirty="0"/>
          </a:p>
          <a:p>
            <a:r>
              <a:rPr lang="de-DE" dirty="0" smtClean="0"/>
              <a:t>	    </a:t>
            </a:r>
            <a:r>
              <a:rPr lang="de-DE" dirty="0"/>
              <a:t>{{v}}</a:t>
            </a:r>
          </a:p>
          <a:p>
            <a:r>
              <a:rPr lang="uk-UA" dirty="0"/>
              <a:t>  </a:t>
            </a:r>
            <a:r>
              <a:rPr lang="en-US" dirty="0" smtClean="0"/>
              <a:t>  &lt;</a:t>
            </a:r>
            <a:r>
              <a:rPr lang="uk-UA" dirty="0" smtClean="0"/>
              <a:t>li</a:t>
            </a:r>
            <a:r>
              <a:rPr lang="en-US" dirty="0" smtClean="0"/>
              <a:t>&gt;&lt;/</a:t>
            </a:r>
            <a:r>
              <a:rPr lang="en-US" dirty="0" err="1" smtClean="0"/>
              <a:t>ul</a:t>
            </a:r>
            <a:r>
              <a:rPr lang="en-US" dirty="0" smtClean="0"/>
              <a:t>&gt;</a:t>
            </a:r>
            <a:endParaRPr lang="uk-UA" dirty="0"/>
          </a:p>
          <a:p>
            <a:r>
              <a:rPr lang="en-US" dirty="0"/>
              <a:t>    &lt;/</a:t>
            </a:r>
            <a:r>
              <a:rPr lang="en-US" b="1" dirty="0"/>
              <a:t>pre</a:t>
            </a:r>
            <a:r>
              <a:rPr lang="en-US" dirty="0"/>
              <a:t>&gt;</a:t>
            </a:r>
          </a:p>
          <a:p>
            <a:endParaRPr lang="en-US" dirty="0"/>
          </a:p>
          <a:p>
            <a:r>
              <a:rPr lang="ro-RO" dirty="0"/>
              <a:t>    &lt;</a:t>
            </a:r>
            <a:r>
              <a:rPr lang="ro-RO" b="1" dirty="0" err="1"/>
              <a:t>ul</a:t>
            </a:r>
            <a:r>
              <a:rPr lang="ro-RO" dirty="0" smtClean="0"/>
              <a:t>&gt;						// 3 4 5</a:t>
            </a:r>
            <a:endParaRPr lang="ro-RO" dirty="0"/>
          </a:p>
          <a:p>
            <a:r>
              <a:rPr lang="en-US" dirty="0"/>
              <a:t>      &lt;</a:t>
            </a:r>
            <a:r>
              <a:rPr lang="en-US" b="1" dirty="0"/>
              <a:t>li</a:t>
            </a:r>
            <a:r>
              <a:rPr lang="en-US" dirty="0"/>
              <a:t> *</a:t>
            </a:r>
            <a:r>
              <a:rPr lang="en-US" dirty="0" err="1"/>
              <a:t>ngFor</a:t>
            </a:r>
            <a:r>
              <a:rPr lang="en-US" dirty="0"/>
              <a:t>="let v of [1,2,3,4,5,6] | slice:2:-1"&gt; </a:t>
            </a:r>
          </a:p>
          <a:p>
            <a:r>
              <a:rPr lang="de-DE" dirty="0"/>
              <a:t>        {{v}}</a:t>
            </a:r>
          </a:p>
          <a:p>
            <a:r>
              <a:rPr lang="ro-RO" dirty="0"/>
              <a:t>      &lt;/</a:t>
            </a:r>
            <a:r>
              <a:rPr lang="ro-RO" b="1" dirty="0"/>
              <a:t>li</a:t>
            </a:r>
            <a:r>
              <a:rPr lang="ro-RO" dirty="0"/>
              <a:t>&gt;</a:t>
            </a:r>
          </a:p>
          <a:p>
            <a:r>
              <a:rPr lang="ro-RO" dirty="0"/>
              <a:t>    &lt;/</a:t>
            </a:r>
            <a:r>
              <a:rPr lang="ro-RO" b="1" dirty="0" err="1"/>
              <a:t>ul</a:t>
            </a:r>
            <a:r>
              <a:rPr lang="ro-RO" dirty="0"/>
              <a:t>&gt;</a:t>
            </a:r>
            <a:endParaRPr lang="en-US" b="1" dirty="0" smtClean="0">
              <a:solidFill>
                <a:srgbClr val="242729"/>
              </a:solidFill>
              <a:latin typeface="Calibri" charset="0"/>
              <a:ea typeface="Calibri" charset="0"/>
              <a:cs typeface="Calibri" charset="0"/>
            </a:endParaRPr>
          </a:p>
        </p:txBody>
      </p:sp>
    </p:spTree>
    <p:extLst>
      <p:ext uri="{BB962C8B-B14F-4D97-AF65-F5344CB8AC3E}">
        <p14:creationId xmlns:p14="http://schemas.microsoft.com/office/powerpoint/2010/main" val="315495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smtClean="0"/>
              <a:t>Custom Pipe</a:t>
            </a:r>
            <a:endParaRPr lang="en-US" dirty="0"/>
          </a:p>
        </p:txBody>
      </p:sp>
      <p:sp>
        <p:nvSpPr>
          <p:cNvPr id="4" name="Rectangle 3"/>
          <p:cNvSpPr/>
          <p:nvPr/>
        </p:nvSpPr>
        <p:spPr>
          <a:xfrm>
            <a:off x="539552" y="908720"/>
            <a:ext cx="8208912" cy="4524315"/>
          </a:xfrm>
          <a:prstGeom prst="rect">
            <a:avLst/>
          </a:prstGeom>
        </p:spPr>
        <p:txBody>
          <a:bodyPr wrap="square">
            <a:spAutoFit/>
          </a:bodyPr>
          <a:lstStyle/>
          <a:p>
            <a:pPr marL="285750" indent="-285750">
              <a:buFont typeface="Arial" charset="0"/>
              <a:buChar char="•"/>
            </a:pPr>
            <a:r>
              <a:rPr lang="en-US" dirty="0"/>
              <a:t> </a:t>
            </a:r>
            <a:r>
              <a:rPr lang="en-US" dirty="0" smtClean="0"/>
              <a:t>Create custom pipe default as used in the example below :</a:t>
            </a:r>
            <a:endParaRPr lang="en-US" dirty="0"/>
          </a:p>
          <a:p>
            <a:r>
              <a:rPr lang="en-US" dirty="0" smtClean="0"/>
              <a:t>	&lt;</a:t>
            </a:r>
            <a:r>
              <a:rPr lang="en-US" b="1" dirty="0" err="1"/>
              <a:t>img</a:t>
            </a:r>
            <a:r>
              <a:rPr lang="en-US" dirty="0"/>
              <a:t> [</a:t>
            </a:r>
            <a:r>
              <a:rPr lang="en-US" dirty="0" err="1"/>
              <a:t>src</a:t>
            </a:r>
            <a:r>
              <a:rPr lang="en-US" dirty="0"/>
              <a:t>]="</a:t>
            </a:r>
            <a:r>
              <a:rPr lang="en-US" dirty="0" err="1"/>
              <a:t>imageUrl</a:t>
            </a:r>
            <a:r>
              <a:rPr lang="en-US" dirty="0"/>
              <a:t> | default:'&lt;default-image-</a:t>
            </a:r>
            <a:r>
              <a:rPr lang="en-US" dirty="0" err="1"/>
              <a:t>url</a:t>
            </a:r>
            <a:r>
              <a:rPr lang="en-US" dirty="0"/>
              <a:t>&gt;'"/&gt;</a:t>
            </a:r>
          </a:p>
          <a:p>
            <a:pPr marL="285750" indent="-285750">
              <a:buFont typeface="Arial" charset="0"/>
              <a:buChar char="•"/>
            </a:pPr>
            <a:r>
              <a:rPr lang="en-US" dirty="0"/>
              <a:t>The pipe is called default and we pass to it a default image to use if the </a:t>
            </a:r>
            <a:r>
              <a:rPr lang="en-US" dirty="0" err="1"/>
              <a:t>imageUrl</a:t>
            </a:r>
            <a:r>
              <a:rPr lang="en-US" dirty="0"/>
              <a:t> variable is blank.</a:t>
            </a:r>
            <a:endParaRPr lang="en-US" dirty="0" smtClean="0"/>
          </a:p>
          <a:p>
            <a:pPr marL="285750" indent="-285750">
              <a:buFont typeface="Arial" charset="0"/>
              <a:buChar char="•"/>
            </a:pPr>
            <a:r>
              <a:rPr lang="en-US" dirty="0" smtClean="0"/>
              <a:t>To</a:t>
            </a:r>
            <a:r>
              <a:rPr lang="en-US" dirty="0"/>
              <a:t> create a pipe </a:t>
            </a:r>
            <a:r>
              <a:rPr lang="en-US" dirty="0" smtClean="0"/>
              <a:t>use </a:t>
            </a:r>
            <a:r>
              <a:rPr lang="en-US" dirty="0"/>
              <a:t>the @Pipe decorator and annotate a class like so</a:t>
            </a:r>
            <a:r>
              <a:rPr lang="en-US" dirty="0" smtClean="0"/>
              <a:t>:</a:t>
            </a:r>
          </a:p>
          <a:p>
            <a:pPr marL="285750" indent="-285750">
              <a:buFont typeface="Arial" charset="0"/>
              <a:buChar char="•"/>
            </a:pPr>
            <a:r>
              <a:rPr lang="en-US" dirty="0"/>
              <a:t>The name parameter for the Pipe decorator is how the pipe will be called in templates</a:t>
            </a:r>
            <a:r>
              <a:rPr lang="en-US" dirty="0" smtClean="0"/>
              <a:t>.</a:t>
            </a:r>
          </a:p>
          <a:p>
            <a:pPr marL="285750" indent="-285750">
              <a:buFont typeface="Arial" charset="0"/>
              <a:buChar char="•"/>
            </a:pPr>
            <a:endParaRPr lang="en-US" dirty="0"/>
          </a:p>
          <a:p>
            <a:pPr marL="285750" indent="-285750">
              <a:buFont typeface="Arial" charset="0"/>
              <a:buChar char="•"/>
            </a:pPr>
            <a:endParaRPr lang="en-US" dirty="0" smtClean="0"/>
          </a:p>
          <a:p>
            <a:pPr marL="285750" indent="-285750">
              <a:buFont typeface="Arial" charset="0"/>
              <a:buChar char="•"/>
            </a:pPr>
            <a:endParaRPr lang="en-US" dirty="0"/>
          </a:p>
          <a:p>
            <a:pPr marL="285750" indent="-285750">
              <a:buFont typeface="Arial" charset="0"/>
              <a:buChar char="•"/>
            </a:pPr>
            <a:endParaRPr lang="en-US" dirty="0" smtClean="0"/>
          </a:p>
          <a:p>
            <a:pPr marL="285750" indent="-285750">
              <a:buFont typeface="Arial" charset="0"/>
              <a:buChar char="•"/>
            </a:pPr>
            <a:endParaRPr lang="en-US" dirty="0"/>
          </a:p>
          <a:p>
            <a:pPr marL="285750" indent="-285750">
              <a:buFont typeface="Arial" charset="0"/>
              <a:buChar char="•"/>
            </a:pPr>
            <a:endParaRPr lang="en-US" dirty="0" smtClean="0"/>
          </a:p>
          <a:p>
            <a:pPr marL="285750" indent="-285750">
              <a:buFont typeface="Arial" charset="0"/>
              <a:buChar char="•"/>
            </a:pPr>
            <a:r>
              <a:rPr lang="en-US" dirty="0"/>
              <a:t>You use your custom pipe the same way you use built-in pipes.</a:t>
            </a:r>
          </a:p>
          <a:p>
            <a:pPr marL="285750" indent="-285750">
              <a:buFont typeface="Arial" charset="0"/>
              <a:buChar char="•"/>
            </a:pPr>
            <a:r>
              <a:rPr lang="en-US" dirty="0"/>
              <a:t>You must include your pipe in the declarations array of the </a:t>
            </a:r>
            <a:r>
              <a:rPr lang="en-US" dirty="0" err="1"/>
              <a:t>AppModule</a:t>
            </a:r>
            <a:r>
              <a:rPr lang="en-US" dirty="0"/>
              <a:t>.</a:t>
            </a:r>
          </a:p>
          <a:p>
            <a:pPr marL="285750" indent="-285750">
              <a:buFont typeface="Arial" charset="0"/>
              <a:buChar char="•"/>
            </a:pPr>
            <a:endParaRPr lang="en-US" dirty="0" smtClean="0"/>
          </a:p>
        </p:txBody>
      </p:sp>
      <p:sp>
        <p:nvSpPr>
          <p:cNvPr id="3" name="TextBox 2"/>
          <p:cNvSpPr txBox="1"/>
          <p:nvPr/>
        </p:nvSpPr>
        <p:spPr>
          <a:xfrm>
            <a:off x="2555776" y="2939787"/>
            <a:ext cx="3735382" cy="1477328"/>
          </a:xfrm>
          <a:prstGeom prst="rect">
            <a:avLst/>
          </a:prstGeom>
          <a:noFill/>
          <a:ln>
            <a:solidFill>
              <a:schemeClr val="accent1"/>
            </a:solidFill>
          </a:ln>
        </p:spPr>
        <p:txBody>
          <a:bodyPr wrap="none" rtlCol="0">
            <a:spAutoFit/>
          </a:bodyPr>
          <a:lstStyle/>
          <a:p>
            <a:r>
              <a:rPr lang="en-US" b="1" dirty="0"/>
              <a:t> import</a:t>
            </a:r>
            <a:r>
              <a:rPr lang="en-US" dirty="0"/>
              <a:t> { Pipe } from '@angular/core';</a:t>
            </a:r>
          </a:p>
          <a:p>
            <a:r>
              <a:rPr lang="en-US" dirty="0"/>
              <a:t> </a:t>
            </a:r>
            <a:r>
              <a:rPr lang="cs-CZ" b="1" dirty="0"/>
              <a:t>@Pipe</a:t>
            </a:r>
            <a:r>
              <a:rPr lang="cs-CZ" dirty="0"/>
              <a:t>({</a:t>
            </a:r>
          </a:p>
          <a:p>
            <a:r>
              <a:rPr lang="cs-CZ" dirty="0"/>
              <a:t>  </a:t>
            </a:r>
            <a:r>
              <a:rPr lang="cs-CZ" dirty="0" err="1"/>
              <a:t>name</a:t>
            </a:r>
            <a:r>
              <a:rPr lang="cs-CZ" dirty="0"/>
              <a:t>:"default"</a:t>
            </a:r>
          </a:p>
          <a:p>
            <a:r>
              <a:rPr lang="is-IS" dirty="0"/>
              <a:t>})</a:t>
            </a:r>
          </a:p>
          <a:p>
            <a:r>
              <a:rPr lang="en-US" b="1" dirty="0"/>
              <a:t>class</a:t>
            </a:r>
            <a:r>
              <a:rPr lang="en-US" dirty="0"/>
              <a:t> </a:t>
            </a:r>
            <a:r>
              <a:rPr lang="en-US" dirty="0" err="1"/>
              <a:t>DefaultPipe</a:t>
            </a:r>
            <a:r>
              <a:rPr lang="en-US" dirty="0"/>
              <a:t> { </a:t>
            </a:r>
            <a:r>
              <a:rPr lang="en-US" dirty="0" smtClean="0"/>
              <a:t>}</a:t>
            </a:r>
            <a:endParaRPr lang="en-US" dirty="0"/>
          </a:p>
        </p:txBody>
      </p:sp>
    </p:spTree>
    <p:extLst>
      <p:ext uri="{BB962C8B-B14F-4D97-AF65-F5344CB8AC3E}">
        <p14:creationId xmlns:p14="http://schemas.microsoft.com/office/powerpoint/2010/main" val="1060042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smtClean="0"/>
              <a:t>Transform Function</a:t>
            </a:r>
            <a:endParaRPr lang="en-US" dirty="0"/>
          </a:p>
        </p:txBody>
      </p:sp>
      <p:sp>
        <p:nvSpPr>
          <p:cNvPr id="4" name="Rectangle 3"/>
          <p:cNvSpPr/>
          <p:nvPr/>
        </p:nvSpPr>
        <p:spPr>
          <a:xfrm>
            <a:off x="539552" y="908720"/>
            <a:ext cx="8208912" cy="2308324"/>
          </a:xfrm>
          <a:prstGeom prst="rect">
            <a:avLst/>
          </a:prstGeom>
        </p:spPr>
        <p:txBody>
          <a:bodyPr wrap="square">
            <a:spAutoFit/>
          </a:bodyPr>
          <a:lstStyle/>
          <a:p>
            <a:pPr marL="285750" indent="-285750" fontAlgn="base">
              <a:buFont typeface="Arial" charset="0"/>
              <a:buChar char="•"/>
            </a:pPr>
            <a:r>
              <a:rPr lang="en-US" dirty="0"/>
              <a:t>The actual logic for the pipe is put in a function called transform on the </a:t>
            </a:r>
            <a:r>
              <a:rPr lang="en-US" dirty="0" smtClean="0"/>
              <a:t>class</a:t>
            </a:r>
            <a:r>
              <a:rPr lang="en-US" dirty="0"/>
              <a:t> </a:t>
            </a:r>
            <a:r>
              <a:rPr lang="en-US" dirty="0" smtClean="0"/>
              <a:t>:</a:t>
            </a:r>
            <a:endParaRPr lang="en-US" dirty="0"/>
          </a:p>
          <a:p>
            <a:pPr marL="285750" indent="-285750" fontAlgn="base">
              <a:buFont typeface="Arial" charset="0"/>
              <a:buChar char="•"/>
            </a:pPr>
            <a:r>
              <a:rPr lang="en-US" dirty="0" smtClean="0"/>
              <a:t>The</a:t>
            </a:r>
            <a:r>
              <a:rPr lang="en-US" dirty="0"/>
              <a:t> first argument to the transform function is the value that is passed into the pipe, i.e. the thing that goes before the | in the expression</a:t>
            </a:r>
            <a:r>
              <a:rPr lang="en-US" dirty="0" smtClean="0"/>
              <a:t>.(Here </a:t>
            </a:r>
            <a:r>
              <a:rPr lang="en-US" dirty="0" err="1" smtClean="0"/>
              <a:t>imageUrl</a:t>
            </a:r>
            <a:r>
              <a:rPr lang="en-US" dirty="0" smtClean="0"/>
              <a:t>)</a:t>
            </a:r>
            <a:endParaRPr lang="en-US" dirty="0"/>
          </a:p>
          <a:p>
            <a:pPr marL="285750" indent="-285750" fontAlgn="base">
              <a:buFont typeface="Arial" charset="0"/>
              <a:buChar char="•"/>
            </a:pPr>
            <a:r>
              <a:rPr lang="en-US" dirty="0"/>
              <a:t>The second parameter to the transform function is the first </a:t>
            </a:r>
            <a:r>
              <a:rPr lang="en-US" dirty="0" err="1"/>
              <a:t>param</a:t>
            </a:r>
            <a:r>
              <a:rPr lang="en-US" dirty="0"/>
              <a:t> we pass into our pipe, i.e. the thing that goes after the : in the expression</a:t>
            </a:r>
            <a:r>
              <a:rPr lang="en-US" dirty="0" smtClean="0"/>
              <a:t>.(Value after default</a:t>
            </a:r>
            <a:r>
              <a:rPr lang="en-US" dirty="0" smtClean="0">
                <a:sym typeface="Wingdings"/>
              </a:rPr>
              <a:t>: )</a:t>
            </a:r>
            <a:r>
              <a:rPr lang="en-US" dirty="0" smtClean="0"/>
              <a:t/>
            </a:r>
            <a:br>
              <a:rPr lang="en-US" dirty="0" smtClean="0"/>
            </a:br>
            <a:r>
              <a:rPr lang="en-US" dirty="0" smtClean="0"/>
              <a:t/>
            </a:r>
            <a:br>
              <a:rPr lang="en-US" dirty="0" smtClean="0"/>
            </a:br>
            <a:r>
              <a:rPr lang="en-US" dirty="0" smtClean="0"/>
              <a:t>&lt;</a:t>
            </a:r>
            <a:r>
              <a:rPr lang="en-US" b="1" dirty="0" err="1"/>
              <a:t>img</a:t>
            </a:r>
            <a:r>
              <a:rPr lang="en-US" dirty="0"/>
              <a:t> [</a:t>
            </a:r>
            <a:r>
              <a:rPr lang="en-US" dirty="0" err="1"/>
              <a:t>src</a:t>
            </a:r>
            <a:r>
              <a:rPr lang="en-US" dirty="0"/>
              <a:t>]="</a:t>
            </a:r>
            <a:r>
              <a:rPr lang="en-US" dirty="0" err="1"/>
              <a:t>imageUrl</a:t>
            </a:r>
            <a:r>
              <a:rPr lang="en-US" dirty="0"/>
              <a:t> | </a:t>
            </a:r>
            <a:r>
              <a:rPr lang="en-US" dirty="0" smtClean="0"/>
              <a:t>default : 'http</a:t>
            </a:r>
            <a:r>
              <a:rPr lang="en-US" dirty="0"/>
              <a:t>://s3.amazonaws.com/</a:t>
            </a:r>
            <a:r>
              <a:rPr lang="en-US" dirty="0" err="1"/>
              <a:t>uifaces</a:t>
            </a:r>
            <a:r>
              <a:rPr lang="en-US" dirty="0"/>
              <a:t>/faces/twitter/</a:t>
            </a:r>
            <a:r>
              <a:rPr lang="en-US" dirty="0" err="1"/>
              <a:t>sillyleo</a:t>
            </a:r>
            <a:r>
              <a:rPr lang="en-US" dirty="0"/>
              <a:t>/128.jpg'"/&gt;</a:t>
            </a:r>
            <a:endParaRPr lang="en-US" dirty="0" smtClean="0">
              <a:solidFill>
                <a:srgbClr val="242729"/>
              </a:solidFill>
              <a:latin typeface="Calibri" charset="0"/>
              <a:ea typeface="Calibri" charset="0"/>
              <a:cs typeface="Calibri" charset="0"/>
            </a:endParaRPr>
          </a:p>
        </p:txBody>
      </p:sp>
      <p:sp>
        <p:nvSpPr>
          <p:cNvPr id="2" name="TextBox 1"/>
          <p:cNvSpPr txBox="1"/>
          <p:nvPr/>
        </p:nvSpPr>
        <p:spPr>
          <a:xfrm>
            <a:off x="2127902" y="3386023"/>
            <a:ext cx="4743671" cy="3139321"/>
          </a:xfrm>
          <a:prstGeom prst="rect">
            <a:avLst/>
          </a:prstGeom>
          <a:noFill/>
          <a:ln>
            <a:solidFill>
              <a:schemeClr val="accent1"/>
            </a:solidFill>
          </a:ln>
        </p:spPr>
        <p:txBody>
          <a:bodyPr wrap="none" rtlCol="0">
            <a:spAutoFit/>
          </a:bodyPr>
          <a:lstStyle/>
          <a:p>
            <a:pPr fontAlgn="base"/>
            <a:r>
              <a:rPr lang="en-US" dirty="0"/>
              <a:t>class </a:t>
            </a:r>
            <a:r>
              <a:rPr lang="en-US" dirty="0" err="1"/>
              <a:t>DefaultPipe</a:t>
            </a:r>
            <a:r>
              <a:rPr lang="en-US" dirty="0"/>
              <a:t> {</a:t>
            </a:r>
          </a:p>
          <a:p>
            <a:pPr fontAlgn="base"/>
            <a:r>
              <a:rPr lang="en-US" dirty="0"/>
              <a:t>  transform(value: string, fallback: string): string {</a:t>
            </a:r>
          </a:p>
          <a:p>
            <a:pPr fontAlgn="base"/>
            <a:r>
              <a:rPr lang="en-US" dirty="0"/>
              <a:t>    let image = "";</a:t>
            </a:r>
          </a:p>
          <a:p>
            <a:pPr fontAlgn="base"/>
            <a:r>
              <a:rPr lang="en-US" dirty="0"/>
              <a:t>    if (value) {</a:t>
            </a:r>
          </a:p>
          <a:p>
            <a:pPr fontAlgn="base"/>
            <a:r>
              <a:rPr lang="en-US" dirty="0"/>
              <a:t>      image = value;</a:t>
            </a:r>
          </a:p>
          <a:p>
            <a:pPr fontAlgn="base"/>
            <a:r>
              <a:rPr lang="en-US" dirty="0"/>
              <a:t>    } else {</a:t>
            </a:r>
          </a:p>
          <a:p>
            <a:pPr fontAlgn="base"/>
            <a:r>
              <a:rPr lang="en-US" dirty="0"/>
              <a:t>      image = fallback;</a:t>
            </a:r>
          </a:p>
          <a:p>
            <a:pPr fontAlgn="base"/>
            <a:r>
              <a:rPr lang="en-US" dirty="0"/>
              <a:t>    }</a:t>
            </a:r>
          </a:p>
          <a:p>
            <a:pPr fontAlgn="base"/>
            <a:r>
              <a:rPr lang="en-US" dirty="0"/>
              <a:t>     return image;</a:t>
            </a:r>
          </a:p>
          <a:p>
            <a:pPr fontAlgn="base"/>
            <a:r>
              <a:rPr lang="en-US" dirty="0"/>
              <a:t>  }</a:t>
            </a:r>
          </a:p>
          <a:p>
            <a:pPr fontAlgn="base"/>
            <a:r>
              <a:rPr lang="en-US" dirty="0" smtClean="0"/>
              <a:t>}</a:t>
            </a:r>
            <a:endParaRPr lang="en-US" dirty="0"/>
          </a:p>
        </p:txBody>
      </p:sp>
    </p:spTree>
    <p:extLst>
      <p:ext uri="{BB962C8B-B14F-4D97-AF65-F5344CB8AC3E}">
        <p14:creationId xmlns:p14="http://schemas.microsoft.com/office/powerpoint/2010/main" val="1968431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smtClean="0"/>
              <a:t>Multiple Parameters</a:t>
            </a:r>
            <a:endParaRPr lang="en-US" dirty="0"/>
          </a:p>
        </p:txBody>
      </p:sp>
      <p:sp>
        <p:nvSpPr>
          <p:cNvPr id="4" name="Rectangle 3"/>
          <p:cNvSpPr/>
          <p:nvPr/>
        </p:nvSpPr>
        <p:spPr>
          <a:xfrm>
            <a:off x="539552" y="764704"/>
            <a:ext cx="8208912" cy="2308324"/>
          </a:xfrm>
          <a:prstGeom prst="rect">
            <a:avLst/>
          </a:prstGeom>
        </p:spPr>
        <p:txBody>
          <a:bodyPr wrap="square">
            <a:spAutoFit/>
          </a:bodyPr>
          <a:lstStyle/>
          <a:p>
            <a:pPr marL="285750" indent="-285750" fontAlgn="base">
              <a:buFont typeface="Arial" charset="0"/>
              <a:buChar char="•"/>
            </a:pPr>
            <a:r>
              <a:rPr lang="en-US" dirty="0"/>
              <a:t>S</a:t>
            </a:r>
            <a:r>
              <a:rPr lang="en-US" dirty="0" smtClean="0"/>
              <a:t>upport an optional </a:t>
            </a:r>
            <a:r>
              <a:rPr lang="en-US" dirty="0"/>
              <a:t>third </a:t>
            </a:r>
            <a:r>
              <a:rPr lang="en-US" dirty="0" err="1"/>
              <a:t>param</a:t>
            </a:r>
            <a:r>
              <a:rPr lang="en-US" dirty="0"/>
              <a:t> to our pipe called </a:t>
            </a:r>
            <a:r>
              <a:rPr lang="en-US" dirty="0" err="1"/>
              <a:t>forceHttps</a:t>
            </a:r>
            <a:r>
              <a:rPr lang="en-US" dirty="0"/>
              <a:t>, if the image selected doesn’t use https the pipe will convert the </a:t>
            </a:r>
            <a:r>
              <a:rPr lang="en-US" dirty="0" err="1"/>
              <a:t>url</a:t>
            </a:r>
            <a:r>
              <a:rPr lang="en-US" dirty="0"/>
              <a:t> to one that does use https.</a:t>
            </a:r>
          </a:p>
          <a:p>
            <a:pPr marL="285750" indent="-285750" fontAlgn="base">
              <a:buFont typeface="Arial" charset="0"/>
              <a:buChar char="•"/>
            </a:pPr>
            <a:r>
              <a:rPr lang="en-US" dirty="0"/>
              <a:t>To support additional parameters in pipes we just add more parameters to our transform function.</a:t>
            </a:r>
          </a:p>
          <a:p>
            <a:pPr marL="285750" indent="-285750" fontAlgn="base">
              <a:buFont typeface="Arial" charset="0"/>
              <a:buChar char="•"/>
            </a:pPr>
            <a:r>
              <a:rPr lang="en-US" dirty="0"/>
              <a:t>Because this one is optional and we are using </a:t>
            </a:r>
            <a:r>
              <a:rPr lang="en-US" dirty="0" err="1"/>
              <a:t>TypeScript</a:t>
            </a:r>
            <a:r>
              <a:rPr lang="en-US" dirty="0"/>
              <a:t> we can define the new </a:t>
            </a:r>
            <a:r>
              <a:rPr lang="en-US" dirty="0" err="1"/>
              <a:t>param</a:t>
            </a:r>
            <a:r>
              <a:rPr lang="en-US" dirty="0"/>
              <a:t> and also give it a default value of false</a:t>
            </a:r>
            <a:r>
              <a:rPr lang="en-US" dirty="0" smtClean="0"/>
              <a:t>.</a:t>
            </a:r>
            <a:br>
              <a:rPr lang="en-US" dirty="0" smtClean="0"/>
            </a:br>
            <a:r>
              <a:rPr lang="en-US" dirty="0"/>
              <a:t>&lt;</a:t>
            </a:r>
            <a:r>
              <a:rPr lang="en-US" b="1" dirty="0" err="1"/>
              <a:t>img</a:t>
            </a:r>
            <a:r>
              <a:rPr lang="en-US" dirty="0"/>
              <a:t> [</a:t>
            </a:r>
            <a:r>
              <a:rPr lang="en-US" dirty="0" err="1"/>
              <a:t>src</a:t>
            </a:r>
            <a:r>
              <a:rPr lang="en-US" dirty="0"/>
              <a:t>]="</a:t>
            </a:r>
            <a:r>
              <a:rPr lang="en-US" dirty="0" err="1"/>
              <a:t>imageUrl</a:t>
            </a:r>
            <a:r>
              <a:rPr lang="en-US" dirty="0"/>
              <a:t> | </a:t>
            </a:r>
            <a:r>
              <a:rPr lang="en-US" dirty="0" err="1"/>
              <a:t>default:'http</a:t>
            </a:r>
            <a:r>
              <a:rPr lang="en-US" dirty="0"/>
              <a:t>://s3.amazonaws.com/</a:t>
            </a:r>
            <a:r>
              <a:rPr lang="en-US" dirty="0" err="1"/>
              <a:t>uifaces</a:t>
            </a:r>
            <a:r>
              <a:rPr lang="en-US" dirty="0"/>
              <a:t>/faces/twitter/</a:t>
            </a:r>
            <a:r>
              <a:rPr lang="en-US" dirty="0" err="1"/>
              <a:t>sillyleo</a:t>
            </a:r>
            <a:r>
              <a:rPr lang="en-US" dirty="0"/>
              <a:t>/128.jpg':</a:t>
            </a:r>
            <a:r>
              <a:rPr lang="en-US" b="1" dirty="0"/>
              <a:t>true</a:t>
            </a:r>
            <a:r>
              <a:rPr lang="en-US" dirty="0"/>
              <a:t>"/&gt; </a:t>
            </a:r>
            <a:endParaRPr lang="en-US" dirty="0" smtClean="0">
              <a:solidFill>
                <a:srgbClr val="242729"/>
              </a:solidFill>
              <a:latin typeface="Calibri" charset="0"/>
              <a:ea typeface="Calibri" charset="0"/>
              <a:cs typeface="Calibri" charset="0"/>
            </a:endParaRPr>
          </a:p>
        </p:txBody>
      </p:sp>
      <p:sp>
        <p:nvSpPr>
          <p:cNvPr id="2" name="TextBox 1"/>
          <p:cNvSpPr txBox="1"/>
          <p:nvPr/>
        </p:nvSpPr>
        <p:spPr>
          <a:xfrm>
            <a:off x="1104250" y="3212976"/>
            <a:ext cx="7284174" cy="3416320"/>
          </a:xfrm>
          <a:prstGeom prst="rect">
            <a:avLst/>
          </a:prstGeom>
          <a:noFill/>
          <a:ln>
            <a:solidFill>
              <a:schemeClr val="accent1"/>
            </a:solidFill>
          </a:ln>
        </p:spPr>
        <p:txBody>
          <a:bodyPr wrap="none" rtlCol="0">
            <a:spAutoFit/>
          </a:bodyPr>
          <a:lstStyle/>
          <a:p>
            <a:r>
              <a:rPr lang="en-US" dirty="0"/>
              <a:t>transform(value: string, fallback: string, </a:t>
            </a:r>
            <a:r>
              <a:rPr lang="en-US" dirty="0" err="1"/>
              <a:t>forceHttps</a:t>
            </a:r>
            <a:r>
              <a:rPr lang="en-US" dirty="0"/>
              <a:t>: </a:t>
            </a:r>
            <a:r>
              <a:rPr lang="en-US" dirty="0" err="1"/>
              <a:t>boolean</a:t>
            </a:r>
            <a:r>
              <a:rPr lang="en-US" dirty="0"/>
              <a:t> = </a:t>
            </a:r>
            <a:r>
              <a:rPr lang="en-US" b="1" dirty="0"/>
              <a:t>false</a:t>
            </a:r>
            <a:r>
              <a:rPr lang="en-US" dirty="0"/>
              <a:t>): string {</a:t>
            </a:r>
          </a:p>
          <a:p>
            <a:r>
              <a:rPr lang="ro-RO" dirty="0"/>
              <a:t>    </a:t>
            </a:r>
            <a:r>
              <a:rPr lang="ro-RO" b="1" dirty="0" err="1"/>
              <a:t>let</a:t>
            </a:r>
            <a:r>
              <a:rPr lang="ro-RO" dirty="0"/>
              <a:t> </a:t>
            </a:r>
            <a:r>
              <a:rPr lang="ro-RO" dirty="0" err="1"/>
              <a:t>image</a:t>
            </a:r>
            <a:r>
              <a:rPr lang="ro-RO" dirty="0"/>
              <a:t> = "";</a:t>
            </a:r>
          </a:p>
          <a:p>
            <a:r>
              <a:rPr lang="en-US" dirty="0"/>
              <a:t>    </a:t>
            </a:r>
            <a:r>
              <a:rPr lang="en-US" b="1" dirty="0"/>
              <a:t>if</a:t>
            </a:r>
            <a:r>
              <a:rPr lang="en-US" dirty="0"/>
              <a:t> (value) {</a:t>
            </a:r>
          </a:p>
          <a:p>
            <a:r>
              <a:rPr lang="en-US" dirty="0"/>
              <a:t>      image = value;</a:t>
            </a:r>
          </a:p>
          <a:p>
            <a:r>
              <a:rPr lang="en-US" dirty="0"/>
              <a:t>    } </a:t>
            </a:r>
            <a:r>
              <a:rPr lang="en-US" b="1" dirty="0"/>
              <a:t>else</a:t>
            </a:r>
            <a:r>
              <a:rPr lang="en-US" dirty="0"/>
              <a:t> {</a:t>
            </a:r>
          </a:p>
          <a:p>
            <a:r>
              <a:rPr lang="en-US" dirty="0"/>
              <a:t>      image = fallback;</a:t>
            </a:r>
          </a:p>
          <a:p>
            <a:r>
              <a:rPr lang="de-DE" dirty="0"/>
              <a:t>    }</a:t>
            </a:r>
          </a:p>
          <a:p>
            <a:r>
              <a:rPr lang="de-DE" dirty="0"/>
              <a:t>    </a:t>
            </a:r>
            <a:r>
              <a:rPr lang="de-DE" b="1" dirty="0" err="1"/>
              <a:t>if</a:t>
            </a:r>
            <a:r>
              <a:rPr lang="de-DE" dirty="0"/>
              <a:t> (</a:t>
            </a:r>
            <a:r>
              <a:rPr lang="de-DE" dirty="0" err="1"/>
              <a:t>forceHttps</a:t>
            </a:r>
            <a:r>
              <a:rPr lang="de-DE" dirty="0"/>
              <a:t>) {</a:t>
            </a:r>
          </a:p>
          <a:p>
            <a:r>
              <a:rPr lang="en-US" dirty="0"/>
              <a:t>      </a:t>
            </a:r>
            <a:r>
              <a:rPr lang="en-US" b="1" dirty="0"/>
              <a:t>if</a:t>
            </a:r>
            <a:r>
              <a:rPr lang="en-US" dirty="0"/>
              <a:t> (</a:t>
            </a:r>
            <a:r>
              <a:rPr lang="en-US" dirty="0" err="1"/>
              <a:t>image.indexOf</a:t>
            </a:r>
            <a:r>
              <a:rPr lang="en-US" dirty="0"/>
              <a:t>("https") == -1) {</a:t>
            </a:r>
          </a:p>
          <a:p>
            <a:r>
              <a:rPr lang="en-US" dirty="0"/>
              <a:t>        image = </a:t>
            </a:r>
            <a:r>
              <a:rPr lang="en-US" dirty="0" err="1"/>
              <a:t>image.replace</a:t>
            </a:r>
            <a:r>
              <a:rPr lang="en-US" dirty="0"/>
              <a:t>("http", "https");</a:t>
            </a:r>
          </a:p>
          <a:p>
            <a:r>
              <a:rPr lang="de-DE" dirty="0"/>
              <a:t>      </a:t>
            </a:r>
            <a:r>
              <a:rPr lang="de-DE" dirty="0" smtClean="0"/>
              <a:t>}}</a:t>
            </a:r>
            <a:endParaRPr lang="de-DE" dirty="0"/>
          </a:p>
          <a:p>
            <a:r>
              <a:rPr lang="de-DE" dirty="0"/>
              <a:t>    </a:t>
            </a:r>
            <a:r>
              <a:rPr lang="de-DE" b="1" dirty="0" err="1"/>
              <a:t>return</a:t>
            </a:r>
            <a:r>
              <a:rPr lang="de-DE" dirty="0"/>
              <a:t> </a:t>
            </a:r>
            <a:r>
              <a:rPr lang="de-DE" dirty="0" err="1"/>
              <a:t>image</a:t>
            </a:r>
            <a:r>
              <a:rPr lang="de-DE" dirty="0" smtClean="0"/>
              <a:t>;}</a:t>
            </a:r>
            <a:endParaRPr lang="en-US" dirty="0"/>
          </a:p>
        </p:txBody>
      </p:sp>
    </p:spTree>
    <p:extLst>
      <p:ext uri="{BB962C8B-B14F-4D97-AF65-F5344CB8AC3E}">
        <p14:creationId xmlns:p14="http://schemas.microsoft.com/office/powerpoint/2010/main" val="1175059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74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4860" y="3162300"/>
            <a:ext cx="3914280" cy="533400"/>
          </a:xfrm>
        </p:spPr>
        <p:txBody>
          <a:bodyPr/>
          <a:lstStyle/>
          <a:p>
            <a:r>
              <a:rPr lang="en-US" dirty="0" smtClean="0"/>
              <a:t>Thank you !</a:t>
            </a:r>
            <a:br>
              <a:rPr lang="en-US" dirty="0" smtClean="0"/>
            </a:br>
            <a:r>
              <a:rPr lang="en-US"/>
              <a:t/>
            </a:r>
            <a:br>
              <a:rPr lang="en-US"/>
            </a:br>
            <a:endParaRPr lang="en-IN" dirty="0"/>
          </a:p>
        </p:txBody>
      </p:sp>
    </p:spTree>
    <p:extLst>
      <p:ext uri="{BB962C8B-B14F-4D97-AF65-F5344CB8AC3E}">
        <p14:creationId xmlns:p14="http://schemas.microsoft.com/office/powerpoint/2010/main" val="1146198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Introduction</a:t>
            </a:r>
          </a:p>
          <a:p>
            <a:r>
              <a:rPr lang="en-US" sz="2400" dirty="0" smtClean="0">
                <a:effectLst/>
              </a:rPr>
              <a:t>Why Pipes</a:t>
            </a:r>
          </a:p>
          <a:p>
            <a:r>
              <a:rPr lang="en-US" sz="2400" dirty="0" smtClean="0">
                <a:effectLst/>
              </a:rPr>
              <a:t>Built-in</a:t>
            </a:r>
          </a:p>
          <a:p>
            <a:r>
              <a:rPr lang="en-US" sz="2400" dirty="0" err="1" smtClean="0"/>
              <a:t>Custompipes</a:t>
            </a:r>
            <a:endParaRPr lang="en-US" sz="2400" dirty="0" smtClean="0"/>
          </a:p>
          <a:p>
            <a:endParaRPr lang="en-US" sz="2400" dirty="0" smtClean="0"/>
          </a:p>
          <a:p>
            <a:endParaRPr lang="en-US" sz="2200" dirty="0">
              <a:effectLst/>
            </a:endParaRPr>
          </a:p>
        </p:txBody>
      </p:sp>
      <p:sp>
        <p:nvSpPr>
          <p:cNvPr id="3" name="Title 2"/>
          <p:cNvSpPr>
            <a:spLocks noGrp="1"/>
          </p:cNvSpPr>
          <p:nvPr>
            <p:ph type="title"/>
          </p:nvPr>
        </p:nvSpPr>
        <p:spPr/>
        <p:txBody>
          <a:bodyPr/>
          <a:lstStyle/>
          <a:p>
            <a:r>
              <a:rPr lang="en-US" dirty="0" smtClean="0"/>
              <a:t>Contents</a:t>
            </a:r>
            <a:endParaRPr lang="en-US" dirty="0"/>
          </a:p>
        </p:txBody>
      </p:sp>
    </p:spTree>
    <p:extLst>
      <p:ext uri="{BB962C8B-B14F-4D97-AF65-F5344CB8AC3E}">
        <p14:creationId xmlns:p14="http://schemas.microsoft.com/office/powerpoint/2010/main" val="1473076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smtClean="0"/>
              <a:t>Pipes ?</a:t>
            </a:r>
            <a:endParaRPr lang="en-US" dirty="0"/>
          </a:p>
        </p:txBody>
      </p:sp>
      <p:sp>
        <p:nvSpPr>
          <p:cNvPr id="4" name="Rectangle 3"/>
          <p:cNvSpPr/>
          <p:nvPr/>
        </p:nvSpPr>
        <p:spPr>
          <a:xfrm>
            <a:off x="251520" y="884357"/>
            <a:ext cx="8208912" cy="5632311"/>
          </a:xfrm>
          <a:prstGeom prst="rect">
            <a:avLst/>
          </a:prstGeom>
        </p:spPr>
        <p:txBody>
          <a:bodyPr wrap="square">
            <a:spAutoFit/>
          </a:bodyPr>
          <a:lstStyle/>
          <a:p>
            <a:pPr marL="285750" indent="-285750" fontAlgn="base">
              <a:buFont typeface="Arial" charset="0"/>
              <a:buChar char="•"/>
            </a:pPr>
            <a:r>
              <a:rPr lang="en-US" dirty="0">
                <a:solidFill>
                  <a:srgbClr val="242729"/>
                </a:solidFill>
                <a:latin typeface="Calibri" charset="0"/>
                <a:ea typeface="Calibri" charset="0"/>
                <a:cs typeface="Calibri" charset="0"/>
              </a:rPr>
              <a:t>Every application starts out with what seems like a simple task: get data, transform them, and show them to users. </a:t>
            </a:r>
            <a:endParaRPr lang="en-US" dirty="0" smtClean="0">
              <a:solidFill>
                <a:srgbClr val="242729"/>
              </a:solidFill>
              <a:latin typeface="Calibri" charset="0"/>
              <a:ea typeface="Calibri" charset="0"/>
              <a:cs typeface="Calibri" charset="0"/>
            </a:endParaRPr>
          </a:p>
          <a:p>
            <a:pPr marL="285750" indent="-285750" fontAlgn="base">
              <a:buFont typeface="Arial" charset="0"/>
              <a:buChar char="•"/>
            </a:pPr>
            <a:r>
              <a:rPr lang="en-US" dirty="0" smtClean="0">
                <a:solidFill>
                  <a:srgbClr val="242729"/>
                </a:solidFill>
                <a:latin typeface="Calibri" charset="0"/>
                <a:ea typeface="Calibri" charset="0"/>
                <a:cs typeface="Calibri" charset="0"/>
              </a:rPr>
              <a:t>Getting </a:t>
            </a:r>
            <a:r>
              <a:rPr lang="en-US" dirty="0">
                <a:solidFill>
                  <a:srgbClr val="242729"/>
                </a:solidFill>
                <a:latin typeface="Calibri" charset="0"/>
                <a:ea typeface="Calibri" charset="0"/>
                <a:cs typeface="Calibri" charset="0"/>
              </a:rPr>
              <a:t>data could be as simple as creating a local variable or as complex as streaming data over a </a:t>
            </a:r>
            <a:r>
              <a:rPr lang="en-US" dirty="0" err="1">
                <a:solidFill>
                  <a:srgbClr val="242729"/>
                </a:solidFill>
                <a:latin typeface="Calibri" charset="0"/>
                <a:ea typeface="Calibri" charset="0"/>
                <a:cs typeface="Calibri" charset="0"/>
              </a:rPr>
              <a:t>WebSocket</a:t>
            </a:r>
            <a:r>
              <a:rPr lang="en-US" dirty="0">
                <a:solidFill>
                  <a:srgbClr val="242729"/>
                </a:solidFill>
                <a:latin typeface="Calibri" charset="0"/>
                <a:ea typeface="Calibri" charset="0"/>
                <a:cs typeface="Calibri" charset="0"/>
              </a:rPr>
              <a:t>.</a:t>
            </a:r>
          </a:p>
          <a:p>
            <a:pPr marL="285750" indent="-285750" fontAlgn="base">
              <a:buFont typeface="Arial" charset="0"/>
              <a:buChar char="•"/>
            </a:pPr>
            <a:r>
              <a:rPr lang="en-US" dirty="0">
                <a:solidFill>
                  <a:srgbClr val="242729"/>
                </a:solidFill>
                <a:latin typeface="Calibri" charset="0"/>
                <a:ea typeface="Calibri" charset="0"/>
                <a:cs typeface="Calibri" charset="0"/>
              </a:rPr>
              <a:t>Once data arrive, you could push their raw </a:t>
            </a:r>
            <a:r>
              <a:rPr lang="en-US" dirty="0" err="1">
                <a:solidFill>
                  <a:srgbClr val="242729"/>
                </a:solidFill>
                <a:latin typeface="Calibri" charset="0"/>
                <a:ea typeface="Calibri" charset="0"/>
                <a:cs typeface="Calibri" charset="0"/>
              </a:rPr>
              <a:t>toString</a:t>
            </a:r>
            <a:r>
              <a:rPr lang="en-US" dirty="0">
                <a:solidFill>
                  <a:srgbClr val="242729"/>
                </a:solidFill>
                <a:latin typeface="Calibri" charset="0"/>
                <a:ea typeface="Calibri" charset="0"/>
                <a:cs typeface="Calibri" charset="0"/>
              </a:rPr>
              <a:t> values directly to the view, but that rarely makes for a good user experience. </a:t>
            </a:r>
            <a:endParaRPr lang="en-US" dirty="0" smtClean="0">
              <a:solidFill>
                <a:srgbClr val="242729"/>
              </a:solidFill>
              <a:latin typeface="Calibri" charset="0"/>
              <a:ea typeface="Calibri" charset="0"/>
              <a:cs typeface="Calibri" charset="0"/>
            </a:endParaRPr>
          </a:p>
          <a:p>
            <a:pPr marL="285750" indent="-285750" fontAlgn="base">
              <a:buFont typeface="Arial" charset="0"/>
              <a:buChar char="•"/>
            </a:pPr>
            <a:r>
              <a:rPr lang="en-US" b="1" dirty="0" smtClean="0">
                <a:solidFill>
                  <a:srgbClr val="242729"/>
                </a:solidFill>
                <a:latin typeface="Calibri" charset="0"/>
                <a:ea typeface="Calibri" charset="0"/>
                <a:cs typeface="Calibri" charset="0"/>
              </a:rPr>
              <a:t>For example</a:t>
            </a:r>
            <a:r>
              <a:rPr lang="en-US" dirty="0">
                <a:solidFill>
                  <a:srgbClr val="242729"/>
                </a:solidFill>
                <a:latin typeface="Calibri" charset="0"/>
                <a:ea typeface="Calibri" charset="0"/>
                <a:cs typeface="Calibri" charset="0"/>
              </a:rPr>
              <a:t> </a:t>
            </a:r>
            <a:r>
              <a:rPr lang="en-US" dirty="0" smtClean="0">
                <a:solidFill>
                  <a:srgbClr val="242729"/>
                </a:solidFill>
                <a:latin typeface="Calibri" charset="0"/>
                <a:ea typeface="Calibri" charset="0"/>
                <a:cs typeface="Calibri" charset="0"/>
              </a:rPr>
              <a:t>:</a:t>
            </a:r>
            <a:br>
              <a:rPr lang="en-US" dirty="0" smtClean="0">
                <a:solidFill>
                  <a:srgbClr val="242729"/>
                </a:solidFill>
                <a:latin typeface="Calibri" charset="0"/>
                <a:ea typeface="Calibri" charset="0"/>
                <a:cs typeface="Calibri" charset="0"/>
              </a:rPr>
            </a:br>
            <a:r>
              <a:rPr lang="en-US" dirty="0" smtClean="0">
                <a:solidFill>
                  <a:srgbClr val="242729"/>
                </a:solidFill>
                <a:latin typeface="Calibri" charset="0"/>
                <a:ea typeface="Calibri" charset="0"/>
                <a:cs typeface="Calibri" charset="0"/>
              </a:rPr>
              <a:t>In </a:t>
            </a:r>
            <a:r>
              <a:rPr lang="en-US" dirty="0">
                <a:solidFill>
                  <a:srgbClr val="242729"/>
                </a:solidFill>
                <a:latin typeface="Calibri" charset="0"/>
                <a:ea typeface="Calibri" charset="0"/>
                <a:cs typeface="Calibri" charset="0"/>
              </a:rPr>
              <a:t>most use cases, users prefer to see a date in a simple format like April 15, 1988 rather than the raw string format Fri Apr 15 1988 00:00:00 GMT-0700 (Pacific Daylight Time</a:t>
            </a:r>
            <a:r>
              <a:rPr lang="en-US" dirty="0" smtClean="0">
                <a:solidFill>
                  <a:srgbClr val="242729"/>
                </a:solidFill>
                <a:latin typeface="Calibri" charset="0"/>
                <a:ea typeface="Calibri" charset="0"/>
                <a:cs typeface="Calibri" charset="0"/>
              </a:rPr>
              <a:t>).</a:t>
            </a:r>
          </a:p>
          <a:p>
            <a:pPr marL="285750" indent="-285750" fontAlgn="base">
              <a:buFont typeface="Arial" charset="0"/>
              <a:buChar char="•"/>
            </a:pPr>
            <a:r>
              <a:rPr lang="en-US" dirty="0" smtClean="0"/>
              <a:t>There may be same transformations used </a:t>
            </a:r>
            <a:r>
              <a:rPr lang="en-US" dirty="0"/>
              <a:t>repeatedly, both within and across many applications. </a:t>
            </a:r>
            <a:endParaRPr lang="en-US" dirty="0" smtClean="0"/>
          </a:p>
          <a:p>
            <a:pPr marL="285750" indent="-285750" fontAlgn="base">
              <a:buFont typeface="Arial" charset="0"/>
              <a:buChar char="•"/>
            </a:pPr>
            <a:r>
              <a:rPr lang="en-US" dirty="0" smtClean="0"/>
              <a:t>You </a:t>
            </a:r>
            <a:r>
              <a:rPr lang="en-US" dirty="0"/>
              <a:t>can almost think of them as styles. In fact, you might like to apply them in your HTML templates as you do </a:t>
            </a:r>
            <a:r>
              <a:rPr lang="en-US" dirty="0" smtClean="0"/>
              <a:t>styles.</a:t>
            </a:r>
          </a:p>
          <a:p>
            <a:pPr marL="285750" indent="-285750" fontAlgn="base">
              <a:buFont typeface="Arial" charset="0"/>
              <a:buChar char="•"/>
            </a:pPr>
            <a:r>
              <a:rPr lang="en-US" dirty="0" smtClean="0"/>
              <a:t>Angular pipes are a </a:t>
            </a:r>
            <a:r>
              <a:rPr lang="en-US" dirty="0"/>
              <a:t>way to write display-value transformations that you can declare in your HTML</a:t>
            </a:r>
            <a:r>
              <a:rPr lang="en-US" dirty="0" smtClean="0"/>
              <a:t>.</a:t>
            </a:r>
          </a:p>
          <a:p>
            <a:pPr marL="285750" indent="-285750" fontAlgn="base">
              <a:buFont typeface="Arial" charset="0"/>
              <a:buChar char="•"/>
            </a:pPr>
            <a:r>
              <a:rPr lang="en-US" dirty="0"/>
              <a:t>Pipes are used to transform data, when we only need that data transformed in a template.</a:t>
            </a:r>
          </a:p>
          <a:p>
            <a:r>
              <a:rPr lang="en-US" dirty="0"/>
              <a:t/>
            </a:r>
            <a:br>
              <a:rPr lang="en-US" dirty="0"/>
            </a:br>
            <a:endParaRPr lang="en-US" dirty="0">
              <a:solidFill>
                <a:srgbClr val="242729"/>
              </a:solidFill>
              <a:latin typeface="Calibri" charset="0"/>
              <a:ea typeface="Calibri" charset="0"/>
              <a:cs typeface="Calibri" charset="0"/>
            </a:endParaRPr>
          </a:p>
        </p:txBody>
      </p:sp>
    </p:spTree>
    <p:extLst>
      <p:ext uri="{BB962C8B-B14F-4D97-AF65-F5344CB8AC3E}">
        <p14:creationId xmlns:p14="http://schemas.microsoft.com/office/powerpoint/2010/main" val="560911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smtClean="0"/>
              <a:t>Using Pipes: </a:t>
            </a:r>
            <a:endParaRPr lang="en-US" dirty="0"/>
          </a:p>
        </p:txBody>
      </p:sp>
      <p:sp>
        <p:nvSpPr>
          <p:cNvPr id="4" name="Rectangle 3"/>
          <p:cNvSpPr/>
          <p:nvPr/>
        </p:nvSpPr>
        <p:spPr>
          <a:xfrm>
            <a:off x="539552" y="1158999"/>
            <a:ext cx="7344816" cy="923330"/>
          </a:xfrm>
          <a:prstGeom prst="rect">
            <a:avLst/>
          </a:prstGeom>
        </p:spPr>
        <p:txBody>
          <a:bodyPr wrap="square">
            <a:spAutoFit/>
          </a:bodyPr>
          <a:lstStyle/>
          <a:p>
            <a:pPr marL="285750" indent="-285750" fontAlgn="base">
              <a:buFont typeface="Arial" charset="0"/>
              <a:buChar char="•"/>
            </a:pPr>
            <a:r>
              <a:rPr lang="en-US" dirty="0"/>
              <a:t>A pipe takes in data as input and transforms it to a desired </a:t>
            </a:r>
            <a:r>
              <a:rPr lang="en-US" dirty="0" smtClean="0"/>
              <a:t>output.</a:t>
            </a:r>
          </a:p>
          <a:p>
            <a:pPr marL="285750" indent="-285750" fontAlgn="base">
              <a:buFont typeface="Arial" charset="0"/>
              <a:buChar char="•"/>
            </a:pPr>
            <a:r>
              <a:rPr lang="en-US" b="0" i="0" dirty="0" smtClean="0">
                <a:solidFill>
                  <a:srgbClr val="242729"/>
                </a:solidFill>
                <a:effectLst/>
                <a:latin typeface="Calibri" charset="0"/>
                <a:ea typeface="Calibri" charset="0"/>
                <a:cs typeface="Calibri" charset="0"/>
              </a:rPr>
              <a:t>For Example :</a:t>
            </a:r>
            <a:r>
              <a:rPr lang="en-US" dirty="0">
                <a:solidFill>
                  <a:srgbClr val="242729"/>
                </a:solidFill>
                <a:latin typeface="Calibri" charset="0"/>
                <a:ea typeface="Calibri" charset="0"/>
                <a:cs typeface="Calibri" charset="0"/>
              </a:rPr>
              <a:t/>
            </a:r>
            <a:br>
              <a:rPr lang="en-US" dirty="0">
                <a:solidFill>
                  <a:srgbClr val="242729"/>
                </a:solidFill>
                <a:latin typeface="Calibri" charset="0"/>
                <a:ea typeface="Calibri" charset="0"/>
                <a:cs typeface="Calibri" charset="0"/>
              </a:rPr>
            </a:br>
            <a:endParaRPr lang="en-US" b="0" i="0" dirty="0">
              <a:solidFill>
                <a:srgbClr val="242729"/>
              </a:solidFill>
              <a:effectLst/>
              <a:latin typeface="Calibri" charset="0"/>
              <a:ea typeface="Calibri" charset="0"/>
              <a:cs typeface="Calibri" charset="0"/>
            </a:endParaRPr>
          </a:p>
        </p:txBody>
      </p:sp>
      <p:sp>
        <p:nvSpPr>
          <p:cNvPr id="2" name="TextBox 1"/>
          <p:cNvSpPr txBox="1"/>
          <p:nvPr/>
        </p:nvSpPr>
        <p:spPr>
          <a:xfrm>
            <a:off x="1115616" y="2056780"/>
            <a:ext cx="7128233" cy="2308324"/>
          </a:xfrm>
          <a:prstGeom prst="rect">
            <a:avLst/>
          </a:prstGeom>
          <a:noFill/>
          <a:ln>
            <a:solidFill>
              <a:schemeClr val="accent1"/>
            </a:solidFill>
          </a:ln>
        </p:spPr>
        <p:txBody>
          <a:bodyPr wrap="none" rtlCol="0">
            <a:spAutoFit/>
          </a:bodyPr>
          <a:lstStyle/>
          <a:p>
            <a:r>
              <a:rPr lang="en-US" dirty="0">
                <a:solidFill>
                  <a:srgbClr val="242729"/>
                </a:solidFill>
                <a:latin typeface="Calibri" charset="0"/>
                <a:ea typeface="Calibri" charset="0"/>
                <a:cs typeface="Calibri" charset="0"/>
              </a:rPr>
              <a:t>import { Component } from '@angular/core';</a:t>
            </a:r>
            <a:br>
              <a:rPr lang="en-US" dirty="0">
                <a:solidFill>
                  <a:srgbClr val="242729"/>
                </a:solidFill>
                <a:latin typeface="Calibri" charset="0"/>
                <a:ea typeface="Calibri" charset="0"/>
                <a:cs typeface="Calibri" charset="0"/>
              </a:rPr>
            </a:br>
            <a:r>
              <a:rPr lang="en-US" dirty="0">
                <a:solidFill>
                  <a:srgbClr val="242729"/>
                </a:solidFill>
                <a:latin typeface="Calibri" charset="0"/>
                <a:ea typeface="Calibri" charset="0"/>
                <a:cs typeface="Calibri" charset="0"/>
              </a:rPr>
              <a:t>@Component({ </a:t>
            </a:r>
            <a:br>
              <a:rPr lang="en-US" dirty="0">
                <a:solidFill>
                  <a:srgbClr val="242729"/>
                </a:solidFill>
                <a:latin typeface="Calibri" charset="0"/>
                <a:ea typeface="Calibri" charset="0"/>
                <a:cs typeface="Calibri" charset="0"/>
              </a:rPr>
            </a:br>
            <a:r>
              <a:rPr lang="en-US" dirty="0">
                <a:solidFill>
                  <a:srgbClr val="242729"/>
                </a:solidFill>
                <a:latin typeface="Calibri" charset="0"/>
                <a:ea typeface="Calibri" charset="0"/>
                <a:cs typeface="Calibri" charset="0"/>
              </a:rPr>
              <a:t>	selector: 'app-hero-birthday', </a:t>
            </a:r>
            <a:br>
              <a:rPr lang="en-US" dirty="0">
                <a:solidFill>
                  <a:srgbClr val="242729"/>
                </a:solidFill>
                <a:latin typeface="Calibri" charset="0"/>
                <a:ea typeface="Calibri" charset="0"/>
                <a:cs typeface="Calibri" charset="0"/>
              </a:rPr>
            </a:br>
            <a:r>
              <a:rPr lang="en-US" dirty="0">
                <a:solidFill>
                  <a:srgbClr val="242729"/>
                </a:solidFill>
                <a:latin typeface="Calibri" charset="0"/>
                <a:ea typeface="Calibri" charset="0"/>
                <a:cs typeface="Calibri" charset="0"/>
              </a:rPr>
              <a:t>	template: `&lt;p&gt;The hero's birthday is {{ </a:t>
            </a:r>
            <a:r>
              <a:rPr lang="en-US" b="1" dirty="0">
                <a:solidFill>
                  <a:srgbClr val="242729"/>
                </a:solidFill>
                <a:latin typeface="Calibri" charset="0"/>
                <a:ea typeface="Calibri" charset="0"/>
                <a:cs typeface="Calibri" charset="0"/>
              </a:rPr>
              <a:t>birthday | date</a:t>
            </a:r>
            <a:r>
              <a:rPr lang="en-US" dirty="0">
                <a:solidFill>
                  <a:srgbClr val="242729"/>
                </a:solidFill>
                <a:latin typeface="Calibri" charset="0"/>
                <a:ea typeface="Calibri" charset="0"/>
                <a:cs typeface="Calibri" charset="0"/>
              </a:rPr>
              <a:t> }}&lt;/p&gt;` }) </a:t>
            </a:r>
            <a:br>
              <a:rPr lang="en-US" dirty="0">
                <a:solidFill>
                  <a:srgbClr val="242729"/>
                </a:solidFill>
                <a:latin typeface="Calibri" charset="0"/>
                <a:ea typeface="Calibri" charset="0"/>
                <a:cs typeface="Calibri" charset="0"/>
              </a:rPr>
            </a:br>
            <a:r>
              <a:rPr lang="en-US" dirty="0">
                <a:solidFill>
                  <a:srgbClr val="242729"/>
                </a:solidFill>
                <a:latin typeface="Calibri" charset="0"/>
                <a:ea typeface="Calibri" charset="0"/>
                <a:cs typeface="Calibri" charset="0"/>
              </a:rPr>
              <a:t>export class </a:t>
            </a:r>
            <a:r>
              <a:rPr lang="en-US" dirty="0" err="1">
                <a:solidFill>
                  <a:srgbClr val="242729"/>
                </a:solidFill>
                <a:latin typeface="Calibri" charset="0"/>
                <a:ea typeface="Calibri" charset="0"/>
                <a:cs typeface="Calibri" charset="0"/>
              </a:rPr>
              <a:t>HeroBirthdayComponent</a:t>
            </a:r>
            <a:r>
              <a:rPr lang="en-US" dirty="0">
                <a:solidFill>
                  <a:srgbClr val="242729"/>
                </a:solidFill>
                <a:latin typeface="Calibri" charset="0"/>
                <a:ea typeface="Calibri" charset="0"/>
                <a:cs typeface="Calibri" charset="0"/>
              </a:rPr>
              <a:t> { </a:t>
            </a:r>
            <a:br>
              <a:rPr lang="en-US" dirty="0">
                <a:solidFill>
                  <a:srgbClr val="242729"/>
                </a:solidFill>
                <a:latin typeface="Calibri" charset="0"/>
                <a:ea typeface="Calibri" charset="0"/>
                <a:cs typeface="Calibri" charset="0"/>
              </a:rPr>
            </a:br>
            <a:r>
              <a:rPr lang="en-US" dirty="0">
                <a:solidFill>
                  <a:srgbClr val="242729"/>
                </a:solidFill>
                <a:latin typeface="Calibri" charset="0"/>
                <a:ea typeface="Calibri" charset="0"/>
                <a:cs typeface="Calibri" charset="0"/>
              </a:rPr>
              <a:t>	birthday = new Date(1988, 3, 15); // April 15, 1988 </a:t>
            </a:r>
            <a:br>
              <a:rPr lang="en-US" dirty="0">
                <a:solidFill>
                  <a:srgbClr val="242729"/>
                </a:solidFill>
                <a:latin typeface="Calibri" charset="0"/>
                <a:ea typeface="Calibri" charset="0"/>
                <a:cs typeface="Calibri" charset="0"/>
              </a:rPr>
            </a:br>
            <a:r>
              <a:rPr lang="en-US" dirty="0">
                <a:solidFill>
                  <a:srgbClr val="242729"/>
                </a:solidFill>
                <a:latin typeface="Calibri" charset="0"/>
                <a:ea typeface="Calibri" charset="0"/>
                <a:cs typeface="Calibri" charset="0"/>
              </a:rPr>
              <a:t>}</a:t>
            </a:r>
          </a:p>
          <a:p>
            <a:endParaRPr lang="en-US" dirty="0"/>
          </a:p>
        </p:txBody>
      </p:sp>
      <p:sp>
        <p:nvSpPr>
          <p:cNvPr id="3" name="TextBox 2"/>
          <p:cNvSpPr txBox="1"/>
          <p:nvPr/>
        </p:nvSpPr>
        <p:spPr>
          <a:xfrm>
            <a:off x="539552" y="4725144"/>
            <a:ext cx="7568177" cy="923330"/>
          </a:xfrm>
          <a:prstGeom prst="rect">
            <a:avLst/>
          </a:prstGeom>
          <a:noFill/>
        </p:spPr>
        <p:txBody>
          <a:bodyPr wrap="square" rtlCol="0">
            <a:spAutoFit/>
          </a:bodyPr>
          <a:lstStyle/>
          <a:p>
            <a:pPr marL="285750" indent="-285750">
              <a:buFont typeface="Arial" charset="0"/>
              <a:buChar char="•"/>
            </a:pPr>
            <a:r>
              <a:rPr lang="en-US" dirty="0"/>
              <a:t>Inside the interpolation expression, </a:t>
            </a:r>
            <a:r>
              <a:rPr lang="en-US" dirty="0" smtClean="0"/>
              <a:t>flows </a:t>
            </a:r>
            <a:r>
              <a:rPr lang="en-US" dirty="0"/>
              <a:t>the </a:t>
            </a:r>
            <a:r>
              <a:rPr lang="en-US" dirty="0" smtClean="0"/>
              <a:t>component's birthday value </a:t>
            </a:r>
            <a:r>
              <a:rPr lang="en-US" dirty="0"/>
              <a:t>through the pipe operator( | ) to the Date pipe function on the right. All pipes work this way.</a:t>
            </a:r>
          </a:p>
        </p:txBody>
      </p:sp>
    </p:spTree>
    <p:extLst>
      <p:ext uri="{BB962C8B-B14F-4D97-AF65-F5344CB8AC3E}">
        <p14:creationId xmlns:p14="http://schemas.microsoft.com/office/powerpoint/2010/main" val="1427481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smtClean="0"/>
              <a:t>Built-In Pipes: </a:t>
            </a:r>
            <a:endParaRPr lang="en-US" dirty="0"/>
          </a:p>
        </p:txBody>
      </p:sp>
      <p:sp>
        <p:nvSpPr>
          <p:cNvPr id="4" name="Rectangle 3"/>
          <p:cNvSpPr/>
          <p:nvPr/>
        </p:nvSpPr>
        <p:spPr>
          <a:xfrm>
            <a:off x="539552" y="1158999"/>
            <a:ext cx="8208912" cy="3970318"/>
          </a:xfrm>
          <a:prstGeom prst="rect">
            <a:avLst/>
          </a:prstGeom>
        </p:spPr>
        <p:txBody>
          <a:bodyPr wrap="square">
            <a:spAutoFit/>
          </a:bodyPr>
          <a:lstStyle/>
          <a:p>
            <a:pPr fontAlgn="base"/>
            <a:r>
              <a:rPr lang="en-US" dirty="0"/>
              <a:t>Angular comes with a stock of pipes such as </a:t>
            </a:r>
            <a:r>
              <a:rPr lang="en-US" dirty="0" smtClean="0"/>
              <a:t>:</a:t>
            </a:r>
          </a:p>
          <a:p>
            <a:pPr marL="285750" indent="-285750" fontAlgn="base">
              <a:buFont typeface="Arial" charset="0"/>
              <a:buChar char="•"/>
            </a:pPr>
            <a:r>
              <a:rPr lang="en-US" dirty="0">
                <a:solidFill>
                  <a:srgbClr val="242729"/>
                </a:solidFill>
                <a:latin typeface="Calibri" charset="0"/>
                <a:ea typeface="Calibri" charset="0"/>
                <a:cs typeface="Calibri" charset="0"/>
              </a:rPr>
              <a:t> </a:t>
            </a:r>
            <a:r>
              <a:rPr lang="en-US" dirty="0" err="1">
                <a:solidFill>
                  <a:srgbClr val="242729"/>
                </a:solidFill>
                <a:latin typeface="Calibri" charset="0"/>
                <a:ea typeface="Calibri" charset="0"/>
                <a:cs typeface="Calibri" charset="0"/>
              </a:rPr>
              <a:t>AsyncPipe</a:t>
            </a:r>
            <a:endParaRPr lang="en-US" dirty="0">
              <a:solidFill>
                <a:srgbClr val="242729"/>
              </a:solidFill>
              <a:latin typeface="Calibri" charset="0"/>
              <a:ea typeface="Calibri" charset="0"/>
              <a:cs typeface="Calibri" charset="0"/>
            </a:endParaRPr>
          </a:p>
          <a:p>
            <a:pPr marL="285750" indent="-285750" fontAlgn="base">
              <a:buFont typeface="Arial" charset="0"/>
              <a:buChar char="•"/>
            </a:pPr>
            <a:r>
              <a:rPr lang="en-US" dirty="0">
                <a:solidFill>
                  <a:srgbClr val="242729"/>
                </a:solidFill>
                <a:latin typeface="Calibri" charset="0"/>
                <a:ea typeface="Calibri" charset="0"/>
                <a:cs typeface="Calibri" charset="0"/>
              </a:rPr>
              <a:t> </a:t>
            </a:r>
            <a:r>
              <a:rPr lang="en-US" dirty="0" err="1">
                <a:solidFill>
                  <a:srgbClr val="242729"/>
                </a:solidFill>
                <a:latin typeface="Calibri" charset="0"/>
                <a:ea typeface="Calibri" charset="0"/>
                <a:cs typeface="Calibri" charset="0"/>
              </a:rPr>
              <a:t>CurrencyPipe</a:t>
            </a:r>
            <a:endParaRPr lang="en-US" dirty="0">
              <a:solidFill>
                <a:srgbClr val="242729"/>
              </a:solidFill>
              <a:latin typeface="Calibri" charset="0"/>
              <a:ea typeface="Calibri" charset="0"/>
              <a:cs typeface="Calibri" charset="0"/>
            </a:endParaRPr>
          </a:p>
          <a:p>
            <a:pPr marL="285750" indent="-285750" fontAlgn="base">
              <a:buFont typeface="Arial" charset="0"/>
              <a:buChar char="•"/>
            </a:pPr>
            <a:r>
              <a:rPr lang="en-US" dirty="0">
                <a:solidFill>
                  <a:srgbClr val="242729"/>
                </a:solidFill>
                <a:latin typeface="Calibri" charset="0"/>
                <a:ea typeface="Calibri" charset="0"/>
                <a:cs typeface="Calibri" charset="0"/>
              </a:rPr>
              <a:t> </a:t>
            </a:r>
            <a:r>
              <a:rPr lang="en-US" dirty="0" err="1">
                <a:solidFill>
                  <a:srgbClr val="242729"/>
                </a:solidFill>
                <a:latin typeface="Calibri" charset="0"/>
                <a:ea typeface="Calibri" charset="0"/>
                <a:cs typeface="Calibri" charset="0"/>
              </a:rPr>
              <a:t>DatePipe</a:t>
            </a:r>
            <a:endParaRPr lang="en-US" dirty="0">
              <a:solidFill>
                <a:srgbClr val="242729"/>
              </a:solidFill>
              <a:latin typeface="Calibri" charset="0"/>
              <a:ea typeface="Calibri" charset="0"/>
              <a:cs typeface="Calibri" charset="0"/>
            </a:endParaRPr>
          </a:p>
          <a:p>
            <a:pPr marL="285750" indent="-285750" fontAlgn="base">
              <a:buFont typeface="Arial" charset="0"/>
              <a:buChar char="•"/>
            </a:pPr>
            <a:r>
              <a:rPr lang="en-US" dirty="0">
                <a:solidFill>
                  <a:srgbClr val="242729"/>
                </a:solidFill>
                <a:latin typeface="Calibri" charset="0"/>
                <a:ea typeface="Calibri" charset="0"/>
                <a:cs typeface="Calibri" charset="0"/>
              </a:rPr>
              <a:t> </a:t>
            </a:r>
            <a:r>
              <a:rPr lang="en-US" dirty="0" err="1">
                <a:solidFill>
                  <a:srgbClr val="242729"/>
                </a:solidFill>
                <a:latin typeface="Calibri" charset="0"/>
                <a:ea typeface="Calibri" charset="0"/>
                <a:cs typeface="Calibri" charset="0"/>
              </a:rPr>
              <a:t>DecimalPipe</a:t>
            </a:r>
            <a:endParaRPr lang="en-US" dirty="0">
              <a:solidFill>
                <a:srgbClr val="242729"/>
              </a:solidFill>
              <a:latin typeface="Calibri" charset="0"/>
              <a:ea typeface="Calibri" charset="0"/>
              <a:cs typeface="Calibri" charset="0"/>
            </a:endParaRPr>
          </a:p>
          <a:p>
            <a:pPr marL="285750" indent="-285750" fontAlgn="base">
              <a:buFont typeface="Arial" charset="0"/>
              <a:buChar char="•"/>
            </a:pPr>
            <a:r>
              <a:rPr lang="en-US" dirty="0">
                <a:solidFill>
                  <a:srgbClr val="242729"/>
                </a:solidFill>
                <a:latin typeface="Calibri" charset="0"/>
                <a:ea typeface="Calibri" charset="0"/>
                <a:cs typeface="Calibri" charset="0"/>
              </a:rPr>
              <a:t> I18nPluralPipe</a:t>
            </a:r>
          </a:p>
          <a:p>
            <a:pPr marL="285750" indent="-285750" fontAlgn="base">
              <a:buFont typeface="Arial" charset="0"/>
              <a:buChar char="•"/>
            </a:pPr>
            <a:r>
              <a:rPr lang="en-US" dirty="0">
                <a:solidFill>
                  <a:srgbClr val="242729"/>
                </a:solidFill>
                <a:latin typeface="Calibri" charset="0"/>
                <a:ea typeface="Calibri" charset="0"/>
                <a:cs typeface="Calibri" charset="0"/>
              </a:rPr>
              <a:t> I18nSelectPipe</a:t>
            </a:r>
          </a:p>
          <a:p>
            <a:pPr marL="285750" indent="-285750" fontAlgn="base">
              <a:buFont typeface="Arial" charset="0"/>
              <a:buChar char="•"/>
            </a:pPr>
            <a:r>
              <a:rPr lang="en-US" dirty="0">
                <a:solidFill>
                  <a:srgbClr val="242729"/>
                </a:solidFill>
                <a:latin typeface="Calibri" charset="0"/>
                <a:ea typeface="Calibri" charset="0"/>
                <a:cs typeface="Calibri" charset="0"/>
              </a:rPr>
              <a:t> </a:t>
            </a:r>
            <a:r>
              <a:rPr lang="en-US" dirty="0" err="1">
                <a:solidFill>
                  <a:srgbClr val="242729"/>
                </a:solidFill>
                <a:latin typeface="Calibri" charset="0"/>
                <a:ea typeface="Calibri" charset="0"/>
                <a:cs typeface="Calibri" charset="0"/>
              </a:rPr>
              <a:t>JsonPipe</a:t>
            </a:r>
            <a:endParaRPr lang="en-US" dirty="0">
              <a:solidFill>
                <a:srgbClr val="242729"/>
              </a:solidFill>
              <a:latin typeface="Calibri" charset="0"/>
              <a:ea typeface="Calibri" charset="0"/>
              <a:cs typeface="Calibri" charset="0"/>
            </a:endParaRPr>
          </a:p>
          <a:p>
            <a:pPr marL="285750" indent="-285750" fontAlgn="base">
              <a:buFont typeface="Arial" charset="0"/>
              <a:buChar char="•"/>
            </a:pPr>
            <a:r>
              <a:rPr lang="en-US" dirty="0">
                <a:solidFill>
                  <a:srgbClr val="242729"/>
                </a:solidFill>
                <a:latin typeface="Calibri" charset="0"/>
                <a:ea typeface="Calibri" charset="0"/>
                <a:cs typeface="Calibri" charset="0"/>
              </a:rPr>
              <a:t> </a:t>
            </a:r>
            <a:r>
              <a:rPr lang="en-US" dirty="0" err="1">
                <a:solidFill>
                  <a:srgbClr val="242729"/>
                </a:solidFill>
                <a:latin typeface="Calibri" charset="0"/>
                <a:ea typeface="Calibri" charset="0"/>
                <a:cs typeface="Calibri" charset="0"/>
              </a:rPr>
              <a:t>LowerCasePipe</a:t>
            </a:r>
            <a:endParaRPr lang="en-US" dirty="0">
              <a:solidFill>
                <a:srgbClr val="242729"/>
              </a:solidFill>
              <a:latin typeface="Calibri" charset="0"/>
              <a:ea typeface="Calibri" charset="0"/>
              <a:cs typeface="Calibri" charset="0"/>
            </a:endParaRPr>
          </a:p>
          <a:p>
            <a:pPr marL="285750" indent="-285750" fontAlgn="base">
              <a:buFont typeface="Arial" charset="0"/>
              <a:buChar char="•"/>
            </a:pPr>
            <a:r>
              <a:rPr lang="en-US" dirty="0">
                <a:solidFill>
                  <a:srgbClr val="242729"/>
                </a:solidFill>
                <a:latin typeface="Calibri" charset="0"/>
                <a:ea typeface="Calibri" charset="0"/>
                <a:cs typeface="Calibri" charset="0"/>
              </a:rPr>
              <a:t> </a:t>
            </a:r>
            <a:r>
              <a:rPr lang="en-US" dirty="0" err="1">
                <a:solidFill>
                  <a:srgbClr val="242729"/>
                </a:solidFill>
                <a:latin typeface="Calibri" charset="0"/>
                <a:ea typeface="Calibri" charset="0"/>
                <a:cs typeface="Calibri" charset="0"/>
              </a:rPr>
              <a:t>PercentPipe</a:t>
            </a:r>
            <a:endParaRPr lang="en-US" dirty="0">
              <a:solidFill>
                <a:srgbClr val="242729"/>
              </a:solidFill>
              <a:latin typeface="Calibri" charset="0"/>
              <a:ea typeface="Calibri" charset="0"/>
              <a:cs typeface="Calibri" charset="0"/>
            </a:endParaRPr>
          </a:p>
          <a:p>
            <a:pPr marL="285750" indent="-285750" fontAlgn="base">
              <a:buFont typeface="Arial" charset="0"/>
              <a:buChar char="•"/>
            </a:pPr>
            <a:r>
              <a:rPr lang="en-US" dirty="0">
                <a:solidFill>
                  <a:srgbClr val="242729"/>
                </a:solidFill>
                <a:latin typeface="Calibri" charset="0"/>
                <a:ea typeface="Calibri" charset="0"/>
                <a:cs typeface="Calibri" charset="0"/>
              </a:rPr>
              <a:t> </a:t>
            </a:r>
            <a:r>
              <a:rPr lang="en-US" dirty="0" err="1">
                <a:solidFill>
                  <a:srgbClr val="242729"/>
                </a:solidFill>
                <a:latin typeface="Calibri" charset="0"/>
                <a:ea typeface="Calibri" charset="0"/>
                <a:cs typeface="Calibri" charset="0"/>
              </a:rPr>
              <a:t>SlicePipe</a:t>
            </a:r>
            <a:endParaRPr lang="en-US" dirty="0">
              <a:solidFill>
                <a:srgbClr val="242729"/>
              </a:solidFill>
              <a:latin typeface="Calibri" charset="0"/>
              <a:ea typeface="Calibri" charset="0"/>
              <a:cs typeface="Calibri" charset="0"/>
            </a:endParaRPr>
          </a:p>
          <a:p>
            <a:pPr marL="285750" indent="-285750" fontAlgn="base">
              <a:buFont typeface="Arial" charset="0"/>
              <a:buChar char="•"/>
            </a:pPr>
            <a:r>
              <a:rPr lang="en-US" dirty="0">
                <a:solidFill>
                  <a:srgbClr val="242729"/>
                </a:solidFill>
                <a:latin typeface="Calibri" charset="0"/>
                <a:ea typeface="Calibri" charset="0"/>
                <a:cs typeface="Calibri" charset="0"/>
              </a:rPr>
              <a:t> </a:t>
            </a:r>
            <a:r>
              <a:rPr lang="en-US" dirty="0" err="1">
                <a:solidFill>
                  <a:srgbClr val="242729"/>
                </a:solidFill>
                <a:latin typeface="Calibri" charset="0"/>
                <a:ea typeface="Calibri" charset="0"/>
                <a:cs typeface="Calibri" charset="0"/>
              </a:rPr>
              <a:t>TitleCasePipe</a:t>
            </a:r>
            <a:endParaRPr lang="en-US" dirty="0">
              <a:solidFill>
                <a:srgbClr val="242729"/>
              </a:solidFill>
              <a:latin typeface="Calibri" charset="0"/>
              <a:ea typeface="Calibri" charset="0"/>
              <a:cs typeface="Calibri" charset="0"/>
            </a:endParaRPr>
          </a:p>
          <a:p>
            <a:pPr marL="285750" indent="-285750" fontAlgn="base">
              <a:buFont typeface="Arial" charset="0"/>
              <a:buChar char="•"/>
            </a:pPr>
            <a:r>
              <a:rPr lang="en-US" dirty="0">
                <a:solidFill>
                  <a:srgbClr val="242729"/>
                </a:solidFill>
                <a:latin typeface="Calibri" charset="0"/>
                <a:ea typeface="Calibri" charset="0"/>
                <a:cs typeface="Calibri" charset="0"/>
              </a:rPr>
              <a:t> </a:t>
            </a:r>
            <a:r>
              <a:rPr lang="en-US" dirty="0" err="1" smtClean="0">
                <a:solidFill>
                  <a:srgbClr val="242729"/>
                </a:solidFill>
                <a:latin typeface="Calibri" charset="0"/>
                <a:ea typeface="Calibri" charset="0"/>
                <a:cs typeface="Calibri" charset="0"/>
              </a:rPr>
              <a:t>UpperCasePipe</a:t>
            </a:r>
            <a:endParaRPr lang="en-US" dirty="0">
              <a:solidFill>
                <a:srgbClr val="242729"/>
              </a:solidFill>
              <a:latin typeface="Calibri" charset="0"/>
              <a:ea typeface="Calibri" charset="0"/>
              <a:cs typeface="Calibri" charset="0"/>
            </a:endParaRPr>
          </a:p>
          <a:p>
            <a:pPr marL="285750" indent="-285750" fontAlgn="base">
              <a:buFont typeface="Arial" charset="0"/>
              <a:buChar char="•"/>
            </a:pPr>
            <a:endParaRPr lang="en-US" b="0" i="0" dirty="0">
              <a:solidFill>
                <a:srgbClr val="242729"/>
              </a:solidFill>
              <a:effectLst/>
              <a:latin typeface="Calibri" charset="0"/>
              <a:ea typeface="Calibri" charset="0"/>
              <a:cs typeface="Calibri" charset="0"/>
            </a:endParaRPr>
          </a:p>
        </p:txBody>
      </p:sp>
    </p:spTree>
    <p:extLst>
      <p:ext uri="{BB962C8B-B14F-4D97-AF65-F5344CB8AC3E}">
        <p14:creationId xmlns:p14="http://schemas.microsoft.com/office/powerpoint/2010/main" val="1438652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27384"/>
            <a:ext cx="7258000" cy="706090"/>
          </a:xfrm>
        </p:spPr>
        <p:txBody>
          <a:bodyPr/>
          <a:lstStyle/>
          <a:p>
            <a:r>
              <a:rPr lang="en-US" dirty="0" smtClean="0"/>
              <a:t>Decimal Pipe</a:t>
            </a:r>
            <a:endParaRPr lang="en-US" dirty="0"/>
          </a:p>
        </p:txBody>
      </p:sp>
      <p:sp>
        <p:nvSpPr>
          <p:cNvPr id="4" name="Rectangle 3"/>
          <p:cNvSpPr/>
          <p:nvPr/>
        </p:nvSpPr>
        <p:spPr>
          <a:xfrm>
            <a:off x="179512" y="627067"/>
            <a:ext cx="8784976" cy="5632311"/>
          </a:xfrm>
          <a:prstGeom prst="rect">
            <a:avLst/>
          </a:prstGeom>
        </p:spPr>
        <p:txBody>
          <a:bodyPr wrap="square">
            <a:spAutoFit/>
          </a:bodyPr>
          <a:lstStyle/>
          <a:p>
            <a:pPr marL="285750" indent="-285750">
              <a:buFont typeface="Arial" charset="0"/>
              <a:buChar char="•"/>
            </a:pPr>
            <a:r>
              <a:rPr lang="en-US" dirty="0"/>
              <a:t>Formats a number according to locale rules</a:t>
            </a:r>
            <a:r>
              <a:rPr lang="en-US" dirty="0" smtClean="0"/>
              <a:t>.</a:t>
            </a:r>
            <a:br>
              <a:rPr lang="en-US" dirty="0" smtClean="0"/>
            </a:br>
            <a:r>
              <a:rPr lang="en-US" dirty="0" smtClean="0"/>
              <a:t>	number_expression </a:t>
            </a:r>
            <a:r>
              <a:rPr lang="en-US" dirty="0"/>
              <a:t>| number[:</a:t>
            </a:r>
            <a:r>
              <a:rPr lang="en-US" dirty="0" err="1"/>
              <a:t>digitInfo</a:t>
            </a:r>
            <a:r>
              <a:rPr lang="en-US" dirty="0"/>
              <a:t>[:locale</a:t>
            </a:r>
            <a:r>
              <a:rPr lang="en-US" dirty="0" smtClean="0"/>
              <a:t>]]</a:t>
            </a:r>
          </a:p>
          <a:p>
            <a:pPr marL="285750" indent="-285750">
              <a:buFont typeface="Wingdings" charset="2"/>
              <a:buChar char="Ø"/>
            </a:pPr>
            <a:r>
              <a:rPr lang="en-US" b="1" dirty="0" smtClean="0"/>
              <a:t>expression</a:t>
            </a:r>
            <a:r>
              <a:rPr lang="en-US" dirty="0"/>
              <a:t> is a </a:t>
            </a:r>
            <a:r>
              <a:rPr lang="en-US" dirty="0" smtClean="0"/>
              <a:t>number:</a:t>
            </a:r>
          </a:p>
          <a:p>
            <a:pPr marL="285750" indent="-285750">
              <a:buFont typeface="Wingdings" charset="2"/>
              <a:buChar char="Ø"/>
            </a:pPr>
            <a:r>
              <a:rPr lang="en-US" b="1" dirty="0" err="1" smtClean="0"/>
              <a:t>digitInfo</a:t>
            </a:r>
            <a:r>
              <a:rPr lang="en-US" dirty="0"/>
              <a:t> is a string which has a following format: </a:t>
            </a:r>
            <a:br>
              <a:rPr lang="en-US" dirty="0"/>
            </a:br>
            <a:r>
              <a:rPr lang="en-US" dirty="0"/>
              <a:t>{</a:t>
            </a:r>
            <a:r>
              <a:rPr lang="en-US" dirty="0" err="1"/>
              <a:t>minIntegerDigits</a:t>
            </a:r>
            <a:r>
              <a:rPr lang="en-US" dirty="0"/>
              <a:t>}.{</a:t>
            </a:r>
            <a:r>
              <a:rPr lang="en-US" dirty="0" err="1"/>
              <a:t>minFractionDigits</a:t>
            </a:r>
            <a:r>
              <a:rPr lang="en-US" dirty="0"/>
              <a:t>}-{</a:t>
            </a:r>
            <a:r>
              <a:rPr lang="en-US" dirty="0" err="1"/>
              <a:t>maxFractionDigits</a:t>
            </a:r>
            <a:r>
              <a:rPr lang="en-US" dirty="0"/>
              <a:t>}</a:t>
            </a:r>
          </a:p>
          <a:p>
            <a:r>
              <a:rPr lang="en-US" dirty="0" smtClean="0"/>
              <a:t>	</a:t>
            </a:r>
            <a:r>
              <a:rPr lang="en-US" dirty="0" err="1" smtClean="0"/>
              <a:t>minIntegerDigits</a:t>
            </a:r>
            <a:r>
              <a:rPr lang="en-US" dirty="0"/>
              <a:t> is the minimum number of integer digits to use. Defaults to 1.</a:t>
            </a:r>
          </a:p>
          <a:p>
            <a:r>
              <a:rPr lang="en-US" dirty="0" smtClean="0"/>
              <a:t>	</a:t>
            </a:r>
            <a:r>
              <a:rPr lang="en-US" dirty="0" err="1" smtClean="0"/>
              <a:t>minFractionDigits</a:t>
            </a:r>
            <a:r>
              <a:rPr lang="en-US" dirty="0"/>
              <a:t> is the minimum number of digits after fraction. Defaults to 0.</a:t>
            </a:r>
          </a:p>
          <a:p>
            <a:r>
              <a:rPr lang="en-US" dirty="0" smtClean="0"/>
              <a:t>	</a:t>
            </a:r>
            <a:r>
              <a:rPr lang="en-US" dirty="0" err="1" smtClean="0"/>
              <a:t>maxFractionDigits</a:t>
            </a:r>
            <a:r>
              <a:rPr lang="en-US" dirty="0"/>
              <a:t> is the maximum number of digits after fraction. Defaults to </a:t>
            </a:r>
            <a:r>
              <a:rPr lang="en-US" dirty="0" smtClean="0"/>
              <a:t>3.</a:t>
            </a:r>
          </a:p>
          <a:p>
            <a:pPr marL="285750" indent="-285750">
              <a:buFont typeface="Wingdings" charset="2"/>
              <a:buChar char="Ø"/>
            </a:pPr>
            <a:r>
              <a:rPr lang="en-US" b="1" dirty="0" smtClean="0"/>
              <a:t>locale</a:t>
            </a:r>
            <a:r>
              <a:rPr lang="en-US" dirty="0"/>
              <a:t> is a string defining the locale to use (uses the current </a:t>
            </a:r>
            <a:r>
              <a:rPr lang="en-US" dirty="0" smtClean="0"/>
              <a:t>LOCALE_ID</a:t>
            </a:r>
            <a:r>
              <a:rPr lang="en-US" dirty="0"/>
              <a:t> by default</a:t>
            </a:r>
            <a:r>
              <a:rPr lang="en-US" dirty="0" smtClean="0"/>
              <a:t>)</a:t>
            </a:r>
          </a:p>
          <a:p>
            <a:pPr marL="285750" indent="-285750">
              <a:buFont typeface="Wingdings" charset="2"/>
              <a:buChar char="Ø"/>
            </a:pPr>
            <a:endParaRPr lang="en-US" dirty="0"/>
          </a:p>
          <a:p>
            <a:pPr marL="285750" indent="-285750">
              <a:buFont typeface="Wingdings" charset="2"/>
              <a:buChar char="Ø"/>
            </a:pPr>
            <a:r>
              <a:rPr lang="en-US" dirty="0" smtClean="0"/>
              <a:t>Examples :</a:t>
            </a:r>
            <a:br>
              <a:rPr lang="en-US" dirty="0" smtClean="0"/>
            </a:br>
            <a:r>
              <a:rPr lang="hr-HR" dirty="0" smtClean="0"/>
              <a:t> </a:t>
            </a:r>
            <a:r>
              <a:rPr lang="hr-HR" dirty="0"/>
              <a:t>&lt;</a:t>
            </a:r>
            <a:r>
              <a:rPr lang="hr-HR" b="1" dirty="0"/>
              <a:t>p</a:t>
            </a:r>
            <a:r>
              <a:rPr lang="hr-HR" dirty="0"/>
              <a:t>&gt;{{ 3.14159265 | </a:t>
            </a:r>
            <a:r>
              <a:rPr lang="hr-HR" dirty="0" err="1"/>
              <a:t>number</a:t>
            </a:r>
            <a:r>
              <a:rPr lang="hr-HR" dirty="0"/>
              <a:t>: '3.1-2' }}&lt;/</a:t>
            </a:r>
            <a:r>
              <a:rPr lang="hr-HR" b="1" dirty="0"/>
              <a:t>p</a:t>
            </a:r>
            <a:r>
              <a:rPr lang="hr-HR" dirty="0" smtClean="0"/>
              <a:t>&gt; //003.14</a:t>
            </a:r>
          </a:p>
          <a:p>
            <a:pPr marL="285750" indent="-285750">
              <a:buFont typeface="Wingdings" charset="2"/>
              <a:buChar char="Ø"/>
            </a:pPr>
            <a:r>
              <a:rPr lang="hr-HR" dirty="0"/>
              <a:t> &lt;</a:t>
            </a:r>
            <a:r>
              <a:rPr lang="hr-HR" b="1" dirty="0"/>
              <a:t>p</a:t>
            </a:r>
            <a:r>
              <a:rPr lang="hr-HR" dirty="0"/>
              <a:t>&gt;{{ 3.14159265 | </a:t>
            </a:r>
            <a:r>
              <a:rPr lang="hr-HR" dirty="0" err="1"/>
              <a:t>number</a:t>
            </a:r>
            <a:r>
              <a:rPr lang="hr-HR" dirty="0"/>
              <a:t>: '3.1-2' </a:t>
            </a:r>
            <a:r>
              <a:rPr lang="hr-HR" dirty="0" smtClean="0"/>
              <a:t>:’</a:t>
            </a:r>
            <a:r>
              <a:rPr lang="hr-HR" dirty="0" err="1" smtClean="0"/>
              <a:t>fr</a:t>
            </a:r>
            <a:r>
              <a:rPr lang="hr-HR" dirty="0" smtClean="0"/>
              <a:t>’}}&lt;/</a:t>
            </a:r>
            <a:r>
              <a:rPr lang="hr-HR" b="1" dirty="0"/>
              <a:t>p</a:t>
            </a:r>
            <a:r>
              <a:rPr lang="hr-HR" dirty="0"/>
              <a:t>&gt; </a:t>
            </a:r>
            <a:endParaRPr lang="hr-HR" dirty="0" smtClean="0"/>
          </a:p>
          <a:p>
            <a:pPr marL="285750" indent="-285750">
              <a:buFont typeface="Wingdings" charset="2"/>
              <a:buChar char="Ø"/>
            </a:pPr>
            <a:endParaRPr lang="hr-HR" dirty="0" smtClean="0"/>
          </a:p>
          <a:p>
            <a:pPr marL="285750" indent="-285750">
              <a:buFont typeface="Wingdings" charset="2"/>
              <a:buChar char="Ø"/>
            </a:pPr>
            <a:r>
              <a:rPr lang="hr-HR" dirty="0" smtClean="0"/>
              <a:t>For </a:t>
            </a:r>
            <a:r>
              <a:rPr lang="hr-HR" dirty="0" err="1" smtClean="0"/>
              <a:t>setting</a:t>
            </a:r>
            <a:r>
              <a:rPr lang="hr-HR" dirty="0" smtClean="0"/>
              <a:t> </a:t>
            </a:r>
            <a:r>
              <a:rPr lang="hr-HR" dirty="0" err="1" smtClean="0"/>
              <a:t>the</a:t>
            </a:r>
            <a:r>
              <a:rPr lang="hr-HR" dirty="0" smtClean="0"/>
              <a:t> </a:t>
            </a:r>
            <a:r>
              <a:rPr lang="hr-HR" dirty="0" err="1" smtClean="0"/>
              <a:t>Locale</a:t>
            </a:r>
            <a:r>
              <a:rPr lang="hr-HR" dirty="0" smtClean="0"/>
              <a:t>, </a:t>
            </a:r>
            <a:r>
              <a:rPr lang="hr-HR" dirty="0" err="1" smtClean="0"/>
              <a:t>add</a:t>
            </a:r>
            <a:r>
              <a:rPr lang="hr-HR" dirty="0" smtClean="0"/>
              <a:t> </a:t>
            </a:r>
            <a:r>
              <a:rPr lang="hr-HR" dirty="0" err="1" smtClean="0"/>
              <a:t>the</a:t>
            </a:r>
            <a:r>
              <a:rPr lang="hr-HR" dirty="0" smtClean="0"/>
              <a:t> </a:t>
            </a:r>
            <a:r>
              <a:rPr lang="hr-HR" dirty="0" err="1" smtClean="0"/>
              <a:t>following</a:t>
            </a:r>
            <a:r>
              <a:rPr lang="hr-HR" dirty="0" smtClean="0"/>
              <a:t> </a:t>
            </a:r>
            <a:r>
              <a:rPr lang="hr-HR" dirty="0" err="1" smtClean="0"/>
              <a:t>in</a:t>
            </a:r>
            <a:r>
              <a:rPr lang="hr-HR" dirty="0" smtClean="0"/>
              <a:t> </a:t>
            </a:r>
            <a:r>
              <a:rPr lang="hr-HR" dirty="0" err="1" smtClean="0"/>
              <a:t>app.module.ts</a:t>
            </a:r>
            <a:r>
              <a:rPr lang="hr-HR" dirty="0" smtClean="0"/>
              <a:t> </a:t>
            </a:r>
            <a:br>
              <a:rPr lang="hr-HR" dirty="0" smtClean="0"/>
            </a:br>
            <a:r>
              <a:rPr lang="en-US" dirty="0"/>
              <a:t>import { </a:t>
            </a:r>
            <a:r>
              <a:rPr lang="en-US" dirty="0">
                <a:hlinkClick r:id="rId3"/>
              </a:rPr>
              <a:t>registerLocaleData</a:t>
            </a:r>
            <a:r>
              <a:rPr lang="en-US" dirty="0"/>
              <a:t> } from '@angular/common'; </a:t>
            </a:r>
            <a:br>
              <a:rPr lang="en-US" dirty="0"/>
            </a:br>
            <a:r>
              <a:rPr lang="en-US" dirty="0" smtClean="0"/>
              <a:t>import </a:t>
            </a:r>
            <a:r>
              <a:rPr lang="en-US" dirty="0" err="1"/>
              <a:t>localeFr</a:t>
            </a:r>
            <a:r>
              <a:rPr lang="en-US" dirty="0"/>
              <a:t> from '@angular/common/locales/</a:t>
            </a:r>
            <a:r>
              <a:rPr lang="en-US" dirty="0" err="1"/>
              <a:t>fr</a:t>
            </a:r>
            <a:r>
              <a:rPr lang="en-US" dirty="0"/>
              <a:t>'; </a:t>
            </a:r>
            <a:r>
              <a:rPr lang="en-US" dirty="0" smtClean="0"/>
              <a:t/>
            </a:r>
            <a:br>
              <a:rPr lang="en-US" dirty="0" smtClean="0"/>
            </a:br>
            <a:r>
              <a:rPr lang="en-US" dirty="0" smtClean="0"/>
              <a:t>// </a:t>
            </a:r>
            <a:r>
              <a:rPr lang="en-US" dirty="0"/>
              <a:t>the second parameter '</a:t>
            </a:r>
            <a:r>
              <a:rPr lang="en-US" dirty="0" err="1"/>
              <a:t>fr</a:t>
            </a:r>
            <a:r>
              <a:rPr lang="en-US" dirty="0"/>
              <a:t>' is </a:t>
            </a:r>
            <a:r>
              <a:rPr lang="en-US" dirty="0">
                <a:hlinkClick r:id="rId4"/>
              </a:rPr>
              <a:t>optional</a:t>
            </a:r>
            <a:r>
              <a:rPr lang="en-US" dirty="0"/>
              <a:t> </a:t>
            </a:r>
            <a:r>
              <a:rPr lang="en-US" dirty="0" smtClean="0"/>
              <a:t/>
            </a:r>
            <a:br>
              <a:rPr lang="en-US" dirty="0" smtClean="0"/>
            </a:br>
            <a:r>
              <a:rPr lang="en-US" dirty="0" smtClean="0">
                <a:hlinkClick r:id="rId3"/>
              </a:rPr>
              <a:t>registerLocaleData</a:t>
            </a:r>
            <a:r>
              <a:rPr lang="en-US" dirty="0" smtClean="0"/>
              <a:t>(</a:t>
            </a:r>
            <a:r>
              <a:rPr lang="en-US" dirty="0" err="1" smtClean="0"/>
              <a:t>localeFr</a:t>
            </a:r>
            <a:r>
              <a:rPr lang="en-US" dirty="0"/>
              <a:t>, '</a:t>
            </a:r>
            <a:r>
              <a:rPr lang="en-US" dirty="0" err="1"/>
              <a:t>fr</a:t>
            </a:r>
            <a:r>
              <a:rPr lang="en-US" dirty="0"/>
              <a:t>');</a:t>
            </a:r>
            <a:r>
              <a:rPr lang="hr-HR" dirty="0" smtClean="0"/>
              <a:t/>
            </a:r>
            <a:br>
              <a:rPr lang="hr-HR" dirty="0" smtClean="0"/>
            </a:br>
            <a:endParaRPr lang="en-US" dirty="0"/>
          </a:p>
        </p:txBody>
      </p:sp>
    </p:spTree>
    <p:extLst>
      <p:ext uri="{BB962C8B-B14F-4D97-AF65-F5344CB8AC3E}">
        <p14:creationId xmlns:p14="http://schemas.microsoft.com/office/powerpoint/2010/main" val="2070292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27384"/>
            <a:ext cx="7258000" cy="706090"/>
          </a:xfrm>
        </p:spPr>
        <p:txBody>
          <a:bodyPr/>
          <a:lstStyle/>
          <a:p>
            <a:r>
              <a:rPr lang="en-US" dirty="0" smtClean="0"/>
              <a:t>Currency Pipe</a:t>
            </a:r>
            <a:endParaRPr lang="en-US" dirty="0"/>
          </a:p>
        </p:txBody>
      </p:sp>
      <p:sp>
        <p:nvSpPr>
          <p:cNvPr id="4" name="Rectangle 3"/>
          <p:cNvSpPr/>
          <p:nvPr/>
        </p:nvSpPr>
        <p:spPr>
          <a:xfrm>
            <a:off x="179512" y="627067"/>
            <a:ext cx="8784976" cy="6186309"/>
          </a:xfrm>
          <a:prstGeom prst="rect">
            <a:avLst/>
          </a:prstGeom>
        </p:spPr>
        <p:txBody>
          <a:bodyPr wrap="square">
            <a:spAutoFit/>
          </a:bodyPr>
          <a:lstStyle/>
          <a:p>
            <a:pPr marL="285750" indent="-285750">
              <a:buFont typeface="Arial" charset="0"/>
              <a:buChar char="•"/>
            </a:pPr>
            <a:r>
              <a:rPr lang="en-US" dirty="0"/>
              <a:t>Use currency to format a number as currency.</a:t>
            </a:r>
          </a:p>
          <a:p>
            <a:r>
              <a:rPr lang="en-US" dirty="0" smtClean="0"/>
              <a:t>	number_expression </a:t>
            </a:r>
            <a:r>
              <a:rPr lang="en-US" dirty="0"/>
              <a:t>| currency[:</a:t>
            </a:r>
            <a:r>
              <a:rPr lang="en-US" dirty="0" err="1"/>
              <a:t>currencyCode</a:t>
            </a:r>
            <a:r>
              <a:rPr lang="en-US" dirty="0"/>
              <a:t>[:display[:</a:t>
            </a:r>
            <a:r>
              <a:rPr lang="en-US" dirty="0" err="1"/>
              <a:t>digitInfo</a:t>
            </a:r>
            <a:r>
              <a:rPr lang="en-US" dirty="0"/>
              <a:t>[:locale</a:t>
            </a:r>
            <a:r>
              <a:rPr lang="en-US" dirty="0" smtClean="0"/>
              <a:t>]]]]</a:t>
            </a:r>
          </a:p>
          <a:p>
            <a:pPr marL="285750" indent="-285750">
              <a:buFont typeface="Wingdings" charset="2"/>
              <a:buChar char="Ø"/>
            </a:pPr>
            <a:r>
              <a:rPr lang="en-US" b="1" dirty="0" err="1" smtClean="0"/>
              <a:t>currencyCode</a:t>
            </a:r>
            <a:r>
              <a:rPr lang="en-US" b="1" dirty="0"/>
              <a:t> </a:t>
            </a:r>
            <a:r>
              <a:rPr lang="en-US" dirty="0" smtClean="0"/>
              <a:t>-</a:t>
            </a:r>
            <a:r>
              <a:rPr lang="en-US" dirty="0"/>
              <a:t> ISO 4217 currency code, such as USD for the US dollar and EUR for the </a:t>
            </a:r>
            <a:r>
              <a:rPr lang="en-US" dirty="0" smtClean="0"/>
              <a:t>euro.</a:t>
            </a:r>
          </a:p>
          <a:p>
            <a:pPr marL="285750" indent="-285750">
              <a:buFont typeface="Wingdings" charset="2"/>
              <a:buChar char="Ø"/>
            </a:pPr>
            <a:r>
              <a:rPr lang="en-US" b="1" dirty="0" smtClean="0"/>
              <a:t>display</a:t>
            </a:r>
            <a:r>
              <a:rPr lang="en-US" b="1" dirty="0"/>
              <a:t> </a:t>
            </a:r>
            <a:r>
              <a:rPr lang="en-US" b="1" dirty="0" smtClean="0"/>
              <a:t>- </a:t>
            </a:r>
            <a:r>
              <a:rPr lang="en-US" dirty="0" smtClean="0"/>
              <a:t>indicates </a:t>
            </a:r>
            <a:r>
              <a:rPr lang="en-US" dirty="0"/>
              <a:t>whether to show the currency symbol or the </a:t>
            </a:r>
            <a:r>
              <a:rPr lang="en-US" dirty="0" smtClean="0"/>
              <a:t>code.	code(default</a:t>
            </a:r>
            <a:r>
              <a:rPr lang="en-US" dirty="0"/>
              <a:t>): use code (e.g. USD).</a:t>
            </a:r>
          </a:p>
          <a:p>
            <a:r>
              <a:rPr lang="en-US" dirty="0" smtClean="0"/>
              <a:t>	symbol</a:t>
            </a:r>
            <a:r>
              <a:rPr lang="en-US" dirty="0"/>
              <a:t>: use symbol (e.g. $).</a:t>
            </a:r>
          </a:p>
          <a:p>
            <a:r>
              <a:rPr lang="en-US" dirty="0" smtClean="0"/>
              <a:t>	symbol-narrow</a:t>
            </a:r>
            <a:r>
              <a:rPr lang="en-US" dirty="0"/>
              <a:t>: some countries have two symbols for their currency, one </a:t>
            </a:r>
            <a:r>
              <a:rPr lang="en-US" dirty="0" smtClean="0"/>
              <a:t>	regular </a:t>
            </a:r>
            <a:r>
              <a:rPr lang="en-US" dirty="0"/>
              <a:t>and one</a:t>
            </a:r>
          </a:p>
          <a:p>
            <a:r>
              <a:rPr lang="en-US" dirty="0" smtClean="0"/>
              <a:t>	</a:t>
            </a:r>
            <a:r>
              <a:rPr lang="en-US" dirty="0" err="1" smtClean="0"/>
              <a:t>boolean</a:t>
            </a:r>
            <a:r>
              <a:rPr lang="en-US" dirty="0" smtClean="0"/>
              <a:t> </a:t>
            </a:r>
            <a:r>
              <a:rPr lang="en-US" dirty="0"/>
              <a:t>(deprecated from v5): true for symbol and false for code narrow </a:t>
            </a:r>
            <a:r>
              <a:rPr lang="en-US" dirty="0" smtClean="0"/>
              <a:t>	(</a:t>
            </a:r>
            <a:r>
              <a:rPr lang="en-US" dirty="0"/>
              <a:t>e.g. the </a:t>
            </a:r>
            <a:r>
              <a:rPr lang="en-US" dirty="0" err="1" smtClean="0"/>
              <a:t>canadian</a:t>
            </a:r>
            <a:r>
              <a:rPr lang="en-US" dirty="0" smtClean="0"/>
              <a:t> </a:t>
            </a:r>
            <a:r>
              <a:rPr lang="en-US" dirty="0"/>
              <a:t>dollar CAD has the symbol </a:t>
            </a:r>
            <a:r>
              <a:rPr lang="en-US" dirty="0" err="1"/>
              <a:t>CA$and</a:t>
            </a:r>
            <a:r>
              <a:rPr lang="en-US" dirty="0"/>
              <a:t> the symbol-narrow $). </a:t>
            </a:r>
            <a:r>
              <a:rPr lang="en-US" dirty="0" smtClean="0"/>
              <a:t>	If </a:t>
            </a:r>
            <a:r>
              <a:rPr lang="en-US" dirty="0"/>
              <a:t>there is no narrow symbol for the chosen currency, the regular symbol will </a:t>
            </a:r>
            <a:r>
              <a:rPr lang="en-US" dirty="0" smtClean="0"/>
              <a:t>	be used.</a:t>
            </a:r>
          </a:p>
          <a:p>
            <a:pPr marL="285750" indent="-285750">
              <a:buFont typeface="Wingdings" charset="2"/>
              <a:buChar char="Ø"/>
            </a:pPr>
            <a:r>
              <a:rPr lang="en-US" b="1" dirty="0" err="1" smtClean="0"/>
              <a:t>digitInfo</a:t>
            </a:r>
            <a:r>
              <a:rPr lang="en-US" dirty="0"/>
              <a:t> </a:t>
            </a:r>
            <a:r>
              <a:rPr lang="en-US" dirty="0" smtClean="0"/>
              <a:t>- See</a:t>
            </a:r>
            <a:r>
              <a:rPr lang="en-US" dirty="0"/>
              <a:t> </a:t>
            </a:r>
            <a:r>
              <a:rPr lang="en-US" dirty="0" err="1"/>
              <a:t>DecimalPipe</a:t>
            </a:r>
            <a:r>
              <a:rPr lang="en-US" dirty="0"/>
              <a:t> for detailed </a:t>
            </a:r>
            <a:r>
              <a:rPr lang="en-US" dirty="0" smtClean="0"/>
              <a:t>description.</a:t>
            </a:r>
          </a:p>
          <a:p>
            <a:pPr marL="285750" indent="-285750">
              <a:buFont typeface="Wingdings" charset="2"/>
              <a:buChar char="Ø"/>
            </a:pPr>
            <a:r>
              <a:rPr lang="en-US" b="1" dirty="0" smtClean="0"/>
              <a:t>locale</a:t>
            </a:r>
            <a:r>
              <a:rPr lang="en-US" dirty="0"/>
              <a:t> </a:t>
            </a:r>
            <a:r>
              <a:rPr lang="en-US" dirty="0" smtClean="0"/>
              <a:t>-string</a:t>
            </a:r>
            <a:r>
              <a:rPr lang="en-US" dirty="0"/>
              <a:t> defining the locale to use (uses </a:t>
            </a:r>
            <a:r>
              <a:rPr lang="en-US" dirty="0" smtClean="0"/>
              <a:t>current</a:t>
            </a:r>
            <a:r>
              <a:rPr lang="en-US" dirty="0"/>
              <a:t> LOCALE_ID by default</a:t>
            </a:r>
            <a:r>
              <a:rPr lang="en-US" dirty="0" smtClean="0"/>
              <a:t>)</a:t>
            </a:r>
          </a:p>
          <a:p>
            <a:pPr marL="285750" indent="-285750">
              <a:buFont typeface="Arial" charset="0"/>
              <a:buChar char="•"/>
            </a:pPr>
            <a:r>
              <a:rPr lang="en-US" dirty="0" smtClean="0"/>
              <a:t>Its </a:t>
            </a:r>
            <a:r>
              <a:rPr lang="en-US" dirty="0"/>
              <a:t>first argument is an abbreviation of the currency type (e.g. "EUR", "USD", and so on), like so</a:t>
            </a:r>
            <a:r>
              <a:rPr lang="en-US" dirty="0" smtClean="0"/>
              <a:t>:</a:t>
            </a:r>
            <a:br>
              <a:rPr lang="en-US" dirty="0" smtClean="0"/>
            </a:br>
            <a:r>
              <a:rPr lang="en-US" dirty="0" smtClean="0"/>
              <a:t>	{{ </a:t>
            </a:r>
            <a:r>
              <a:rPr lang="en-US" dirty="0"/>
              <a:t>1234.56 | </a:t>
            </a:r>
            <a:r>
              <a:rPr lang="en-US" dirty="0" err="1"/>
              <a:t>currency:'GBP</a:t>
            </a:r>
            <a:r>
              <a:rPr lang="en-US" dirty="0"/>
              <a:t>' </a:t>
            </a:r>
            <a:r>
              <a:rPr lang="en-US" dirty="0" smtClean="0"/>
              <a:t>}}</a:t>
            </a:r>
          </a:p>
          <a:p>
            <a:pPr marL="285750" indent="-285750">
              <a:buFont typeface="Arial" charset="0"/>
              <a:buChar char="•"/>
            </a:pPr>
            <a:r>
              <a:rPr lang="en-US" dirty="0" smtClean="0"/>
              <a:t>The</a:t>
            </a:r>
            <a:r>
              <a:rPr lang="en-US" dirty="0"/>
              <a:t> above prints out GBP1,234.56, </a:t>
            </a:r>
            <a:endParaRPr lang="en-US" dirty="0" smtClean="0"/>
          </a:p>
          <a:p>
            <a:pPr marL="285750" indent="-285750">
              <a:buFont typeface="Arial" charset="0"/>
              <a:buChar char="•"/>
            </a:pPr>
            <a:r>
              <a:rPr lang="en-US" dirty="0"/>
              <a:t>I</a:t>
            </a:r>
            <a:r>
              <a:rPr lang="en-US" dirty="0" smtClean="0"/>
              <a:t>f </a:t>
            </a:r>
            <a:r>
              <a:rPr lang="en-US" dirty="0"/>
              <a:t>instead of the abbreviation of GBP we want the currency symbol to be printed out we pass as a second parameter the </a:t>
            </a:r>
            <a:r>
              <a:rPr lang="en-US" dirty="0" err="1"/>
              <a:t>boolean</a:t>
            </a:r>
            <a:r>
              <a:rPr lang="en-US" dirty="0"/>
              <a:t> true, like so:</a:t>
            </a:r>
          </a:p>
          <a:p>
            <a:r>
              <a:rPr lang="en-US" b="1" dirty="0"/>
              <a:t>	</a:t>
            </a:r>
            <a:r>
              <a:rPr lang="en-US" dirty="0" smtClean="0"/>
              <a:t>{{ </a:t>
            </a:r>
            <a:r>
              <a:rPr lang="en-US" dirty="0"/>
              <a:t>1234.56 | </a:t>
            </a:r>
            <a:r>
              <a:rPr lang="en-US" dirty="0" err="1"/>
              <a:t>currency:"GBP":true</a:t>
            </a:r>
            <a:r>
              <a:rPr lang="en-US" dirty="0"/>
              <a:t> </a:t>
            </a:r>
            <a:r>
              <a:rPr lang="en-US" dirty="0" smtClean="0"/>
              <a:t>}}</a:t>
            </a:r>
          </a:p>
          <a:p>
            <a:pPr marL="285750" indent="-285750">
              <a:buFont typeface="Arial" charset="0"/>
              <a:buChar char="•"/>
            </a:pPr>
            <a:r>
              <a:rPr lang="en-US" dirty="0" smtClean="0"/>
              <a:t>The</a:t>
            </a:r>
            <a:r>
              <a:rPr lang="en-US" dirty="0"/>
              <a:t> above prints out £1,234.56.</a:t>
            </a:r>
            <a:endParaRPr lang="en-US" b="0" i="0" dirty="0">
              <a:solidFill>
                <a:srgbClr val="242729"/>
              </a:solidFill>
              <a:effectLst/>
              <a:latin typeface="Calibri" charset="0"/>
              <a:ea typeface="Calibri" charset="0"/>
              <a:cs typeface="Calibri" charset="0"/>
            </a:endParaRPr>
          </a:p>
        </p:txBody>
      </p:sp>
    </p:spTree>
    <p:extLst>
      <p:ext uri="{BB962C8B-B14F-4D97-AF65-F5344CB8AC3E}">
        <p14:creationId xmlns:p14="http://schemas.microsoft.com/office/powerpoint/2010/main" val="12059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27384"/>
            <a:ext cx="7258000" cy="706090"/>
          </a:xfrm>
        </p:spPr>
        <p:txBody>
          <a:bodyPr/>
          <a:lstStyle/>
          <a:p>
            <a:r>
              <a:rPr lang="en-US" dirty="0" smtClean="0"/>
              <a:t>Date Pipe</a:t>
            </a:r>
            <a:endParaRPr lang="en-US" dirty="0"/>
          </a:p>
        </p:txBody>
      </p:sp>
      <p:sp>
        <p:nvSpPr>
          <p:cNvPr id="4" name="Rectangle 3"/>
          <p:cNvSpPr/>
          <p:nvPr/>
        </p:nvSpPr>
        <p:spPr>
          <a:xfrm>
            <a:off x="395536" y="476672"/>
            <a:ext cx="8208912" cy="6463308"/>
          </a:xfrm>
          <a:prstGeom prst="rect">
            <a:avLst/>
          </a:prstGeom>
        </p:spPr>
        <p:txBody>
          <a:bodyPr wrap="square">
            <a:spAutoFit/>
          </a:bodyPr>
          <a:lstStyle/>
          <a:p>
            <a:pPr marL="285750" indent="-285750" fontAlgn="base">
              <a:buFont typeface="Arial" charset="0"/>
              <a:buChar char="•"/>
            </a:pPr>
            <a:r>
              <a:rPr lang="en-US" dirty="0"/>
              <a:t>U</a:t>
            </a:r>
            <a:r>
              <a:rPr lang="en-US" dirty="0" smtClean="0"/>
              <a:t>sed </a:t>
            </a:r>
            <a:r>
              <a:rPr lang="en-US" dirty="0"/>
              <a:t>for the transformation of </a:t>
            </a:r>
            <a:r>
              <a:rPr lang="en-US" dirty="0" smtClean="0"/>
              <a:t>dates.</a:t>
            </a:r>
            <a:br>
              <a:rPr lang="en-US" dirty="0" smtClean="0"/>
            </a:br>
            <a:r>
              <a:rPr lang="en-US" dirty="0" smtClean="0"/>
              <a:t>	</a:t>
            </a:r>
            <a:r>
              <a:rPr lang="en-US" dirty="0" err="1" smtClean="0"/>
              <a:t>date_expression</a:t>
            </a:r>
            <a:r>
              <a:rPr lang="en-US" dirty="0" smtClean="0"/>
              <a:t> </a:t>
            </a:r>
            <a:r>
              <a:rPr lang="en-US" dirty="0"/>
              <a:t>| date[:format[:</a:t>
            </a:r>
            <a:r>
              <a:rPr lang="en-US" dirty="0" err="1"/>
              <a:t>timezone</a:t>
            </a:r>
            <a:r>
              <a:rPr lang="en-US" dirty="0"/>
              <a:t>[:locale</a:t>
            </a:r>
            <a:r>
              <a:rPr lang="en-US" dirty="0" smtClean="0"/>
              <a:t>]]]</a:t>
            </a:r>
          </a:p>
          <a:p>
            <a:pPr marL="285750" indent="-285750">
              <a:buFont typeface="Wingdings" charset="2"/>
              <a:buChar char="Ø"/>
            </a:pPr>
            <a:r>
              <a:rPr lang="en-US" b="1" dirty="0" smtClean="0"/>
              <a:t>expression</a:t>
            </a:r>
            <a:r>
              <a:rPr lang="en-US" dirty="0" smtClean="0"/>
              <a:t> - a date object or a number (milliseconds since UTC epoch) or an ISO string format indicates which date/time components to include. </a:t>
            </a:r>
          </a:p>
          <a:p>
            <a:r>
              <a:rPr lang="en-US" dirty="0" smtClean="0"/>
              <a:t>The </a:t>
            </a:r>
            <a:r>
              <a:rPr lang="en-US" b="1" dirty="0"/>
              <a:t>format</a:t>
            </a:r>
            <a:r>
              <a:rPr lang="en-US" dirty="0"/>
              <a:t> can be predefined as shown below (all examples are given for </a:t>
            </a:r>
            <a:r>
              <a:rPr lang="en-US" dirty="0" err="1"/>
              <a:t>en</a:t>
            </a:r>
            <a:r>
              <a:rPr lang="en-US" dirty="0"/>
              <a:t>-US</a:t>
            </a:r>
            <a:r>
              <a:rPr lang="en-US" dirty="0" smtClean="0"/>
              <a:t>)</a:t>
            </a:r>
            <a:endParaRPr lang="en-US" dirty="0"/>
          </a:p>
          <a:p>
            <a:pPr marL="742950" lvl="1" indent="-285750">
              <a:buFont typeface="Wingdings" charset="2"/>
              <a:buChar char="Ø"/>
            </a:pPr>
            <a:r>
              <a:rPr lang="en-US" b="1" dirty="0" smtClean="0"/>
              <a:t>'short</a:t>
            </a:r>
            <a:r>
              <a:rPr lang="en-US" dirty="0"/>
              <a:t>': </a:t>
            </a:r>
            <a:r>
              <a:rPr lang="en-US" dirty="0" smtClean="0"/>
              <a:t>'M/d/</a:t>
            </a:r>
            <a:r>
              <a:rPr lang="en-US" dirty="0" err="1" smtClean="0"/>
              <a:t>yy</a:t>
            </a:r>
            <a:r>
              <a:rPr lang="en-US" dirty="0"/>
              <a:t>, </a:t>
            </a:r>
            <a:r>
              <a:rPr lang="en-US" dirty="0" err="1"/>
              <a:t>h:mm</a:t>
            </a:r>
            <a:r>
              <a:rPr lang="en-US" dirty="0"/>
              <a:t> a' (e.g. 6/15/15, 9:03 AM</a:t>
            </a:r>
            <a:r>
              <a:rPr lang="en-US" dirty="0" smtClean="0"/>
              <a:t>)</a:t>
            </a:r>
          </a:p>
          <a:p>
            <a:pPr marL="742950" lvl="1" indent="-285750">
              <a:buFont typeface="Wingdings" charset="2"/>
              <a:buChar char="Ø"/>
            </a:pPr>
            <a:r>
              <a:rPr lang="en-US" b="1" dirty="0" smtClean="0"/>
              <a:t>'medium</a:t>
            </a:r>
            <a:r>
              <a:rPr lang="en-US" dirty="0"/>
              <a:t>':  'MMM d, y, </a:t>
            </a:r>
            <a:r>
              <a:rPr lang="en-US" dirty="0" err="1"/>
              <a:t>h:mm:ss</a:t>
            </a:r>
            <a:r>
              <a:rPr lang="en-US" dirty="0"/>
              <a:t> a' (e.g. Jun 15, 2015, 9:03:01 AM</a:t>
            </a:r>
            <a:r>
              <a:rPr lang="en-US" dirty="0" smtClean="0"/>
              <a:t>)</a:t>
            </a:r>
          </a:p>
          <a:p>
            <a:pPr marL="742950" lvl="1" indent="-285750">
              <a:buFont typeface="Wingdings" charset="2"/>
              <a:buChar char="Ø"/>
            </a:pPr>
            <a:r>
              <a:rPr lang="en-US" b="1" dirty="0" smtClean="0"/>
              <a:t>'long</a:t>
            </a:r>
            <a:r>
              <a:rPr lang="en-US" dirty="0"/>
              <a:t>':  'MMMM d, y, </a:t>
            </a:r>
            <a:r>
              <a:rPr lang="en-US" dirty="0" err="1"/>
              <a:t>h:mm:ss</a:t>
            </a:r>
            <a:r>
              <a:rPr lang="en-US" dirty="0"/>
              <a:t> a z' (e.g. June 15, 2015 at 9:03:01 AM GMT+1</a:t>
            </a:r>
            <a:r>
              <a:rPr lang="en-US" dirty="0" smtClean="0"/>
              <a:t>)</a:t>
            </a:r>
          </a:p>
          <a:p>
            <a:pPr marL="742950" lvl="1" indent="-285750">
              <a:buFont typeface="Wingdings" charset="2"/>
              <a:buChar char="Ø"/>
            </a:pPr>
            <a:r>
              <a:rPr lang="en-US" b="1" dirty="0" smtClean="0"/>
              <a:t>'full</a:t>
            </a:r>
            <a:r>
              <a:rPr lang="en-US" dirty="0" smtClean="0"/>
              <a:t>': 'EEEE</a:t>
            </a:r>
            <a:r>
              <a:rPr lang="en-US" dirty="0"/>
              <a:t>, MMMM d, y, </a:t>
            </a:r>
            <a:r>
              <a:rPr lang="en-US" dirty="0" err="1"/>
              <a:t>h:mm:ss</a:t>
            </a:r>
            <a:r>
              <a:rPr lang="en-US" dirty="0"/>
              <a:t> a zzzz' (e.g. Monday, June 15, 2015 at 9:03:01 AM GMT+01:00</a:t>
            </a:r>
            <a:r>
              <a:rPr lang="en-US" dirty="0" smtClean="0"/>
              <a:t>)</a:t>
            </a:r>
          </a:p>
          <a:p>
            <a:pPr marL="742950" lvl="1" indent="-285750">
              <a:buFont typeface="Wingdings" charset="2"/>
              <a:buChar char="Ø"/>
            </a:pPr>
            <a:r>
              <a:rPr lang="en-US" b="1" dirty="0" smtClean="0"/>
              <a:t>'</a:t>
            </a:r>
            <a:r>
              <a:rPr lang="en-US" b="1" dirty="0" err="1" smtClean="0"/>
              <a:t>shortDate</a:t>
            </a:r>
            <a:r>
              <a:rPr lang="en-US" dirty="0"/>
              <a:t>': </a:t>
            </a:r>
            <a:r>
              <a:rPr lang="en-US" dirty="0" smtClean="0"/>
              <a:t>'M/d/</a:t>
            </a:r>
            <a:r>
              <a:rPr lang="en-US" dirty="0" err="1" smtClean="0"/>
              <a:t>yy</a:t>
            </a:r>
            <a:r>
              <a:rPr lang="en-US" dirty="0"/>
              <a:t>' (e.g. 6/15/15</a:t>
            </a:r>
            <a:r>
              <a:rPr lang="en-US" dirty="0" smtClean="0"/>
              <a:t>)</a:t>
            </a:r>
          </a:p>
          <a:p>
            <a:pPr marL="742950" lvl="1" indent="-285750">
              <a:buFont typeface="Wingdings" charset="2"/>
              <a:buChar char="Ø"/>
            </a:pPr>
            <a:r>
              <a:rPr lang="en-US" b="1" dirty="0" smtClean="0"/>
              <a:t>'</a:t>
            </a:r>
            <a:r>
              <a:rPr lang="en-US" b="1" dirty="0" err="1" smtClean="0"/>
              <a:t>mediumDate</a:t>
            </a:r>
            <a:r>
              <a:rPr lang="en-US" dirty="0"/>
              <a:t>': </a:t>
            </a:r>
            <a:r>
              <a:rPr lang="en-US" dirty="0" smtClean="0"/>
              <a:t>'MMM </a:t>
            </a:r>
            <a:r>
              <a:rPr lang="en-US" dirty="0"/>
              <a:t>d, y' (e.g. Jun 15, 2015</a:t>
            </a:r>
            <a:r>
              <a:rPr lang="en-US" dirty="0" smtClean="0"/>
              <a:t>)</a:t>
            </a:r>
          </a:p>
          <a:p>
            <a:pPr marL="742950" lvl="1" indent="-285750">
              <a:buFont typeface="Wingdings" charset="2"/>
              <a:buChar char="Ø"/>
            </a:pPr>
            <a:r>
              <a:rPr lang="en-US" b="1" dirty="0" smtClean="0"/>
              <a:t>'</a:t>
            </a:r>
            <a:r>
              <a:rPr lang="en-US" b="1" dirty="0" err="1" smtClean="0"/>
              <a:t>longDate</a:t>
            </a:r>
            <a:r>
              <a:rPr lang="en-US" dirty="0"/>
              <a:t>': </a:t>
            </a:r>
            <a:r>
              <a:rPr lang="en-US" dirty="0" smtClean="0"/>
              <a:t>'MMMM </a:t>
            </a:r>
            <a:r>
              <a:rPr lang="en-US" dirty="0"/>
              <a:t>d, y' (e.g. June 15, 2015</a:t>
            </a:r>
            <a:r>
              <a:rPr lang="en-US" dirty="0" smtClean="0"/>
              <a:t>)</a:t>
            </a:r>
          </a:p>
          <a:p>
            <a:pPr marL="742950" lvl="1" indent="-285750">
              <a:buFont typeface="Wingdings" charset="2"/>
              <a:buChar char="Ø"/>
            </a:pPr>
            <a:r>
              <a:rPr lang="en-US" b="1" dirty="0" smtClean="0"/>
              <a:t>'</a:t>
            </a:r>
            <a:r>
              <a:rPr lang="en-US" b="1" dirty="0" err="1" smtClean="0"/>
              <a:t>fullDate</a:t>
            </a:r>
            <a:r>
              <a:rPr lang="en-US" dirty="0"/>
              <a:t>': </a:t>
            </a:r>
            <a:r>
              <a:rPr lang="en-US" dirty="0" smtClean="0"/>
              <a:t>'EEEE</a:t>
            </a:r>
            <a:r>
              <a:rPr lang="en-US" dirty="0"/>
              <a:t>, MMMM d, y' (e.g. Monday, June 15, 2015</a:t>
            </a:r>
            <a:r>
              <a:rPr lang="en-US" dirty="0" smtClean="0"/>
              <a:t>)</a:t>
            </a:r>
          </a:p>
          <a:p>
            <a:pPr marL="742950" lvl="1" indent="-285750">
              <a:buFont typeface="Wingdings" charset="2"/>
              <a:buChar char="Ø"/>
            </a:pPr>
            <a:r>
              <a:rPr lang="en-US" b="1" dirty="0" smtClean="0"/>
              <a:t>'</a:t>
            </a:r>
            <a:r>
              <a:rPr lang="en-US" b="1" dirty="0" err="1" smtClean="0"/>
              <a:t>shortTime</a:t>
            </a:r>
            <a:r>
              <a:rPr lang="en-US" dirty="0"/>
              <a:t>': </a:t>
            </a:r>
            <a:r>
              <a:rPr lang="en-US" dirty="0" smtClean="0"/>
              <a:t>'</a:t>
            </a:r>
            <a:r>
              <a:rPr lang="en-US" dirty="0" err="1" smtClean="0"/>
              <a:t>h:mm</a:t>
            </a:r>
            <a:r>
              <a:rPr lang="en-US" dirty="0" smtClean="0"/>
              <a:t> </a:t>
            </a:r>
            <a:r>
              <a:rPr lang="en-US" dirty="0"/>
              <a:t>a' (e.g. 9:03 AM</a:t>
            </a:r>
            <a:r>
              <a:rPr lang="en-US" dirty="0" smtClean="0"/>
              <a:t>)</a:t>
            </a:r>
          </a:p>
          <a:p>
            <a:pPr marL="742950" lvl="1" indent="-285750">
              <a:buFont typeface="Wingdings" charset="2"/>
              <a:buChar char="Ø"/>
            </a:pPr>
            <a:r>
              <a:rPr lang="en-US" b="1" dirty="0" smtClean="0"/>
              <a:t>'</a:t>
            </a:r>
            <a:r>
              <a:rPr lang="en-US" b="1" dirty="0" err="1" smtClean="0"/>
              <a:t>mediumTime</a:t>
            </a:r>
            <a:r>
              <a:rPr lang="en-US" dirty="0"/>
              <a:t>': </a:t>
            </a:r>
            <a:r>
              <a:rPr lang="en-US" dirty="0" smtClean="0"/>
              <a:t>‘</a:t>
            </a:r>
            <a:r>
              <a:rPr lang="en-US" dirty="0" err="1" smtClean="0"/>
              <a:t>h:mm:ss</a:t>
            </a:r>
            <a:r>
              <a:rPr lang="en-US" dirty="0" smtClean="0"/>
              <a:t> </a:t>
            </a:r>
            <a:r>
              <a:rPr lang="en-US" dirty="0"/>
              <a:t>a' (e.g. 9:03:01 AM</a:t>
            </a:r>
            <a:r>
              <a:rPr lang="en-US" dirty="0" smtClean="0"/>
              <a:t>)</a:t>
            </a:r>
          </a:p>
          <a:p>
            <a:pPr marL="742950" lvl="1" indent="-285750">
              <a:buFont typeface="Wingdings" charset="2"/>
              <a:buChar char="Ø"/>
            </a:pPr>
            <a:r>
              <a:rPr lang="en-US" b="1" dirty="0" smtClean="0"/>
              <a:t>'</a:t>
            </a:r>
            <a:r>
              <a:rPr lang="en-US" b="1" dirty="0" err="1" smtClean="0"/>
              <a:t>longTime</a:t>
            </a:r>
            <a:r>
              <a:rPr lang="en-US" dirty="0"/>
              <a:t>': </a:t>
            </a:r>
            <a:r>
              <a:rPr lang="en-US" dirty="0" smtClean="0"/>
              <a:t>'</a:t>
            </a:r>
            <a:r>
              <a:rPr lang="en-US" dirty="0" err="1" smtClean="0"/>
              <a:t>h:mm:ss</a:t>
            </a:r>
            <a:r>
              <a:rPr lang="en-US" dirty="0" smtClean="0"/>
              <a:t> </a:t>
            </a:r>
            <a:r>
              <a:rPr lang="en-US" dirty="0"/>
              <a:t>a z' (e.g. 9:03:01 AM GMT+1</a:t>
            </a:r>
            <a:r>
              <a:rPr lang="en-US" dirty="0" smtClean="0"/>
              <a:t>)</a:t>
            </a:r>
          </a:p>
          <a:p>
            <a:pPr marL="742950" lvl="1" indent="-285750">
              <a:buFont typeface="Wingdings" charset="2"/>
              <a:buChar char="Ø"/>
            </a:pPr>
            <a:r>
              <a:rPr lang="en-US" b="1" dirty="0" smtClean="0"/>
              <a:t>'</a:t>
            </a:r>
            <a:r>
              <a:rPr lang="en-US" b="1" dirty="0" err="1" smtClean="0"/>
              <a:t>fullTime</a:t>
            </a:r>
            <a:r>
              <a:rPr lang="en-US" dirty="0"/>
              <a:t>': </a:t>
            </a:r>
            <a:r>
              <a:rPr lang="en-US" dirty="0" smtClean="0"/>
              <a:t>'</a:t>
            </a:r>
            <a:r>
              <a:rPr lang="en-US" dirty="0" err="1" smtClean="0"/>
              <a:t>h:mm:ss</a:t>
            </a:r>
            <a:r>
              <a:rPr lang="en-US" dirty="0" smtClean="0"/>
              <a:t> </a:t>
            </a:r>
            <a:r>
              <a:rPr lang="en-US" dirty="0"/>
              <a:t>a zzzz' (e.g. 9:03:01 AM </a:t>
            </a:r>
            <a:r>
              <a:rPr lang="en-US" dirty="0" smtClean="0"/>
              <a:t>GMT+01:00)</a:t>
            </a:r>
          </a:p>
          <a:p>
            <a:pPr marL="285750" indent="-285750">
              <a:buFont typeface="Wingdings" charset="2"/>
              <a:buChar char="Ø"/>
            </a:pPr>
            <a:r>
              <a:rPr lang="en-US" b="1" dirty="0" err="1" smtClean="0"/>
              <a:t>timezone</a:t>
            </a:r>
            <a:r>
              <a:rPr lang="en-US" dirty="0"/>
              <a:t> </a:t>
            </a:r>
            <a:r>
              <a:rPr lang="en-US" dirty="0" smtClean="0"/>
              <a:t>- </a:t>
            </a:r>
            <a:r>
              <a:rPr lang="en-US" dirty="0"/>
              <a:t>It understands UTC/GMT and the continental US time zone abbreviations, but for general use, use a time zone offset, for example, '+0430' (4 hours, 30 minutes east of the Greenwich meridian) If not specified, the local system </a:t>
            </a:r>
            <a:r>
              <a:rPr lang="en-US" dirty="0" err="1"/>
              <a:t>timezone</a:t>
            </a:r>
            <a:r>
              <a:rPr lang="en-US" dirty="0"/>
              <a:t> of the end-user's browser will be </a:t>
            </a:r>
            <a:r>
              <a:rPr lang="en-US" dirty="0" smtClean="0"/>
              <a:t>used.</a:t>
            </a:r>
          </a:p>
          <a:p>
            <a:pPr marL="285750" indent="-285750">
              <a:buFont typeface="Wingdings" charset="2"/>
              <a:buChar char="Ø"/>
            </a:pPr>
            <a:r>
              <a:rPr lang="en-US" b="1" dirty="0" smtClean="0"/>
              <a:t>locale</a:t>
            </a:r>
            <a:r>
              <a:rPr lang="en-US" dirty="0"/>
              <a:t> </a:t>
            </a:r>
            <a:r>
              <a:rPr lang="en-US" dirty="0" smtClean="0"/>
              <a:t>-</a:t>
            </a:r>
            <a:r>
              <a:rPr lang="en-US" dirty="0"/>
              <a:t> string defining the locale to use (uses the current </a:t>
            </a:r>
            <a:r>
              <a:rPr lang="en-US" dirty="0" smtClean="0"/>
              <a:t>LOCALE_ID</a:t>
            </a:r>
            <a:r>
              <a:rPr lang="en-US" dirty="0"/>
              <a:t> by default</a:t>
            </a:r>
            <a:r>
              <a:rPr lang="en-US" dirty="0" smtClean="0"/>
              <a:t>)</a:t>
            </a:r>
            <a:endParaRPr lang="en-US" dirty="0"/>
          </a:p>
        </p:txBody>
      </p:sp>
    </p:spTree>
    <p:extLst>
      <p:ext uri="{BB962C8B-B14F-4D97-AF65-F5344CB8AC3E}">
        <p14:creationId xmlns:p14="http://schemas.microsoft.com/office/powerpoint/2010/main" val="1642905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err="1" smtClean="0"/>
              <a:t>JsonPipe</a:t>
            </a:r>
            <a:r>
              <a:rPr lang="en-US" dirty="0" smtClean="0"/>
              <a:t>: </a:t>
            </a:r>
            <a:endParaRPr lang="en-US" dirty="0"/>
          </a:p>
        </p:txBody>
      </p:sp>
      <p:sp>
        <p:nvSpPr>
          <p:cNvPr id="4" name="Rectangle 3"/>
          <p:cNvSpPr/>
          <p:nvPr/>
        </p:nvSpPr>
        <p:spPr>
          <a:xfrm>
            <a:off x="395536" y="909068"/>
            <a:ext cx="8208912" cy="3416320"/>
          </a:xfrm>
          <a:prstGeom prst="rect">
            <a:avLst/>
          </a:prstGeom>
        </p:spPr>
        <p:txBody>
          <a:bodyPr wrap="square">
            <a:spAutoFit/>
          </a:bodyPr>
          <a:lstStyle/>
          <a:p>
            <a:pPr marL="285750" indent="-285750" fontAlgn="base">
              <a:buFont typeface="Arial" charset="0"/>
              <a:buChar char="•"/>
            </a:pPr>
            <a:r>
              <a:rPr lang="en-US" dirty="0"/>
              <a:t>T</a:t>
            </a:r>
            <a:r>
              <a:rPr lang="en-US" dirty="0" smtClean="0"/>
              <a:t>ransforms </a:t>
            </a:r>
            <a:r>
              <a:rPr lang="en-US" dirty="0"/>
              <a:t>a JavaScript object into a JSON </a:t>
            </a:r>
            <a:r>
              <a:rPr lang="en-US" dirty="0" smtClean="0"/>
              <a:t>string</a:t>
            </a:r>
            <a:r>
              <a:rPr lang="en-US" dirty="0"/>
              <a:t/>
            </a:r>
            <a:br>
              <a:rPr lang="en-US" dirty="0"/>
            </a:br>
            <a:r>
              <a:rPr lang="en-US" dirty="0" smtClean="0"/>
              <a:t>	expression </a:t>
            </a:r>
            <a:r>
              <a:rPr lang="en-US" dirty="0"/>
              <a:t>| </a:t>
            </a:r>
            <a:r>
              <a:rPr lang="en-US" dirty="0" err="1" smtClean="0"/>
              <a:t>json</a:t>
            </a:r>
            <a:endParaRPr lang="en-US" dirty="0" smtClean="0"/>
          </a:p>
          <a:p>
            <a:pPr marL="285750" indent="-285750" fontAlgn="base">
              <a:buFont typeface="Arial" charset="0"/>
              <a:buChar char="•"/>
            </a:pPr>
            <a:r>
              <a:rPr lang="en-US" dirty="0"/>
              <a:t>Converts value into string using </a:t>
            </a:r>
            <a:r>
              <a:rPr lang="en-US" dirty="0" err="1"/>
              <a:t>JSON.stringify</a:t>
            </a:r>
            <a:r>
              <a:rPr lang="en-US" dirty="0"/>
              <a:t>. Useful for debugging</a:t>
            </a:r>
            <a:r>
              <a:rPr lang="en-US" dirty="0" smtClean="0"/>
              <a:t>.</a:t>
            </a:r>
          </a:p>
          <a:p>
            <a:pPr marL="285750" indent="-285750" fontAlgn="base">
              <a:buFont typeface="Arial" charset="0"/>
              <a:buChar char="•"/>
            </a:pPr>
            <a:r>
              <a:rPr lang="en-US" b="0" i="0" dirty="0" smtClean="0">
                <a:solidFill>
                  <a:srgbClr val="242729"/>
                </a:solidFill>
                <a:effectLst/>
                <a:latin typeface="Calibri" charset="0"/>
                <a:ea typeface="Calibri" charset="0"/>
                <a:cs typeface="Calibri" charset="0"/>
              </a:rPr>
              <a:t>Example :</a:t>
            </a:r>
            <a:br>
              <a:rPr lang="en-US" b="0" i="0" dirty="0" smtClean="0">
                <a:solidFill>
                  <a:srgbClr val="242729"/>
                </a:solidFill>
                <a:effectLst/>
                <a:latin typeface="Calibri" charset="0"/>
                <a:ea typeface="Calibri" charset="0"/>
                <a:cs typeface="Calibri" charset="0"/>
              </a:rPr>
            </a:br>
            <a:r>
              <a:rPr lang="en-US" b="0" i="0" dirty="0" smtClean="0">
                <a:solidFill>
                  <a:srgbClr val="242729"/>
                </a:solidFill>
                <a:effectLst/>
                <a:latin typeface="Calibri" charset="0"/>
                <a:ea typeface="Calibri" charset="0"/>
                <a:cs typeface="Calibri" charset="0"/>
              </a:rPr>
              <a:t>declare a property in component</a:t>
            </a:r>
            <a:r>
              <a:rPr lang="en-US" dirty="0">
                <a:solidFill>
                  <a:srgbClr val="242729"/>
                </a:solidFill>
                <a:latin typeface="Calibri" charset="0"/>
                <a:ea typeface="Calibri" charset="0"/>
                <a:cs typeface="Calibri" charset="0"/>
              </a:rPr>
              <a:t/>
            </a:r>
            <a:br>
              <a:rPr lang="en-US" dirty="0">
                <a:solidFill>
                  <a:srgbClr val="242729"/>
                </a:solidFill>
                <a:latin typeface="Calibri" charset="0"/>
                <a:ea typeface="Calibri" charset="0"/>
                <a:cs typeface="Calibri" charset="0"/>
              </a:rPr>
            </a:br>
            <a:r>
              <a:rPr lang="en-US" dirty="0"/>
              <a:t>object: Object = {foo: 'bar', </a:t>
            </a:r>
            <a:r>
              <a:rPr lang="en-US" dirty="0" err="1"/>
              <a:t>baz</a:t>
            </a:r>
            <a:r>
              <a:rPr lang="en-US" dirty="0"/>
              <a:t>: '</a:t>
            </a:r>
            <a:r>
              <a:rPr lang="en-US" dirty="0" err="1"/>
              <a:t>qux</a:t>
            </a:r>
            <a:r>
              <a:rPr lang="en-US" dirty="0"/>
              <a:t>', nested: {xyz: 3, numbers: [1, 2, 3, 4, 5</a:t>
            </a:r>
            <a:r>
              <a:rPr lang="en-US" dirty="0" smtClean="0"/>
              <a:t>]}};</a:t>
            </a:r>
          </a:p>
          <a:p>
            <a:pPr marL="285750" indent="-285750" fontAlgn="base">
              <a:buFont typeface="Arial" charset="0"/>
              <a:buChar char="•"/>
            </a:pPr>
            <a:endParaRPr lang="en-US" dirty="0" smtClean="0"/>
          </a:p>
          <a:p>
            <a:pPr lvl="1" fontAlgn="base"/>
            <a:r>
              <a:rPr lang="en-US" dirty="0">
                <a:solidFill>
                  <a:srgbClr val="242729"/>
                </a:solidFill>
                <a:latin typeface="Calibri" charset="0"/>
                <a:ea typeface="Calibri" charset="0"/>
                <a:cs typeface="Calibri" charset="0"/>
              </a:rPr>
              <a:t>&lt;p&gt;Without JSON pipe:&lt;/p&gt;</a:t>
            </a:r>
          </a:p>
          <a:p>
            <a:pPr lvl="1" fontAlgn="base"/>
            <a:r>
              <a:rPr lang="en-US" dirty="0">
                <a:solidFill>
                  <a:srgbClr val="242729"/>
                </a:solidFill>
                <a:latin typeface="Calibri" charset="0"/>
                <a:ea typeface="Calibri" charset="0"/>
                <a:cs typeface="Calibri" charset="0"/>
              </a:rPr>
              <a:t>&lt;pre&gt;{{object}}&lt;/pre&gt;</a:t>
            </a:r>
          </a:p>
          <a:p>
            <a:pPr lvl="1" fontAlgn="base"/>
            <a:r>
              <a:rPr lang="en-US" dirty="0">
                <a:solidFill>
                  <a:srgbClr val="242729"/>
                </a:solidFill>
                <a:latin typeface="Calibri" charset="0"/>
                <a:ea typeface="Calibri" charset="0"/>
                <a:cs typeface="Calibri" charset="0"/>
              </a:rPr>
              <a:t>&lt;p&gt;With JSON pipe:&lt;/p&gt;</a:t>
            </a:r>
          </a:p>
          <a:p>
            <a:pPr lvl="1" fontAlgn="base"/>
            <a:r>
              <a:rPr lang="en-US" dirty="0">
                <a:solidFill>
                  <a:srgbClr val="242729"/>
                </a:solidFill>
                <a:latin typeface="Calibri" charset="0"/>
                <a:ea typeface="Calibri" charset="0"/>
                <a:cs typeface="Calibri" charset="0"/>
              </a:rPr>
              <a:t>&lt;pre&gt;{{object | </a:t>
            </a:r>
            <a:r>
              <a:rPr lang="en-US" dirty="0" err="1">
                <a:solidFill>
                  <a:srgbClr val="242729"/>
                </a:solidFill>
                <a:latin typeface="Calibri" charset="0"/>
                <a:ea typeface="Calibri" charset="0"/>
                <a:cs typeface="Calibri" charset="0"/>
              </a:rPr>
              <a:t>json</a:t>
            </a:r>
            <a:r>
              <a:rPr lang="en-US" dirty="0">
                <a:solidFill>
                  <a:srgbClr val="242729"/>
                </a:solidFill>
                <a:latin typeface="Calibri" charset="0"/>
                <a:ea typeface="Calibri" charset="0"/>
                <a:cs typeface="Calibri" charset="0"/>
              </a:rPr>
              <a:t>}}&lt;/pre&gt;</a:t>
            </a:r>
          </a:p>
          <a:p>
            <a:pPr marL="285750" indent="-285750" fontAlgn="base">
              <a:buFont typeface="Arial" charset="0"/>
              <a:buChar char="•"/>
            </a:pPr>
            <a:endParaRPr lang="en-US" b="0" i="0" dirty="0" smtClean="0">
              <a:solidFill>
                <a:srgbClr val="242729"/>
              </a:solidFill>
              <a:effectLst/>
              <a:latin typeface="Calibri" charset="0"/>
              <a:ea typeface="Calibri" charset="0"/>
              <a:cs typeface="Calibri" charset="0"/>
            </a:endParaRPr>
          </a:p>
        </p:txBody>
      </p:sp>
    </p:spTree>
    <p:extLst>
      <p:ext uri="{BB962C8B-B14F-4D97-AF65-F5344CB8AC3E}">
        <p14:creationId xmlns:p14="http://schemas.microsoft.com/office/powerpoint/2010/main" val="139290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2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 Training .PPT Template</Template>
  <TotalTime>37961</TotalTime>
  <Words>585</Words>
  <Application>Microsoft Macintosh PowerPoint</Application>
  <PresentationFormat>On-screen Show (4:3)</PresentationFormat>
  <Paragraphs>250</Paragraphs>
  <Slides>18</Slides>
  <Notes>15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Calibri</vt:lpstr>
      <vt:lpstr>Courier New</vt:lpstr>
      <vt:lpstr>Tahoma</vt:lpstr>
      <vt:lpstr>Times New Roman</vt:lpstr>
      <vt:lpstr>Wingdings</vt:lpstr>
      <vt:lpstr>Arial</vt:lpstr>
      <vt:lpstr>2_CT-Master</vt:lpstr>
      <vt:lpstr>3_CT-Master</vt:lpstr>
      <vt:lpstr>Angular6 Pipes</vt:lpstr>
      <vt:lpstr>Contents</vt:lpstr>
      <vt:lpstr>Pipes ?</vt:lpstr>
      <vt:lpstr>Using Pipes: </vt:lpstr>
      <vt:lpstr>Built-In Pipes: </vt:lpstr>
      <vt:lpstr>Decimal Pipe</vt:lpstr>
      <vt:lpstr>Currency Pipe</vt:lpstr>
      <vt:lpstr>Date Pipe</vt:lpstr>
      <vt:lpstr>JsonPipe: </vt:lpstr>
      <vt:lpstr>Lower and Upper casePipe: </vt:lpstr>
      <vt:lpstr>Percent Pipe</vt:lpstr>
      <vt:lpstr>SlicePipe</vt:lpstr>
      <vt:lpstr>SlicePipe Example :</vt:lpstr>
      <vt:lpstr>Custom Pipe</vt:lpstr>
      <vt:lpstr>Transform Function</vt:lpstr>
      <vt:lpstr>Multiple Parameters</vt:lpstr>
      <vt:lpstr>Any Question ?</vt:lpstr>
      <vt:lpstr>Thank you !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Document</dc:title>
  <dc:creator>manojj2</dc:creator>
  <cp:lastModifiedBy>Microsoft Office User</cp:lastModifiedBy>
  <cp:revision>1538</cp:revision>
  <dcterms:created xsi:type="dcterms:W3CDTF">2012-01-30T11:39:54Z</dcterms:created>
  <dcterms:modified xsi:type="dcterms:W3CDTF">2020-05-11T11:01:04Z</dcterms:modified>
</cp:coreProperties>
</file>