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3"/>
  </p:notesMasterIdLst>
  <p:sldIdLst>
    <p:sldId id="256" r:id="rId3"/>
    <p:sldId id="321" r:id="rId4"/>
    <p:sldId id="528" r:id="rId5"/>
    <p:sldId id="529" r:id="rId6"/>
    <p:sldId id="530" r:id="rId7"/>
    <p:sldId id="567" r:id="rId8"/>
    <p:sldId id="532" r:id="rId9"/>
    <p:sldId id="533" r:id="rId10"/>
    <p:sldId id="534" r:id="rId11"/>
    <p:sldId id="535" r:id="rId12"/>
    <p:sldId id="558" r:id="rId13"/>
    <p:sldId id="536" r:id="rId14"/>
    <p:sldId id="559" r:id="rId15"/>
    <p:sldId id="537" r:id="rId16"/>
    <p:sldId id="560" r:id="rId17"/>
    <p:sldId id="561" r:id="rId18"/>
    <p:sldId id="539" r:id="rId19"/>
    <p:sldId id="564" r:id="rId20"/>
    <p:sldId id="542" r:id="rId21"/>
    <p:sldId id="544" r:id="rId22"/>
    <p:sldId id="545" r:id="rId23"/>
    <p:sldId id="546" r:id="rId24"/>
    <p:sldId id="547" r:id="rId25"/>
    <p:sldId id="548" r:id="rId26"/>
    <p:sldId id="549" r:id="rId27"/>
    <p:sldId id="550" r:id="rId28"/>
    <p:sldId id="551" r:id="rId29"/>
    <p:sldId id="540" r:id="rId30"/>
    <p:sldId id="367" r:id="rId31"/>
    <p:sldId id="36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1" autoAdjust="0"/>
    <p:restoredTop sz="86071" autoAdjust="0"/>
  </p:normalViewPr>
  <p:slideViewPr>
    <p:cSldViewPr>
      <p:cViewPr>
        <p:scale>
          <a:sx n="84" d="100"/>
          <a:sy n="84" d="100"/>
        </p:scale>
        <p:origin x="1808" y="112"/>
      </p:cViewPr>
      <p:guideLst>
        <p:guide orient="horz" pos="2160"/>
        <p:guide pos="2880"/>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5/12/20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ngular.io/api/forms/NgForm" TargetMode="External"/><Relationship Id="rId4" Type="http://schemas.openxmlformats.org/officeDocument/2006/relationships/hyperlink" Target="https://angular.io/api/forms/NgControlStatus"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ngular.io/api/core/Directive" TargetMode="External"/><Relationship Id="rId4" Type="http://schemas.openxmlformats.org/officeDocument/2006/relationships/hyperlink" Target="https://angular.io/api/forms/NgControlStatus"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ngular.io/api/core/Directive" TargetMode="External"/><Relationship Id="rId4" Type="http://schemas.openxmlformats.org/officeDocument/2006/relationships/hyperlink" Target="https://angular.io/api/forms/NgControlStatus"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ngular.io/api/core/Directive" TargetMode="External"/><Relationship Id="rId4" Type="http://schemas.openxmlformats.org/officeDocument/2006/relationships/hyperlink" Target="https://angular.io/api/forms/NgControlStatus"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ngular.io/api/forms/NgControlStatus" TargetMode="External"/><Relationship Id="rId4" Type="http://schemas.openxmlformats.org/officeDocument/2006/relationships/hyperlink" Target="https://angular.io/guide/reactive-forms#async-vs-sync"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getbootstrap.com/"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ngular.io/api/forms/FormGroup" TargetMode="External"/><Relationship Id="rId4" Type="http://schemas.openxmlformats.org/officeDocument/2006/relationships/hyperlink" Target="https://angular.io/api/forms/FormControl" TargetMode="External"/><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4" Type="http://schemas.openxmlformats.org/officeDocument/2006/relationships/hyperlink" Target="https://angular.io/api/forms/FormGroup" TargetMode="External"/><Relationship Id="rId5" Type="http://schemas.openxmlformats.org/officeDocument/2006/relationships/hyperlink" Target="https://angular.io/api/forms/FormControl" TargetMode="External"/><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API/Event" TargetMode="External"/><Relationship Id="rId4" Type="http://schemas.openxmlformats.org/officeDocument/2006/relationships/hyperlink" Target="https://developer.mozilla.org/en-US/docs/Web/API/HTMLInputElement"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angular.io/api/forms/NgMode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a:t>
            </a:fld>
            <a:endParaRPr lang="en-US"/>
          </a:p>
        </p:txBody>
      </p:sp>
    </p:spTree>
    <p:extLst>
      <p:ext uri="{BB962C8B-B14F-4D97-AF65-F5344CB8AC3E}">
        <p14:creationId xmlns:p14="http://schemas.microsoft.com/office/powerpoint/2010/main" val="179270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Angular did. Angular automatically creates and attaches an </a:t>
            </a:r>
            <a:r>
              <a:rPr lang="en-US" sz="1200" b="0" i="0" u="none" strike="noStrike" kern="1200" dirty="0" smtClean="0">
                <a:solidFill>
                  <a:schemeClr val="tx1"/>
                </a:solidFill>
                <a:effectLst/>
                <a:latin typeface="+mn-lt"/>
                <a:ea typeface="+mn-ea"/>
                <a:cs typeface="+mn-cs"/>
                <a:hlinkClick r:id="rId3"/>
              </a:rPr>
              <a:t>NgForm</a:t>
            </a:r>
            <a:r>
              <a:rPr lang="en-US" sz="1200" b="0" i="0" kern="1200" dirty="0" smtClean="0">
                <a:solidFill>
                  <a:schemeClr val="tx1"/>
                </a:solidFill>
                <a:effectLst/>
                <a:latin typeface="+mn-lt"/>
                <a:ea typeface="+mn-ea"/>
                <a:cs typeface="+mn-cs"/>
              </a:rPr>
              <a:t> directive to the &lt;form&gt; tag.</a:t>
            </a: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a:rPr>
              <a:t>NgForm</a:t>
            </a:r>
            <a:r>
              <a:rPr lang="en-US" sz="1200" b="0" i="0" kern="1200" dirty="0" smtClean="0">
                <a:solidFill>
                  <a:schemeClr val="tx1"/>
                </a:solidFill>
                <a:effectLst/>
                <a:latin typeface="+mn-lt"/>
                <a:ea typeface="+mn-ea"/>
                <a:cs typeface="+mn-cs"/>
              </a:rPr>
              <a:t> directive supplements the form element with additional features. It holds the controls you created for the elements with an </a:t>
            </a:r>
            <a:r>
              <a:rPr lang="en-US" sz="1200" b="0" i="0" u="none" strike="noStrike" kern="1200" dirty="0" smtClean="0">
                <a:solidFill>
                  <a:schemeClr val="tx1"/>
                </a:solidFill>
                <a:effectLst/>
                <a:latin typeface="+mn-lt"/>
                <a:ea typeface="+mn-ea"/>
                <a:cs typeface="+mn-cs"/>
                <a:hlinkClick r:id="rId4"/>
              </a:rPr>
              <a:t>ngModel</a:t>
            </a:r>
            <a:r>
              <a:rPr lang="en-US" sz="1200" b="0" i="0" kern="1200" dirty="0" smtClean="0">
                <a:solidFill>
                  <a:schemeClr val="tx1"/>
                </a:solidFill>
                <a:effectLst/>
                <a:latin typeface="+mn-lt"/>
                <a:ea typeface="+mn-ea"/>
                <a:cs typeface="+mn-cs"/>
              </a:rPr>
              <a:t> directive and name attribute, and monitors their properties, including their validity. It also has its own valid property which is true only </a:t>
            </a:r>
            <a:r>
              <a:rPr lang="en-US" sz="1200" b="0" i="1" kern="1200" dirty="0" smtClean="0">
                <a:solidFill>
                  <a:schemeClr val="tx1"/>
                </a:solidFill>
                <a:effectLst/>
                <a:latin typeface="+mn-lt"/>
                <a:ea typeface="+mn-ea"/>
                <a:cs typeface="+mn-cs"/>
              </a:rPr>
              <a:t>if every contained control</a:t>
            </a:r>
            <a:r>
              <a:rPr lang="en-US" sz="1200" b="0" i="0" kern="1200" dirty="0" smtClean="0">
                <a:solidFill>
                  <a:schemeClr val="tx1"/>
                </a:solidFill>
                <a:effectLst/>
                <a:latin typeface="+mn-lt"/>
                <a:ea typeface="+mn-ea"/>
                <a:cs typeface="+mn-cs"/>
              </a:rPr>
              <a:t> is valid.</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Internally, Angular creates </a:t>
            </a:r>
            <a:r>
              <a:rPr lang="en-US" sz="1200" b="0" i="0" kern="1200" dirty="0" err="1" smtClean="0">
                <a:solidFill>
                  <a:schemeClr val="tx1"/>
                </a:solidFill>
                <a:effectLst/>
                <a:latin typeface="+mn-lt"/>
                <a:ea typeface="+mn-ea"/>
                <a:cs typeface="+mn-cs"/>
              </a:rPr>
              <a:t>FormControl</a:t>
            </a:r>
            <a:r>
              <a:rPr lang="en-US" sz="1200" b="0" i="0" kern="1200" dirty="0" smtClean="0">
                <a:solidFill>
                  <a:schemeClr val="tx1"/>
                </a:solidFill>
                <a:effectLst/>
                <a:latin typeface="+mn-lt"/>
                <a:ea typeface="+mn-ea"/>
                <a:cs typeface="+mn-cs"/>
              </a:rPr>
              <a:t> instances and registers them with an </a:t>
            </a:r>
            <a:r>
              <a:rPr lang="en-US" sz="1200" b="0" i="0" kern="1200" dirty="0" err="1" smtClean="0">
                <a:solidFill>
                  <a:schemeClr val="tx1"/>
                </a:solidFill>
                <a:effectLst/>
                <a:latin typeface="+mn-lt"/>
                <a:ea typeface="+mn-ea"/>
                <a:cs typeface="+mn-cs"/>
              </a:rPr>
              <a:t>NgForm</a:t>
            </a:r>
            <a:r>
              <a:rPr lang="en-US" sz="1200" b="0" i="0" kern="1200" dirty="0" smtClean="0">
                <a:solidFill>
                  <a:schemeClr val="tx1"/>
                </a:solidFill>
                <a:effectLst/>
                <a:latin typeface="+mn-lt"/>
                <a:ea typeface="+mn-ea"/>
                <a:cs typeface="+mn-cs"/>
              </a:rPr>
              <a:t> directive that Angular attached to the &lt;form&gt; tag. Each </a:t>
            </a:r>
            <a:r>
              <a:rPr lang="en-US" sz="1200" b="0" i="0" kern="1200" dirty="0" err="1" smtClean="0">
                <a:solidFill>
                  <a:schemeClr val="tx1"/>
                </a:solidFill>
                <a:effectLst/>
                <a:latin typeface="+mn-lt"/>
                <a:ea typeface="+mn-ea"/>
                <a:cs typeface="+mn-cs"/>
              </a:rPr>
              <a:t>FormControl</a:t>
            </a:r>
            <a:r>
              <a:rPr lang="en-US" sz="1200" b="0" i="0" kern="1200" dirty="0" smtClean="0">
                <a:solidFill>
                  <a:schemeClr val="tx1"/>
                </a:solidFill>
                <a:effectLst/>
                <a:latin typeface="+mn-lt"/>
                <a:ea typeface="+mn-ea"/>
                <a:cs typeface="+mn-cs"/>
              </a:rPr>
              <a:t> is registered under the name you assigned to the name attribute.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833668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16503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run the app and look at the </a:t>
            </a:r>
            <a:r>
              <a:rPr lang="en-US" sz="1200" b="0" i="1" kern="1200" dirty="0" smtClean="0">
                <a:solidFill>
                  <a:schemeClr val="tx1"/>
                </a:solidFill>
                <a:effectLst/>
                <a:latin typeface="+mn-lt"/>
                <a:ea typeface="+mn-ea"/>
                <a:cs typeface="+mn-cs"/>
              </a:rPr>
              <a:t>Name</a:t>
            </a:r>
            <a:r>
              <a:rPr lang="en-US" sz="1200" b="0" i="0" kern="1200" dirty="0" smtClean="0">
                <a:solidFill>
                  <a:schemeClr val="tx1"/>
                </a:solidFill>
                <a:effectLst/>
                <a:latin typeface="+mn-lt"/>
                <a:ea typeface="+mn-ea"/>
                <a:cs typeface="+mn-cs"/>
              </a:rPr>
              <a:t> input box. Follow these steps </a:t>
            </a:r>
            <a:r>
              <a:rPr lang="en-US" sz="1200" b="0" i="1" kern="1200" dirty="0" smtClean="0">
                <a:solidFill>
                  <a:schemeClr val="tx1"/>
                </a:solidFill>
                <a:effectLst/>
                <a:latin typeface="+mn-lt"/>
                <a:ea typeface="+mn-ea"/>
                <a:cs typeface="+mn-cs"/>
              </a:rPr>
              <a:t>precisely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Look but don't touch.</a:t>
            </a:r>
          </a:p>
          <a:p>
            <a:r>
              <a:rPr lang="en-US" sz="1200" b="0" i="0" kern="1200" dirty="0" smtClean="0">
                <a:solidFill>
                  <a:schemeClr val="tx1"/>
                </a:solidFill>
                <a:effectLst/>
                <a:latin typeface="+mn-lt"/>
                <a:ea typeface="+mn-ea"/>
                <a:cs typeface="+mn-cs"/>
              </a:rPr>
              <a:t>Click inside the name box, then click outside it.</a:t>
            </a:r>
          </a:p>
          <a:p>
            <a:r>
              <a:rPr lang="en-US" sz="1200" b="0" i="0" kern="1200" dirty="0" smtClean="0">
                <a:solidFill>
                  <a:schemeClr val="tx1"/>
                </a:solidFill>
                <a:effectLst/>
                <a:latin typeface="+mn-lt"/>
                <a:ea typeface="+mn-ea"/>
                <a:cs typeface="+mn-cs"/>
              </a:rPr>
              <a:t>Add slashes to the end of the name.</a:t>
            </a:r>
          </a:p>
          <a:p>
            <a:r>
              <a:rPr lang="en-US" sz="1200" b="0" i="0" kern="1200" dirty="0" smtClean="0">
                <a:solidFill>
                  <a:schemeClr val="tx1"/>
                </a:solidFill>
                <a:effectLst/>
                <a:latin typeface="+mn-lt"/>
                <a:ea typeface="+mn-ea"/>
                <a:cs typeface="+mn-cs"/>
              </a:rPr>
              <a:t>Erase the name.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Pristine</a:t>
            </a:r>
            <a:r>
              <a:rPr lang="en-US" sz="1200" b="0" i="0" kern="1200" baseline="0" dirty="0" smtClean="0">
                <a:solidFill>
                  <a:schemeClr val="tx1"/>
                </a:solidFill>
                <a:effectLst/>
                <a:latin typeface="+mn-lt"/>
                <a:ea typeface="+mn-ea"/>
                <a:cs typeface="+mn-cs"/>
              </a:rPr>
              <a:t> – no interaction started</a:t>
            </a:r>
          </a:p>
          <a:p>
            <a:r>
              <a:rPr lang="en-US" sz="1200" b="0" i="0" kern="1200" baseline="0" dirty="0" smtClean="0">
                <a:solidFill>
                  <a:schemeClr val="tx1"/>
                </a:solidFill>
                <a:effectLst/>
                <a:latin typeface="+mn-lt"/>
                <a:ea typeface="+mn-ea"/>
                <a:cs typeface="+mn-cs"/>
              </a:rPr>
              <a:t>Dirty – interaction started</a:t>
            </a:r>
          </a:p>
          <a:p>
            <a:r>
              <a:rPr lang="en-US" sz="1200" kern="1200" dirty="0" smtClean="0">
                <a:solidFill>
                  <a:schemeClr val="tx1"/>
                </a:solidFill>
                <a:latin typeface="+mn-lt"/>
                <a:ea typeface="+mn-ea"/>
                <a:cs typeface="+mn-cs"/>
              </a:rPr>
              <a:t>The difference between touched and dirty is that with touched the user doesn’t need to actually change the value of the input control.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dirty is true if the user has changed the value of the control.</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00498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93906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directive's </a:t>
            </a:r>
            <a:r>
              <a:rPr lang="en-US" sz="1200" b="0" i="0" u="none" strike="noStrike" kern="1200" dirty="0" smtClean="0">
                <a:solidFill>
                  <a:schemeClr val="tx1"/>
                </a:solidFill>
                <a:effectLst/>
                <a:latin typeface="+mn-lt"/>
                <a:ea typeface="+mn-ea"/>
                <a:cs typeface="+mn-cs"/>
                <a:hlinkClick r:id="rId3"/>
              </a:rPr>
              <a:t>exportAs</a:t>
            </a:r>
            <a:r>
              <a:rPr lang="en-US" sz="1200" b="0" i="0" kern="1200" dirty="0" smtClean="0">
                <a:solidFill>
                  <a:schemeClr val="tx1"/>
                </a:solidFill>
                <a:effectLst/>
                <a:latin typeface="+mn-lt"/>
                <a:ea typeface="+mn-ea"/>
                <a:cs typeface="+mn-cs"/>
              </a:rPr>
              <a:t> property tells Angular how to link the reference variable to the directive. You set </a:t>
            </a:r>
            <a:r>
              <a:rPr lang="en-US" dirty="0" smtClean="0"/>
              <a:t>name</a:t>
            </a:r>
            <a:r>
              <a:rPr lang="en-US" sz="1200" b="0" i="0" kern="1200" dirty="0" smtClean="0">
                <a:solidFill>
                  <a:schemeClr val="tx1"/>
                </a:solidFill>
                <a:effectLst/>
                <a:latin typeface="+mn-lt"/>
                <a:ea typeface="+mn-ea"/>
                <a:cs typeface="+mn-cs"/>
              </a:rPr>
              <a:t> to </a:t>
            </a:r>
            <a:r>
              <a:rPr lang="en-US" b="0" u="none" strike="noStrike" dirty="0" smtClean="0">
                <a:effectLst/>
                <a:hlinkClick r:id="rId4"/>
              </a:rPr>
              <a:t>ngModel</a:t>
            </a:r>
            <a:r>
              <a:rPr lang="en-US" sz="1200" b="0" i="0" kern="1200" dirty="0" smtClean="0">
                <a:solidFill>
                  <a:schemeClr val="tx1"/>
                </a:solidFill>
                <a:effectLst/>
                <a:latin typeface="+mn-lt"/>
                <a:ea typeface="+mn-ea"/>
                <a:cs typeface="+mn-cs"/>
              </a:rPr>
              <a:t> because the </a:t>
            </a:r>
            <a:r>
              <a:rPr lang="en-US" b="0" u="none" strike="noStrike" dirty="0" smtClean="0">
                <a:effectLst/>
                <a:hlinkClick r:id="rId4"/>
              </a:rPr>
              <a:t>ngModel</a:t>
            </a:r>
            <a:r>
              <a:rPr lang="en-US" sz="1200" b="0" i="0" kern="1200" dirty="0" smtClean="0">
                <a:solidFill>
                  <a:schemeClr val="tx1"/>
                </a:solidFill>
                <a:effectLst/>
                <a:latin typeface="+mn-lt"/>
                <a:ea typeface="+mn-ea"/>
                <a:cs typeface="+mn-cs"/>
              </a:rPr>
              <a:t> directive's </a:t>
            </a:r>
            <a:r>
              <a:rPr lang="en-US" dirty="0" err="1" smtClean="0"/>
              <a:t>exportAs</a:t>
            </a:r>
            <a:r>
              <a:rPr lang="en-US" sz="1200" b="0" i="0" kern="1200" dirty="0" smtClean="0">
                <a:solidFill>
                  <a:schemeClr val="tx1"/>
                </a:solidFill>
                <a:effectLst/>
                <a:latin typeface="+mn-lt"/>
                <a:ea typeface="+mn-ea"/>
                <a:cs typeface="+mn-cs"/>
              </a:rPr>
              <a:t> property happens to be "</a:t>
            </a:r>
            <a:r>
              <a:rPr lang="en-US" sz="1200" b="0" i="0" kern="1200" dirty="0" err="1" smtClean="0">
                <a:solidFill>
                  <a:schemeClr val="tx1"/>
                </a:solidFill>
                <a:effectLst/>
                <a:latin typeface="+mn-lt"/>
                <a:ea typeface="+mn-ea"/>
                <a:cs typeface="+mn-cs"/>
              </a:rPr>
              <a:t>ngModel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angular.io</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/core/</a:t>
            </a:r>
            <a:r>
              <a:rPr lang="en-US" sz="1200" b="0" i="0" kern="1200" dirty="0" err="1" smtClean="0">
                <a:solidFill>
                  <a:schemeClr val="tx1"/>
                </a:solidFill>
                <a:effectLst/>
                <a:latin typeface="+mn-lt"/>
                <a:ea typeface="+mn-ea"/>
                <a:cs typeface="+mn-cs"/>
              </a:rPr>
              <a:t>Directive#exportAs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1631261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directive's </a:t>
            </a:r>
            <a:r>
              <a:rPr lang="en-US" sz="1200" b="0" i="0" u="none" strike="noStrike" kern="1200" dirty="0" smtClean="0">
                <a:solidFill>
                  <a:schemeClr val="tx1"/>
                </a:solidFill>
                <a:effectLst/>
                <a:latin typeface="+mn-lt"/>
                <a:ea typeface="+mn-ea"/>
                <a:cs typeface="+mn-cs"/>
                <a:hlinkClick r:id="rId3"/>
              </a:rPr>
              <a:t>exportAs</a:t>
            </a:r>
            <a:r>
              <a:rPr lang="en-US" sz="1200" b="0" i="0" kern="1200" dirty="0" smtClean="0">
                <a:solidFill>
                  <a:schemeClr val="tx1"/>
                </a:solidFill>
                <a:effectLst/>
                <a:latin typeface="+mn-lt"/>
                <a:ea typeface="+mn-ea"/>
                <a:cs typeface="+mn-cs"/>
              </a:rPr>
              <a:t> property tells Angular how to link the reference variable to the directive. You set </a:t>
            </a:r>
            <a:r>
              <a:rPr lang="en-US" dirty="0" smtClean="0"/>
              <a:t>name</a:t>
            </a:r>
            <a:r>
              <a:rPr lang="en-US" sz="1200" b="0" i="0" kern="1200" dirty="0" smtClean="0">
                <a:solidFill>
                  <a:schemeClr val="tx1"/>
                </a:solidFill>
                <a:effectLst/>
                <a:latin typeface="+mn-lt"/>
                <a:ea typeface="+mn-ea"/>
                <a:cs typeface="+mn-cs"/>
              </a:rPr>
              <a:t> to </a:t>
            </a:r>
            <a:r>
              <a:rPr lang="en-US" b="0" u="none" strike="noStrike" dirty="0" smtClean="0">
                <a:effectLst/>
                <a:hlinkClick r:id="rId4"/>
              </a:rPr>
              <a:t>ngModel</a:t>
            </a:r>
            <a:r>
              <a:rPr lang="en-US" sz="1200" b="0" i="0" kern="1200" dirty="0" smtClean="0">
                <a:solidFill>
                  <a:schemeClr val="tx1"/>
                </a:solidFill>
                <a:effectLst/>
                <a:latin typeface="+mn-lt"/>
                <a:ea typeface="+mn-ea"/>
                <a:cs typeface="+mn-cs"/>
              </a:rPr>
              <a:t> because the </a:t>
            </a:r>
            <a:r>
              <a:rPr lang="en-US" b="0" u="none" strike="noStrike" dirty="0" smtClean="0">
                <a:effectLst/>
                <a:hlinkClick r:id="rId4"/>
              </a:rPr>
              <a:t>ngModel</a:t>
            </a:r>
            <a:r>
              <a:rPr lang="en-US" sz="1200" b="0" i="0" kern="1200" dirty="0" smtClean="0">
                <a:solidFill>
                  <a:schemeClr val="tx1"/>
                </a:solidFill>
                <a:effectLst/>
                <a:latin typeface="+mn-lt"/>
                <a:ea typeface="+mn-ea"/>
                <a:cs typeface="+mn-cs"/>
              </a:rPr>
              <a:t> directive's </a:t>
            </a:r>
            <a:r>
              <a:rPr lang="en-US" dirty="0" err="1" smtClean="0"/>
              <a:t>exportAs</a:t>
            </a:r>
            <a:r>
              <a:rPr lang="en-US" sz="1200" b="0" i="0" kern="1200" dirty="0" smtClean="0">
                <a:solidFill>
                  <a:schemeClr val="tx1"/>
                </a:solidFill>
                <a:effectLst/>
                <a:latin typeface="+mn-lt"/>
                <a:ea typeface="+mn-ea"/>
                <a:cs typeface="+mn-cs"/>
              </a:rPr>
              <a:t> property happens to be "</a:t>
            </a:r>
            <a:r>
              <a:rPr lang="en-US" sz="1200" b="0" i="0" kern="1200" dirty="0" err="1" smtClean="0">
                <a:solidFill>
                  <a:schemeClr val="tx1"/>
                </a:solidFill>
                <a:effectLst/>
                <a:latin typeface="+mn-lt"/>
                <a:ea typeface="+mn-ea"/>
                <a:cs typeface="+mn-cs"/>
              </a:rPr>
              <a:t>ngModel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angular.io</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/core/</a:t>
            </a:r>
            <a:r>
              <a:rPr lang="en-US" sz="1200" b="0" i="0" kern="1200" dirty="0" err="1" smtClean="0">
                <a:solidFill>
                  <a:schemeClr val="tx1"/>
                </a:solidFill>
                <a:effectLst/>
                <a:latin typeface="+mn-lt"/>
                <a:ea typeface="+mn-ea"/>
                <a:cs typeface="+mn-cs"/>
              </a:rPr>
              <a:t>Directive#exportAs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397429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directive's </a:t>
            </a:r>
            <a:r>
              <a:rPr lang="en-US" sz="1200" b="0" i="0" u="none" strike="noStrike" kern="1200" dirty="0" smtClean="0">
                <a:solidFill>
                  <a:schemeClr val="tx1"/>
                </a:solidFill>
                <a:effectLst/>
                <a:latin typeface="+mn-lt"/>
                <a:ea typeface="+mn-ea"/>
                <a:cs typeface="+mn-cs"/>
                <a:hlinkClick r:id="rId3"/>
              </a:rPr>
              <a:t>exportAs</a:t>
            </a:r>
            <a:r>
              <a:rPr lang="en-US" sz="1200" b="0" i="0" kern="1200" dirty="0" smtClean="0">
                <a:solidFill>
                  <a:schemeClr val="tx1"/>
                </a:solidFill>
                <a:effectLst/>
                <a:latin typeface="+mn-lt"/>
                <a:ea typeface="+mn-ea"/>
                <a:cs typeface="+mn-cs"/>
              </a:rPr>
              <a:t> property tells Angular how to link the reference variable to the directive. You set </a:t>
            </a:r>
            <a:r>
              <a:rPr lang="en-US" dirty="0" smtClean="0"/>
              <a:t>name</a:t>
            </a:r>
            <a:r>
              <a:rPr lang="en-US" sz="1200" b="0" i="0" kern="1200" dirty="0" smtClean="0">
                <a:solidFill>
                  <a:schemeClr val="tx1"/>
                </a:solidFill>
                <a:effectLst/>
                <a:latin typeface="+mn-lt"/>
                <a:ea typeface="+mn-ea"/>
                <a:cs typeface="+mn-cs"/>
              </a:rPr>
              <a:t> to </a:t>
            </a:r>
            <a:r>
              <a:rPr lang="en-US" b="0" u="none" strike="noStrike" dirty="0" smtClean="0">
                <a:effectLst/>
                <a:hlinkClick r:id="rId4"/>
              </a:rPr>
              <a:t>ngModel</a:t>
            </a:r>
            <a:r>
              <a:rPr lang="en-US" sz="1200" b="0" i="0" kern="1200" dirty="0" smtClean="0">
                <a:solidFill>
                  <a:schemeClr val="tx1"/>
                </a:solidFill>
                <a:effectLst/>
                <a:latin typeface="+mn-lt"/>
                <a:ea typeface="+mn-ea"/>
                <a:cs typeface="+mn-cs"/>
              </a:rPr>
              <a:t> because the </a:t>
            </a:r>
            <a:r>
              <a:rPr lang="en-US" b="0" u="none" strike="noStrike" dirty="0" smtClean="0">
                <a:effectLst/>
                <a:hlinkClick r:id="rId4"/>
              </a:rPr>
              <a:t>ngModel</a:t>
            </a:r>
            <a:r>
              <a:rPr lang="en-US" sz="1200" b="0" i="0" kern="1200" dirty="0" smtClean="0">
                <a:solidFill>
                  <a:schemeClr val="tx1"/>
                </a:solidFill>
                <a:effectLst/>
                <a:latin typeface="+mn-lt"/>
                <a:ea typeface="+mn-ea"/>
                <a:cs typeface="+mn-cs"/>
              </a:rPr>
              <a:t> directive's </a:t>
            </a:r>
            <a:r>
              <a:rPr lang="en-US" dirty="0" err="1" smtClean="0"/>
              <a:t>exportAs</a:t>
            </a:r>
            <a:r>
              <a:rPr lang="en-US" sz="1200" b="0" i="0" kern="1200" dirty="0" smtClean="0">
                <a:solidFill>
                  <a:schemeClr val="tx1"/>
                </a:solidFill>
                <a:effectLst/>
                <a:latin typeface="+mn-lt"/>
                <a:ea typeface="+mn-ea"/>
                <a:cs typeface="+mn-cs"/>
              </a:rPr>
              <a:t> property happens to be "</a:t>
            </a:r>
            <a:r>
              <a:rPr lang="en-US" sz="1200" b="0" i="0" kern="1200" dirty="0" err="1" smtClean="0">
                <a:solidFill>
                  <a:schemeClr val="tx1"/>
                </a:solidFill>
                <a:effectLst/>
                <a:latin typeface="+mn-lt"/>
                <a:ea typeface="+mn-ea"/>
                <a:cs typeface="+mn-cs"/>
              </a:rPr>
              <a:t>ngModel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angular.io</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/core/</a:t>
            </a:r>
            <a:r>
              <a:rPr lang="en-US" sz="1200" b="0" i="0" kern="1200" dirty="0" err="1" smtClean="0">
                <a:solidFill>
                  <a:schemeClr val="tx1"/>
                </a:solidFill>
                <a:effectLst/>
                <a:latin typeface="+mn-lt"/>
                <a:ea typeface="+mn-ea"/>
                <a:cs typeface="+mn-cs"/>
              </a:rPr>
              <a:t>Directive#exportAs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2038118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6164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488667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template</a:t>
            </a:r>
            <a:r>
              <a:rPr lang="en-US" sz="1200" b="0" i="0" kern="1200" baseline="0" dirty="0" smtClean="0">
                <a:solidFill>
                  <a:schemeClr val="tx1"/>
                </a:solidFill>
                <a:effectLst/>
                <a:latin typeface="+mn-lt"/>
                <a:ea typeface="+mn-ea"/>
                <a:cs typeface="+mn-cs"/>
              </a:rPr>
              <a:t> driven model , y</a:t>
            </a:r>
            <a:r>
              <a:rPr lang="en-US" sz="1200" b="0" i="0" kern="1200" dirty="0" smtClean="0">
                <a:solidFill>
                  <a:schemeClr val="tx1"/>
                </a:solidFill>
                <a:effectLst/>
                <a:latin typeface="+mn-lt"/>
                <a:ea typeface="+mn-ea"/>
                <a:cs typeface="+mn-cs"/>
              </a:rPr>
              <a:t>ou don't create Angular form control objects. Angular directives create them for you, using the information in your data bindings. You don't push and pull data values. Angular handles that for you with </a:t>
            </a:r>
            <a:r>
              <a:rPr lang="en-US" sz="1200" b="0" i="0" u="none" strike="noStrike" kern="1200" dirty="0" smtClean="0">
                <a:solidFill>
                  <a:schemeClr val="tx1"/>
                </a:solidFill>
                <a:effectLst/>
                <a:latin typeface="+mn-lt"/>
                <a:ea typeface="+mn-ea"/>
                <a:cs typeface="+mn-cs"/>
                <a:hlinkClick r:id="rId3"/>
              </a:rPr>
              <a:t>ngModel</a:t>
            </a:r>
            <a:r>
              <a:rPr lang="en-US" sz="1200" b="0" i="0" kern="1200" dirty="0" smtClean="0">
                <a:solidFill>
                  <a:schemeClr val="tx1"/>
                </a:solidFill>
                <a:effectLst/>
                <a:latin typeface="+mn-lt"/>
                <a:ea typeface="+mn-ea"/>
                <a:cs typeface="+mn-cs"/>
              </a:rPr>
              <a:t>. Angular updates the mutable </a:t>
            </a:r>
            <a:r>
              <a:rPr lang="en-US" sz="1200" b="0" i="1" kern="1200" dirty="0" smtClean="0">
                <a:solidFill>
                  <a:schemeClr val="tx1"/>
                </a:solidFill>
                <a:effectLst/>
                <a:latin typeface="+mn-lt"/>
                <a:ea typeface="+mn-ea"/>
                <a:cs typeface="+mn-cs"/>
              </a:rPr>
              <a:t>data model</a:t>
            </a:r>
            <a:r>
              <a:rPr lang="en-US" sz="1200" b="0" i="0" kern="1200" dirty="0" smtClean="0">
                <a:solidFill>
                  <a:schemeClr val="tx1"/>
                </a:solidFill>
                <a:effectLst/>
                <a:latin typeface="+mn-lt"/>
                <a:ea typeface="+mn-ea"/>
                <a:cs typeface="+mn-cs"/>
              </a:rPr>
              <a:t> with user changes as they happen.</a:t>
            </a:r>
          </a:p>
          <a:p>
            <a:r>
              <a:rPr lang="en-US" sz="1200" b="0" i="0" kern="1200" dirty="0" smtClean="0">
                <a:solidFill>
                  <a:schemeClr val="tx1"/>
                </a:solidFill>
                <a:effectLst/>
                <a:latin typeface="+mn-lt"/>
                <a:ea typeface="+mn-ea"/>
                <a:cs typeface="+mn-cs"/>
              </a:rPr>
              <a:t>For this reason, the </a:t>
            </a:r>
            <a:r>
              <a:rPr lang="en-US" sz="1200" b="0" i="0" u="none" strike="noStrike" kern="1200" dirty="0" smtClean="0">
                <a:solidFill>
                  <a:schemeClr val="tx1"/>
                </a:solidFill>
                <a:effectLst/>
                <a:latin typeface="+mn-lt"/>
                <a:ea typeface="+mn-ea"/>
                <a:cs typeface="+mn-cs"/>
                <a:hlinkClick r:id="rId3"/>
              </a:rPr>
              <a:t>ngModel</a:t>
            </a:r>
            <a:r>
              <a:rPr lang="en-US" sz="1200" b="0" i="0" kern="1200" dirty="0" smtClean="0">
                <a:solidFill>
                  <a:schemeClr val="tx1"/>
                </a:solidFill>
                <a:effectLst/>
                <a:latin typeface="+mn-lt"/>
                <a:ea typeface="+mn-ea"/>
                <a:cs typeface="+mn-cs"/>
              </a:rPr>
              <a:t> directive is not part of the </a:t>
            </a:r>
            <a:r>
              <a:rPr lang="en-US" sz="1200" b="0" i="0" kern="1200" dirty="0" err="1" smtClean="0">
                <a:solidFill>
                  <a:schemeClr val="tx1"/>
                </a:solidFill>
                <a:effectLst/>
                <a:latin typeface="+mn-lt"/>
                <a:ea typeface="+mn-ea"/>
                <a:cs typeface="+mn-cs"/>
              </a:rPr>
              <a:t>ReactiveFormsModule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While this means less code in the component class, </a:t>
            </a:r>
            <a:r>
              <a:rPr lang="en-US" sz="1200" b="0" i="0" u="none" strike="noStrike" kern="1200" dirty="0" smtClean="0">
                <a:solidFill>
                  <a:schemeClr val="tx1"/>
                </a:solidFill>
                <a:effectLst/>
                <a:latin typeface="+mn-lt"/>
                <a:ea typeface="+mn-ea"/>
                <a:cs typeface="+mn-cs"/>
                <a:hlinkClick r:id="rId4" tooltip="Async vs sync"/>
              </a:rPr>
              <a:t>template-driven forms are asynchronous</a:t>
            </a:r>
            <a:r>
              <a:rPr lang="en-US" sz="1200" b="0" i="0" u="none" strike="noStrik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which may complicate development in more advanced scenarios.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1702219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Typography - </a:t>
            </a:r>
            <a:r>
              <a:rPr lang="en-US" sz="1200" kern="1200" dirty="0" smtClean="0">
                <a:solidFill>
                  <a:schemeClr val="tx1"/>
                </a:solidFill>
                <a:latin typeface="+mn-lt"/>
                <a:ea typeface="+mn-ea"/>
                <a:cs typeface="+mn-cs"/>
              </a:rPr>
              <a:t>the art or procedure of arranging type or processing data and printing from it.</a:t>
            </a:r>
          </a:p>
          <a:p>
            <a:r>
              <a:rPr lang="en-US" dirty="0" err="1" smtClean="0"/>
              <a:t>npm</a:t>
            </a:r>
            <a:r>
              <a:rPr lang="en-US" dirty="0" smtClean="0"/>
              <a:t> install ng-bootstrap </a:t>
            </a:r>
            <a:r>
              <a:rPr lang="en-US" smtClean="0"/>
              <a:t>-&gt; to add bootstrap</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269952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Disregard the </a:t>
            </a:r>
            <a:r>
              <a:rPr lang="en-US" dirty="0" smtClean="0"/>
              <a:t>form-control</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CSS</a:t>
            </a:r>
            <a:r>
              <a:rPr lang="en-US" sz="1200" b="0" i="0" kern="1200" dirty="0" smtClean="0">
                <a:solidFill>
                  <a:schemeClr val="tx1"/>
                </a:solidFill>
                <a:effectLst/>
                <a:latin typeface="+mn-lt"/>
                <a:ea typeface="+mn-ea"/>
                <a:cs typeface="+mn-cs"/>
              </a:rPr>
              <a:t> class. It belongs to the </a:t>
            </a:r>
            <a:r>
              <a:rPr lang="en-US" sz="1200" b="0" i="0" u="none" strike="noStrike" kern="1200" dirty="0" smtClean="0">
                <a:solidFill>
                  <a:schemeClr val="tx1"/>
                </a:solidFill>
                <a:effectLst/>
                <a:latin typeface="+mn-lt"/>
                <a:ea typeface="+mn-ea"/>
                <a:cs typeface="+mn-cs"/>
                <a:hlinkClick r:id="rId3" tooltip="Bootstrap CSS"/>
              </a:rPr>
              <a:t>Bootstrap CSS library</a:t>
            </a:r>
            <a:r>
              <a:rPr lang="en-US" sz="1200" b="0" i="0" kern="1200" dirty="0" smtClean="0">
                <a:solidFill>
                  <a:schemeClr val="tx1"/>
                </a:solidFill>
                <a:effectLst/>
                <a:latin typeface="+mn-lt"/>
                <a:ea typeface="+mn-ea"/>
                <a:cs typeface="+mn-cs"/>
              </a:rPr>
              <a:t>, not Angular. It </a:t>
            </a:r>
            <a:r>
              <a:rPr lang="en-US" sz="1200" b="0" i="1" kern="1200" dirty="0" smtClean="0">
                <a:solidFill>
                  <a:schemeClr val="tx1"/>
                </a:solidFill>
                <a:effectLst/>
                <a:latin typeface="+mn-lt"/>
                <a:ea typeface="+mn-ea"/>
                <a:cs typeface="+mn-cs"/>
              </a:rPr>
              <a:t>styles</a:t>
            </a:r>
            <a:r>
              <a:rPr lang="en-US" sz="1200" b="0" i="0" kern="1200" dirty="0" smtClean="0">
                <a:solidFill>
                  <a:schemeClr val="tx1"/>
                </a:solidFill>
                <a:effectLst/>
                <a:latin typeface="+mn-lt"/>
                <a:ea typeface="+mn-ea"/>
                <a:cs typeface="+mn-cs"/>
              </a:rPr>
              <a:t> the form but in no way impacts the logic of the form.</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139479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590053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1887419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Without a parent </a:t>
            </a:r>
            <a:r>
              <a:rPr lang="en-US" b="0" u="none" strike="noStrike" dirty="0" smtClean="0">
                <a:effectLst/>
                <a:hlinkClick r:id="rId3"/>
              </a:rPr>
              <a:t>FormGroup</a:t>
            </a:r>
            <a:r>
              <a:rPr lang="en-US" sz="1200" b="0" i="0" kern="1200" dirty="0" smtClean="0">
                <a:solidFill>
                  <a:schemeClr val="tx1"/>
                </a:solidFill>
                <a:effectLst/>
                <a:latin typeface="+mn-lt"/>
                <a:ea typeface="+mn-ea"/>
                <a:cs typeface="+mn-cs"/>
              </a:rPr>
              <a:t>,</a:t>
            </a:r>
            <a:r>
              <a:rPr lang="en-US" dirty="0" smtClean="0"/>
              <a:t>[</a:t>
            </a:r>
            <a:r>
              <a:rPr lang="en-US" dirty="0" err="1" smtClean="0"/>
              <a:t>formControl</a:t>
            </a:r>
            <a:r>
              <a:rPr lang="en-US" dirty="0" smtClean="0"/>
              <a:t>]="name"</a:t>
            </a:r>
            <a:r>
              <a:rPr lang="en-US" sz="1200" b="0" i="0" kern="1200" dirty="0" smtClean="0">
                <a:solidFill>
                  <a:schemeClr val="tx1"/>
                </a:solidFill>
                <a:effectLst/>
                <a:latin typeface="+mn-lt"/>
                <a:ea typeface="+mn-ea"/>
                <a:cs typeface="+mn-cs"/>
              </a:rPr>
              <a:t> worked earlier because that directive can stand alone, that is, it works without being in a </a:t>
            </a:r>
            <a:r>
              <a:rPr lang="en-US" b="0" u="none" strike="noStrike" dirty="0" smtClean="0">
                <a:effectLst/>
                <a:hlinkClick r:id="rId3"/>
              </a:rPr>
              <a:t>FormGroup</a:t>
            </a:r>
            <a:r>
              <a:rPr lang="en-US" sz="1200" b="0" i="0" kern="1200" dirty="0" smtClean="0">
                <a:solidFill>
                  <a:schemeClr val="tx1"/>
                </a:solidFill>
                <a:effectLst/>
                <a:latin typeface="+mn-lt"/>
                <a:ea typeface="+mn-ea"/>
                <a:cs typeface="+mn-cs"/>
              </a:rPr>
              <a:t>. With a parent </a:t>
            </a:r>
            <a:r>
              <a:rPr lang="en-US" b="0" u="none" strike="noStrike" dirty="0" smtClean="0">
                <a:effectLst/>
                <a:hlinkClick r:id="rId3"/>
              </a:rPr>
              <a:t>FormGroup</a:t>
            </a:r>
            <a:r>
              <a:rPr lang="en-US" sz="1200" b="0" i="0" kern="1200" dirty="0" smtClean="0">
                <a:solidFill>
                  <a:schemeClr val="tx1"/>
                </a:solidFill>
                <a:effectLst/>
                <a:latin typeface="+mn-lt"/>
                <a:ea typeface="+mn-ea"/>
                <a:cs typeface="+mn-cs"/>
              </a:rPr>
              <a:t>, the </a:t>
            </a:r>
            <a:r>
              <a:rPr lang="en-US" dirty="0" smtClean="0"/>
              <a:t>name</a:t>
            </a:r>
            <a:r>
              <a:rPr lang="en-US" sz="1200" b="0" i="0" kern="1200" dirty="0" smtClean="0">
                <a:solidFill>
                  <a:schemeClr val="tx1"/>
                </a:solidFill>
                <a:effectLst/>
                <a:latin typeface="+mn-lt"/>
                <a:ea typeface="+mn-ea"/>
                <a:cs typeface="+mn-cs"/>
              </a:rPr>
              <a:t> input needs the syntax </a:t>
            </a:r>
            <a:r>
              <a:rPr lang="en-US" dirty="0" err="1" smtClean="0"/>
              <a:t>formControlName</a:t>
            </a:r>
            <a:r>
              <a:rPr lang="en-US" dirty="0" smtClean="0"/>
              <a:t>=name</a:t>
            </a:r>
            <a:r>
              <a:rPr lang="en-US" sz="1200" b="0" i="0" kern="1200" dirty="0" smtClean="0">
                <a:solidFill>
                  <a:schemeClr val="tx1"/>
                </a:solidFill>
                <a:effectLst/>
                <a:latin typeface="+mn-lt"/>
                <a:ea typeface="+mn-ea"/>
                <a:cs typeface="+mn-cs"/>
              </a:rPr>
              <a:t> in order to be associated with the correct </a:t>
            </a:r>
            <a:r>
              <a:rPr lang="en-US" b="0" u="none" strike="noStrike" dirty="0" smtClean="0">
                <a:effectLst/>
                <a:hlinkClick r:id="rId4"/>
              </a:rPr>
              <a:t>FormControl</a:t>
            </a:r>
            <a:r>
              <a:rPr lang="en-US" sz="1200" b="0" i="0" kern="1200" dirty="0" smtClean="0">
                <a:solidFill>
                  <a:schemeClr val="tx1"/>
                </a:solidFill>
                <a:effectLst/>
                <a:latin typeface="+mn-lt"/>
                <a:ea typeface="+mn-ea"/>
                <a:cs typeface="+mn-cs"/>
              </a:rPr>
              <a:t> in the class. This syntax tells Angular to look for the parent </a:t>
            </a:r>
            <a:r>
              <a:rPr lang="en-US" b="0" u="none" strike="noStrike" dirty="0" smtClean="0">
                <a:effectLst/>
                <a:hlinkClick r:id="rId3"/>
              </a:rPr>
              <a:t>FormGroup</a:t>
            </a:r>
            <a:r>
              <a:rPr lang="en-US" sz="1200" b="0" i="0" kern="1200" dirty="0" smtClean="0">
                <a:solidFill>
                  <a:schemeClr val="tx1"/>
                </a:solidFill>
                <a:effectLst/>
                <a:latin typeface="+mn-lt"/>
                <a:ea typeface="+mn-ea"/>
                <a:cs typeface="+mn-cs"/>
              </a:rPr>
              <a:t>, in this case </a:t>
            </a:r>
            <a:r>
              <a:rPr lang="en-US" dirty="0" err="1" smtClean="0"/>
              <a:t>heroForm</a:t>
            </a:r>
            <a:r>
              <a:rPr lang="en-US" sz="1200" b="0" i="0" kern="1200" dirty="0" smtClean="0">
                <a:solidFill>
                  <a:schemeClr val="tx1"/>
                </a:solidFill>
                <a:effectLst/>
                <a:latin typeface="+mn-lt"/>
                <a:ea typeface="+mn-ea"/>
                <a:cs typeface="+mn-cs"/>
              </a:rPr>
              <a:t>, and then </a:t>
            </a:r>
            <a:r>
              <a:rPr lang="en-US" sz="1200" b="0" i="1" kern="1200" dirty="0" smtClean="0">
                <a:solidFill>
                  <a:schemeClr val="tx1"/>
                </a:solidFill>
                <a:effectLst/>
                <a:latin typeface="+mn-lt"/>
                <a:ea typeface="+mn-ea"/>
                <a:cs typeface="+mn-cs"/>
              </a:rPr>
              <a:t>inside</a:t>
            </a:r>
            <a:r>
              <a:rPr lang="en-US" sz="1200" b="0" i="0" kern="1200" dirty="0" smtClean="0">
                <a:solidFill>
                  <a:schemeClr val="tx1"/>
                </a:solidFill>
                <a:effectLst/>
                <a:latin typeface="+mn-lt"/>
                <a:ea typeface="+mn-ea"/>
                <a:cs typeface="+mn-cs"/>
              </a:rPr>
              <a:t> that group to look for a </a:t>
            </a:r>
            <a:r>
              <a:rPr lang="en-US" b="0" u="none" strike="noStrike" dirty="0" smtClean="0">
                <a:effectLst/>
                <a:hlinkClick r:id="rId4"/>
              </a:rPr>
              <a:t>FormControl</a:t>
            </a:r>
            <a:r>
              <a:rPr lang="en-US" sz="1200" b="0" i="0" kern="1200" dirty="0" smtClean="0">
                <a:solidFill>
                  <a:schemeClr val="tx1"/>
                </a:solidFill>
                <a:effectLst/>
                <a:latin typeface="+mn-lt"/>
                <a:ea typeface="+mn-ea"/>
                <a:cs typeface="+mn-cs"/>
              </a:rPr>
              <a:t> called </a:t>
            </a:r>
            <a:r>
              <a:rPr lang="en-US" dirty="0" smtClean="0"/>
              <a:t>name</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293507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671628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smtClean="0">
                <a:solidFill>
                  <a:schemeClr val="tx1"/>
                </a:solidFill>
                <a:effectLst/>
                <a:latin typeface="+mn-lt"/>
                <a:ea typeface="+mn-ea"/>
                <a:cs typeface="+mn-cs"/>
                <a:hlinkClick r:id="rId3"/>
              </a:rPr>
              <a:t>FormBuilder</a:t>
            </a:r>
            <a:r>
              <a:rPr lang="en-US" sz="1200" b="0" i="0" kern="1200" dirty="0" err="1" smtClean="0">
                <a:solidFill>
                  <a:schemeClr val="tx1"/>
                </a:solidFill>
                <a:effectLst/>
                <a:latin typeface="+mn-lt"/>
                <a:ea typeface="+mn-ea"/>
                <a:cs typeface="+mn-cs"/>
              </a:rPr>
              <a:t>.group</a:t>
            </a:r>
            <a:r>
              <a:rPr lang="en-US" sz="1200" b="0" i="0" kern="1200" dirty="0" smtClean="0">
                <a:solidFill>
                  <a:schemeClr val="tx1"/>
                </a:solidFill>
                <a:effectLst/>
                <a:latin typeface="+mn-lt"/>
                <a:ea typeface="+mn-ea"/>
                <a:cs typeface="+mn-cs"/>
              </a:rPr>
              <a:t> is a factory method that creates a </a:t>
            </a:r>
            <a:r>
              <a:rPr lang="en-US" sz="1200" b="0" i="0" u="none" strike="noStrike" kern="1200" dirty="0" smtClean="0">
                <a:solidFill>
                  <a:schemeClr val="tx1"/>
                </a:solidFill>
                <a:effectLst/>
                <a:latin typeface="+mn-lt"/>
                <a:ea typeface="+mn-ea"/>
                <a:cs typeface="+mn-cs"/>
                <a:hlinkClick r:id="rId4"/>
              </a:rPr>
              <a:t>FormGroup</a:t>
            </a:r>
            <a:r>
              <a:rPr lang="en-US" sz="1200" b="0" i="0" kern="1200" dirty="0" smtClean="0">
                <a:solidFill>
                  <a:schemeClr val="tx1"/>
                </a:solidFill>
                <a:effectLst/>
                <a:latin typeface="+mn-lt"/>
                <a:ea typeface="+mn-ea"/>
                <a:cs typeface="+mn-cs"/>
              </a:rPr>
              <a:t>.   </a:t>
            </a:r>
          </a:p>
          <a:p>
            <a:r>
              <a:rPr lang="en-US" sz="1200" b="0" i="0" u="none" strike="noStrike" kern="1200" dirty="0" err="1" smtClean="0">
                <a:solidFill>
                  <a:schemeClr val="tx1"/>
                </a:solidFill>
                <a:effectLst/>
                <a:latin typeface="+mn-lt"/>
                <a:ea typeface="+mn-ea"/>
                <a:cs typeface="+mn-cs"/>
                <a:hlinkClick r:id="rId3"/>
              </a:rPr>
              <a:t>FormBuilder</a:t>
            </a:r>
            <a:r>
              <a:rPr lang="en-US" sz="1200" b="0" i="0" kern="1200" dirty="0" err="1" smtClean="0">
                <a:solidFill>
                  <a:schemeClr val="tx1"/>
                </a:solidFill>
                <a:effectLst/>
                <a:latin typeface="+mn-lt"/>
                <a:ea typeface="+mn-ea"/>
                <a:cs typeface="+mn-cs"/>
              </a:rPr>
              <a:t>.group</a:t>
            </a:r>
            <a:r>
              <a:rPr lang="en-US" sz="1200" b="0" i="0" kern="1200" dirty="0" smtClean="0">
                <a:solidFill>
                  <a:schemeClr val="tx1"/>
                </a:solidFill>
                <a:effectLst/>
                <a:latin typeface="+mn-lt"/>
                <a:ea typeface="+mn-ea"/>
                <a:cs typeface="+mn-cs"/>
              </a:rPr>
              <a:t> takes an object whose keys and values are </a:t>
            </a:r>
            <a:r>
              <a:rPr lang="en-US" sz="1200" b="0" i="0" u="none" strike="noStrike" kern="1200" dirty="0" smtClean="0">
                <a:solidFill>
                  <a:schemeClr val="tx1"/>
                </a:solidFill>
                <a:effectLst/>
                <a:latin typeface="+mn-lt"/>
                <a:ea typeface="+mn-ea"/>
                <a:cs typeface="+mn-cs"/>
                <a:hlinkClick r:id="rId5"/>
              </a:rPr>
              <a:t>FormControl</a:t>
            </a:r>
            <a:r>
              <a:rPr lang="en-US" sz="1200" b="0" i="0" kern="1200" dirty="0" smtClean="0">
                <a:solidFill>
                  <a:schemeClr val="tx1"/>
                </a:solidFill>
                <a:effectLst/>
                <a:latin typeface="+mn-lt"/>
                <a:ea typeface="+mn-ea"/>
                <a:cs typeface="+mn-cs"/>
              </a:rPr>
              <a:t> names and their definitions. In this example, the name control is defined by its initial data value, an empty string.</a:t>
            </a:r>
          </a:p>
          <a:p>
            <a:r>
              <a:rPr lang="en-US" sz="1200" b="0" i="0" kern="1200" dirty="0" smtClean="0">
                <a:solidFill>
                  <a:schemeClr val="tx1"/>
                </a:solidFill>
                <a:effectLst/>
                <a:latin typeface="+mn-lt"/>
                <a:ea typeface="+mn-ea"/>
                <a:cs typeface="+mn-cs"/>
              </a:rPr>
              <a:t>Defining a group of controls in a single object makes for a compact, readable style. It beats writing an equivalent series of new </a:t>
            </a:r>
            <a:r>
              <a:rPr lang="en-US" sz="1200" b="0" i="0" u="none" strike="noStrike" kern="1200" dirty="0" smtClean="0">
                <a:solidFill>
                  <a:schemeClr val="tx1"/>
                </a:solidFill>
                <a:effectLst/>
                <a:latin typeface="+mn-lt"/>
                <a:ea typeface="+mn-ea"/>
                <a:cs typeface="+mn-cs"/>
                <a:hlinkClick r:id="rId5"/>
              </a:rPr>
              <a:t>FormControl</a:t>
            </a:r>
            <a:r>
              <a:rPr lang="en-US" sz="1200" b="0" i="0" kern="1200" dirty="0" smtClean="0">
                <a:solidFill>
                  <a:schemeClr val="tx1"/>
                </a:solidFill>
                <a:effectLst/>
                <a:latin typeface="+mn-lt"/>
                <a:ea typeface="+mn-ea"/>
                <a:cs typeface="+mn-cs"/>
              </a:rPr>
              <a:t>(...) statements.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1620145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scotch.io</a:t>
            </a:r>
            <a:r>
              <a:rPr lang="en-US" sz="1200" b="0" i="0" kern="1200" dirty="0" smtClean="0">
                <a:solidFill>
                  <a:schemeClr val="tx1"/>
                </a:solidFill>
                <a:effectLst/>
                <a:latin typeface="+mn-lt"/>
                <a:ea typeface="+mn-ea"/>
                <a:cs typeface="+mn-cs"/>
              </a:rPr>
              <a:t>/tutorials/angular-2-form-validation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Reactive validators are simple, </a:t>
            </a:r>
            <a:r>
              <a:rPr lang="en-US" sz="1200" b="0" i="0" kern="1200" dirty="0" err="1" smtClean="0">
                <a:solidFill>
                  <a:schemeClr val="tx1"/>
                </a:solidFill>
                <a:effectLst/>
                <a:latin typeface="+mn-lt"/>
                <a:ea typeface="+mn-ea"/>
                <a:cs typeface="+mn-cs"/>
              </a:rPr>
              <a:t>composable</a:t>
            </a:r>
            <a:r>
              <a:rPr lang="en-US" sz="1200" b="0" i="0" kern="1200" dirty="0" smtClean="0">
                <a:solidFill>
                  <a:schemeClr val="tx1"/>
                </a:solidFill>
                <a:effectLst/>
                <a:latin typeface="+mn-lt"/>
                <a:ea typeface="+mn-ea"/>
                <a:cs typeface="+mn-cs"/>
              </a:rPr>
              <a:t> functions. Configuring validation is harder in template-driven forms where you must wrap validators in a directive.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1692571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blog.angular-university.io</a:t>
            </a:r>
            <a:r>
              <a:rPr lang="en-US" sz="1200" b="0" i="0" kern="1200" dirty="0" smtClean="0">
                <a:solidFill>
                  <a:schemeClr val="tx1"/>
                </a:solidFill>
                <a:effectLst/>
                <a:latin typeface="+mn-lt"/>
                <a:ea typeface="+mn-ea"/>
                <a:cs typeface="+mn-cs"/>
              </a:rPr>
              <a:t>/introduction-to-angular-2-forms-template-driven-vs-model-driven/</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www.codeproject.com</a:t>
            </a:r>
            <a:r>
              <a:rPr lang="en-US" sz="1200" b="0" i="0" kern="1200" dirty="0" smtClean="0">
                <a:solidFill>
                  <a:schemeClr val="tx1"/>
                </a:solidFill>
                <a:effectLst/>
                <a:latin typeface="+mn-lt"/>
                <a:ea typeface="+mn-ea"/>
                <a:cs typeface="+mn-cs"/>
              </a:rPr>
              <a:t>/Tips/1166952/Angular-Forms-Template-driven-and-Model-driven-a</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blog.angular-university.io</a:t>
            </a:r>
            <a:r>
              <a:rPr lang="en-US" sz="1200" b="0" i="0" kern="1200" dirty="0" smtClean="0">
                <a:solidFill>
                  <a:schemeClr val="tx1"/>
                </a:solidFill>
                <a:effectLst/>
                <a:latin typeface="+mn-lt"/>
                <a:ea typeface="+mn-ea"/>
                <a:cs typeface="+mn-cs"/>
              </a:rPr>
              <a:t>/functional-reactive-programming-for-angular-2-developers-rxjs-and-observables/</a:t>
            </a:r>
          </a:p>
          <a:p>
            <a:r>
              <a:rPr lang="en-US" sz="1200" b="0" i="0" kern="1200" dirty="0" smtClean="0">
                <a:solidFill>
                  <a:schemeClr val="tx1"/>
                </a:solidFill>
                <a:effectLst/>
                <a:latin typeface="+mn-lt"/>
                <a:ea typeface="+mn-ea"/>
                <a:cs typeface="+mn-cs"/>
              </a:rPr>
              <a:t>imagine a validation that requires to inspect two fields and compare them: for example a password field and a password confirmation field need to be identical.</a:t>
            </a:r>
          </a:p>
          <a:p>
            <a:r>
              <a:rPr lang="en-US" dirty="0" smtClean="0"/>
              <a:t/>
            </a:r>
            <a:br>
              <a:rPr lang="en-US" dirty="0" smtClean="0"/>
            </a:br>
            <a:r>
              <a:rPr lang="en-US" dirty="0" smtClean="0"/>
              <a:t>https://</a:t>
            </a:r>
            <a:r>
              <a:rPr lang="en-US" dirty="0" err="1" smtClean="0"/>
              <a:t>gist.github.com</a:t>
            </a:r>
            <a:r>
              <a:rPr lang="en-US" dirty="0" smtClean="0"/>
              <a:t>/</a:t>
            </a:r>
            <a:r>
              <a:rPr lang="en-US" dirty="0" err="1" smtClean="0"/>
              <a:t>staltz</a:t>
            </a:r>
            <a:r>
              <a:rPr lang="en-US" dirty="0" smtClean="0"/>
              <a:t>/868e7e9bc2a7b8c1f754</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Reactive Programming raises the level of abstraction of your code so you can focus on the interdependence of events that define the business logic, rather than having to constantly fiddle with a large amount of implementation details. </a:t>
            </a:r>
            <a:r>
              <a:rPr lang="en-US" sz="1200" b="0" i="0" kern="1200" smtClean="0">
                <a:solidFill>
                  <a:schemeClr val="tx1"/>
                </a:solidFill>
                <a:effectLst/>
                <a:latin typeface="+mn-lt"/>
                <a:ea typeface="+mn-ea"/>
                <a:cs typeface="+mn-cs"/>
              </a:rPr>
              <a:t>Code in RP will likely be more concise.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201443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 </a:t>
            </a:r>
            <a:r>
              <a:rPr lang="en-US" sz="1200" b="0" i="0" u="none" strike="noStrike" kern="1200" dirty="0" smtClean="0">
                <a:solidFill>
                  <a:schemeClr val="tx1"/>
                </a:solidFill>
                <a:effectLst/>
                <a:latin typeface="+mn-lt"/>
                <a:ea typeface="+mn-ea"/>
                <a:cs typeface="+mn-cs"/>
                <a:hlinkClick r:id="rId3"/>
              </a:rPr>
              <a:t>standard DOM event objects</a:t>
            </a:r>
            <a:r>
              <a:rPr lang="en-US" sz="1200" b="0" i="0" kern="1200" dirty="0" smtClean="0">
                <a:solidFill>
                  <a:schemeClr val="tx1"/>
                </a:solidFill>
                <a:effectLst/>
                <a:latin typeface="+mn-lt"/>
                <a:ea typeface="+mn-ea"/>
                <a:cs typeface="+mn-cs"/>
              </a:rPr>
              <a:t> have a </a:t>
            </a:r>
            <a:r>
              <a:rPr lang="en-US" dirty="0" smtClean="0"/>
              <a:t>target</a:t>
            </a:r>
            <a:r>
              <a:rPr lang="en-US" sz="1200" b="0" i="0" kern="1200" dirty="0" smtClean="0">
                <a:solidFill>
                  <a:schemeClr val="tx1"/>
                </a:solidFill>
                <a:effectLst/>
                <a:latin typeface="+mn-lt"/>
                <a:ea typeface="+mn-ea"/>
                <a:cs typeface="+mn-cs"/>
              </a:rPr>
              <a:t> property, a reference to the element that raised the event. In this case, </a:t>
            </a:r>
            <a:r>
              <a:rPr lang="en-US" dirty="0" smtClean="0"/>
              <a:t>target</a:t>
            </a:r>
            <a:r>
              <a:rPr lang="en-US" sz="1200" b="0" i="0" kern="1200" dirty="0" smtClean="0">
                <a:solidFill>
                  <a:schemeClr val="tx1"/>
                </a:solidFill>
                <a:effectLst/>
                <a:latin typeface="+mn-lt"/>
                <a:ea typeface="+mn-ea"/>
                <a:cs typeface="+mn-cs"/>
              </a:rPr>
              <a:t> refers to the </a:t>
            </a:r>
            <a:r>
              <a:rPr lang="en-US" sz="1200" b="0" i="0" u="none" strike="noStrike" kern="1200" dirty="0" smtClean="0">
                <a:solidFill>
                  <a:schemeClr val="tx1"/>
                </a:solidFill>
                <a:effectLst/>
                <a:latin typeface="+mn-lt"/>
                <a:ea typeface="+mn-ea"/>
                <a:cs typeface="+mn-cs"/>
                <a:hlinkClick r:id="rId4"/>
              </a:rPr>
              <a:t>&lt;input&gt; element</a:t>
            </a:r>
            <a:r>
              <a:rPr lang="en-US" sz="1200" b="0" i="0" kern="1200" dirty="0" smtClean="0">
                <a:solidFill>
                  <a:schemeClr val="tx1"/>
                </a:solidFill>
                <a:effectLst/>
                <a:latin typeface="+mn-lt"/>
                <a:ea typeface="+mn-ea"/>
                <a:cs typeface="+mn-cs"/>
              </a:rPr>
              <a:t> and </a:t>
            </a:r>
            <a:r>
              <a:rPr lang="en-US" dirty="0" err="1" smtClean="0"/>
              <a:t>event.target.value</a:t>
            </a:r>
            <a:r>
              <a:rPr lang="en-US" sz="1200" b="0" i="0" kern="1200" dirty="0" err="1" smtClean="0">
                <a:solidFill>
                  <a:schemeClr val="tx1"/>
                </a:solidFill>
                <a:effectLst/>
                <a:latin typeface="+mn-lt"/>
                <a:ea typeface="+mn-ea"/>
                <a:cs typeface="+mn-cs"/>
              </a:rPr>
              <a:t>returns</a:t>
            </a:r>
            <a:r>
              <a:rPr lang="en-US" sz="1200" b="0" i="0" kern="1200" dirty="0" smtClean="0">
                <a:solidFill>
                  <a:schemeClr val="tx1"/>
                </a:solidFill>
                <a:effectLst/>
                <a:latin typeface="+mn-lt"/>
                <a:ea typeface="+mn-ea"/>
                <a:cs typeface="+mn-cs"/>
              </a:rPr>
              <a:t> the current contents of that element.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Passing </a:t>
            </a:r>
            <a:r>
              <a:rPr lang="en-US" sz="1200" b="1" i="1" kern="1200" dirty="0" smtClean="0">
                <a:solidFill>
                  <a:schemeClr val="tx1"/>
                </a:solidFill>
                <a:effectLst/>
                <a:latin typeface="+mn-lt"/>
                <a:ea typeface="+mn-ea"/>
                <a:cs typeface="+mn-cs"/>
              </a:rPr>
              <a:t>$event</a:t>
            </a:r>
            <a:r>
              <a:rPr lang="en-US" sz="1200" b="1" i="0" kern="1200" dirty="0" smtClean="0">
                <a:solidFill>
                  <a:schemeClr val="tx1"/>
                </a:solidFill>
                <a:effectLst/>
                <a:latin typeface="+mn-lt"/>
                <a:ea typeface="+mn-ea"/>
                <a:cs typeface="+mn-cs"/>
              </a:rPr>
              <a:t> is a dubious practice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Typing the event object reveals a significant objection to passing the entire DOM event into the method: the component has too much awareness of the template details. It can't extract information without knowing more than it should about the HTML implementation. That breaks the separation of concerns between the template (</a:t>
            </a:r>
            <a:r>
              <a:rPr lang="en-US" sz="1200" b="0" i="1" kern="1200" dirty="0" smtClean="0">
                <a:solidFill>
                  <a:schemeClr val="tx1"/>
                </a:solidFill>
                <a:effectLst/>
                <a:latin typeface="+mn-lt"/>
                <a:ea typeface="+mn-ea"/>
                <a:cs typeface="+mn-cs"/>
              </a:rPr>
              <a:t>what the user sees</a:t>
            </a:r>
            <a:r>
              <a:rPr lang="en-US" sz="1200" b="0" i="0" kern="1200" dirty="0" smtClean="0">
                <a:solidFill>
                  <a:schemeClr val="tx1"/>
                </a:solidFill>
                <a:effectLst/>
                <a:latin typeface="+mn-lt"/>
                <a:ea typeface="+mn-ea"/>
                <a:cs typeface="+mn-cs"/>
              </a:rPr>
              <a:t>) and the component (</a:t>
            </a:r>
            <a:r>
              <a:rPr lang="en-US" sz="1200" b="0" i="1" kern="1200" dirty="0" smtClean="0">
                <a:solidFill>
                  <a:schemeClr val="tx1"/>
                </a:solidFill>
                <a:effectLst/>
                <a:latin typeface="+mn-lt"/>
                <a:ea typeface="+mn-ea"/>
                <a:cs typeface="+mn-cs"/>
              </a:rPr>
              <a:t>how the application processes user data</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81911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won't work at all unless you bind to an event.</a:t>
            </a:r>
          </a:p>
          <a:p>
            <a:r>
              <a:rPr lang="en-US" sz="1200" b="0" i="0" kern="1200" dirty="0" smtClean="0">
                <a:solidFill>
                  <a:schemeClr val="tx1"/>
                </a:solidFill>
                <a:effectLst/>
                <a:latin typeface="+mn-lt"/>
                <a:ea typeface="+mn-ea"/>
                <a:cs typeface="+mn-cs"/>
              </a:rPr>
              <a:t>Angular updates the bindings (and therefore the screen) only if the app does something in response to asynchronous events, such as keystrokes. This example code binds the </a:t>
            </a:r>
            <a:r>
              <a:rPr lang="en-US" sz="1200" b="0" i="0" kern="1200" dirty="0" err="1" smtClean="0">
                <a:solidFill>
                  <a:schemeClr val="tx1"/>
                </a:solidFill>
                <a:effectLst/>
                <a:latin typeface="+mn-lt"/>
                <a:ea typeface="+mn-ea"/>
                <a:cs typeface="+mn-cs"/>
              </a:rPr>
              <a:t>keyup</a:t>
            </a:r>
            <a:r>
              <a:rPr lang="en-US" sz="1200" b="0" i="0" kern="1200" dirty="0" smtClean="0">
                <a:solidFill>
                  <a:schemeClr val="tx1"/>
                </a:solidFill>
                <a:effectLst/>
                <a:latin typeface="+mn-lt"/>
                <a:ea typeface="+mn-ea"/>
                <a:cs typeface="+mn-cs"/>
              </a:rPr>
              <a:t> event to the number 0, the shortest template statement possible. While the statement does nothing useful, it satisfies </a:t>
            </a:r>
            <a:r>
              <a:rPr lang="en-US" sz="1200" b="0" i="0" kern="1200" dirty="0" err="1" smtClean="0">
                <a:solidFill>
                  <a:schemeClr val="tx1"/>
                </a:solidFill>
                <a:effectLst/>
                <a:latin typeface="+mn-lt"/>
                <a:ea typeface="+mn-ea"/>
                <a:cs typeface="+mn-cs"/>
              </a:rPr>
              <a:t>Angular's</a:t>
            </a:r>
            <a:r>
              <a:rPr lang="en-US" sz="1200" b="0" i="0" kern="1200" dirty="0" smtClean="0">
                <a:solidFill>
                  <a:schemeClr val="tx1"/>
                </a:solidFill>
                <a:effectLst/>
                <a:latin typeface="+mn-lt"/>
                <a:ea typeface="+mn-ea"/>
                <a:cs typeface="+mn-cs"/>
              </a:rPr>
              <a:t> requirement so that Angular will update the screen.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83237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These techniques are useful for small-scale demonstrations, but they quickly become verbose and clumsy when handling large amounts of user input. Two-way data binding is a more elegant and compact way to move values between data entry fields and model properties. The next page, </a:t>
            </a:r>
            <a:r>
              <a:rPr lang="en-US" dirty="0" smtClean="0"/>
              <a:t>Forms</a:t>
            </a:r>
            <a:r>
              <a:rPr lang="en-US" sz="1200" b="0" i="0" kern="1200" dirty="0" smtClean="0">
                <a:solidFill>
                  <a:schemeClr val="tx1"/>
                </a:solidFill>
                <a:effectLst/>
                <a:latin typeface="+mn-lt"/>
                <a:ea typeface="+mn-ea"/>
                <a:cs typeface="+mn-cs"/>
              </a:rPr>
              <a:t>, explains how to write two-way bindings with </a:t>
            </a:r>
            <a:r>
              <a:rPr lang="en-US" b="0" u="none" strike="noStrike" dirty="0" smtClean="0">
                <a:effectLst/>
                <a:hlinkClick r:id="rId3"/>
              </a:rPr>
              <a:t>NgModel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91380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won't work at all unless you bind to an event.</a:t>
            </a:r>
          </a:p>
          <a:p>
            <a:r>
              <a:rPr lang="en-US" sz="1200" b="0" i="0" kern="1200" dirty="0" smtClean="0">
                <a:solidFill>
                  <a:schemeClr val="tx1"/>
                </a:solidFill>
                <a:effectLst/>
                <a:latin typeface="+mn-lt"/>
                <a:ea typeface="+mn-ea"/>
                <a:cs typeface="+mn-cs"/>
              </a:rPr>
              <a:t>Angular updates the bindings (and therefore the screen) only if the app does something in response to asynchronous events, such as keystrokes. This example code binds the </a:t>
            </a:r>
            <a:r>
              <a:rPr lang="en-US" sz="1200" b="0" i="0" kern="1200" dirty="0" err="1" smtClean="0">
                <a:solidFill>
                  <a:schemeClr val="tx1"/>
                </a:solidFill>
                <a:effectLst/>
                <a:latin typeface="+mn-lt"/>
                <a:ea typeface="+mn-ea"/>
                <a:cs typeface="+mn-cs"/>
              </a:rPr>
              <a:t>keyup</a:t>
            </a:r>
            <a:r>
              <a:rPr lang="en-US" sz="1200" b="0" i="0" kern="1200" dirty="0" smtClean="0">
                <a:solidFill>
                  <a:schemeClr val="tx1"/>
                </a:solidFill>
                <a:effectLst/>
                <a:latin typeface="+mn-lt"/>
                <a:ea typeface="+mn-ea"/>
                <a:cs typeface="+mn-cs"/>
              </a:rPr>
              <a:t> event to the number 0, the shortest template statement possible. While the statement does nothing useful, it satisfies </a:t>
            </a:r>
            <a:r>
              <a:rPr lang="en-US" sz="1200" b="0" i="0" kern="1200" dirty="0" err="1" smtClean="0">
                <a:solidFill>
                  <a:schemeClr val="tx1"/>
                </a:solidFill>
                <a:effectLst/>
                <a:latin typeface="+mn-lt"/>
                <a:ea typeface="+mn-ea"/>
                <a:cs typeface="+mn-cs"/>
              </a:rPr>
              <a:t>Angular's</a:t>
            </a:r>
            <a:r>
              <a:rPr lang="en-US" sz="1200" b="0" i="0" kern="1200" dirty="0" smtClean="0">
                <a:solidFill>
                  <a:schemeClr val="tx1"/>
                </a:solidFill>
                <a:effectLst/>
                <a:latin typeface="+mn-lt"/>
                <a:ea typeface="+mn-ea"/>
                <a:cs typeface="+mn-cs"/>
              </a:rPr>
              <a:t> requirement so that Angular will update the screen.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2625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won't work at all unless you bind to an event.</a:t>
            </a:r>
          </a:p>
          <a:p>
            <a:r>
              <a:rPr lang="en-US" sz="1200" b="0" i="0" kern="1200" dirty="0" smtClean="0">
                <a:solidFill>
                  <a:schemeClr val="tx1"/>
                </a:solidFill>
                <a:effectLst/>
                <a:latin typeface="+mn-lt"/>
                <a:ea typeface="+mn-ea"/>
                <a:cs typeface="+mn-cs"/>
              </a:rPr>
              <a:t>Angular updates the bindings (and therefore the screen) only if the app does something in response to asynchronous events, such as keystrokes. This example code binds the </a:t>
            </a:r>
            <a:r>
              <a:rPr lang="en-US" sz="1200" b="0" i="0" kern="1200" dirty="0" err="1" smtClean="0">
                <a:solidFill>
                  <a:schemeClr val="tx1"/>
                </a:solidFill>
                <a:effectLst/>
                <a:latin typeface="+mn-lt"/>
                <a:ea typeface="+mn-ea"/>
                <a:cs typeface="+mn-cs"/>
              </a:rPr>
              <a:t>keyup</a:t>
            </a:r>
            <a:r>
              <a:rPr lang="en-US" sz="1200" b="0" i="0" kern="1200" dirty="0" smtClean="0">
                <a:solidFill>
                  <a:schemeClr val="tx1"/>
                </a:solidFill>
                <a:effectLst/>
                <a:latin typeface="+mn-lt"/>
                <a:ea typeface="+mn-ea"/>
                <a:cs typeface="+mn-cs"/>
              </a:rPr>
              <a:t> event to the number 0, the shortest template statement possible. While the statement does nothing useful, it satisfies </a:t>
            </a:r>
            <a:r>
              <a:rPr lang="en-US" sz="1200" b="0" i="0" kern="1200" dirty="0" err="1" smtClean="0">
                <a:solidFill>
                  <a:schemeClr val="tx1"/>
                </a:solidFill>
                <a:effectLst/>
                <a:latin typeface="+mn-lt"/>
                <a:ea typeface="+mn-ea"/>
                <a:cs typeface="+mn-cs"/>
              </a:rPr>
              <a:t>Angular's</a:t>
            </a:r>
            <a:r>
              <a:rPr lang="en-US" sz="1200" b="0" i="0" kern="1200" dirty="0" smtClean="0">
                <a:solidFill>
                  <a:schemeClr val="tx1"/>
                </a:solidFill>
                <a:effectLst/>
                <a:latin typeface="+mn-lt"/>
                <a:ea typeface="+mn-ea"/>
                <a:cs typeface="+mn-cs"/>
              </a:rPr>
              <a:t> requirement so that Angular will update the screen.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213568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Angular makes no use of the </a:t>
            </a:r>
            <a:r>
              <a:rPr lang="en-US" dirty="0" smtClean="0"/>
              <a:t>container</a:t>
            </a:r>
            <a:r>
              <a:rPr lang="en-US" sz="1200" b="0" i="0" kern="1200" dirty="0" smtClean="0">
                <a:solidFill>
                  <a:schemeClr val="tx1"/>
                </a:solidFill>
                <a:effectLst/>
                <a:latin typeface="+mn-lt"/>
                <a:ea typeface="+mn-ea"/>
                <a:cs typeface="+mn-cs"/>
              </a:rPr>
              <a:t>, </a:t>
            </a:r>
            <a:r>
              <a:rPr lang="en-US" dirty="0" smtClean="0"/>
              <a:t>form-group</a:t>
            </a:r>
            <a:r>
              <a:rPr lang="en-US" sz="1200" b="0" i="0" kern="1200" dirty="0" smtClean="0">
                <a:solidFill>
                  <a:schemeClr val="tx1"/>
                </a:solidFill>
                <a:effectLst/>
                <a:latin typeface="+mn-lt"/>
                <a:ea typeface="+mn-ea"/>
                <a:cs typeface="+mn-cs"/>
              </a:rPr>
              <a:t>, </a:t>
            </a:r>
            <a:r>
              <a:rPr lang="en-US" dirty="0" smtClean="0"/>
              <a:t>form-control</a:t>
            </a:r>
            <a:r>
              <a:rPr lang="en-US" sz="1200" b="0" i="0" kern="1200" dirty="0" smtClean="0">
                <a:solidFill>
                  <a:schemeClr val="tx1"/>
                </a:solidFill>
                <a:effectLst/>
                <a:latin typeface="+mn-lt"/>
                <a:ea typeface="+mn-ea"/>
                <a:cs typeface="+mn-cs"/>
              </a:rPr>
              <a:t>, and </a:t>
            </a:r>
            <a:r>
              <a:rPr lang="en-US" dirty="0" err="1" smtClean="0"/>
              <a:t>btn</a:t>
            </a:r>
            <a:r>
              <a:rPr lang="en-US" sz="1200" b="0" i="0" kern="1200" dirty="0" smtClean="0">
                <a:solidFill>
                  <a:schemeClr val="tx1"/>
                </a:solidFill>
                <a:effectLst/>
                <a:latin typeface="+mn-lt"/>
                <a:ea typeface="+mn-ea"/>
                <a:cs typeface="+mn-cs"/>
              </a:rPr>
              <a:t> classes or the styles of any external library. Angular apps can use any CSS library or none at all.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1672317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won't work at all unless you bind to an event.</a:t>
            </a:r>
          </a:p>
          <a:p>
            <a:r>
              <a:rPr lang="en-US" sz="1200" b="0" i="0" kern="1200" dirty="0" smtClean="0">
                <a:solidFill>
                  <a:schemeClr val="tx1"/>
                </a:solidFill>
                <a:effectLst/>
                <a:latin typeface="+mn-lt"/>
                <a:ea typeface="+mn-ea"/>
                <a:cs typeface="+mn-cs"/>
              </a:rPr>
              <a:t>Angular updates the bindings (and therefore the screen) only if the app does something in response to asynchronous events, such as keystrokes. This example code binds the </a:t>
            </a:r>
            <a:r>
              <a:rPr lang="en-US" sz="1200" b="0" i="0" kern="1200" dirty="0" err="1" smtClean="0">
                <a:solidFill>
                  <a:schemeClr val="tx1"/>
                </a:solidFill>
                <a:effectLst/>
                <a:latin typeface="+mn-lt"/>
                <a:ea typeface="+mn-ea"/>
                <a:cs typeface="+mn-cs"/>
              </a:rPr>
              <a:t>keyup</a:t>
            </a:r>
            <a:r>
              <a:rPr lang="en-US" sz="1200" b="0" i="0" kern="1200" dirty="0" smtClean="0">
                <a:solidFill>
                  <a:schemeClr val="tx1"/>
                </a:solidFill>
                <a:effectLst/>
                <a:latin typeface="+mn-lt"/>
                <a:ea typeface="+mn-ea"/>
                <a:cs typeface="+mn-cs"/>
              </a:rPr>
              <a:t> event to the number 0, the shortest template statement possible. While the statement does nothing useful, it satisfies </a:t>
            </a:r>
            <a:r>
              <a:rPr lang="en-US" sz="1200" b="0" i="0" kern="1200" dirty="0" err="1" smtClean="0">
                <a:solidFill>
                  <a:schemeClr val="tx1"/>
                </a:solidFill>
                <a:effectLst/>
                <a:latin typeface="+mn-lt"/>
                <a:ea typeface="+mn-ea"/>
                <a:cs typeface="+mn-cs"/>
              </a:rPr>
              <a:t>Angular's</a:t>
            </a:r>
            <a:r>
              <a:rPr lang="en-US" sz="1200" b="0" i="0" kern="1200" dirty="0" smtClean="0">
                <a:solidFill>
                  <a:schemeClr val="tx1"/>
                </a:solidFill>
                <a:effectLst/>
                <a:latin typeface="+mn-lt"/>
                <a:ea typeface="+mn-ea"/>
                <a:cs typeface="+mn-cs"/>
              </a:rPr>
              <a:t> requirement so that Angular will update the screen.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04649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smtClean="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smtClean="0"/>
              <a:t>Date of Publishing</a:t>
            </a:r>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smtClean="0"/>
              <a:t>Topic 1</a:t>
            </a:r>
          </a:p>
          <a:p>
            <a:pPr lvl="1"/>
            <a:r>
              <a:rPr lang="en-US" dirty="0" smtClean="0"/>
              <a:t>Sub Topic 1</a:t>
            </a:r>
          </a:p>
          <a:p>
            <a:pPr lvl="1"/>
            <a:r>
              <a:rPr lang="en-US" dirty="0" smtClean="0"/>
              <a:t>Sub Topic 2</a:t>
            </a:r>
          </a:p>
          <a:p>
            <a:pPr lvl="0"/>
            <a:r>
              <a:rPr lang="en-US" dirty="0" smtClean="0"/>
              <a:t>Topic 2</a:t>
            </a:r>
          </a:p>
          <a:p>
            <a:pPr lvl="1"/>
            <a:r>
              <a:rPr lang="en-US" dirty="0" smtClean="0"/>
              <a:t>Sub Topic 1</a:t>
            </a:r>
          </a:p>
          <a:p>
            <a:pPr lvl="1"/>
            <a:r>
              <a:rPr lang="en-US" dirty="0" smtClean="0"/>
              <a:t>Sub Topic 2</a:t>
            </a:r>
          </a:p>
          <a:p>
            <a:pPr lvl="0"/>
            <a:r>
              <a:rPr lang="en-US" dirty="0" smtClean="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Contents</a:t>
            </a:r>
            <a:endParaRPr lang="en-US" dirty="0"/>
          </a:p>
        </p:txBody>
      </p:sp>
    </p:spTree>
    <p:extLst>
      <p:ext uri="{BB962C8B-B14F-4D97-AF65-F5344CB8AC3E}">
        <p14:creationId xmlns:p14="http://schemas.microsoft.com/office/powerpoint/2010/main" val="14325520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smtClean="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5/12/20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smtClean="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smtClean="0"/>
              <a:t>Date of Publishing</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36559567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1840955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smtClean="0"/>
              <a:t>Text</a:t>
            </a:r>
          </a:p>
        </p:txBody>
      </p:sp>
    </p:spTree>
    <p:extLst>
      <p:ext uri="{BB962C8B-B14F-4D97-AF65-F5344CB8AC3E}">
        <p14:creationId xmlns:p14="http://schemas.microsoft.com/office/powerpoint/2010/main" val="534222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smtClean="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Demonstration</a:t>
            </a:r>
            <a:endParaRPr lang="en-US" dirty="0"/>
          </a:p>
        </p:txBody>
      </p:sp>
    </p:spTree>
    <p:extLst>
      <p:ext uri="{BB962C8B-B14F-4D97-AF65-F5344CB8AC3E}">
        <p14:creationId xmlns:p14="http://schemas.microsoft.com/office/powerpoint/2010/main" val="2689089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smtClean="0"/>
              <a:t>Heading/Thank You</a:t>
            </a:r>
          </a:p>
        </p:txBody>
      </p:sp>
    </p:spTree>
    <p:extLst>
      <p:ext uri="{BB962C8B-B14F-4D97-AF65-F5344CB8AC3E}">
        <p14:creationId xmlns:p14="http://schemas.microsoft.com/office/powerpoint/2010/main" val="3074599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Code Snippet</a:t>
            </a:r>
            <a:endParaRPr lang="en-US" dirty="0"/>
          </a:p>
        </p:txBody>
      </p:sp>
    </p:spTree>
    <p:extLst>
      <p:ext uri="{BB962C8B-B14F-4D97-AF65-F5344CB8AC3E}">
        <p14:creationId xmlns:p14="http://schemas.microsoft.com/office/powerpoint/2010/main" val="5901606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r>
              <a:rPr lang="en-US" smtClean="0"/>
              <a:t>Click icon to add picture</a:t>
            </a:r>
            <a:endParaRPr lang="en-IN" dirty="0"/>
          </a:p>
        </p:txBody>
      </p:sp>
    </p:spTree>
    <p:extLst>
      <p:ext uri="{BB962C8B-B14F-4D97-AF65-F5344CB8AC3E}">
        <p14:creationId xmlns:p14="http://schemas.microsoft.com/office/powerpoint/2010/main" val="34325712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smtClean="0"/>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Tree>
    <p:extLst>
      <p:ext uri="{BB962C8B-B14F-4D97-AF65-F5344CB8AC3E}">
        <p14:creationId xmlns:p14="http://schemas.microsoft.com/office/powerpoint/2010/main" val="24068291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smtClean="0"/>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Table</a:t>
            </a:r>
            <a:endParaRPr lang="en-US" dirty="0"/>
          </a:p>
        </p:txBody>
      </p:sp>
    </p:spTree>
    <p:extLst>
      <p:ext uri="{BB962C8B-B14F-4D97-AF65-F5344CB8AC3E}">
        <p14:creationId xmlns:p14="http://schemas.microsoft.com/office/powerpoint/2010/main" val="7858597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3655956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theme" Target="../theme/theme2.xml"/><Relationship Id="rId5" Type="http://schemas.openxmlformats.org/officeDocument/2006/relationships/image" Target="../media/image2.jpe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5/12/20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angular.io/api/forms/FormContro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angular.io/api/forms/FormContro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s://angular.io/api/forms/FormControl" TargetMode="External"/><Relationship Id="rId4" Type="http://schemas.openxmlformats.org/officeDocument/2006/relationships/hyperlink" Target="https://angular.io/api/forms/FormGroup" TargetMode="External"/><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4" Type="http://schemas.openxmlformats.org/officeDocument/2006/relationships/hyperlink" Target="https://angular.io/api/forms/FormGroup" TargetMode="External"/><Relationship Id="rId5" Type="http://schemas.openxmlformats.org/officeDocument/2006/relationships/hyperlink" Target="https://angular.io/api/core/testing/inject" TargetMode="External"/><Relationship Id="rId6" Type="http://schemas.openxmlformats.org/officeDocument/2006/relationships/hyperlink" Target="https://angular.io/api/forms/FormControl" TargetMode="External"/><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4" Type="http://schemas.openxmlformats.org/officeDocument/2006/relationships/hyperlink" Target="https://angular.io/api/forms/FormGroup" TargetMode="External"/><Relationship Id="rId5" Type="http://schemas.openxmlformats.org/officeDocument/2006/relationships/hyperlink" Target="https://angular.io/api/forms/Validators" TargetMode="External"/><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Angular6</a:t>
            </a:r>
            <a:br>
              <a:rPr lang="en-US" sz="7200" dirty="0" smtClean="0"/>
            </a:br>
            <a:r>
              <a:rPr lang="en-US" sz="7200" dirty="0" smtClean="0"/>
              <a:t>Forms</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smtClean="0">
                <a:solidFill>
                  <a:schemeClr val="tx1"/>
                </a:solidFill>
              </a:rPr>
              <a:t>Shalini</a:t>
            </a:r>
            <a:r>
              <a:rPr lang="en-US" sz="2800" dirty="0" smtClean="0">
                <a:solidFill>
                  <a:schemeClr val="tx1"/>
                </a:solidFill>
              </a:rPr>
              <a:t> Mittal</a:t>
            </a:r>
          </a:p>
          <a:p>
            <a:r>
              <a:rPr lang="en-US" sz="2800" dirty="0" smtClean="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Forms Module</a:t>
            </a:r>
            <a:endParaRPr lang="en-US" dirty="0"/>
          </a:p>
        </p:txBody>
      </p:sp>
      <p:sp>
        <p:nvSpPr>
          <p:cNvPr id="3" name="TextBox 2"/>
          <p:cNvSpPr txBox="1"/>
          <p:nvPr/>
        </p:nvSpPr>
        <p:spPr>
          <a:xfrm>
            <a:off x="395536" y="898842"/>
            <a:ext cx="8208912" cy="3139321"/>
          </a:xfrm>
          <a:prstGeom prst="rect">
            <a:avLst/>
          </a:prstGeom>
          <a:noFill/>
        </p:spPr>
        <p:txBody>
          <a:bodyPr wrap="square" rtlCol="0">
            <a:spAutoFit/>
          </a:bodyPr>
          <a:lstStyle/>
          <a:p>
            <a:pPr marL="285750" indent="-285750">
              <a:buFont typeface="Arial" charset="0"/>
              <a:buChar char="•"/>
            </a:pPr>
            <a:r>
              <a:rPr lang="en-US" dirty="0" smtClean="0"/>
              <a:t>Add the </a:t>
            </a:r>
            <a:r>
              <a:rPr lang="en-US" dirty="0" err="1" smtClean="0"/>
              <a:t>FormsModule</a:t>
            </a:r>
            <a:r>
              <a:rPr lang="en-US" dirty="0" smtClean="0"/>
              <a:t> in </a:t>
            </a:r>
            <a:r>
              <a:rPr lang="en-US" dirty="0" err="1" smtClean="0"/>
              <a:t>app.module.ts</a:t>
            </a:r>
            <a:r>
              <a:rPr lang="en-US" dirty="0" smtClean="0"/>
              <a:t> file</a:t>
            </a:r>
          </a:p>
          <a:p>
            <a:pPr marL="285750" indent="-285750">
              <a:buFont typeface="Arial" charset="0"/>
              <a:buChar char="•"/>
            </a:pPr>
            <a:r>
              <a:rPr lang="en-US" dirty="0" smtClean="0"/>
              <a:t>It provides wit 3 directives : </a:t>
            </a:r>
            <a:r>
              <a:rPr lang="en-US" dirty="0" err="1" smtClean="0"/>
              <a:t>ngFrom</a:t>
            </a:r>
            <a:r>
              <a:rPr lang="en-US" dirty="0" smtClean="0"/>
              <a:t>, </a:t>
            </a:r>
            <a:r>
              <a:rPr lang="en-US" dirty="0" err="1" smtClean="0"/>
              <a:t>ngModel</a:t>
            </a:r>
            <a:r>
              <a:rPr lang="en-US" dirty="0" smtClean="0"/>
              <a:t> and </a:t>
            </a:r>
            <a:r>
              <a:rPr lang="en-US" dirty="0" err="1" smtClean="0"/>
              <a:t>ngModelFormGroup</a:t>
            </a:r>
            <a:endParaRPr lang="en-US" dirty="0" smtClean="0"/>
          </a:p>
          <a:p>
            <a:pPr marL="285750" indent="-285750">
              <a:buFont typeface="Arial" charset="0"/>
              <a:buChar char="•"/>
            </a:pPr>
            <a:r>
              <a:rPr lang="en-US" dirty="0" smtClean="0"/>
              <a:t>Add the following on the form tag : </a:t>
            </a:r>
            <a:r>
              <a:rPr lang="en-US" dirty="0"/>
              <a:t/>
            </a:r>
            <a:br>
              <a:rPr lang="en-US" dirty="0"/>
            </a:br>
            <a:r>
              <a:rPr lang="en-US" dirty="0"/>
              <a:t>&lt;form </a:t>
            </a:r>
            <a:r>
              <a:rPr lang="en-US" dirty="0" smtClean="0"/>
              <a:t>#</a:t>
            </a:r>
            <a:r>
              <a:rPr lang="en-US" dirty="0" err="1" smtClean="0"/>
              <a:t>Blogform</a:t>
            </a:r>
            <a:r>
              <a:rPr lang="en-US" dirty="0" smtClean="0"/>
              <a:t> </a:t>
            </a:r>
            <a:r>
              <a:rPr lang="en-US" dirty="0"/>
              <a:t>="</a:t>
            </a:r>
            <a:r>
              <a:rPr lang="en-US" dirty="0" err="1"/>
              <a:t>ngForm</a:t>
            </a:r>
            <a:r>
              <a:rPr lang="en-US" dirty="0" smtClean="0"/>
              <a:t>"&gt;</a:t>
            </a:r>
            <a:br>
              <a:rPr lang="en-US" dirty="0" smtClean="0"/>
            </a:br>
            <a:r>
              <a:rPr lang="en-US" dirty="0" smtClean="0"/>
              <a:t>{{</a:t>
            </a:r>
            <a:r>
              <a:rPr lang="en-US" dirty="0" err="1" smtClean="0"/>
              <a:t>Blogform.value</a:t>
            </a:r>
            <a:r>
              <a:rPr lang="en-US" dirty="0" smtClean="0"/>
              <a:t> </a:t>
            </a:r>
            <a:r>
              <a:rPr lang="en-US" dirty="0"/>
              <a:t>| </a:t>
            </a:r>
            <a:r>
              <a:rPr lang="en-US" dirty="0" err="1"/>
              <a:t>json</a:t>
            </a:r>
            <a:r>
              <a:rPr lang="en-US" dirty="0" smtClean="0"/>
              <a:t>}}</a:t>
            </a:r>
          </a:p>
          <a:p>
            <a:pPr marL="285750" indent="-285750">
              <a:buFont typeface="Arial" charset="0"/>
              <a:buChar char="•"/>
            </a:pPr>
            <a:r>
              <a:rPr lang="en-US" dirty="0" smtClean="0"/>
              <a:t>It prints nothing as angular </a:t>
            </a:r>
            <a:r>
              <a:rPr lang="en-US" dirty="0" err="1" smtClean="0"/>
              <a:t>ngForm</a:t>
            </a:r>
            <a:r>
              <a:rPr lang="en-US" dirty="0" smtClean="0"/>
              <a:t> does not tracks by default for all the controls.</a:t>
            </a:r>
          </a:p>
          <a:p>
            <a:pPr marL="285750" indent="-285750">
              <a:buFont typeface="Arial" charset="0"/>
              <a:buChar char="•"/>
            </a:pPr>
            <a:r>
              <a:rPr lang="en-US" dirty="0" smtClean="0"/>
              <a:t>To tell which controls to track add </a:t>
            </a:r>
            <a:r>
              <a:rPr lang="en-US" dirty="0" err="1" smtClean="0"/>
              <a:t>ngModel</a:t>
            </a:r>
            <a:r>
              <a:rPr lang="en-US" dirty="0" smtClean="0"/>
              <a:t> to all the controls: </a:t>
            </a:r>
            <a:r>
              <a:rPr lang="en-US" dirty="0"/>
              <a:t/>
            </a:r>
            <a:br>
              <a:rPr lang="en-US" dirty="0"/>
            </a:br>
            <a:r>
              <a:rPr lang="en-US" dirty="0"/>
              <a:t>&lt;input type="text" class="form-control" id</a:t>
            </a:r>
            <a:r>
              <a:rPr lang="en-US" dirty="0" smtClean="0"/>
              <a:t>=”</a:t>
            </a:r>
            <a:r>
              <a:rPr lang="en-US" dirty="0" err="1" smtClean="0"/>
              <a:t>Blogset</a:t>
            </a:r>
            <a:r>
              <a:rPr lang="en-US" dirty="0" smtClean="0"/>
              <a:t>" </a:t>
            </a:r>
            <a:r>
              <a:rPr lang="en-US" dirty="0"/>
              <a:t>required </a:t>
            </a:r>
            <a:r>
              <a:rPr lang="en-US" dirty="0" err="1" smtClean="0"/>
              <a:t>ngModel</a:t>
            </a:r>
            <a:r>
              <a:rPr lang="en-US" dirty="0" smtClean="0"/>
              <a:t> name=‘title’/&gt;</a:t>
            </a:r>
            <a:endParaRPr lang="en-US" dirty="0"/>
          </a:p>
          <a:p>
            <a:pPr marL="285750" indent="-285750">
              <a:buFont typeface="Arial" charset="0"/>
              <a:buChar char="•"/>
            </a:pPr>
            <a:r>
              <a:rPr lang="en-US" dirty="0" smtClean="0"/>
              <a:t>With </a:t>
            </a:r>
            <a:r>
              <a:rPr lang="en-US" dirty="0" err="1" smtClean="0"/>
              <a:t>ngModel</a:t>
            </a:r>
            <a:r>
              <a:rPr lang="en-US" dirty="0" smtClean="0"/>
              <a:t> name attribute is mandatory .</a:t>
            </a: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153537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Bind Date to Model</a:t>
            </a:r>
            <a:endParaRPr lang="en-US" dirty="0"/>
          </a:p>
        </p:txBody>
      </p:sp>
      <p:sp>
        <p:nvSpPr>
          <p:cNvPr id="3" name="TextBox 2"/>
          <p:cNvSpPr txBox="1"/>
          <p:nvPr/>
        </p:nvSpPr>
        <p:spPr>
          <a:xfrm>
            <a:off x="395536" y="898842"/>
            <a:ext cx="8208912" cy="2862322"/>
          </a:xfrm>
          <a:prstGeom prst="rect">
            <a:avLst/>
          </a:prstGeom>
          <a:noFill/>
        </p:spPr>
        <p:txBody>
          <a:bodyPr wrap="square" rtlCol="0">
            <a:spAutoFit/>
          </a:bodyPr>
          <a:lstStyle/>
          <a:p>
            <a:pPr marL="285750" indent="-285750">
              <a:buFont typeface="Arial" charset="0"/>
              <a:buChar char="•"/>
            </a:pPr>
            <a:r>
              <a:rPr lang="en-US" dirty="0"/>
              <a:t>Lets bind the form controls with the </a:t>
            </a:r>
            <a:r>
              <a:rPr lang="en-US" dirty="0" smtClean="0"/>
              <a:t>Blog class </a:t>
            </a:r>
            <a:r>
              <a:rPr lang="en-US" dirty="0"/>
              <a:t>created</a:t>
            </a:r>
          </a:p>
          <a:p>
            <a:pPr marL="285750" indent="-285750">
              <a:buFont typeface="Arial" charset="0"/>
              <a:buChar char="•"/>
            </a:pPr>
            <a:r>
              <a:rPr lang="en-US" dirty="0"/>
              <a:t>Bind the properties of the model using </a:t>
            </a:r>
            <a:r>
              <a:rPr lang="en-US" dirty="0" err="1"/>
              <a:t>ngModel</a:t>
            </a:r>
            <a:r>
              <a:rPr lang="en-US" dirty="0"/>
              <a:t> directive in [].</a:t>
            </a:r>
          </a:p>
          <a:p>
            <a:pPr marL="285750" indent="-285750">
              <a:buFont typeface="Arial" charset="0"/>
              <a:buChar char="•"/>
            </a:pPr>
            <a:r>
              <a:rPr lang="en-US" dirty="0"/>
              <a:t>Update all form controls by replacing </a:t>
            </a:r>
            <a:r>
              <a:rPr lang="en-US" dirty="0" err="1"/>
              <a:t>ngModel</a:t>
            </a:r>
            <a:r>
              <a:rPr lang="en-US" dirty="0"/>
              <a:t> as follows : </a:t>
            </a:r>
            <a:br>
              <a:rPr lang="en-US" dirty="0"/>
            </a:br>
            <a:r>
              <a:rPr lang="en-US" dirty="0"/>
              <a:t>[</a:t>
            </a:r>
            <a:r>
              <a:rPr lang="en-US" dirty="0" err="1"/>
              <a:t>ngModel</a:t>
            </a:r>
            <a:r>
              <a:rPr lang="en-US" dirty="0" smtClean="0"/>
              <a:t>]=”</a:t>
            </a:r>
            <a:r>
              <a:rPr lang="en-US" dirty="0" err="1" smtClean="0"/>
              <a:t>Blog.title</a:t>
            </a:r>
            <a:r>
              <a:rPr lang="en-US" dirty="0" smtClean="0"/>
              <a:t>"</a:t>
            </a:r>
            <a:endParaRPr lang="en-US" dirty="0"/>
          </a:p>
          <a:p>
            <a:pPr marL="285750" indent="-285750">
              <a:buFont typeface="Arial" charset="0"/>
              <a:buChar char="•"/>
            </a:pPr>
            <a:r>
              <a:rPr lang="en-US" dirty="0"/>
              <a:t>Add </a:t>
            </a:r>
            <a:r>
              <a:rPr lang="en-US" dirty="0" smtClean="0"/>
              <a:t>{{</a:t>
            </a:r>
            <a:r>
              <a:rPr lang="en-US" dirty="0" err="1" smtClean="0"/>
              <a:t>Blog|json</a:t>
            </a:r>
            <a:r>
              <a:rPr lang="en-US" dirty="0"/>
              <a:t>}} on the form as well.</a:t>
            </a:r>
          </a:p>
          <a:p>
            <a:pPr marL="285750" indent="-285750">
              <a:buFont typeface="Arial" charset="0"/>
              <a:buChar char="•"/>
            </a:pPr>
            <a:r>
              <a:rPr lang="en-US" dirty="0"/>
              <a:t>Now when we make changes in the form controls it updates </a:t>
            </a:r>
            <a:r>
              <a:rPr lang="en-US" dirty="0" smtClean="0"/>
              <a:t>the </a:t>
            </a:r>
            <a:r>
              <a:rPr lang="en-US" dirty="0" err="1" smtClean="0"/>
              <a:t>Blogform</a:t>
            </a:r>
            <a:r>
              <a:rPr lang="en-US" dirty="0" smtClean="0"/>
              <a:t> </a:t>
            </a:r>
            <a:r>
              <a:rPr lang="en-US" dirty="0"/>
              <a:t>but not the model.</a:t>
            </a:r>
          </a:p>
          <a:p>
            <a:pPr marL="285750" indent="-285750">
              <a:buFont typeface="Arial" charset="0"/>
              <a:buChar char="•"/>
            </a:pPr>
            <a:r>
              <a:rPr lang="en-US" dirty="0"/>
              <a:t>To achieve this apply 2 way data binding as follows :</a:t>
            </a:r>
            <a:br>
              <a:rPr lang="en-US" dirty="0"/>
            </a:br>
            <a:r>
              <a:rPr lang="en-US" dirty="0"/>
              <a:t>[(</a:t>
            </a:r>
            <a:r>
              <a:rPr lang="en-US" dirty="0" err="1"/>
              <a:t>ngModel</a:t>
            </a:r>
            <a:r>
              <a:rPr lang="en-US" dirty="0" smtClean="0"/>
              <a:t>)]=”</a:t>
            </a:r>
            <a:r>
              <a:rPr lang="en-US" dirty="0" err="1" smtClean="0"/>
              <a:t>Blog.title</a:t>
            </a:r>
            <a:r>
              <a:rPr lang="en-US" dirty="0" smtClean="0"/>
              <a:t>"</a:t>
            </a: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3614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Track Control State and Validity</a:t>
            </a:r>
            <a:endParaRPr lang="en-US" dirty="0"/>
          </a:p>
        </p:txBody>
      </p:sp>
      <p:sp>
        <p:nvSpPr>
          <p:cNvPr id="3" name="TextBox 2"/>
          <p:cNvSpPr txBox="1"/>
          <p:nvPr/>
        </p:nvSpPr>
        <p:spPr>
          <a:xfrm>
            <a:off x="395536" y="764704"/>
            <a:ext cx="8208912" cy="5909310"/>
          </a:xfrm>
          <a:prstGeom prst="rect">
            <a:avLst/>
          </a:prstGeom>
          <a:noFill/>
        </p:spPr>
        <p:txBody>
          <a:bodyPr wrap="square" rtlCol="0">
            <a:spAutoFit/>
          </a:bodyPr>
          <a:lstStyle/>
          <a:p>
            <a:pPr marL="285750" indent="-285750">
              <a:buFont typeface="Arial" charset="0"/>
              <a:buChar char="•"/>
            </a:pPr>
            <a:r>
              <a:rPr lang="en-US" dirty="0"/>
              <a:t>Using </a:t>
            </a:r>
            <a:r>
              <a:rPr lang="en-US" dirty="0" err="1"/>
              <a:t>ngModel</a:t>
            </a:r>
            <a:r>
              <a:rPr lang="en-US" dirty="0"/>
              <a:t> in a form gives you more than just two-way data binding. </a:t>
            </a:r>
            <a:endParaRPr lang="en-US" dirty="0" smtClean="0"/>
          </a:p>
          <a:p>
            <a:pPr marL="285750" indent="-285750">
              <a:buFont typeface="Arial" charset="0"/>
              <a:buChar char="•"/>
            </a:pPr>
            <a:r>
              <a:rPr lang="en-US" dirty="0" smtClean="0"/>
              <a:t>It </a:t>
            </a:r>
            <a:r>
              <a:rPr lang="en-US" dirty="0"/>
              <a:t>also tells you if the user touched the control, if the value changed, or if the value became invalid</a:t>
            </a:r>
            <a:r>
              <a:rPr lang="en-US" dirty="0" smtClean="0"/>
              <a:t>.</a:t>
            </a:r>
          </a:p>
          <a:p>
            <a:pPr marL="285750" indent="-285750">
              <a:buFont typeface="Arial" charset="0"/>
              <a:buChar char="•"/>
            </a:pPr>
            <a:r>
              <a:rPr lang="en-US" dirty="0" smtClean="0"/>
              <a:t>The</a:t>
            </a:r>
            <a:r>
              <a:rPr lang="en-US" dirty="0"/>
              <a:t> </a:t>
            </a:r>
            <a:r>
              <a:rPr lang="en-US" i="1" dirty="0" err="1"/>
              <a:t>NgModel</a:t>
            </a:r>
            <a:r>
              <a:rPr lang="en-US" dirty="0"/>
              <a:t> directive doesn't just track state; it updates the control with special Angular CSS classes that reflect the state. You can leverage those class names to change the appearance of the control</a:t>
            </a:r>
            <a:r>
              <a:rPr lang="en-US" dirty="0" smtClean="0"/>
              <a:t>.</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r>
              <a:rPr lang="en-US" dirty="0" smtClean="0"/>
              <a:t>Temporarily </a:t>
            </a:r>
            <a:r>
              <a:rPr lang="en-US" dirty="0"/>
              <a:t>add a template reference variable named spy to the Name &lt;input&gt; tag and use it to display the input's CSS classes</a:t>
            </a:r>
            <a:r>
              <a:rPr lang="en-US" dirty="0" smtClean="0"/>
              <a:t>.</a:t>
            </a:r>
          </a:p>
          <a:p>
            <a:pPr lvl="1"/>
            <a:r>
              <a:rPr lang="en-US" dirty="0"/>
              <a:t>&lt;input type="text" class="form-control" </a:t>
            </a:r>
            <a:r>
              <a:rPr lang="en-US" dirty="0" smtClean="0"/>
              <a:t>id='</a:t>
            </a:r>
            <a:r>
              <a:rPr lang="en-US" dirty="0" err="1" smtClean="0"/>
              <a:t>fname</a:t>
            </a:r>
            <a:r>
              <a:rPr lang="en-US" dirty="0" smtClean="0"/>
              <a:t>’ </a:t>
            </a:r>
            <a:r>
              <a:rPr lang="en-US" dirty="0"/>
              <a:t>required [(</a:t>
            </a:r>
            <a:r>
              <a:rPr lang="en-US" dirty="0" err="1"/>
              <a:t>ngModel</a:t>
            </a:r>
            <a:r>
              <a:rPr lang="en-US" dirty="0" smtClean="0"/>
              <a:t>)] = ’</a:t>
            </a:r>
            <a:r>
              <a:rPr lang="en-US" dirty="0" err="1" smtClean="0"/>
              <a:t>blog.title</a:t>
            </a:r>
            <a:r>
              <a:rPr lang="en-US" dirty="0" smtClean="0"/>
              <a:t>’  </a:t>
            </a:r>
            <a:r>
              <a:rPr lang="en-US" dirty="0"/>
              <a:t>name</a:t>
            </a:r>
            <a:r>
              <a:rPr lang="en-US" dirty="0" smtClean="0"/>
              <a:t>=‘title' #title&gt; </a:t>
            </a:r>
            <a:endParaRPr lang="en-US" dirty="0"/>
          </a:p>
          <a:p>
            <a:pPr lvl="1"/>
            <a:r>
              <a:rPr lang="en-US" dirty="0"/>
              <a:t>&lt;</a:t>
            </a:r>
            <a:r>
              <a:rPr lang="en-US" dirty="0" err="1"/>
              <a:t>br</a:t>
            </a:r>
            <a:r>
              <a:rPr lang="en-US" dirty="0"/>
              <a:t>&gt;TODO: remove this: </a:t>
            </a:r>
            <a:r>
              <a:rPr lang="en-US" dirty="0" smtClean="0"/>
              <a:t>{{</a:t>
            </a:r>
            <a:r>
              <a:rPr lang="en-US" dirty="0" err="1" smtClean="0"/>
              <a:t>title.className</a:t>
            </a:r>
            <a:r>
              <a:rPr lang="en-US" dirty="0" smtClean="0"/>
              <a:t>}}</a:t>
            </a:r>
          </a:p>
        </p:txBody>
      </p:sp>
      <p:graphicFrame>
        <p:nvGraphicFramePr>
          <p:cNvPr id="2" name="Table 1"/>
          <p:cNvGraphicFramePr>
            <a:graphicFrameLocks noGrp="1"/>
          </p:cNvGraphicFramePr>
          <p:nvPr>
            <p:extLst>
              <p:ext uri="{D42A27DB-BD31-4B8C-83A1-F6EECF244321}">
                <p14:modId xmlns:p14="http://schemas.microsoft.com/office/powerpoint/2010/main" val="2000279290"/>
              </p:ext>
            </p:extLst>
          </p:nvPr>
        </p:nvGraphicFramePr>
        <p:xfrm>
          <a:off x="548640" y="2680020"/>
          <a:ext cx="8208912" cy="2405164"/>
        </p:xfrm>
        <a:graphic>
          <a:graphicData uri="http://schemas.openxmlformats.org/drawingml/2006/table">
            <a:tbl>
              <a:tblPr/>
              <a:tblGrid>
                <a:gridCol w="3458013"/>
                <a:gridCol w="2657598"/>
                <a:gridCol w="2093301"/>
              </a:tblGrid>
              <a:tr h="432046">
                <a:tc>
                  <a:txBody>
                    <a:bodyPr/>
                    <a:lstStyle/>
                    <a:p>
                      <a:pPr algn="l" fontAlgn="t"/>
                      <a:r>
                        <a:rPr lang="en-US" b="1" dirty="0">
                          <a:effectLst/>
                        </a:rPr>
                        <a:t>State</a:t>
                      </a:r>
                    </a:p>
                  </a:txBody>
                  <a:tcPr marL="203200" marR="203200" marT="91440" marB="203200">
                    <a:lnL>
                      <a:noFill/>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1" dirty="0">
                          <a:effectLst/>
                        </a:rPr>
                        <a:t>Class if true</a:t>
                      </a:r>
                    </a:p>
                  </a:txBody>
                  <a:tcPr marL="203200" marR="203200" marT="91440" marB="20320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1" dirty="0">
                          <a:effectLst/>
                        </a:rPr>
                        <a:t>Class if false</a:t>
                      </a:r>
                    </a:p>
                  </a:txBody>
                  <a:tcPr marL="203200" marR="203200" marT="91440" marB="20320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r>
              <a:tr h="612068">
                <a:tc>
                  <a:txBody>
                    <a:bodyPr/>
                    <a:lstStyle/>
                    <a:p>
                      <a:pPr algn="l" fontAlgn="t"/>
                      <a:r>
                        <a:rPr lang="en-US" b="0" dirty="0">
                          <a:effectLst/>
                        </a:rPr>
                        <a:t>The control has been visited.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a:effectLst/>
                        </a:rPr>
                        <a:t>ng-touched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a:effectLst/>
                        </a:rPr>
                        <a:t>ng-untouched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r>
              <a:tr h="612068">
                <a:tc>
                  <a:txBody>
                    <a:bodyPr/>
                    <a:lstStyle/>
                    <a:p>
                      <a:pPr algn="l" fontAlgn="t"/>
                      <a:r>
                        <a:rPr lang="en-US" b="0" dirty="0">
                          <a:effectLst/>
                        </a:rPr>
                        <a:t>The control's value has changed.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a:effectLst/>
                        </a:rPr>
                        <a:t>ng-dirty</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a:effectLst/>
                        </a:rPr>
                        <a:t>ng-pristine</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r>
              <a:tr h="612068">
                <a:tc>
                  <a:txBody>
                    <a:bodyPr/>
                    <a:lstStyle/>
                    <a:p>
                      <a:pPr algn="l" fontAlgn="t"/>
                      <a:r>
                        <a:rPr lang="en-US" b="0" dirty="0">
                          <a:effectLst/>
                        </a:rPr>
                        <a:t>The control's value is valid.</a:t>
                      </a:r>
                    </a:p>
                  </a:txBody>
                  <a:tcPr marL="203200" marR="203200" marT="0" marB="203200">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b="0">
                          <a:effectLst/>
                        </a:rPr>
                        <a:t>ng-valid</a:t>
                      </a:r>
                    </a:p>
                  </a:txBody>
                  <a:tcPr marL="203200" marR="203200" marT="0" marB="203200">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b="0" dirty="0">
                          <a:effectLst/>
                        </a:rPr>
                        <a:t>ng-invalid</a:t>
                      </a:r>
                    </a:p>
                  </a:txBody>
                  <a:tcPr marL="203200" marR="203200" marT="0" marB="203200">
                    <a:lnL>
                      <a:noFill/>
                    </a:lnL>
                    <a:lnR>
                      <a:noFill/>
                    </a:lnR>
                    <a:lnT w="12700" cap="flat" cmpd="sng" algn="ctr">
                      <a:solidFill>
                        <a:srgbClr val="DBDBDB"/>
                      </a:solidFill>
                      <a:prstDash val="solid"/>
                      <a:round/>
                      <a:headEnd type="none" w="med" len="med"/>
                      <a:tailEnd type="none" w="med" len="med"/>
                    </a:lnT>
                    <a:lnB>
                      <a:noFill/>
                    </a:lnB>
                    <a:solidFill>
                      <a:srgbClr val="FAFAFA"/>
                    </a:solidFill>
                  </a:tcPr>
                </a:tc>
              </a:tr>
            </a:tbl>
          </a:graphicData>
        </a:graphic>
      </p:graphicFrame>
    </p:spTree>
    <p:extLst>
      <p:ext uri="{BB962C8B-B14F-4D97-AF65-F5344CB8AC3E}">
        <p14:creationId xmlns:p14="http://schemas.microsoft.com/office/powerpoint/2010/main" val="130124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smtClean="0"/>
              <a:t>ngModel</a:t>
            </a:r>
            <a:r>
              <a:rPr lang="en-US" dirty="0" smtClean="0"/>
              <a:t> Properties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66086493"/>
              </p:ext>
            </p:extLst>
          </p:nvPr>
        </p:nvGraphicFramePr>
        <p:xfrm>
          <a:off x="1619672" y="908720"/>
          <a:ext cx="6115611" cy="4241368"/>
        </p:xfrm>
        <a:graphic>
          <a:graphicData uri="http://schemas.openxmlformats.org/drawingml/2006/table">
            <a:tbl>
              <a:tblPr/>
              <a:tblGrid>
                <a:gridCol w="3458013"/>
                <a:gridCol w="2657598"/>
              </a:tblGrid>
              <a:tr h="432046">
                <a:tc>
                  <a:txBody>
                    <a:bodyPr/>
                    <a:lstStyle/>
                    <a:p>
                      <a:pPr algn="l" fontAlgn="t"/>
                      <a:r>
                        <a:rPr lang="en-US" b="1" dirty="0" smtClean="0">
                          <a:effectLst/>
                        </a:rPr>
                        <a:t>Class</a:t>
                      </a:r>
                      <a:endParaRPr lang="en-US" b="1" dirty="0">
                        <a:effectLst/>
                      </a:endParaRPr>
                    </a:p>
                  </a:txBody>
                  <a:tcPr marL="203200" marR="203200" marT="91440" marB="203200">
                    <a:lnL>
                      <a:noFill/>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1" dirty="0" smtClean="0">
                          <a:effectLst/>
                        </a:rPr>
                        <a:t>Property</a:t>
                      </a:r>
                      <a:endParaRPr lang="en-US" b="1" dirty="0">
                        <a:effectLst/>
                      </a:endParaRPr>
                    </a:p>
                  </a:txBody>
                  <a:tcPr marL="203200" marR="203200" marT="91440" marB="20320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r>
              <a:tr h="612068">
                <a:tc>
                  <a:txBody>
                    <a:bodyPr/>
                    <a:lstStyle/>
                    <a:p>
                      <a:pPr algn="l" fontAlgn="t"/>
                      <a:r>
                        <a:rPr lang="en-US" b="0" dirty="0" smtClean="0">
                          <a:effectLst/>
                        </a:rPr>
                        <a:t>ng-untouched</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smtClean="0">
                          <a:effectLst/>
                        </a:rPr>
                        <a:t>untouched</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r>
              <a:tr h="612068">
                <a:tc>
                  <a:txBody>
                    <a:bodyPr/>
                    <a:lstStyle/>
                    <a:p>
                      <a:pPr algn="l" fontAlgn="t"/>
                      <a:r>
                        <a:rPr lang="en-US" b="0" dirty="0" smtClean="0">
                          <a:effectLst/>
                        </a:rPr>
                        <a:t>ng-touched</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smtClean="0">
                          <a:effectLst/>
                        </a:rPr>
                        <a:t>touched</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r>
              <a:tr h="612068">
                <a:tc>
                  <a:txBody>
                    <a:bodyPr/>
                    <a:lstStyle/>
                    <a:p>
                      <a:pPr algn="l" fontAlgn="t"/>
                      <a:r>
                        <a:rPr lang="en-US" b="0" dirty="0" smtClean="0">
                          <a:effectLst/>
                        </a:rPr>
                        <a:t>ng-pristine</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smtClean="0">
                          <a:effectLst/>
                        </a:rPr>
                        <a:t>pristine</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r>
              <a:tr h="612068">
                <a:tc>
                  <a:txBody>
                    <a:bodyPr/>
                    <a:lstStyle/>
                    <a:p>
                      <a:pPr algn="l" fontAlgn="t"/>
                      <a:r>
                        <a:rPr lang="en-US" b="0" dirty="0" smtClean="0">
                          <a:effectLst/>
                        </a:rPr>
                        <a:t>ng-dirty</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smtClean="0">
                          <a:effectLst/>
                        </a:rPr>
                        <a:t>dirty</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r>
              <a:tr h="612068">
                <a:tc>
                  <a:txBody>
                    <a:bodyPr/>
                    <a:lstStyle/>
                    <a:p>
                      <a:pPr algn="l" fontAlgn="t"/>
                      <a:r>
                        <a:rPr lang="en-US" b="0" dirty="0" smtClean="0">
                          <a:effectLst/>
                        </a:rPr>
                        <a:t>ng-valid</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smtClean="0">
                          <a:effectLst/>
                        </a:rPr>
                        <a:t>valid</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r>
              <a:tr h="612068">
                <a:tc>
                  <a:txBody>
                    <a:bodyPr/>
                    <a:lstStyle/>
                    <a:p>
                      <a:pPr algn="l" fontAlgn="t"/>
                      <a:r>
                        <a:rPr lang="en-US" b="0" dirty="0" smtClean="0">
                          <a:effectLst/>
                        </a:rPr>
                        <a:t>ng-invalid</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b="0" dirty="0" smtClean="0">
                          <a:effectLst/>
                        </a:rPr>
                        <a:t>invalid</a:t>
                      </a:r>
                      <a:endParaRPr lang="en-US" b="0" dirty="0">
                        <a:effectLst/>
                      </a:endParaRPr>
                    </a:p>
                  </a:txBody>
                  <a:tcPr marL="203200" marR="203200" marT="0" marB="203200">
                    <a:lnL>
                      <a:noFill/>
                    </a:lnL>
                    <a:lnR>
                      <a:noFill/>
                    </a:lnR>
                    <a:lnT w="12700" cap="flat" cmpd="sng" algn="ctr">
                      <a:solidFill>
                        <a:srgbClr val="DBDBDB"/>
                      </a:solidFill>
                      <a:prstDash val="solid"/>
                      <a:round/>
                      <a:headEnd type="none" w="med" len="med"/>
                      <a:tailEnd type="none" w="med" len="med"/>
                    </a:lnT>
                    <a:lnB>
                      <a:noFill/>
                    </a:lnB>
                    <a:solidFill>
                      <a:srgbClr val="FAFAFA"/>
                    </a:solidFill>
                  </a:tcPr>
                </a:tc>
              </a:tr>
            </a:tbl>
          </a:graphicData>
        </a:graphic>
      </p:graphicFrame>
      <p:sp>
        <p:nvSpPr>
          <p:cNvPr id="5" name="TextBox 4"/>
          <p:cNvSpPr txBox="1"/>
          <p:nvPr/>
        </p:nvSpPr>
        <p:spPr>
          <a:xfrm>
            <a:off x="251520" y="5085184"/>
            <a:ext cx="8352928" cy="923330"/>
          </a:xfrm>
          <a:prstGeom prst="rect">
            <a:avLst/>
          </a:prstGeom>
          <a:noFill/>
        </p:spPr>
        <p:txBody>
          <a:bodyPr wrap="square" rtlCol="0">
            <a:spAutoFit/>
          </a:bodyPr>
          <a:lstStyle/>
          <a:p>
            <a:pPr marL="285750" indent="-285750">
              <a:buFont typeface="Arial" charset="0"/>
              <a:buChar char="•"/>
            </a:pPr>
            <a:r>
              <a:rPr lang="en-US" dirty="0" smtClean="0"/>
              <a:t>To get reference to these properties, add </a:t>
            </a:r>
            <a:r>
              <a:rPr lang="en-US" dirty="0" err="1" smtClean="0"/>
              <a:t>ngModel</a:t>
            </a:r>
            <a:r>
              <a:rPr lang="en-US" dirty="0" smtClean="0"/>
              <a:t> to template ref variable as follows : </a:t>
            </a:r>
            <a:br>
              <a:rPr lang="en-US" dirty="0" smtClean="0"/>
            </a:br>
            <a:r>
              <a:rPr lang="en-US" dirty="0" smtClean="0"/>
              <a:t>#title= “</a:t>
            </a:r>
            <a:r>
              <a:rPr lang="en-US" dirty="0" err="1" smtClean="0"/>
              <a:t>ngModel</a:t>
            </a:r>
            <a:r>
              <a:rPr lang="en-US" dirty="0" smtClean="0"/>
              <a:t>”</a:t>
            </a:r>
          </a:p>
        </p:txBody>
      </p:sp>
    </p:spTree>
    <p:extLst>
      <p:ext uri="{BB962C8B-B14F-4D97-AF65-F5344CB8AC3E}">
        <p14:creationId xmlns:p14="http://schemas.microsoft.com/office/powerpoint/2010/main" val="81225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Add custom CSS for visual feedbacks</a:t>
            </a:r>
            <a:endParaRPr lang="en-US" dirty="0"/>
          </a:p>
        </p:txBody>
      </p:sp>
      <p:sp>
        <p:nvSpPr>
          <p:cNvPr id="5" name="TextBox 4"/>
          <p:cNvSpPr txBox="1"/>
          <p:nvPr/>
        </p:nvSpPr>
        <p:spPr>
          <a:xfrm>
            <a:off x="323528" y="980728"/>
            <a:ext cx="8424936" cy="3416320"/>
          </a:xfrm>
          <a:prstGeom prst="rect">
            <a:avLst/>
          </a:prstGeom>
          <a:noFill/>
        </p:spPr>
        <p:txBody>
          <a:bodyPr wrap="square" rtlCol="0">
            <a:spAutoFit/>
          </a:bodyPr>
          <a:lstStyle/>
          <a:p>
            <a:pPr marL="285750" indent="-285750">
              <a:buFont typeface="Arial" charset="0"/>
              <a:buChar char="•"/>
            </a:pPr>
            <a:r>
              <a:rPr lang="en-US" dirty="0" smtClean="0"/>
              <a:t>Bootstrap provides with class is-</a:t>
            </a:r>
            <a:r>
              <a:rPr lang="en-US" dirty="0" err="1" smtClean="0"/>
              <a:t>invaid</a:t>
            </a:r>
            <a:r>
              <a:rPr lang="en-US" dirty="0" smtClean="0"/>
              <a:t>, if we add this it shows red border. </a:t>
            </a:r>
            <a:r>
              <a:rPr lang="en-US" dirty="0"/>
              <a:t/>
            </a:r>
            <a:br>
              <a:rPr lang="en-US" dirty="0"/>
            </a:br>
            <a:r>
              <a:rPr lang="en-US" dirty="0"/>
              <a:t>&lt;input type="text" class="form-control </a:t>
            </a:r>
            <a:r>
              <a:rPr lang="en-US" b="1" dirty="0"/>
              <a:t>is-invalid</a:t>
            </a:r>
            <a:r>
              <a:rPr lang="en-US" dirty="0"/>
              <a:t>" id</a:t>
            </a:r>
            <a:r>
              <a:rPr lang="en-US" dirty="0" smtClean="0"/>
              <a:t>=“title" </a:t>
            </a:r>
            <a:r>
              <a:rPr lang="en-US" dirty="0"/>
              <a:t>required </a:t>
            </a:r>
            <a:r>
              <a:rPr lang="en-US" dirty="0" smtClean="0"/>
              <a:t>[</a:t>
            </a:r>
            <a:r>
              <a:rPr lang="en-US" dirty="0" err="1"/>
              <a:t>ngModel</a:t>
            </a:r>
            <a:r>
              <a:rPr lang="en-US" dirty="0" smtClean="0"/>
              <a:t>]=”</a:t>
            </a:r>
            <a:r>
              <a:rPr lang="en-US" dirty="0" err="1" smtClean="0"/>
              <a:t>Blog.title</a:t>
            </a:r>
            <a:r>
              <a:rPr lang="en-US" dirty="0" smtClean="0"/>
              <a:t>” name=”title" #title="</a:t>
            </a:r>
            <a:r>
              <a:rPr lang="en-US" dirty="0" err="1"/>
              <a:t>ngModel</a:t>
            </a:r>
            <a:r>
              <a:rPr lang="en-US" dirty="0"/>
              <a:t>"&gt;</a:t>
            </a:r>
          </a:p>
          <a:p>
            <a:pPr marL="285750" indent="-285750">
              <a:buFont typeface="Arial" charset="0"/>
              <a:buChar char="•"/>
            </a:pPr>
            <a:endParaRPr lang="en-US" dirty="0" smtClean="0"/>
          </a:p>
          <a:p>
            <a:pPr marL="285750" indent="-285750">
              <a:buFont typeface="Arial" charset="0"/>
              <a:buChar char="•"/>
            </a:pPr>
            <a:r>
              <a:rPr lang="en-US" dirty="0" smtClean="0"/>
              <a:t>But red border should be applied conditionally only if control is invalid</a:t>
            </a:r>
          </a:p>
          <a:p>
            <a:pPr marL="285750" indent="-285750">
              <a:buFont typeface="Arial" charset="0"/>
              <a:buChar char="•"/>
            </a:pPr>
            <a:r>
              <a:rPr lang="en-US" dirty="0" smtClean="0"/>
              <a:t>Use class binding of angular instead and remove is-</a:t>
            </a:r>
            <a:r>
              <a:rPr lang="en-US" dirty="0" err="1" smtClean="0"/>
              <a:t>invlaid</a:t>
            </a:r>
            <a:r>
              <a:rPr lang="en-US" dirty="0" smtClean="0"/>
              <a:t> applied above</a:t>
            </a:r>
            <a:r>
              <a:rPr lang="en-US" dirty="0"/>
              <a:t/>
            </a:r>
            <a:br>
              <a:rPr lang="en-US" dirty="0"/>
            </a:br>
            <a:r>
              <a:rPr lang="en-US" dirty="0" smtClean="0"/>
              <a:t>[</a:t>
            </a:r>
            <a:r>
              <a:rPr lang="en-US" dirty="0" err="1" smtClean="0"/>
              <a:t>class.is</a:t>
            </a:r>
            <a:r>
              <a:rPr lang="en-US" dirty="0" smtClean="0"/>
              <a:t>-invalid]=“</a:t>
            </a:r>
            <a:r>
              <a:rPr lang="en-US" dirty="0" err="1" smtClean="0"/>
              <a:t>title.invalid</a:t>
            </a:r>
            <a:r>
              <a:rPr lang="en-US" dirty="0" smtClean="0"/>
              <a:t>”</a:t>
            </a:r>
          </a:p>
          <a:p>
            <a:pPr marL="285750" indent="-285750">
              <a:buFont typeface="Arial" charset="0"/>
              <a:buChar char="•"/>
            </a:pPr>
            <a:r>
              <a:rPr lang="en-US" dirty="0"/>
              <a:t>Give empty name in component model  </a:t>
            </a:r>
            <a:r>
              <a:rPr lang="en-US" dirty="0" smtClean="0"/>
              <a:t>: blog=new Blog(‘holidays’,’’,’’,’’</a:t>
            </a:r>
            <a:r>
              <a:rPr lang="is-IS" dirty="0" smtClean="0"/>
              <a:t>…)</a:t>
            </a:r>
            <a:endParaRPr lang="en-US" dirty="0"/>
          </a:p>
          <a:p>
            <a:pPr marL="285750" indent="-285750">
              <a:buFont typeface="Arial" charset="0"/>
              <a:buChar char="•"/>
            </a:pPr>
            <a:r>
              <a:rPr lang="en-US" dirty="0" smtClean="0"/>
              <a:t>Now we don</a:t>
            </a:r>
            <a:r>
              <a:rPr lang="uk-UA" dirty="0" smtClean="0"/>
              <a:t>’</a:t>
            </a:r>
            <a:r>
              <a:rPr lang="en-US" dirty="0" smtClean="0"/>
              <a:t>t want red border to be applied on page load without user interaction.</a:t>
            </a:r>
          </a:p>
          <a:p>
            <a:pPr marL="285750" indent="-285750">
              <a:buFont typeface="Arial" charset="0"/>
              <a:buChar char="•"/>
            </a:pPr>
            <a:r>
              <a:rPr lang="en-US" dirty="0" smtClean="0"/>
              <a:t>So lets add the following as well : </a:t>
            </a:r>
            <a:br>
              <a:rPr lang="en-US" dirty="0" smtClean="0"/>
            </a:br>
            <a:r>
              <a:rPr lang="en-US" dirty="0"/>
              <a:t>[</a:t>
            </a:r>
            <a:r>
              <a:rPr lang="en-US" dirty="0" err="1"/>
              <a:t>class.is</a:t>
            </a:r>
            <a:r>
              <a:rPr lang="en-US" dirty="0"/>
              <a:t>-invalid</a:t>
            </a:r>
            <a:r>
              <a:rPr lang="en-US" dirty="0" smtClean="0"/>
              <a:t>]=“</a:t>
            </a:r>
            <a:r>
              <a:rPr lang="en-US" dirty="0" err="1" smtClean="0"/>
              <a:t>title.invalid</a:t>
            </a:r>
            <a:r>
              <a:rPr lang="en-US" dirty="0" smtClean="0"/>
              <a:t> &amp;&amp; </a:t>
            </a:r>
            <a:r>
              <a:rPr lang="en-US" dirty="0" err="1" smtClean="0"/>
              <a:t>title.touched</a:t>
            </a:r>
            <a:r>
              <a:rPr lang="en-US" dirty="0" smtClean="0"/>
              <a:t>”</a:t>
            </a:r>
            <a:endParaRPr lang="en-US" dirty="0"/>
          </a:p>
          <a:p>
            <a:pPr marL="285750" indent="-285750">
              <a:buFont typeface="Arial" charset="0"/>
              <a:buChar char="•"/>
            </a:pPr>
            <a:endParaRPr lang="en-US" dirty="0" smtClean="0"/>
          </a:p>
        </p:txBody>
      </p:sp>
    </p:spTree>
    <p:extLst>
      <p:ext uri="{BB962C8B-B14F-4D97-AF65-F5344CB8AC3E}">
        <p14:creationId xmlns:p14="http://schemas.microsoft.com/office/powerpoint/2010/main" val="86601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8496944" cy="706090"/>
          </a:xfrm>
        </p:spPr>
        <p:txBody>
          <a:bodyPr/>
          <a:lstStyle/>
          <a:p>
            <a:r>
              <a:rPr lang="en-US" dirty="0" smtClean="0"/>
              <a:t>Pattern Matching Validation and display </a:t>
            </a:r>
            <a:r>
              <a:rPr lang="en-US" smtClean="0"/>
              <a:t>error messages</a:t>
            </a:r>
            <a:endParaRPr lang="en-US" dirty="0"/>
          </a:p>
        </p:txBody>
      </p:sp>
      <p:sp>
        <p:nvSpPr>
          <p:cNvPr id="5" name="TextBox 4"/>
          <p:cNvSpPr txBox="1"/>
          <p:nvPr/>
        </p:nvSpPr>
        <p:spPr>
          <a:xfrm>
            <a:off x="323528" y="980728"/>
            <a:ext cx="8424936" cy="4524315"/>
          </a:xfrm>
          <a:prstGeom prst="rect">
            <a:avLst/>
          </a:prstGeom>
          <a:noFill/>
        </p:spPr>
        <p:txBody>
          <a:bodyPr wrap="square" rtlCol="0">
            <a:spAutoFit/>
          </a:bodyPr>
          <a:lstStyle/>
          <a:p>
            <a:pPr marL="285750" indent="-285750">
              <a:buFont typeface="Arial" charset="0"/>
              <a:buChar char="•"/>
            </a:pPr>
            <a:r>
              <a:rPr lang="en-US" dirty="0" smtClean="0"/>
              <a:t>Lets validate name with only alphabets</a:t>
            </a:r>
            <a:br>
              <a:rPr lang="en-US" dirty="0" smtClean="0"/>
            </a:br>
            <a:r>
              <a:rPr lang="en-US" dirty="0"/>
              <a:t>pattern="^[A-</a:t>
            </a:r>
            <a:r>
              <a:rPr lang="en-US" dirty="0" err="1"/>
              <a:t>Za</a:t>
            </a:r>
            <a:r>
              <a:rPr lang="en-US" dirty="0"/>
              <a:t>-z</a:t>
            </a:r>
            <a:r>
              <a:rPr lang="en-US" dirty="0" smtClean="0"/>
              <a:t>]+$”</a:t>
            </a:r>
          </a:p>
          <a:p>
            <a:pPr marL="285750" indent="-285750">
              <a:buFont typeface="Arial" charset="0"/>
              <a:buChar char="•"/>
            </a:pPr>
            <a:r>
              <a:rPr lang="en-US" dirty="0" smtClean="0"/>
              <a:t>With the above code and [</a:t>
            </a:r>
            <a:r>
              <a:rPr lang="en-US" dirty="0" err="1" smtClean="0"/>
              <a:t>class.is</a:t>
            </a:r>
            <a:r>
              <a:rPr lang="en-US" dirty="0" smtClean="0"/>
              <a:t>-invalid] attribute it displays red border on the control.</a:t>
            </a:r>
          </a:p>
          <a:p>
            <a:pPr marL="285750" indent="-285750">
              <a:buFont typeface="Arial" charset="0"/>
              <a:buChar char="•"/>
            </a:pPr>
            <a:r>
              <a:rPr lang="en-US" dirty="0" smtClean="0"/>
              <a:t>Lets display error messages. Add the following in the div of name input element</a:t>
            </a:r>
            <a:br>
              <a:rPr lang="en-US" dirty="0" smtClean="0"/>
            </a:br>
            <a:r>
              <a:rPr lang="en-US" dirty="0" smtClean="0"/>
              <a:t>&lt;small class=“text-danger” </a:t>
            </a:r>
            <a:r>
              <a:rPr lang="en-US" dirty="0"/>
              <a:t>[</a:t>
            </a:r>
            <a:r>
              <a:rPr lang="en-US" dirty="0" err="1"/>
              <a:t>class.d</a:t>
            </a:r>
            <a:r>
              <a:rPr lang="en-US" dirty="0"/>
              <a:t>-none</a:t>
            </a:r>
            <a:r>
              <a:rPr lang="en-US" dirty="0" smtClean="0"/>
              <a:t>]=”</a:t>
            </a:r>
            <a:r>
              <a:rPr lang="en-US" dirty="0" err="1" smtClean="0"/>
              <a:t>title.valid</a:t>
            </a:r>
            <a:r>
              <a:rPr lang="en-US" dirty="0" smtClean="0"/>
              <a:t> </a:t>
            </a:r>
            <a:r>
              <a:rPr lang="en-US" dirty="0"/>
              <a:t>|| </a:t>
            </a:r>
            <a:r>
              <a:rPr lang="en-US" dirty="0" err="1" smtClean="0"/>
              <a:t>title.untouched</a:t>
            </a:r>
            <a:r>
              <a:rPr lang="en-US" dirty="0"/>
              <a:t>"&gt;Name required&lt;/small</a:t>
            </a:r>
            <a:r>
              <a:rPr lang="en-US" dirty="0" smtClean="0"/>
              <a:t>&gt;</a:t>
            </a:r>
          </a:p>
          <a:p>
            <a:pPr marL="285750" indent="-285750">
              <a:buFont typeface="Arial" charset="0"/>
              <a:buChar char="•"/>
            </a:pPr>
            <a:r>
              <a:rPr lang="en-US" dirty="0" smtClean="0"/>
              <a:t>With class </a:t>
            </a:r>
            <a:r>
              <a:rPr lang="en-US" dirty="0"/>
              <a:t>text-danger </a:t>
            </a:r>
            <a:r>
              <a:rPr lang="en-US" dirty="0" smtClean="0"/>
              <a:t> of bootstrap class, it displays error message in red.</a:t>
            </a:r>
          </a:p>
          <a:p>
            <a:pPr marL="285750" indent="-285750">
              <a:buFont typeface="Arial" charset="0"/>
              <a:buChar char="•"/>
            </a:pPr>
            <a:r>
              <a:rPr lang="en-US" dirty="0" smtClean="0"/>
              <a:t>Now  change the error message to display for required and pattern validation</a:t>
            </a:r>
            <a:r>
              <a:rPr lang="en-US" dirty="0"/>
              <a:t/>
            </a:r>
            <a:br>
              <a:rPr lang="en-US" dirty="0"/>
            </a:br>
            <a:r>
              <a:rPr lang="en-US" dirty="0"/>
              <a:t> &lt;small class="text-danger" </a:t>
            </a:r>
            <a:r>
              <a:rPr lang="en-US" dirty="0" smtClean="0"/>
              <a:t>	</a:t>
            </a:r>
            <a:br>
              <a:rPr lang="en-US" dirty="0" smtClean="0"/>
            </a:br>
            <a:r>
              <a:rPr lang="en-US" dirty="0" smtClean="0"/>
              <a:t>[</a:t>
            </a:r>
            <a:r>
              <a:rPr lang="en-US" dirty="0" err="1"/>
              <a:t>class.d</a:t>
            </a:r>
            <a:r>
              <a:rPr lang="en-US" dirty="0"/>
              <a:t>-none</a:t>
            </a:r>
            <a:r>
              <a:rPr lang="en-US" dirty="0" smtClean="0"/>
              <a:t>]=”</a:t>
            </a:r>
            <a:r>
              <a:rPr lang="en-US" dirty="0" err="1" smtClean="0"/>
              <a:t>title.valid</a:t>
            </a:r>
            <a:r>
              <a:rPr lang="en-US" dirty="0" smtClean="0"/>
              <a:t> </a:t>
            </a:r>
            <a:r>
              <a:rPr lang="en-US" dirty="0"/>
              <a:t>|| </a:t>
            </a:r>
            <a:r>
              <a:rPr lang="en-US" dirty="0" err="1" smtClean="0"/>
              <a:t>title.untouched</a:t>
            </a:r>
            <a:r>
              <a:rPr lang="en-US" dirty="0" smtClean="0"/>
              <a:t>"&gt;</a:t>
            </a:r>
            <a:br>
              <a:rPr lang="en-US" dirty="0" smtClean="0"/>
            </a:br>
            <a:r>
              <a:rPr lang="en-US" dirty="0" smtClean="0"/>
              <a:t>Name </a:t>
            </a:r>
            <a:r>
              <a:rPr lang="en-US" dirty="0"/>
              <a:t>required and it should be only alphabets&lt;/small&gt;</a:t>
            </a:r>
          </a:p>
          <a:p>
            <a:pPr marL="285750" indent="-285750">
              <a:buFont typeface="Arial" charset="0"/>
              <a:buChar char="•"/>
            </a:pPr>
            <a:r>
              <a:rPr lang="en-US" dirty="0" smtClean="0"/>
              <a:t>Here it displays both the message for anything not valid.</a:t>
            </a:r>
            <a:br>
              <a:rPr lang="en-US" dirty="0" smtClean="0"/>
            </a:br>
            <a:endParaRPr lang="en-US" dirty="0"/>
          </a:p>
          <a:p>
            <a:pPr marL="285750" indent="-285750">
              <a:buFont typeface="Arial" charset="0"/>
              <a:buChar char="•"/>
            </a:pPr>
            <a:endParaRPr lang="en-US" dirty="0"/>
          </a:p>
          <a:p>
            <a:pPr marL="285750" indent="-285750">
              <a:buFont typeface="Arial" charset="0"/>
              <a:buChar char="•"/>
            </a:pPr>
            <a:endParaRPr lang="en-US" dirty="0" smtClean="0"/>
          </a:p>
        </p:txBody>
      </p:sp>
    </p:spTree>
    <p:extLst>
      <p:ext uri="{BB962C8B-B14F-4D97-AF65-F5344CB8AC3E}">
        <p14:creationId xmlns:p14="http://schemas.microsoft.com/office/powerpoint/2010/main" val="199481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8496944" cy="706090"/>
          </a:xfrm>
        </p:spPr>
        <p:txBody>
          <a:bodyPr/>
          <a:lstStyle/>
          <a:p>
            <a:r>
              <a:rPr lang="en-US" dirty="0" smtClean="0"/>
              <a:t>Display Specific Error messages </a:t>
            </a:r>
            <a:endParaRPr lang="en-US" dirty="0"/>
          </a:p>
        </p:txBody>
      </p:sp>
      <p:sp>
        <p:nvSpPr>
          <p:cNvPr id="5" name="TextBox 4"/>
          <p:cNvSpPr txBox="1"/>
          <p:nvPr/>
        </p:nvSpPr>
        <p:spPr>
          <a:xfrm>
            <a:off x="323528" y="980728"/>
            <a:ext cx="8424936" cy="646331"/>
          </a:xfrm>
          <a:prstGeom prst="rect">
            <a:avLst/>
          </a:prstGeom>
          <a:noFill/>
        </p:spPr>
        <p:txBody>
          <a:bodyPr wrap="square" rtlCol="0">
            <a:spAutoFit/>
          </a:bodyPr>
          <a:lstStyle/>
          <a:p>
            <a:pPr marL="285750" indent="-285750">
              <a:buFont typeface="Arial" charset="0"/>
              <a:buChar char="•"/>
            </a:pPr>
            <a:r>
              <a:rPr lang="en-US" dirty="0" smtClean="0"/>
              <a:t>Code as follows : </a:t>
            </a:r>
            <a:br>
              <a:rPr lang="en-US" dirty="0" smtClean="0"/>
            </a:br>
            <a:endParaRPr lang="en-US" dirty="0" smtClean="0"/>
          </a:p>
        </p:txBody>
      </p:sp>
      <p:sp>
        <p:nvSpPr>
          <p:cNvPr id="3" name="Rectangle 2"/>
          <p:cNvSpPr/>
          <p:nvPr/>
        </p:nvSpPr>
        <p:spPr>
          <a:xfrm>
            <a:off x="2286000" y="1720840"/>
            <a:ext cx="4572000" cy="3416320"/>
          </a:xfrm>
          <a:prstGeom prst="rect">
            <a:avLst/>
          </a:prstGeom>
        </p:spPr>
        <p:txBody>
          <a:bodyPr>
            <a:spAutoFit/>
          </a:bodyPr>
          <a:lstStyle/>
          <a:p>
            <a:r>
              <a:rPr lang="en-US" dirty="0">
                <a:solidFill>
                  <a:srgbClr val="808080"/>
                </a:solidFill>
                <a:latin typeface="Menlo" charset="0"/>
              </a:rPr>
              <a:t>&lt;</a:t>
            </a:r>
            <a:r>
              <a:rPr lang="en-US" dirty="0">
                <a:solidFill>
                  <a:srgbClr val="569CD6"/>
                </a:solidFill>
                <a:latin typeface="Menlo" charset="0"/>
              </a:rPr>
              <a:t>div</a:t>
            </a:r>
            <a:r>
              <a:rPr lang="en-US" dirty="0">
                <a:solidFill>
                  <a:srgbClr val="D4D4D4"/>
                </a:solidFill>
                <a:latin typeface="Menlo" charset="0"/>
              </a:rPr>
              <a:t> </a:t>
            </a:r>
            <a:r>
              <a:rPr lang="en-US" dirty="0">
                <a:solidFill>
                  <a:srgbClr val="9CDCFE"/>
                </a:solidFill>
                <a:latin typeface="Menlo" charset="0"/>
              </a:rPr>
              <a:t>*</a:t>
            </a:r>
            <a:r>
              <a:rPr lang="en-US" dirty="0" err="1">
                <a:solidFill>
                  <a:srgbClr val="9CDCFE"/>
                </a:solidFill>
                <a:latin typeface="Menlo" charset="0"/>
              </a:rPr>
              <a:t>ngIf</a:t>
            </a:r>
            <a:r>
              <a:rPr lang="en-US" dirty="0" smtClean="0">
                <a:solidFill>
                  <a:srgbClr val="D4D4D4"/>
                </a:solidFill>
                <a:latin typeface="Menlo" charset="0"/>
              </a:rPr>
              <a:t>=</a:t>
            </a:r>
            <a:r>
              <a:rPr lang="en-US" dirty="0" smtClean="0">
                <a:solidFill>
                  <a:srgbClr val="CE9178"/>
                </a:solidFill>
                <a:latin typeface="Menlo" charset="0"/>
              </a:rPr>
              <a:t>"</a:t>
            </a:r>
            <a:r>
              <a:rPr lang="en-US" dirty="0" err="1" smtClean="0">
                <a:solidFill>
                  <a:srgbClr val="CE9178"/>
                </a:solidFill>
                <a:latin typeface="Menlo" charset="0"/>
              </a:rPr>
              <a:t>title.touched</a:t>
            </a:r>
            <a:r>
              <a:rPr lang="en-US" dirty="0">
                <a:solidFill>
                  <a:srgbClr val="CE9178"/>
                </a:solidFill>
                <a:latin typeface="Menlo" charset="0"/>
              </a:rPr>
              <a:t>"</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808080"/>
                </a:solidFill>
                <a:latin typeface="Menlo" charset="0"/>
              </a:rPr>
              <a:t>&lt;</a:t>
            </a:r>
            <a:r>
              <a:rPr lang="en-US" dirty="0">
                <a:solidFill>
                  <a:srgbClr val="569CD6"/>
                </a:solidFill>
                <a:latin typeface="Menlo" charset="0"/>
              </a:rPr>
              <a:t>div</a:t>
            </a:r>
            <a:r>
              <a:rPr lang="en-US" dirty="0">
                <a:solidFill>
                  <a:srgbClr val="D4D4D4"/>
                </a:solidFill>
                <a:latin typeface="Menlo" charset="0"/>
              </a:rPr>
              <a:t> </a:t>
            </a:r>
            <a:r>
              <a:rPr lang="en-US" dirty="0">
                <a:solidFill>
                  <a:srgbClr val="9CDCFE"/>
                </a:solidFill>
                <a:latin typeface="Menlo" charset="0"/>
              </a:rPr>
              <a:t>*</a:t>
            </a:r>
            <a:r>
              <a:rPr lang="en-US" dirty="0" err="1">
                <a:solidFill>
                  <a:srgbClr val="9CDCFE"/>
                </a:solidFill>
                <a:latin typeface="Menlo" charset="0"/>
              </a:rPr>
              <a:t>ngIf</a:t>
            </a:r>
            <a:r>
              <a:rPr lang="en-US" dirty="0" smtClean="0">
                <a:solidFill>
                  <a:srgbClr val="D4D4D4"/>
                </a:solidFill>
                <a:latin typeface="Menlo" charset="0"/>
              </a:rPr>
              <a:t>=</a:t>
            </a:r>
            <a:r>
              <a:rPr lang="en-US" dirty="0" smtClean="0">
                <a:solidFill>
                  <a:srgbClr val="CE9178"/>
                </a:solidFill>
                <a:latin typeface="Menlo" charset="0"/>
              </a:rPr>
              <a:t>"</a:t>
            </a:r>
            <a:r>
              <a:rPr lang="en-US" dirty="0" err="1" smtClean="0">
                <a:solidFill>
                  <a:srgbClr val="CE9178"/>
                </a:solidFill>
                <a:latin typeface="Menlo" charset="0"/>
              </a:rPr>
              <a:t>title.errors</a:t>
            </a:r>
            <a:r>
              <a:rPr lang="en-US" dirty="0" smtClean="0">
                <a:solidFill>
                  <a:srgbClr val="CE9178"/>
                </a:solidFill>
                <a:latin typeface="Menlo" charset="0"/>
              </a:rPr>
              <a:t> </a:t>
            </a:r>
            <a:r>
              <a:rPr lang="en-US" dirty="0">
                <a:solidFill>
                  <a:srgbClr val="CE9178"/>
                </a:solidFill>
                <a:latin typeface="Menlo" charset="0"/>
              </a:rPr>
              <a:t>&amp;&amp; </a:t>
            </a:r>
            <a:r>
              <a:rPr lang="en-US" dirty="0" smtClean="0">
                <a:solidFill>
                  <a:srgbClr val="CE9178"/>
                </a:solidFill>
                <a:latin typeface="Menlo" charset="0"/>
              </a:rPr>
              <a:t>(</a:t>
            </a:r>
            <a:r>
              <a:rPr lang="en-US" dirty="0" err="1" smtClean="0">
                <a:solidFill>
                  <a:srgbClr val="CE9178"/>
                </a:solidFill>
                <a:latin typeface="Menlo" charset="0"/>
              </a:rPr>
              <a:t>title.invalid</a:t>
            </a:r>
            <a:r>
              <a:rPr lang="en-US" dirty="0">
                <a:solidFill>
                  <a:srgbClr val="CE9178"/>
                </a:solidFill>
                <a:latin typeface="Menlo" charset="0"/>
              </a:rPr>
              <a:t>)"</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808080"/>
                </a:solidFill>
                <a:latin typeface="Menlo" charset="0"/>
              </a:rPr>
              <a:t>&lt;</a:t>
            </a:r>
            <a:r>
              <a:rPr lang="en-US" dirty="0">
                <a:solidFill>
                  <a:srgbClr val="569CD6"/>
                </a:solidFill>
                <a:latin typeface="Menlo" charset="0"/>
              </a:rPr>
              <a:t>small</a:t>
            </a:r>
            <a:r>
              <a:rPr lang="en-US" dirty="0">
                <a:solidFill>
                  <a:srgbClr val="D4D4D4"/>
                </a:solidFill>
                <a:latin typeface="Menlo" charset="0"/>
              </a:rPr>
              <a:t> </a:t>
            </a:r>
            <a:r>
              <a:rPr lang="en-US" dirty="0">
                <a:solidFill>
                  <a:srgbClr val="9CDCFE"/>
                </a:solidFill>
                <a:latin typeface="Menlo" charset="0"/>
              </a:rPr>
              <a:t>class</a:t>
            </a:r>
            <a:r>
              <a:rPr lang="en-US" dirty="0">
                <a:solidFill>
                  <a:srgbClr val="D4D4D4"/>
                </a:solidFill>
                <a:latin typeface="Menlo" charset="0"/>
              </a:rPr>
              <a:t>=</a:t>
            </a:r>
            <a:r>
              <a:rPr lang="en-US" dirty="0">
                <a:solidFill>
                  <a:srgbClr val="CE9178"/>
                </a:solidFill>
                <a:latin typeface="Menlo" charset="0"/>
              </a:rPr>
              <a:t>"text-danger"</a:t>
            </a:r>
            <a:r>
              <a:rPr lang="en-US" dirty="0">
                <a:solidFill>
                  <a:srgbClr val="D4D4D4"/>
                </a:solidFill>
                <a:latin typeface="Menlo" charset="0"/>
              </a:rPr>
              <a:t> </a:t>
            </a:r>
            <a:r>
              <a:rPr lang="en-US" dirty="0">
                <a:solidFill>
                  <a:srgbClr val="9CDCFE"/>
                </a:solidFill>
                <a:latin typeface="Menlo" charset="0"/>
              </a:rPr>
              <a:t>*</a:t>
            </a:r>
            <a:r>
              <a:rPr lang="en-US" dirty="0" err="1">
                <a:solidFill>
                  <a:srgbClr val="9CDCFE"/>
                </a:solidFill>
                <a:latin typeface="Menlo" charset="0"/>
              </a:rPr>
              <a:t>ngIf</a:t>
            </a:r>
            <a:r>
              <a:rPr lang="en-US" dirty="0" smtClean="0">
                <a:solidFill>
                  <a:srgbClr val="D4D4D4"/>
                </a:solidFill>
                <a:latin typeface="Menlo" charset="0"/>
              </a:rPr>
              <a:t>=</a:t>
            </a:r>
            <a:r>
              <a:rPr lang="en-US" dirty="0" smtClean="0">
                <a:solidFill>
                  <a:srgbClr val="CE9178"/>
                </a:solidFill>
                <a:latin typeface="Menlo" charset="0"/>
              </a:rPr>
              <a:t>"</a:t>
            </a:r>
            <a:r>
              <a:rPr lang="en-US" dirty="0" err="1" smtClean="0">
                <a:solidFill>
                  <a:srgbClr val="CE9178"/>
                </a:solidFill>
                <a:latin typeface="Menlo" charset="0"/>
              </a:rPr>
              <a:t>title.errors.required</a:t>
            </a:r>
            <a:r>
              <a:rPr lang="en-US" dirty="0">
                <a:solidFill>
                  <a:srgbClr val="CE9178"/>
                </a:solidFill>
                <a:latin typeface="Menlo" charset="0"/>
              </a:rPr>
              <a:t>"</a:t>
            </a:r>
            <a:r>
              <a:rPr lang="en-US" dirty="0">
                <a:solidFill>
                  <a:srgbClr val="808080"/>
                </a:solidFill>
                <a:latin typeface="Menlo" charset="0"/>
              </a:rPr>
              <a:t>&gt;</a:t>
            </a:r>
            <a:endParaRPr lang="en-US" dirty="0">
              <a:solidFill>
                <a:srgbClr val="D4D4D4"/>
              </a:solidFill>
              <a:latin typeface="Menlo" charset="0"/>
            </a:endParaRPr>
          </a:p>
          <a:p>
            <a:r>
              <a:rPr lang="en-US" dirty="0" smtClean="0">
                <a:solidFill>
                  <a:srgbClr val="D4D4D4"/>
                </a:solidFill>
                <a:latin typeface="Menlo" charset="0"/>
              </a:rPr>
              <a:t>title </a:t>
            </a:r>
            <a:r>
              <a:rPr lang="en-US" dirty="0">
                <a:solidFill>
                  <a:srgbClr val="D4D4D4"/>
                </a:solidFill>
                <a:latin typeface="Menlo" charset="0"/>
              </a:rPr>
              <a:t>required </a:t>
            </a:r>
            <a:r>
              <a:rPr lang="en-US" dirty="0">
                <a:solidFill>
                  <a:srgbClr val="808080"/>
                </a:solidFill>
                <a:latin typeface="Menlo" charset="0"/>
              </a:rPr>
              <a:t>&lt;/</a:t>
            </a:r>
            <a:r>
              <a:rPr lang="en-US" dirty="0">
                <a:solidFill>
                  <a:srgbClr val="569CD6"/>
                </a:solidFill>
                <a:latin typeface="Menlo" charset="0"/>
              </a:rPr>
              <a:t>small</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808080"/>
                </a:solidFill>
                <a:latin typeface="Menlo" charset="0"/>
              </a:rPr>
              <a:t>&lt;</a:t>
            </a:r>
            <a:r>
              <a:rPr lang="en-US" dirty="0">
                <a:solidFill>
                  <a:srgbClr val="569CD6"/>
                </a:solidFill>
                <a:latin typeface="Menlo" charset="0"/>
              </a:rPr>
              <a:t>small</a:t>
            </a:r>
            <a:r>
              <a:rPr lang="en-US" dirty="0">
                <a:solidFill>
                  <a:srgbClr val="D4D4D4"/>
                </a:solidFill>
                <a:latin typeface="Menlo" charset="0"/>
              </a:rPr>
              <a:t> </a:t>
            </a:r>
            <a:r>
              <a:rPr lang="en-US" dirty="0">
                <a:solidFill>
                  <a:srgbClr val="9CDCFE"/>
                </a:solidFill>
                <a:latin typeface="Menlo" charset="0"/>
              </a:rPr>
              <a:t>class</a:t>
            </a:r>
            <a:r>
              <a:rPr lang="en-US" dirty="0">
                <a:solidFill>
                  <a:srgbClr val="D4D4D4"/>
                </a:solidFill>
                <a:latin typeface="Menlo" charset="0"/>
              </a:rPr>
              <a:t>=</a:t>
            </a:r>
            <a:r>
              <a:rPr lang="en-US" dirty="0">
                <a:solidFill>
                  <a:srgbClr val="CE9178"/>
                </a:solidFill>
                <a:latin typeface="Menlo" charset="0"/>
              </a:rPr>
              <a:t>"text-danger"</a:t>
            </a:r>
            <a:r>
              <a:rPr lang="en-US" dirty="0">
                <a:solidFill>
                  <a:srgbClr val="D4D4D4"/>
                </a:solidFill>
                <a:latin typeface="Menlo" charset="0"/>
              </a:rPr>
              <a:t> </a:t>
            </a:r>
            <a:r>
              <a:rPr lang="en-US" dirty="0">
                <a:solidFill>
                  <a:srgbClr val="9CDCFE"/>
                </a:solidFill>
                <a:latin typeface="Menlo" charset="0"/>
              </a:rPr>
              <a:t>*</a:t>
            </a:r>
            <a:r>
              <a:rPr lang="en-US" dirty="0" err="1">
                <a:solidFill>
                  <a:srgbClr val="9CDCFE"/>
                </a:solidFill>
                <a:latin typeface="Menlo" charset="0"/>
              </a:rPr>
              <a:t>ngIf</a:t>
            </a:r>
            <a:r>
              <a:rPr lang="en-US" dirty="0" smtClean="0">
                <a:solidFill>
                  <a:srgbClr val="D4D4D4"/>
                </a:solidFill>
                <a:latin typeface="Menlo" charset="0"/>
              </a:rPr>
              <a:t>=</a:t>
            </a:r>
            <a:r>
              <a:rPr lang="en-US" dirty="0" smtClean="0">
                <a:solidFill>
                  <a:srgbClr val="CE9178"/>
                </a:solidFill>
                <a:latin typeface="Menlo" charset="0"/>
              </a:rPr>
              <a:t>"</a:t>
            </a:r>
            <a:r>
              <a:rPr lang="en-US" dirty="0" err="1" smtClean="0">
                <a:solidFill>
                  <a:srgbClr val="CE9178"/>
                </a:solidFill>
                <a:latin typeface="Menlo" charset="0"/>
              </a:rPr>
              <a:t>title.errors.pattern</a:t>
            </a:r>
            <a:r>
              <a:rPr lang="en-US" dirty="0">
                <a:solidFill>
                  <a:srgbClr val="CE9178"/>
                </a:solidFill>
                <a:latin typeface="Menlo" charset="0"/>
              </a:rPr>
              <a:t>"</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D4D4D4"/>
                </a:solidFill>
                <a:latin typeface="Menlo" charset="0"/>
              </a:rPr>
              <a:t>it can contain only alphabets and space</a:t>
            </a:r>
            <a:r>
              <a:rPr lang="en-US" dirty="0">
                <a:solidFill>
                  <a:srgbClr val="808080"/>
                </a:solidFill>
                <a:latin typeface="Menlo" charset="0"/>
              </a:rPr>
              <a:t>&lt;/</a:t>
            </a:r>
            <a:r>
              <a:rPr lang="en-US" dirty="0">
                <a:solidFill>
                  <a:srgbClr val="569CD6"/>
                </a:solidFill>
                <a:latin typeface="Menlo" charset="0"/>
              </a:rPr>
              <a:t>small</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808080"/>
                </a:solidFill>
                <a:latin typeface="Menlo" charset="0"/>
              </a:rPr>
              <a:t>&lt;/</a:t>
            </a:r>
            <a:r>
              <a:rPr lang="en-US" dirty="0">
                <a:solidFill>
                  <a:srgbClr val="569CD6"/>
                </a:solidFill>
                <a:latin typeface="Menlo" charset="0"/>
              </a:rPr>
              <a:t>div</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808080"/>
                </a:solidFill>
                <a:latin typeface="Menlo" charset="0"/>
              </a:rPr>
              <a:t>&lt;/</a:t>
            </a:r>
            <a:r>
              <a:rPr lang="en-US" dirty="0">
                <a:solidFill>
                  <a:srgbClr val="569CD6"/>
                </a:solidFill>
                <a:latin typeface="Menlo" charset="0"/>
              </a:rPr>
              <a:t>div</a:t>
            </a:r>
            <a:r>
              <a:rPr lang="en-US" dirty="0">
                <a:solidFill>
                  <a:srgbClr val="808080"/>
                </a:solidFill>
                <a:latin typeface="Menlo" charset="0"/>
              </a:rPr>
              <a:t>&gt;</a:t>
            </a:r>
            <a:endParaRPr lang="en-US" b="0" dirty="0">
              <a:solidFill>
                <a:srgbClr val="D4D4D4"/>
              </a:solidFill>
              <a:effectLst/>
              <a:latin typeface="Menlo" charset="0"/>
            </a:endParaRPr>
          </a:p>
        </p:txBody>
      </p:sp>
    </p:spTree>
    <p:extLst>
      <p:ext uri="{BB962C8B-B14F-4D97-AF65-F5344CB8AC3E}">
        <p14:creationId xmlns:p14="http://schemas.microsoft.com/office/powerpoint/2010/main" val="797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Handle form submit</a:t>
            </a:r>
            <a:endParaRPr lang="en-US" dirty="0"/>
          </a:p>
        </p:txBody>
      </p:sp>
      <p:sp>
        <p:nvSpPr>
          <p:cNvPr id="3" name="TextBox 2"/>
          <p:cNvSpPr txBox="1"/>
          <p:nvPr/>
        </p:nvSpPr>
        <p:spPr>
          <a:xfrm>
            <a:off x="395536" y="898842"/>
            <a:ext cx="8208912" cy="5078313"/>
          </a:xfrm>
          <a:prstGeom prst="rect">
            <a:avLst/>
          </a:prstGeom>
          <a:noFill/>
        </p:spPr>
        <p:txBody>
          <a:bodyPr wrap="square" rtlCol="0">
            <a:spAutoFit/>
          </a:bodyPr>
          <a:lstStyle/>
          <a:p>
            <a:pPr marL="285750" indent="-285750">
              <a:buFont typeface="Arial" charset="0"/>
              <a:buChar char="•"/>
            </a:pPr>
            <a:r>
              <a:rPr lang="en-US" dirty="0"/>
              <a:t>The user should be able to submit this form after filling it in. </a:t>
            </a:r>
            <a:r>
              <a:rPr lang="en-US" dirty="0" smtClean="0"/>
              <a:t/>
            </a:r>
            <a:br>
              <a:rPr lang="en-US" dirty="0" smtClean="0"/>
            </a:br>
            <a:endParaRPr lang="en-US" dirty="0"/>
          </a:p>
          <a:p>
            <a:pPr marL="285750" indent="-285750">
              <a:buFont typeface="Arial" charset="0"/>
              <a:buChar char="•"/>
            </a:pPr>
            <a:r>
              <a:rPr lang="en-US" dirty="0"/>
              <a:t>B</a:t>
            </a:r>
            <a:r>
              <a:rPr lang="en-US" dirty="0" smtClean="0"/>
              <a:t>ind </a:t>
            </a:r>
            <a:r>
              <a:rPr lang="en-US" dirty="0"/>
              <a:t>the form's overall validity via the </a:t>
            </a:r>
            <a:r>
              <a:rPr lang="en-US" dirty="0" err="1" smtClean="0"/>
              <a:t>BlogForm</a:t>
            </a:r>
            <a:r>
              <a:rPr lang="en-US" dirty="0"/>
              <a:t> variable to the button's </a:t>
            </a:r>
            <a:r>
              <a:rPr lang="en-US" dirty="0" smtClean="0"/>
              <a:t>disabled property </a:t>
            </a:r>
            <a:r>
              <a:rPr lang="en-US" dirty="0"/>
              <a:t>using an event binding. </a:t>
            </a:r>
            <a:endParaRPr lang="en-US" dirty="0" smtClean="0"/>
          </a:p>
          <a:p>
            <a:pPr marL="285750" indent="-285750">
              <a:buFont typeface="Arial" charset="0"/>
              <a:buChar char="•"/>
            </a:pPr>
            <a:r>
              <a:rPr lang="en-US" dirty="0" smtClean="0"/>
              <a:t>Since we also have custom validation on select control, need to check for </a:t>
            </a:r>
            <a:r>
              <a:rPr lang="en-US" dirty="0" err="1" smtClean="0"/>
              <a:t>hasError</a:t>
            </a:r>
            <a:r>
              <a:rPr lang="en-US" dirty="0" smtClean="0"/>
              <a:t> as well.</a:t>
            </a:r>
            <a:endParaRPr lang="en-US" dirty="0"/>
          </a:p>
          <a:p>
            <a:pPr marL="285750" indent="-285750">
              <a:buFont typeface="Arial" charset="0"/>
              <a:buChar char="•"/>
            </a:pPr>
            <a:r>
              <a:rPr lang="en-US" dirty="0" smtClean="0"/>
              <a:t>Here's </a:t>
            </a:r>
            <a:r>
              <a:rPr lang="en-US" dirty="0"/>
              <a:t>the code:</a:t>
            </a:r>
          </a:p>
          <a:p>
            <a:r>
              <a:rPr lang="en-US" dirty="0" smtClean="0"/>
              <a:t>	&lt;</a:t>
            </a:r>
            <a:r>
              <a:rPr lang="en-US" dirty="0"/>
              <a:t>button type="submit" class="</a:t>
            </a:r>
            <a:r>
              <a:rPr lang="en-US" dirty="0" err="1"/>
              <a:t>btn</a:t>
            </a:r>
            <a:r>
              <a:rPr lang="en-US" dirty="0"/>
              <a:t> </a:t>
            </a:r>
            <a:r>
              <a:rPr lang="en-US" dirty="0" err="1"/>
              <a:t>btn</a:t>
            </a:r>
            <a:r>
              <a:rPr lang="en-US" dirty="0"/>
              <a:t>-success" </a:t>
            </a:r>
            <a:r>
              <a:rPr lang="en-US" dirty="0" smtClean="0"/>
              <a:t>	[</a:t>
            </a:r>
            <a:r>
              <a:rPr lang="en-US" dirty="0"/>
              <a:t>disabled</a:t>
            </a:r>
            <a:r>
              <a:rPr lang="en-US" dirty="0" smtClean="0"/>
              <a:t>]=”</a:t>
            </a:r>
            <a:r>
              <a:rPr lang="en-US" dirty="0" err="1" smtClean="0"/>
              <a:t>Blogform.form.invalid</a:t>
            </a:r>
            <a:r>
              <a:rPr lang="en-US" dirty="0" smtClean="0"/>
              <a:t> </a:t>
            </a:r>
            <a:r>
              <a:rPr lang="en-US" dirty="0"/>
              <a:t>|| </a:t>
            </a:r>
            <a:r>
              <a:rPr lang="en-US" dirty="0" err="1"/>
              <a:t>h</a:t>
            </a:r>
            <a:r>
              <a:rPr lang="en-US" dirty="0" err="1" smtClean="0"/>
              <a:t>asError</a:t>
            </a:r>
            <a:r>
              <a:rPr lang="en-US" dirty="0"/>
              <a:t>" &gt;Submit&lt;/button&gt;</a:t>
            </a:r>
          </a:p>
          <a:p>
            <a:endParaRPr lang="en-US" dirty="0"/>
          </a:p>
          <a:p>
            <a:pPr marL="285750" indent="-285750">
              <a:buFont typeface="Arial" charset="0"/>
              <a:buChar char="•"/>
            </a:pPr>
            <a:r>
              <a:rPr lang="en-US" dirty="0" smtClean="0"/>
              <a:t>If </a:t>
            </a:r>
            <a:r>
              <a:rPr lang="en-US" dirty="0"/>
              <a:t>you run the application now, you find that the button is enabled—although it doesn't do anything useful </a:t>
            </a:r>
            <a:r>
              <a:rPr lang="en-US" dirty="0" smtClean="0"/>
              <a:t>yet.</a:t>
            </a:r>
          </a:p>
          <a:p>
            <a:pPr marL="285750" indent="-285750">
              <a:buFont typeface="Arial" charset="0"/>
              <a:buChar char="•"/>
            </a:pPr>
            <a:r>
              <a:rPr lang="en-US" dirty="0" smtClean="0"/>
              <a:t>Now </a:t>
            </a:r>
            <a:r>
              <a:rPr lang="en-US" dirty="0"/>
              <a:t>if you delete the Name, you violate the "required" rule, which is duly noted in the error message. The </a:t>
            </a:r>
            <a:r>
              <a:rPr lang="en-US" i="1" dirty="0"/>
              <a:t>Submit</a:t>
            </a:r>
            <a:r>
              <a:rPr lang="en-US" dirty="0"/>
              <a:t> button is also disabled</a:t>
            </a:r>
            <a:r>
              <a:rPr lang="en-US" dirty="0" smtClean="0"/>
              <a:t>.</a:t>
            </a:r>
          </a:p>
          <a:p>
            <a:pPr marL="285750" indent="-285750">
              <a:buFont typeface="Arial" charset="0"/>
              <a:buChar char="•"/>
            </a:pPr>
            <a:r>
              <a:rPr lang="en-US" dirty="0" smtClean="0"/>
              <a:t>To get every control from form : </a:t>
            </a:r>
            <a:br>
              <a:rPr lang="en-US" dirty="0" smtClean="0"/>
            </a:br>
            <a:r>
              <a:rPr lang="en-US" dirty="0" smtClean="0"/>
              <a:t>{{</a:t>
            </a:r>
            <a:r>
              <a:rPr lang="en-US" dirty="0" err="1" smtClean="0"/>
              <a:t>Blogform.form.controls.title?.</a:t>
            </a:r>
            <a:r>
              <a:rPr lang="en-US" dirty="0" err="1"/>
              <a:t>value</a:t>
            </a:r>
            <a:r>
              <a:rPr lang="en-US" dirty="0"/>
              <a:t>}}</a:t>
            </a:r>
          </a:p>
          <a:p>
            <a:pPr marL="285750" indent="-285750">
              <a:buFont typeface="Arial" charset="0"/>
              <a:buChar char="•"/>
            </a:pPr>
            <a:endParaRPr lang="en-US" dirty="0"/>
          </a:p>
          <a:p>
            <a:endParaRPr lang="en-US" dirty="0"/>
          </a:p>
        </p:txBody>
      </p:sp>
    </p:spTree>
    <p:extLst>
      <p:ext uri="{BB962C8B-B14F-4D97-AF65-F5344CB8AC3E}">
        <p14:creationId xmlns:p14="http://schemas.microsoft.com/office/powerpoint/2010/main" val="204296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Submit the form</a:t>
            </a:r>
            <a:endParaRPr lang="en-US" dirty="0"/>
          </a:p>
        </p:txBody>
      </p:sp>
      <p:sp>
        <p:nvSpPr>
          <p:cNvPr id="3" name="TextBox 2"/>
          <p:cNvSpPr txBox="1"/>
          <p:nvPr/>
        </p:nvSpPr>
        <p:spPr>
          <a:xfrm>
            <a:off x="395536" y="898842"/>
            <a:ext cx="8280920" cy="923330"/>
          </a:xfrm>
          <a:prstGeom prst="rect">
            <a:avLst/>
          </a:prstGeom>
          <a:noFill/>
        </p:spPr>
        <p:txBody>
          <a:bodyPr wrap="square" rtlCol="0">
            <a:spAutoFit/>
          </a:bodyPr>
          <a:lstStyle/>
          <a:p>
            <a:r>
              <a:rPr lang="en-US" dirty="0" smtClean="0"/>
              <a:t>Add (</a:t>
            </a:r>
            <a:r>
              <a:rPr lang="en-US" dirty="0" err="1" smtClean="0"/>
              <a:t>ngSubmit</a:t>
            </a:r>
            <a:r>
              <a:rPr lang="en-US" dirty="0" smtClean="0"/>
              <a:t>) = “</a:t>
            </a:r>
            <a:r>
              <a:rPr lang="en-US" dirty="0" err="1" smtClean="0"/>
              <a:t>onSubmit</a:t>
            </a:r>
            <a:r>
              <a:rPr lang="en-US" dirty="0" smtClean="0"/>
              <a:t>() in the form tag.</a:t>
            </a:r>
          </a:p>
          <a:p>
            <a:r>
              <a:rPr lang="en-US" dirty="0" smtClean="0"/>
              <a:t>In the component, </a:t>
            </a:r>
            <a:br>
              <a:rPr lang="en-US" dirty="0" smtClean="0"/>
            </a:br>
            <a:r>
              <a:rPr lang="en-US" dirty="0" err="1" smtClean="0"/>
              <a:t>onSubmit</a:t>
            </a:r>
            <a:r>
              <a:rPr lang="en-US" dirty="0" smtClean="0"/>
              <a:t>() </a:t>
            </a:r>
            <a:r>
              <a:rPr lang="en-US" dirty="0"/>
              <a:t>{ </a:t>
            </a:r>
            <a:r>
              <a:rPr lang="en-US" dirty="0" err="1" smtClean="0"/>
              <a:t>console.log</a:t>
            </a:r>
            <a:r>
              <a:rPr lang="en-US" dirty="0" smtClean="0"/>
              <a:t>(</a:t>
            </a:r>
            <a:r>
              <a:rPr lang="en-US" dirty="0" err="1" smtClean="0"/>
              <a:t>this.Blog</a:t>
            </a:r>
            <a:r>
              <a:rPr lang="en-US" dirty="0" smtClean="0"/>
              <a:t>);}</a:t>
            </a:r>
            <a:endParaRPr lang="en-US" dirty="0"/>
          </a:p>
        </p:txBody>
      </p:sp>
      <p:sp>
        <p:nvSpPr>
          <p:cNvPr id="2" name="Rectangle 1"/>
          <p:cNvSpPr/>
          <p:nvPr/>
        </p:nvSpPr>
        <p:spPr>
          <a:xfrm>
            <a:off x="467544" y="1822172"/>
            <a:ext cx="4104456" cy="4801314"/>
          </a:xfrm>
          <a:prstGeom prst="rect">
            <a:avLst/>
          </a:prstGeom>
          <a:ln>
            <a:solidFill>
              <a:schemeClr val="accent1"/>
            </a:solidFill>
          </a:ln>
        </p:spPr>
        <p:txBody>
          <a:bodyPr wrap="square">
            <a:spAutoFit/>
          </a:bodyPr>
          <a:lstStyle/>
          <a:p>
            <a:r>
              <a:rPr lang="en-US" dirty="0" err="1">
                <a:latin typeface="Calibri" charset="0"/>
                <a:ea typeface="Calibri" charset="0"/>
                <a:cs typeface="Calibri" charset="0"/>
              </a:rPr>
              <a:t>const</a:t>
            </a:r>
            <a:r>
              <a:rPr lang="en-US" dirty="0">
                <a:latin typeface="Calibri" charset="0"/>
                <a:ea typeface="Calibri" charset="0"/>
                <a:cs typeface="Calibri" charset="0"/>
              </a:rPr>
              <a:t> express=require('express')</a:t>
            </a:r>
          </a:p>
          <a:p>
            <a:r>
              <a:rPr lang="en-US" dirty="0" err="1">
                <a:latin typeface="Calibri" charset="0"/>
                <a:ea typeface="Calibri" charset="0"/>
                <a:cs typeface="Calibri" charset="0"/>
              </a:rPr>
              <a:t>const</a:t>
            </a:r>
            <a:r>
              <a:rPr lang="en-US" dirty="0">
                <a:latin typeface="Calibri" charset="0"/>
                <a:ea typeface="Calibri" charset="0"/>
                <a:cs typeface="Calibri" charset="0"/>
              </a:rPr>
              <a:t> </a:t>
            </a:r>
            <a:r>
              <a:rPr lang="en-US" dirty="0" err="1">
                <a:latin typeface="Calibri" charset="0"/>
                <a:ea typeface="Calibri" charset="0"/>
                <a:cs typeface="Calibri" charset="0"/>
              </a:rPr>
              <a:t>bodyparser</a:t>
            </a:r>
            <a:r>
              <a:rPr lang="en-US" dirty="0">
                <a:latin typeface="Calibri" charset="0"/>
                <a:ea typeface="Calibri" charset="0"/>
                <a:cs typeface="Calibri" charset="0"/>
              </a:rPr>
              <a:t>=require('body-parser')</a:t>
            </a:r>
          </a:p>
          <a:p>
            <a:r>
              <a:rPr lang="en-US" dirty="0" err="1">
                <a:latin typeface="Calibri" charset="0"/>
                <a:ea typeface="Calibri" charset="0"/>
                <a:cs typeface="Calibri" charset="0"/>
              </a:rPr>
              <a:t>const</a:t>
            </a:r>
            <a:r>
              <a:rPr lang="en-US" dirty="0">
                <a:latin typeface="Calibri" charset="0"/>
                <a:ea typeface="Calibri" charset="0"/>
                <a:cs typeface="Calibri" charset="0"/>
              </a:rPr>
              <a:t> </a:t>
            </a:r>
            <a:r>
              <a:rPr lang="en-US" dirty="0" err="1">
                <a:latin typeface="Calibri" charset="0"/>
                <a:ea typeface="Calibri" charset="0"/>
                <a:cs typeface="Calibri" charset="0"/>
              </a:rPr>
              <a:t>cors</a:t>
            </a:r>
            <a:r>
              <a:rPr lang="en-US" dirty="0">
                <a:latin typeface="Calibri" charset="0"/>
                <a:ea typeface="Calibri" charset="0"/>
                <a:cs typeface="Calibri" charset="0"/>
              </a:rPr>
              <a:t>=require('</a:t>
            </a:r>
            <a:r>
              <a:rPr lang="en-US" dirty="0" err="1">
                <a:latin typeface="Calibri" charset="0"/>
                <a:ea typeface="Calibri" charset="0"/>
                <a:cs typeface="Calibri" charset="0"/>
              </a:rPr>
              <a:t>cors</a:t>
            </a:r>
            <a:r>
              <a:rPr lang="en-US" dirty="0" smtClean="0">
                <a:latin typeface="Calibri" charset="0"/>
                <a:ea typeface="Calibri" charset="0"/>
                <a:cs typeface="Calibri" charset="0"/>
              </a:rPr>
              <a:t>')</a:t>
            </a:r>
            <a:r>
              <a:rPr lang="en-US" dirty="0">
                <a:latin typeface="Calibri" charset="0"/>
                <a:ea typeface="Calibri" charset="0"/>
                <a:cs typeface="Calibri" charset="0"/>
              </a:rPr>
              <a:t/>
            </a:r>
            <a:br>
              <a:rPr lang="en-US" dirty="0">
                <a:latin typeface="Calibri" charset="0"/>
                <a:ea typeface="Calibri" charset="0"/>
                <a:cs typeface="Calibri" charset="0"/>
              </a:rPr>
            </a:br>
            <a:r>
              <a:rPr lang="en-US" dirty="0" err="1">
                <a:latin typeface="Calibri" charset="0"/>
                <a:ea typeface="Calibri" charset="0"/>
                <a:cs typeface="Calibri" charset="0"/>
              </a:rPr>
              <a:t>const</a:t>
            </a:r>
            <a:r>
              <a:rPr lang="en-US" dirty="0">
                <a:latin typeface="Calibri" charset="0"/>
                <a:ea typeface="Calibri" charset="0"/>
                <a:cs typeface="Calibri" charset="0"/>
              </a:rPr>
              <a:t> port = 3000</a:t>
            </a:r>
            <a:r>
              <a:rPr lang="en-US" dirty="0" smtClean="0">
                <a:latin typeface="Calibri" charset="0"/>
                <a:ea typeface="Calibri" charset="0"/>
                <a:cs typeface="Calibri" charset="0"/>
              </a:rPr>
              <a:t>;</a:t>
            </a:r>
            <a:r>
              <a:rPr lang="en-US" dirty="0">
                <a:latin typeface="Calibri" charset="0"/>
                <a:ea typeface="Calibri" charset="0"/>
                <a:cs typeface="Calibri" charset="0"/>
              </a:rPr>
              <a:t/>
            </a:r>
            <a:br>
              <a:rPr lang="en-US" dirty="0">
                <a:latin typeface="Calibri" charset="0"/>
                <a:ea typeface="Calibri" charset="0"/>
                <a:cs typeface="Calibri" charset="0"/>
              </a:rPr>
            </a:br>
            <a:r>
              <a:rPr lang="en-US" dirty="0" err="1">
                <a:latin typeface="Calibri" charset="0"/>
                <a:ea typeface="Calibri" charset="0"/>
                <a:cs typeface="Calibri" charset="0"/>
              </a:rPr>
              <a:t>const</a:t>
            </a:r>
            <a:r>
              <a:rPr lang="en-US" dirty="0">
                <a:latin typeface="Calibri" charset="0"/>
                <a:ea typeface="Calibri" charset="0"/>
                <a:cs typeface="Calibri" charset="0"/>
              </a:rPr>
              <a:t> app = express();</a:t>
            </a:r>
          </a:p>
          <a:p>
            <a:r>
              <a:rPr lang="en-US" dirty="0" err="1">
                <a:latin typeface="Calibri" charset="0"/>
                <a:ea typeface="Calibri" charset="0"/>
                <a:cs typeface="Calibri" charset="0"/>
              </a:rPr>
              <a:t>app.use</a:t>
            </a:r>
            <a:r>
              <a:rPr lang="en-US" dirty="0">
                <a:latin typeface="Calibri" charset="0"/>
                <a:ea typeface="Calibri" charset="0"/>
                <a:cs typeface="Calibri" charset="0"/>
              </a:rPr>
              <a:t>(</a:t>
            </a:r>
            <a:r>
              <a:rPr lang="en-US" dirty="0" err="1">
                <a:latin typeface="Calibri" charset="0"/>
                <a:ea typeface="Calibri" charset="0"/>
                <a:cs typeface="Calibri" charset="0"/>
              </a:rPr>
              <a:t>bodyparser.json</a:t>
            </a:r>
            <a:r>
              <a:rPr lang="en-US" dirty="0">
                <a:latin typeface="Calibri" charset="0"/>
                <a:ea typeface="Calibri" charset="0"/>
                <a:cs typeface="Calibri" charset="0"/>
              </a:rPr>
              <a:t>());</a:t>
            </a:r>
          </a:p>
          <a:p>
            <a:r>
              <a:rPr lang="en-US" dirty="0" err="1">
                <a:latin typeface="Calibri" charset="0"/>
                <a:ea typeface="Calibri" charset="0"/>
                <a:cs typeface="Calibri" charset="0"/>
              </a:rPr>
              <a:t>app.use</a:t>
            </a:r>
            <a:r>
              <a:rPr lang="en-US" dirty="0">
                <a:latin typeface="Calibri" charset="0"/>
                <a:ea typeface="Calibri" charset="0"/>
                <a:cs typeface="Calibri" charset="0"/>
              </a:rPr>
              <a:t>(</a:t>
            </a:r>
            <a:r>
              <a:rPr lang="en-US" dirty="0" err="1">
                <a:latin typeface="Calibri" charset="0"/>
                <a:ea typeface="Calibri" charset="0"/>
                <a:cs typeface="Calibri" charset="0"/>
              </a:rPr>
              <a:t>cors</a:t>
            </a:r>
            <a:r>
              <a:rPr lang="en-US" dirty="0">
                <a:latin typeface="Calibri" charset="0"/>
                <a:ea typeface="Calibri" charset="0"/>
                <a:cs typeface="Calibri" charset="0"/>
              </a:rPr>
              <a:t>());</a:t>
            </a:r>
          </a:p>
          <a:p>
            <a:r>
              <a:rPr lang="en-US" dirty="0" err="1">
                <a:latin typeface="Calibri" charset="0"/>
                <a:ea typeface="Calibri" charset="0"/>
                <a:cs typeface="Calibri" charset="0"/>
              </a:rPr>
              <a:t>app.get</a:t>
            </a:r>
            <a:r>
              <a:rPr lang="en-US" dirty="0">
                <a:latin typeface="Calibri" charset="0"/>
                <a:ea typeface="Calibri" charset="0"/>
                <a:cs typeface="Calibri" charset="0"/>
              </a:rPr>
              <a:t>('/',function(</a:t>
            </a:r>
            <a:r>
              <a:rPr lang="en-US" dirty="0" err="1">
                <a:latin typeface="Calibri" charset="0"/>
                <a:ea typeface="Calibri" charset="0"/>
                <a:cs typeface="Calibri" charset="0"/>
              </a:rPr>
              <a:t>req,resp</a:t>
            </a:r>
            <a:r>
              <a:rPr lang="en-US" dirty="0">
                <a:latin typeface="Calibri" charset="0"/>
                <a:ea typeface="Calibri" charset="0"/>
                <a:cs typeface="Calibri" charset="0"/>
              </a:rPr>
              <a:t>){</a:t>
            </a:r>
          </a:p>
          <a:p>
            <a:r>
              <a:rPr lang="en-US" dirty="0" err="1">
                <a:latin typeface="Calibri" charset="0"/>
                <a:ea typeface="Calibri" charset="0"/>
                <a:cs typeface="Calibri" charset="0"/>
              </a:rPr>
              <a:t>resp.send</a:t>
            </a:r>
            <a:r>
              <a:rPr lang="en-US" dirty="0">
                <a:latin typeface="Calibri" charset="0"/>
                <a:ea typeface="Calibri" charset="0"/>
                <a:cs typeface="Calibri" charset="0"/>
              </a:rPr>
              <a:t>("Hello from server");</a:t>
            </a:r>
          </a:p>
          <a:p>
            <a:r>
              <a:rPr lang="en-US" dirty="0">
                <a:latin typeface="Calibri" charset="0"/>
                <a:ea typeface="Calibri" charset="0"/>
                <a:cs typeface="Calibri" charset="0"/>
              </a:rPr>
              <a:t>});</a:t>
            </a:r>
          </a:p>
          <a:p>
            <a:r>
              <a:rPr lang="en-US" dirty="0" err="1">
                <a:latin typeface="Calibri" charset="0"/>
                <a:ea typeface="Calibri" charset="0"/>
                <a:cs typeface="Calibri" charset="0"/>
              </a:rPr>
              <a:t>app.post</a:t>
            </a:r>
            <a:r>
              <a:rPr lang="en-US" dirty="0">
                <a:latin typeface="Calibri" charset="0"/>
                <a:ea typeface="Calibri" charset="0"/>
                <a:cs typeface="Calibri" charset="0"/>
              </a:rPr>
              <a:t>('/</a:t>
            </a:r>
            <a:r>
              <a:rPr lang="en-US" dirty="0" err="1">
                <a:latin typeface="Calibri" charset="0"/>
                <a:ea typeface="Calibri" charset="0"/>
                <a:cs typeface="Calibri" charset="0"/>
              </a:rPr>
              <a:t>enroll',function</a:t>
            </a:r>
            <a:r>
              <a:rPr lang="en-US" dirty="0">
                <a:latin typeface="Calibri" charset="0"/>
                <a:ea typeface="Calibri" charset="0"/>
                <a:cs typeface="Calibri" charset="0"/>
              </a:rPr>
              <a:t>(</a:t>
            </a:r>
            <a:r>
              <a:rPr lang="en-US" dirty="0" err="1">
                <a:latin typeface="Calibri" charset="0"/>
                <a:ea typeface="Calibri" charset="0"/>
                <a:cs typeface="Calibri" charset="0"/>
              </a:rPr>
              <a:t>req,resp</a:t>
            </a:r>
            <a:r>
              <a:rPr lang="en-US" dirty="0">
                <a:latin typeface="Calibri" charset="0"/>
                <a:ea typeface="Calibri" charset="0"/>
                <a:cs typeface="Calibri" charset="0"/>
              </a:rPr>
              <a:t>){</a:t>
            </a:r>
          </a:p>
          <a:p>
            <a:r>
              <a:rPr lang="en-US" dirty="0" err="1">
                <a:latin typeface="Calibri" charset="0"/>
                <a:ea typeface="Calibri" charset="0"/>
                <a:cs typeface="Calibri" charset="0"/>
              </a:rPr>
              <a:t>console.log</a:t>
            </a:r>
            <a:r>
              <a:rPr lang="en-US" dirty="0">
                <a:latin typeface="Calibri" charset="0"/>
                <a:ea typeface="Calibri" charset="0"/>
                <a:cs typeface="Calibri" charset="0"/>
              </a:rPr>
              <a:t>(</a:t>
            </a:r>
            <a:r>
              <a:rPr lang="en-US" dirty="0" err="1">
                <a:latin typeface="Calibri" charset="0"/>
                <a:ea typeface="Calibri" charset="0"/>
                <a:cs typeface="Calibri" charset="0"/>
              </a:rPr>
              <a:t>req.body</a:t>
            </a:r>
            <a:r>
              <a:rPr lang="en-US" dirty="0">
                <a:latin typeface="Calibri" charset="0"/>
                <a:ea typeface="Calibri" charset="0"/>
                <a:cs typeface="Calibri" charset="0"/>
              </a:rPr>
              <a:t>);</a:t>
            </a:r>
          </a:p>
          <a:p>
            <a:r>
              <a:rPr lang="en-US" dirty="0" err="1">
                <a:latin typeface="Calibri" charset="0"/>
                <a:ea typeface="Calibri" charset="0"/>
                <a:cs typeface="Calibri" charset="0"/>
              </a:rPr>
              <a:t>resp.status</a:t>
            </a:r>
            <a:r>
              <a:rPr lang="en-US" dirty="0">
                <a:latin typeface="Calibri" charset="0"/>
                <a:ea typeface="Calibri" charset="0"/>
                <a:cs typeface="Calibri" charset="0"/>
              </a:rPr>
              <a:t>(200).send('data');</a:t>
            </a:r>
          </a:p>
          <a:p>
            <a:r>
              <a:rPr lang="en-US" dirty="0">
                <a:latin typeface="Calibri" charset="0"/>
                <a:ea typeface="Calibri" charset="0"/>
                <a:cs typeface="Calibri" charset="0"/>
              </a:rPr>
              <a:t>})</a:t>
            </a:r>
          </a:p>
          <a:p>
            <a:r>
              <a:rPr lang="en-US" dirty="0" err="1">
                <a:latin typeface="Calibri" charset="0"/>
                <a:ea typeface="Calibri" charset="0"/>
                <a:cs typeface="Calibri" charset="0"/>
              </a:rPr>
              <a:t>app.listen</a:t>
            </a:r>
            <a:r>
              <a:rPr lang="en-US" dirty="0">
                <a:latin typeface="Calibri" charset="0"/>
                <a:ea typeface="Calibri" charset="0"/>
                <a:cs typeface="Calibri" charset="0"/>
              </a:rPr>
              <a:t>(port, function(){</a:t>
            </a:r>
          </a:p>
          <a:p>
            <a:r>
              <a:rPr lang="en-US" dirty="0" err="1">
                <a:latin typeface="Calibri" charset="0"/>
                <a:ea typeface="Calibri" charset="0"/>
                <a:cs typeface="Calibri" charset="0"/>
              </a:rPr>
              <a:t>console.log</a:t>
            </a:r>
            <a:r>
              <a:rPr lang="en-US" dirty="0">
                <a:latin typeface="Calibri" charset="0"/>
                <a:ea typeface="Calibri" charset="0"/>
                <a:cs typeface="Calibri" charset="0"/>
              </a:rPr>
              <a:t>("listening....");</a:t>
            </a:r>
          </a:p>
          <a:p>
            <a:r>
              <a:rPr lang="en-US" dirty="0">
                <a:latin typeface="Calibri" charset="0"/>
                <a:ea typeface="Calibri" charset="0"/>
                <a:cs typeface="Calibri" charset="0"/>
              </a:rPr>
              <a:t>});</a:t>
            </a:r>
            <a:endParaRPr lang="en-US" b="0" dirty="0">
              <a:effectLst/>
              <a:latin typeface="Calibri" charset="0"/>
              <a:ea typeface="Calibri" charset="0"/>
              <a:cs typeface="Calibri" charset="0"/>
            </a:endParaRPr>
          </a:p>
        </p:txBody>
      </p:sp>
    </p:spTree>
    <p:extLst>
      <p:ext uri="{BB962C8B-B14F-4D97-AF65-F5344CB8AC3E}">
        <p14:creationId xmlns:p14="http://schemas.microsoft.com/office/powerpoint/2010/main" val="128108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Reactive Forms</a:t>
            </a:r>
            <a:endParaRPr lang="en-US" dirty="0"/>
          </a:p>
        </p:txBody>
      </p:sp>
      <p:sp>
        <p:nvSpPr>
          <p:cNvPr id="3" name="TextBox 2"/>
          <p:cNvSpPr txBox="1"/>
          <p:nvPr/>
        </p:nvSpPr>
        <p:spPr>
          <a:xfrm>
            <a:off x="395536" y="898842"/>
            <a:ext cx="8208912" cy="3970318"/>
          </a:xfrm>
          <a:prstGeom prst="rect">
            <a:avLst/>
          </a:prstGeom>
          <a:noFill/>
        </p:spPr>
        <p:txBody>
          <a:bodyPr wrap="square" rtlCol="0">
            <a:spAutoFit/>
          </a:bodyPr>
          <a:lstStyle/>
          <a:p>
            <a:pPr marL="285750" indent="-285750">
              <a:buFont typeface="Arial" charset="0"/>
              <a:buChar char="•"/>
            </a:pPr>
            <a:r>
              <a:rPr lang="en-US" dirty="0"/>
              <a:t>Angular technique for creating forms in a </a:t>
            </a:r>
            <a:r>
              <a:rPr lang="en-US" i="1" dirty="0"/>
              <a:t>reactive</a:t>
            </a:r>
            <a:r>
              <a:rPr lang="en-US" dirty="0"/>
              <a:t> </a:t>
            </a:r>
            <a:r>
              <a:rPr lang="en-US" dirty="0" smtClean="0"/>
              <a:t>style using </a:t>
            </a:r>
            <a:r>
              <a:rPr lang="en-US" dirty="0" err="1" smtClean="0"/>
              <a:t>ReactiveFormsModule</a:t>
            </a:r>
            <a:endParaRPr lang="en-US" dirty="0" smtClean="0"/>
          </a:p>
          <a:p>
            <a:pPr marL="285750" indent="-285750">
              <a:buFont typeface="Arial" charset="0"/>
              <a:buChar char="•"/>
            </a:pPr>
            <a:r>
              <a:rPr lang="en-US" dirty="0" smtClean="0"/>
              <a:t>Favors </a:t>
            </a:r>
            <a:r>
              <a:rPr lang="en-US" dirty="0"/>
              <a:t>explicit management of the data flowing between a non-UI </a:t>
            </a:r>
            <a:r>
              <a:rPr lang="en-US" i="1" dirty="0"/>
              <a:t>data model</a:t>
            </a:r>
            <a:r>
              <a:rPr lang="en-US" dirty="0"/>
              <a:t> (typically retrieved from a server) and a UI-oriented </a:t>
            </a:r>
            <a:r>
              <a:rPr lang="en-US" i="1" dirty="0"/>
              <a:t>form model</a:t>
            </a:r>
            <a:r>
              <a:rPr lang="en-US" dirty="0"/>
              <a:t> that retains the states and values of the HTML controls on screen. </a:t>
            </a:r>
            <a:endParaRPr lang="en-US" dirty="0" smtClean="0"/>
          </a:p>
          <a:p>
            <a:pPr marL="285750" indent="-285750">
              <a:buFont typeface="Arial" charset="0"/>
              <a:buChar char="•"/>
            </a:pPr>
            <a:r>
              <a:rPr lang="en-US" dirty="0" smtClean="0"/>
              <a:t>Code and Logic resides in the class</a:t>
            </a:r>
            <a:endParaRPr lang="en-US" dirty="0"/>
          </a:p>
          <a:p>
            <a:pPr marL="285750" indent="-285750">
              <a:buFont typeface="Arial" charset="0"/>
              <a:buChar char="•"/>
            </a:pPr>
            <a:r>
              <a:rPr lang="en-US" dirty="0" smtClean="0"/>
              <a:t>No 2 way binding</a:t>
            </a:r>
          </a:p>
          <a:p>
            <a:pPr marL="285750" indent="-285750">
              <a:buFont typeface="Arial" charset="0"/>
              <a:buChar char="•"/>
            </a:pPr>
            <a:r>
              <a:rPr lang="en-US" dirty="0" smtClean="0"/>
              <a:t>Suited for complex scenarios</a:t>
            </a:r>
          </a:p>
          <a:p>
            <a:pPr marL="285750" indent="-285750">
              <a:buFont typeface="Arial" charset="0"/>
              <a:buChar char="•"/>
            </a:pPr>
            <a:r>
              <a:rPr lang="en-US" dirty="0" smtClean="0"/>
              <a:t>Dynamic form fields</a:t>
            </a:r>
          </a:p>
          <a:p>
            <a:pPr marL="285750" indent="-285750">
              <a:buFont typeface="Arial" charset="0"/>
              <a:buChar char="•"/>
            </a:pPr>
            <a:r>
              <a:rPr lang="en-US" dirty="0" smtClean="0"/>
              <a:t>Custom validation</a:t>
            </a:r>
          </a:p>
          <a:p>
            <a:pPr marL="285750" indent="-285750">
              <a:buFont typeface="Arial" charset="0"/>
              <a:buChar char="•"/>
            </a:pPr>
            <a:r>
              <a:rPr lang="en-US" dirty="0" smtClean="0"/>
              <a:t>Dynamic validation</a:t>
            </a:r>
          </a:p>
          <a:p>
            <a:pPr marL="285750" indent="-285750">
              <a:buFont typeface="Arial" charset="0"/>
              <a:buChar char="•"/>
            </a:pPr>
            <a:r>
              <a:rPr lang="en-US" dirty="0" smtClean="0"/>
              <a:t>Unit Test</a:t>
            </a:r>
          </a:p>
          <a:p>
            <a:pPr marL="285750" indent="-285750">
              <a:buFont typeface="Arial" charset="0"/>
              <a:buChar char="•"/>
            </a:pPr>
            <a:r>
              <a:rPr lang="en-US" dirty="0" smtClean="0"/>
              <a:t>Requires more coding</a:t>
            </a:r>
            <a:r>
              <a:rPr lang="en-US" dirty="0"/>
              <a:t/>
            </a:r>
            <a:br>
              <a:rPr lang="en-US" dirty="0"/>
            </a:br>
            <a:endParaRPr lang="en-US" dirty="0"/>
          </a:p>
        </p:txBody>
      </p:sp>
    </p:spTree>
    <p:extLst>
      <p:ext uri="{BB962C8B-B14F-4D97-AF65-F5344CB8AC3E}">
        <p14:creationId xmlns:p14="http://schemas.microsoft.com/office/powerpoint/2010/main" val="93195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Introduction</a:t>
            </a:r>
          </a:p>
          <a:p>
            <a:r>
              <a:rPr lang="en-US" sz="2400" dirty="0" smtClean="0">
                <a:effectLst/>
              </a:rPr>
              <a:t>Template Reference Variable</a:t>
            </a:r>
          </a:p>
          <a:p>
            <a:r>
              <a:rPr lang="en-US" sz="2400" dirty="0" smtClean="0">
                <a:effectLst/>
              </a:rPr>
              <a:t>Template Driven Forms</a:t>
            </a:r>
          </a:p>
          <a:p>
            <a:r>
              <a:rPr lang="en-US" sz="2400" dirty="0"/>
              <a:t>R</a:t>
            </a:r>
            <a:r>
              <a:rPr lang="en-US" sz="2400" dirty="0" smtClean="0"/>
              <a:t>eactive Forms</a:t>
            </a:r>
          </a:p>
          <a:p>
            <a:r>
              <a:rPr lang="en-US" sz="2400" dirty="0" smtClean="0"/>
              <a:t>Difference</a:t>
            </a:r>
          </a:p>
          <a:p>
            <a:endParaRPr lang="en-US" sz="2200" dirty="0">
              <a:effectLst/>
            </a:endParaRPr>
          </a:p>
        </p:txBody>
      </p:sp>
      <p:sp>
        <p:nvSpPr>
          <p:cNvPr id="3" name="Title 2"/>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Create Reactive </a:t>
            </a:r>
            <a:r>
              <a:rPr lang="en-US" dirty="0" err="1" smtClean="0"/>
              <a:t>FormComponent</a:t>
            </a:r>
            <a:endParaRPr lang="en-US" dirty="0"/>
          </a:p>
        </p:txBody>
      </p:sp>
      <p:sp>
        <p:nvSpPr>
          <p:cNvPr id="2" name="Rectangle 1"/>
          <p:cNvSpPr/>
          <p:nvPr/>
        </p:nvSpPr>
        <p:spPr>
          <a:xfrm>
            <a:off x="251520" y="980728"/>
            <a:ext cx="8568952" cy="3693319"/>
          </a:xfrm>
          <a:prstGeom prst="rect">
            <a:avLst/>
          </a:prstGeom>
        </p:spPr>
        <p:txBody>
          <a:bodyPr wrap="square">
            <a:spAutoFit/>
          </a:bodyPr>
          <a:lstStyle/>
          <a:p>
            <a:pPr marL="285750" indent="-285750">
              <a:buFont typeface="Arial" charset="0"/>
              <a:buChar char="•"/>
            </a:pPr>
            <a:r>
              <a:rPr lang="en-US" dirty="0" smtClean="0"/>
              <a:t>Import </a:t>
            </a:r>
            <a:r>
              <a:rPr lang="en-US" dirty="0" err="1" smtClean="0"/>
              <a:t>ReactiveFromsModule</a:t>
            </a:r>
            <a:endParaRPr lang="en-US" dirty="0" smtClean="0"/>
          </a:p>
          <a:p>
            <a:pPr marL="285750" indent="-285750">
              <a:buFont typeface="Arial" charset="0"/>
              <a:buChar char="•"/>
            </a:pPr>
            <a:r>
              <a:rPr lang="en-US" dirty="0" smtClean="0"/>
              <a:t>Update </a:t>
            </a:r>
            <a:r>
              <a:rPr lang="en-US" dirty="0"/>
              <a:t>the component as follows </a:t>
            </a:r>
            <a:r>
              <a:rPr lang="en-US" dirty="0" smtClean="0"/>
              <a:t>:</a:t>
            </a:r>
            <a:endParaRPr lang="en-US" dirty="0" smtClean="0">
              <a:solidFill>
                <a:srgbClr val="0000FF"/>
              </a:solidFill>
            </a:endParaRPr>
          </a:p>
          <a:p>
            <a:r>
              <a:rPr lang="en-US" dirty="0" smtClean="0">
                <a:solidFill>
                  <a:srgbClr val="0000FF"/>
                </a:solidFill>
              </a:rPr>
              <a:t>	import</a:t>
            </a:r>
            <a:r>
              <a:rPr lang="en-US" dirty="0" smtClean="0">
                <a:solidFill>
                  <a:srgbClr val="000000"/>
                </a:solidFill>
              </a:rPr>
              <a:t> </a:t>
            </a:r>
            <a:r>
              <a:rPr lang="en-US" dirty="0">
                <a:solidFill>
                  <a:srgbClr val="666600"/>
                </a:solidFill>
              </a:rPr>
              <a:t>{</a:t>
            </a:r>
            <a:r>
              <a:rPr lang="en-US" dirty="0">
                <a:solidFill>
                  <a:srgbClr val="000000"/>
                </a:solidFill>
              </a:rPr>
              <a:t> </a:t>
            </a:r>
            <a:r>
              <a:rPr lang="en-US" dirty="0">
                <a:solidFill>
                  <a:srgbClr val="FF0000"/>
                </a:solidFill>
                <a:hlinkClick r:id="rId3"/>
              </a:rPr>
              <a:t>FormControl</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0000FF"/>
                </a:solidFill>
              </a:rPr>
              <a:t>from</a:t>
            </a:r>
            <a:r>
              <a:rPr lang="en-US" dirty="0">
                <a:solidFill>
                  <a:srgbClr val="000000"/>
                </a:solidFill>
              </a:rPr>
              <a:t> </a:t>
            </a:r>
            <a:r>
              <a:rPr lang="en-US" dirty="0">
                <a:solidFill>
                  <a:srgbClr val="880000"/>
                </a:solidFill>
              </a:rPr>
              <a:t>'@angular/forms</a:t>
            </a:r>
            <a:r>
              <a:rPr lang="en-US" dirty="0" smtClean="0">
                <a:solidFill>
                  <a:srgbClr val="880000"/>
                </a:solidFill>
              </a:rPr>
              <a:t>'</a:t>
            </a:r>
            <a:r>
              <a:rPr lang="en-US" dirty="0" smtClean="0">
                <a:solidFill>
                  <a:srgbClr val="666600"/>
                </a:solidFill>
              </a:rPr>
              <a:t>;</a:t>
            </a:r>
          </a:p>
          <a:p>
            <a:pPr marL="285750" indent="-285750">
              <a:buFont typeface="Arial" charset="0"/>
              <a:buChar char="•"/>
            </a:pPr>
            <a:r>
              <a:rPr lang="en-US" dirty="0" err="1"/>
              <a:t>FormControl</a:t>
            </a:r>
            <a:r>
              <a:rPr lang="en-US" dirty="0"/>
              <a:t> is a directive that allows you to create and manage </a:t>
            </a:r>
            <a:r>
              <a:rPr lang="en-US" dirty="0" smtClean="0"/>
              <a:t>a </a:t>
            </a:r>
            <a:r>
              <a:rPr lang="en-US" dirty="0" err="1" smtClean="0"/>
              <a:t>FormControl</a:t>
            </a:r>
            <a:r>
              <a:rPr lang="en-US" dirty="0" smtClean="0"/>
              <a:t> instance directly.</a:t>
            </a:r>
            <a:br>
              <a:rPr lang="en-US" dirty="0" smtClean="0"/>
            </a:br>
            <a:r>
              <a:rPr lang="en-US" dirty="0" smtClean="0"/>
              <a:t>	name </a:t>
            </a:r>
            <a:r>
              <a:rPr lang="en-US" dirty="0"/>
              <a:t>= new </a:t>
            </a:r>
            <a:r>
              <a:rPr lang="en-US" dirty="0">
                <a:hlinkClick r:id="rId3"/>
              </a:rPr>
              <a:t>FormControl</a:t>
            </a:r>
            <a:r>
              <a:rPr lang="en-US" dirty="0" smtClean="0"/>
              <a:t>();</a:t>
            </a:r>
          </a:p>
          <a:p>
            <a:pPr marL="285750" indent="-285750">
              <a:buFont typeface="Arial" charset="0"/>
              <a:buChar char="•"/>
            </a:pPr>
            <a:r>
              <a:rPr lang="en-US" dirty="0"/>
              <a:t>Here you are creating a </a:t>
            </a:r>
            <a:r>
              <a:rPr lang="en-US" dirty="0" err="1"/>
              <a:t>FormControl</a:t>
            </a:r>
            <a:r>
              <a:rPr lang="en-US" dirty="0"/>
              <a:t> called name. It will be bound in the template to an HTML </a:t>
            </a:r>
            <a:r>
              <a:rPr lang="en-US" dirty="0" smtClean="0"/>
              <a:t>input box </a:t>
            </a:r>
            <a:r>
              <a:rPr lang="en-US" dirty="0"/>
              <a:t>for the </a:t>
            </a:r>
            <a:r>
              <a:rPr lang="en-US" dirty="0" err="1" smtClean="0"/>
              <a:t>emp</a:t>
            </a:r>
            <a:r>
              <a:rPr lang="en-US" dirty="0" smtClean="0"/>
              <a:t> name</a:t>
            </a:r>
            <a:r>
              <a:rPr lang="en-US" dirty="0"/>
              <a:t>.</a:t>
            </a:r>
          </a:p>
          <a:p>
            <a:pPr marL="285750" indent="-285750">
              <a:buFont typeface="Arial" charset="0"/>
              <a:buChar char="•"/>
            </a:pPr>
            <a:r>
              <a:rPr lang="en-US" dirty="0"/>
              <a:t>A </a:t>
            </a:r>
            <a:r>
              <a:rPr lang="en-US" dirty="0" err="1"/>
              <a:t>FormControl</a:t>
            </a:r>
            <a:r>
              <a:rPr lang="en-US" dirty="0"/>
              <a:t> constructor accepts three, optional arguments: </a:t>
            </a:r>
            <a:endParaRPr lang="en-US" dirty="0" smtClean="0"/>
          </a:p>
          <a:p>
            <a:pPr marL="742950" lvl="1" indent="-285750">
              <a:buFont typeface="Arial" charset="0"/>
              <a:buChar char="•"/>
            </a:pPr>
            <a:r>
              <a:rPr lang="en-US" dirty="0" smtClean="0"/>
              <a:t>the </a:t>
            </a:r>
            <a:r>
              <a:rPr lang="en-US" dirty="0"/>
              <a:t>initial data value, </a:t>
            </a:r>
            <a:endParaRPr lang="en-US" dirty="0" smtClean="0"/>
          </a:p>
          <a:p>
            <a:pPr marL="742950" lvl="1" indent="-285750">
              <a:buFont typeface="Arial" charset="0"/>
              <a:buChar char="•"/>
            </a:pPr>
            <a:r>
              <a:rPr lang="en-US" dirty="0" smtClean="0"/>
              <a:t>an </a:t>
            </a:r>
            <a:r>
              <a:rPr lang="en-US" dirty="0"/>
              <a:t>array of validators, </a:t>
            </a:r>
            <a:endParaRPr lang="en-US" dirty="0" smtClean="0"/>
          </a:p>
          <a:p>
            <a:pPr marL="742950" lvl="1" indent="-285750">
              <a:buFont typeface="Arial" charset="0"/>
              <a:buChar char="•"/>
            </a:pPr>
            <a:r>
              <a:rPr lang="en-US" dirty="0" smtClean="0"/>
              <a:t>and </a:t>
            </a:r>
            <a:r>
              <a:rPr lang="en-US" dirty="0"/>
              <a:t>an array of </a:t>
            </a:r>
            <a:r>
              <a:rPr lang="en-US" dirty="0" err="1"/>
              <a:t>async</a:t>
            </a:r>
            <a:r>
              <a:rPr lang="en-US" dirty="0"/>
              <a:t> validators.</a:t>
            </a:r>
          </a:p>
          <a:p>
            <a:pPr marL="285750" indent="-285750">
              <a:buFont typeface="Arial" charset="0"/>
              <a:buChar char="•"/>
            </a:pPr>
            <a:endParaRPr lang="en-US" dirty="0" smtClean="0"/>
          </a:p>
        </p:txBody>
      </p:sp>
    </p:spTree>
    <p:extLst>
      <p:ext uri="{BB962C8B-B14F-4D97-AF65-F5344CB8AC3E}">
        <p14:creationId xmlns:p14="http://schemas.microsoft.com/office/powerpoint/2010/main" val="141229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Create HTML Template</a:t>
            </a:r>
            <a:endParaRPr lang="en-US" dirty="0"/>
          </a:p>
        </p:txBody>
      </p:sp>
      <p:sp>
        <p:nvSpPr>
          <p:cNvPr id="2" name="Rectangle 1"/>
          <p:cNvSpPr/>
          <p:nvPr/>
        </p:nvSpPr>
        <p:spPr>
          <a:xfrm>
            <a:off x="683568" y="1196752"/>
            <a:ext cx="6825952" cy="1477328"/>
          </a:xfrm>
          <a:prstGeom prst="rect">
            <a:avLst/>
          </a:prstGeom>
        </p:spPr>
        <p:txBody>
          <a:bodyPr wrap="square">
            <a:spAutoFit/>
          </a:bodyPr>
          <a:lstStyle/>
          <a:p>
            <a:r>
              <a:rPr lang="en-US" dirty="0">
                <a:solidFill>
                  <a:srgbClr val="000088"/>
                </a:solidFill>
                <a:latin typeface="Droid Sans Mono" charset="0"/>
              </a:rPr>
              <a:t>&lt;</a:t>
            </a:r>
            <a:r>
              <a:rPr lang="en-US" dirty="0" smtClean="0">
                <a:solidFill>
                  <a:srgbClr val="000088"/>
                </a:solidFill>
                <a:latin typeface="Droid Sans Mono" charset="0"/>
              </a:rPr>
              <a:t>h2&gt;</a:t>
            </a:r>
            <a:r>
              <a:rPr lang="en-US" dirty="0" err="1" smtClean="0">
                <a:solidFill>
                  <a:srgbClr val="000000"/>
                </a:solidFill>
                <a:latin typeface="Droid Sans Mono" charset="0"/>
              </a:rPr>
              <a:t>Emp</a:t>
            </a:r>
            <a:r>
              <a:rPr lang="en-US" dirty="0" smtClean="0">
                <a:solidFill>
                  <a:srgbClr val="000000"/>
                </a:solidFill>
                <a:latin typeface="Droid Sans Mono" charset="0"/>
              </a:rPr>
              <a:t> Detail</a:t>
            </a:r>
            <a:r>
              <a:rPr lang="en-US" dirty="0">
                <a:solidFill>
                  <a:srgbClr val="000088"/>
                </a:solidFill>
                <a:latin typeface="Droid Sans Mono" charset="0"/>
              </a:rPr>
              <a:t>&lt;/h2</a:t>
            </a:r>
            <a:r>
              <a:rPr lang="en-US" dirty="0" smtClean="0">
                <a:solidFill>
                  <a:srgbClr val="000088"/>
                </a:solidFill>
                <a:latin typeface="Droid Sans Mono" charset="0"/>
              </a:rPr>
              <a:t>&gt;</a:t>
            </a:r>
          </a:p>
          <a:p>
            <a:r>
              <a:rPr lang="en-US" dirty="0" smtClean="0">
                <a:solidFill>
                  <a:srgbClr val="000000"/>
                </a:solidFill>
                <a:latin typeface="Droid Sans Mono" charset="0"/>
              </a:rPr>
              <a:t> </a:t>
            </a:r>
            <a:r>
              <a:rPr lang="en-US" dirty="0">
                <a:solidFill>
                  <a:srgbClr val="000088"/>
                </a:solidFill>
                <a:latin typeface="Droid Sans Mono" charset="0"/>
              </a:rPr>
              <a:t>&lt;h3&gt;&lt;</a:t>
            </a:r>
            <a:r>
              <a:rPr lang="en-US" dirty="0" err="1">
                <a:solidFill>
                  <a:srgbClr val="000088"/>
                </a:solidFill>
                <a:latin typeface="Droid Sans Mono" charset="0"/>
              </a:rPr>
              <a:t>i</a:t>
            </a:r>
            <a:r>
              <a:rPr lang="en-US" dirty="0">
                <a:solidFill>
                  <a:srgbClr val="000088"/>
                </a:solidFill>
                <a:latin typeface="Droid Sans Mono" charset="0"/>
              </a:rPr>
              <a:t>&gt;</a:t>
            </a:r>
            <a:r>
              <a:rPr lang="en-US" dirty="0">
                <a:solidFill>
                  <a:srgbClr val="000000"/>
                </a:solidFill>
                <a:latin typeface="Droid Sans Mono" charset="0"/>
              </a:rPr>
              <a:t>Just a </a:t>
            </a:r>
            <a:r>
              <a:rPr lang="en-US" dirty="0">
                <a:solidFill>
                  <a:srgbClr val="000000"/>
                </a:solidFill>
                <a:latin typeface="Droid Sans Mono" charset="0"/>
                <a:hlinkClick r:id="rId3"/>
              </a:rPr>
              <a:t>FormControl</a:t>
            </a:r>
            <a:r>
              <a:rPr lang="en-US" dirty="0">
                <a:solidFill>
                  <a:srgbClr val="000088"/>
                </a:solidFill>
                <a:latin typeface="Droid Sans Mono" charset="0"/>
              </a:rPr>
              <a:t>&lt;/</a:t>
            </a:r>
            <a:r>
              <a:rPr lang="en-US" dirty="0" err="1">
                <a:solidFill>
                  <a:srgbClr val="000088"/>
                </a:solidFill>
                <a:latin typeface="Droid Sans Mono" charset="0"/>
              </a:rPr>
              <a:t>i</a:t>
            </a:r>
            <a:r>
              <a:rPr lang="en-US" dirty="0">
                <a:solidFill>
                  <a:srgbClr val="000088"/>
                </a:solidFill>
                <a:latin typeface="Droid Sans Mono" charset="0"/>
              </a:rPr>
              <a:t>&gt;&lt;/h3</a:t>
            </a:r>
            <a:r>
              <a:rPr lang="en-US" dirty="0" smtClean="0">
                <a:solidFill>
                  <a:srgbClr val="000088"/>
                </a:solidFill>
                <a:latin typeface="Droid Sans Mono" charset="0"/>
              </a:rPr>
              <a:t>&gt;</a:t>
            </a:r>
          </a:p>
          <a:p>
            <a:r>
              <a:rPr lang="en-US" dirty="0" smtClean="0">
                <a:solidFill>
                  <a:srgbClr val="000000"/>
                </a:solidFill>
                <a:latin typeface="Droid Sans Mono" charset="0"/>
              </a:rPr>
              <a:t> </a:t>
            </a:r>
            <a:r>
              <a:rPr lang="en-US" dirty="0">
                <a:solidFill>
                  <a:srgbClr val="000088"/>
                </a:solidFill>
                <a:latin typeface="Droid Sans Mono" charset="0"/>
              </a:rPr>
              <a:t>&lt;label</a:t>
            </a:r>
            <a:r>
              <a:rPr lang="en-US" dirty="0">
                <a:solidFill>
                  <a:srgbClr val="000000"/>
                </a:solidFill>
                <a:latin typeface="Droid Sans Mono" charset="0"/>
              </a:rPr>
              <a:t> </a:t>
            </a:r>
            <a:r>
              <a:rPr lang="en-US" dirty="0">
                <a:solidFill>
                  <a:srgbClr val="660066"/>
                </a:solidFill>
                <a:latin typeface="Droid Sans Mono" charset="0"/>
              </a:rPr>
              <a:t>class</a:t>
            </a:r>
            <a:r>
              <a:rPr lang="en-US" dirty="0">
                <a:solidFill>
                  <a:srgbClr val="666600"/>
                </a:solidFill>
                <a:latin typeface="Droid Sans Mono" charset="0"/>
              </a:rPr>
              <a:t>=</a:t>
            </a:r>
            <a:r>
              <a:rPr lang="en-US" dirty="0">
                <a:solidFill>
                  <a:srgbClr val="880000"/>
                </a:solidFill>
                <a:latin typeface="Droid Sans Mono" charset="0"/>
              </a:rPr>
              <a:t>"center-block</a:t>
            </a:r>
            <a:r>
              <a:rPr lang="en-US" dirty="0" smtClean="0">
                <a:solidFill>
                  <a:srgbClr val="880000"/>
                </a:solidFill>
                <a:latin typeface="Droid Sans Mono" charset="0"/>
              </a:rPr>
              <a:t>"</a:t>
            </a:r>
            <a:r>
              <a:rPr lang="en-US" dirty="0" smtClean="0">
                <a:solidFill>
                  <a:srgbClr val="000088"/>
                </a:solidFill>
                <a:latin typeface="Droid Sans Mono" charset="0"/>
              </a:rPr>
              <a:t>&gt;</a:t>
            </a:r>
          </a:p>
          <a:p>
            <a:r>
              <a:rPr lang="en-US" dirty="0">
                <a:solidFill>
                  <a:srgbClr val="000088"/>
                </a:solidFill>
                <a:latin typeface="Droid Sans Mono" charset="0"/>
              </a:rPr>
              <a:t>	</a:t>
            </a:r>
            <a:r>
              <a:rPr lang="en-US" dirty="0" smtClean="0">
                <a:solidFill>
                  <a:srgbClr val="000000"/>
                </a:solidFill>
                <a:latin typeface="Droid Sans Mono" charset="0"/>
              </a:rPr>
              <a:t>Name</a:t>
            </a:r>
            <a:r>
              <a:rPr lang="en-US" dirty="0">
                <a:solidFill>
                  <a:srgbClr val="000000"/>
                </a:solidFill>
                <a:latin typeface="Droid Sans Mono" charset="0"/>
              </a:rPr>
              <a:t>: </a:t>
            </a:r>
            <a:r>
              <a:rPr lang="en-US" dirty="0">
                <a:solidFill>
                  <a:srgbClr val="000088"/>
                </a:solidFill>
                <a:latin typeface="Droid Sans Mono" charset="0"/>
              </a:rPr>
              <a:t>&lt;input</a:t>
            </a:r>
            <a:r>
              <a:rPr lang="en-US" dirty="0">
                <a:solidFill>
                  <a:srgbClr val="000000"/>
                </a:solidFill>
                <a:latin typeface="Droid Sans Mono" charset="0"/>
              </a:rPr>
              <a:t> </a:t>
            </a:r>
            <a:r>
              <a:rPr lang="en-US" dirty="0">
                <a:solidFill>
                  <a:srgbClr val="660066"/>
                </a:solidFill>
                <a:latin typeface="Droid Sans Mono" charset="0"/>
              </a:rPr>
              <a:t>class</a:t>
            </a:r>
            <a:r>
              <a:rPr lang="en-US" dirty="0">
                <a:solidFill>
                  <a:srgbClr val="666600"/>
                </a:solidFill>
                <a:latin typeface="Droid Sans Mono" charset="0"/>
              </a:rPr>
              <a:t>=</a:t>
            </a:r>
            <a:r>
              <a:rPr lang="en-US" dirty="0">
                <a:solidFill>
                  <a:srgbClr val="880000"/>
                </a:solidFill>
                <a:latin typeface="Droid Sans Mono" charset="0"/>
              </a:rPr>
              <a:t>"form-control"</a:t>
            </a:r>
            <a:r>
              <a:rPr lang="en-US" dirty="0">
                <a:solidFill>
                  <a:srgbClr val="000000"/>
                </a:solidFill>
                <a:latin typeface="Droid Sans Mono" charset="0"/>
              </a:rPr>
              <a:t> [</a:t>
            </a:r>
            <a:r>
              <a:rPr lang="en-US" dirty="0" err="1">
                <a:solidFill>
                  <a:srgbClr val="660066"/>
                </a:solidFill>
                <a:latin typeface="Droid Sans Mono" charset="0"/>
              </a:rPr>
              <a:t>formControl</a:t>
            </a:r>
            <a:r>
              <a:rPr lang="en-US" dirty="0">
                <a:solidFill>
                  <a:srgbClr val="000000"/>
                </a:solidFill>
                <a:latin typeface="Droid Sans Mono" charset="0"/>
              </a:rPr>
              <a:t>]</a:t>
            </a:r>
            <a:r>
              <a:rPr lang="en-US" dirty="0">
                <a:solidFill>
                  <a:srgbClr val="666600"/>
                </a:solidFill>
                <a:latin typeface="Droid Sans Mono" charset="0"/>
              </a:rPr>
              <a:t>=</a:t>
            </a:r>
            <a:r>
              <a:rPr lang="en-US" dirty="0">
                <a:solidFill>
                  <a:srgbClr val="880000"/>
                </a:solidFill>
                <a:latin typeface="Droid Sans Mono" charset="0"/>
              </a:rPr>
              <a:t>"name"</a:t>
            </a:r>
            <a:r>
              <a:rPr lang="en-US" dirty="0">
                <a:solidFill>
                  <a:srgbClr val="000088"/>
                </a:solidFill>
                <a:latin typeface="Droid Sans Mono" charset="0"/>
              </a:rPr>
              <a:t>&gt;</a:t>
            </a:r>
            <a:r>
              <a:rPr lang="en-US" dirty="0">
                <a:solidFill>
                  <a:srgbClr val="000000"/>
                </a:solidFill>
                <a:latin typeface="Droid Sans Mono" charset="0"/>
              </a:rPr>
              <a:t> </a:t>
            </a:r>
            <a:endParaRPr lang="en-US" dirty="0" smtClean="0">
              <a:solidFill>
                <a:srgbClr val="000000"/>
              </a:solidFill>
              <a:latin typeface="Droid Sans Mono" charset="0"/>
            </a:endParaRPr>
          </a:p>
          <a:p>
            <a:r>
              <a:rPr lang="en-US" dirty="0" smtClean="0">
                <a:solidFill>
                  <a:srgbClr val="000088"/>
                </a:solidFill>
                <a:latin typeface="Droid Sans Mono" charset="0"/>
              </a:rPr>
              <a:t>&lt;/</a:t>
            </a:r>
            <a:r>
              <a:rPr lang="en-US" dirty="0">
                <a:solidFill>
                  <a:srgbClr val="000088"/>
                </a:solidFill>
                <a:latin typeface="Droid Sans Mono" charset="0"/>
              </a:rPr>
              <a:t>label&gt;</a:t>
            </a:r>
            <a:endParaRPr lang="en-US" dirty="0"/>
          </a:p>
        </p:txBody>
      </p:sp>
      <p:sp>
        <p:nvSpPr>
          <p:cNvPr id="4" name="TextBox 3"/>
          <p:cNvSpPr txBox="1"/>
          <p:nvPr/>
        </p:nvSpPr>
        <p:spPr>
          <a:xfrm>
            <a:off x="251520" y="2948152"/>
            <a:ext cx="7920879" cy="923330"/>
          </a:xfrm>
          <a:prstGeom prst="rect">
            <a:avLst/>
          </a:prstGeom>
          <a:noFill/>
        </p:spPr>
        <p:txBody>
          <a:bodyPr wrap="square" rtlCol="0">
            <a:spAutoFit/>
          </a:bodyPr>
          <a:lstStyle/>
          <a:p>
            <a:pPr marL="285750" indent="-285750">
              <a:buFont typeface="Arial" charset="0"/>
              <a:buChar char="•"/>
            </a:pPr>
            <a:r>
              <a:rPr lang="en-US" dirty="0"/>
              <a:t>To let Angular know that this is the input that you want to associate to the name </a:t>
            </a:r>
            <a:r>
              <a:rPr lang="en-US" dirty="0" err="1"/>
              <a:t>FormControl</a:t>
            </a:r>
            <a:r>
              <a:rPr lang="en-US" dirty="0"/>
              <a:t> in the class, you need [</a:t>
            </a:r>
            <a:r>
              <a:rPr lang="en-US" dirty="0" err="1"/>
              <a:t>formControl</a:t>
            </a:r>
            <a:r>
              <a:rPr lang="en-US" dirty="0"/>
              <a:t>]="name" in the template on the &lt;input&gt;.</a:t>
            </a:r>
          </a:p>
        </p:txBody>
      </p:sp>
    </p:spTree>
    <p:extLst>
      <p:ext uri="{BB962C8B-B14F-4D97-AF65-F5344CB8AC3E}">
        <p14:creationId xmlns:p14="http://schemas.microsoft.com/office/powerpoint/2010/main" val="153724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Import In Module</a:t>
            </a:r>
            <a:endParaRPr lang="en-US" dirty="0"/>
          </a:p>
        </p:txBody>
      </p:sp>
      <p:sp>
        <p:nvSpPr>
          <p:cNvPr id="3" name="TextBox 2"/>
          <p:cNvSpPr txBox="1"/>
          <p:nvPr/>
        </p:nvSpPr>
        <p:spPr>
          <a:xfrm>
            <a:off x="395536" y="898842"/>
            <a:ext cx="8208912" cy="4247317"/>
          </a:xfrm>
          <a:prstGeom prst="rect">
            <a:avLst/>
          </a:prstGeom>
          <a:noFill/>
        </p:spPr>
        <p:txBody>
          <a:bodyPr wrap="square" rtlCol="0">
            <a:spAutoFit/>
          </a:bodyPr>
          <a:lstStyle/>
          <a:p>
            <a:pPr marL="285750" indent="-285750">
              <a:buFont typeface="Arial" charset="0"/>
              <a:buChar char="•"/>
            </a:pPr>
            <a:r>
              <a:rPr lang="en-US" dirty="0" smtClean="0"/>
              <a:t>Do </a:t>
            </a:r>
            <a:r>
              <a:rPr lang="en-US" dirty="0"/>
              <a:t>the following three things in </a:t>
            </a:r>
            <a:r>
              <a:rPr lang="en-US" dirty="0" err="1"/>
              <a:t>app.module.ts</a:t>
            </a:r>
            <a:r>
              <a:rPr lang="en-US" dirty="0"/>
              <a:t>:</a:t>
            </a:r>
          </a:p>
          <a:p>
            <a:pPr marL="285750" indent="-285750">
              <a:buFont typeface="Arial" charset="0"/>
              <a:buChar char="•"/>
            </a:pPr>
            <a:endParaRPr lang="en-US" dirty="0" smtClean="0"/>
          </a:p>
          <a:p>
            <a:pPr marL="285750" indent="-285750">
              <a:buFont typeface="Arial" charset="0"/>
              <a:buChar char="•"/>
            </a:pPr>
            <a:r>
              <a:rPr lang="en-US" dirty="0" smtClean="0"/>
              <a:t>Use </a:t>
            </a:r>
            <a:r>
              <a:rPr lang="en-US" dirty="0"/>
              <a:t>a JavaScript import statement to access the </a:t>
            </a:r>
            <a:r>
              <a:rPr lang="en-US" dirty="0" err="1"/>
              <a:t>ReactiveFormsModule</a:t>
            </a:r>
            <a:r>
              <a:rPr lang="en-US" dirty="0"/>
              <a:t> and the </a:t>
            </a:r>
            <a:r>
              <a:rPr lang="en-US" dirty="0" err="1" smtClean="0"/>
              <a:t>xxxComponent</a:t>
            </a:r>
            <a:r>
              <a:rPr lang="en-US" dirty="0"/>
              <a:t>.</a:t>
            </a:r>
          </a:p>
          <a:p>
            <a:pPr marL="285750" indent="-285750">
              <a:buFont typeface="Arial" charset="0"/>
              <a:buChar char="•"/>
            </a:pPr>
            <a:r>
              <a:rPr lang="en-US" dirty="0"/>
              <a:t>Add </a:t>
            </a:r>
            <a:r>
              <a:rPr lang="en-US" dirty="0" err="1"/>
              <a:t>ReactiveFormsModule</a:t>
            </a:r>
            <a:r>
              <a:rPr lang="en-US" dirty="0"/>
              <a:t> to the </a:t>
            </a:r>
            <a:r>
              <a:rPr lang="en-US" dirty="0" err="1"/>
              <a:t>AppModule's</a:t>
            </a:r>
            <a:r>
              <a:rPr lang="en-US" dirty="0"/>
              <a:t> imports list.</a:t>
            </a:r>
          </a:p>
          <a:p>
            <a:pPr marL="285750" indent="-285750">
              <a:buFont typeface="Arial" charset="0"/>
              <a:buChar char="•"/>
            </a:pPr>
            <a:r>
              <a:rPr lang="en-US" dirty="0"/>
              <a:t>Add </a:t>
            </a:r>
            <a:r>
              <a:rPr lang="en-US" dirty="0" err="1" smtClean="0"/>
              <a:t>xxxComponent</a:t>
            </a:r>
            <a:r>
              <a:rPr lang="en-US" dirty="0"/>
              <a:t> to the declarations array</a:t>
            </a:r>
            <a:r>
              <a:rPr lang="en-US" dirty="0" smtClean="0"/>
              <a:t>.</a:t>
            </a:r>
          </a:p>
          <a:p>
            <a:pPr marL="285750" indent="-285750">
              <a:buFont typeface="Arial" charset="0"/>
              <a:buChar char="•"/>
            </a:pPr>
            <a:endParaRPr lang="en-US" dirty="0"/>
          </a:p>
          <a:p>
            <a:pPr marL="285750" indent="-285750">
              <a:buFont typeface="Arial" charset="0"/>
              <a:buChar char="•"/>
            </a:pPr>
            <a:r>
              <a:rPr lang="en-US" dirty="0" smtClean="0"/>
              <a:t>Add following in </a:t>
            </a:r>
            <a:r>
              <a:rPr lang="en-US" dirty="0" err="1" smtClean="0"/>
              <a:t>app.component.ts</a:t>
            </a:r>
            <a:r>
              <a:rPr lang="en-US" dirty="0" smtClean="0"/>
              <a:t>, the root component : </a:t>
            </a:r>
          </a:p>
          <a:p>
            <a:pPr marL="285750" indent="-285750">
              <a:buFont typeface="Arial" charset="0"/>
              <a:buChar char="•"/>
            </a:pPr>
            <a:endParaRPr lang="en-US" dirty="0"/>
          </a:p>
          <a:p>
            <a:r>
              <a:rPr lang="en-US" dirty="0" smtClean="0"/>
              <a:t>	template</a:t>
            </a:r>
            <a:r>
              <a:rPr lang="en-US" dirty="0"/>
              <a:t>: </a:t>
            </a:r>
            <a:r>
              <a:rPr lang="en-US" dirty="0" smtClean="0"/>
              <a:t>`</a:t>
            </a:r>
          </a:p>
          <a:p>
            <a:r>
              <a:rPr lang="en-US" dirty="0"/>
              <a:t>	</a:t>
            </a:r>
            <a:r>
              <a:rPr lang="en-US" dirty="0" smtClean="0"/>
              <a:t>	 </a:t>
            </a:r>
            <a:r>
              <a:rPr lang="en-US" dirty="0"/>
              <a:t>&lt;div class="container"&gt; </a:t>
            </a:r>
            <a:endParaRPr lang="en-US" dirty="0" smtClean="0"/>
          </a:p>
          <a:p>
            <a:r>
              <a:rPr lang="en-US" dirty="0"/>
              <a:t>	</a:t>
            </a:r>
            <a:r>
              <a:rPr lang="en-US" dirty="0" smtClean="0"/>
              <a:t>	&lt;</a:t>
            </a:r>
            <a:r>
              <a:rPr lang="en-US" dirty="0"/>
              <a:t>h1&gt;Reactive Forms&lt;/h1&gt; </a:t>
            </a:r>
            <a:endParaRPr lang="en-US" dirty="0" smtClean="0"/>
          </a:p>
          <a:p>
            <a:r>
              <a:rPr lang="en-US" dirty="0"/>
              <a:t>	</a:t>
            </a:r>
            <a:r>
              <a:rPr lang="en-US" dirty="0" smtClean="0"/>
              <a:t>	&lt;</a:t>
            </a:r>
            <a:r>
              <a:rPr lang="en-US" dirty="0" err="1" smtClean="0"/>
              <a:t>emp-forml</a:t>
            </a:r>
            <a:r>
              <a:rPr lang="en-US" dirty="0" smtClean="0"/>
              <a:t>&gt;&lt;/</a:t>
            </a:r>
            <a:r>
              <a:rPr lang="en-US" dirty="0" err="1" smtClean="0"/>
              <a:t>emp</a:t>
            </a:r>
            <a:r>
              <a:rPr lang="en-US" dirty="0" smtClean="0"/>
              <a:t>-form&gt; </a:t>
            </a:r>
          </a:p>
          <a:p>
            <a:r>
              <a:rPr lang="en-US" dirty="0"/>
              <a:t>	</a:t>
            </a:r>
            <a:r>
              <a:rPr lang="en-US" dirty="0" smtClean="0"/>
              <a:t>	&lt;/</a:t>
            </a:r>
            <a:r>
              <a:rPr lang="en-US" dirty="0"/>
              <a:t>div&gt;`</a:t>
            </a:r>
            <a:endParaRPr lang="en-US" dirty="0" smtClean="0"/>
          </a:p>
          <a:p>
            <a:pPr marL="285750" indent="-285750">
              <a:buFont typeface="Arial" charset="0"/>
              <a:buChar char="•"/>
            </a:pPr>
            <a:endParaRPr lang="en-US" dirty="0"/>
          </a:p>
        </p:txBody>
      </p:sp>
    </p:spTree>
    <p:extLst>
      <p:ext uri="{BB962C8B-B14F-4D97-AF65-F5344CB8AC3E}">
        <p14:creationId xmlns:p14="http://schemas.microsoft.com/office/powerpoint/2010/main" val="78405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Essential Form Classes</a:t>
            </a:r>
            <a:endParaRPr lang="en-US" dirty="0"/>
          </a:p>
        </p:txBody>
      </p:sp>
      <p:sp>
        <p:nvSpPr>
          <p:cNvPr id="3" name="TextBox 2"/>
          <p:cNvSpPr txBox="1"/>
          <p:nvPr/>
        </p:nvSpPr>
        <p:spPr>
          <a:xfrm>
            <a:off x="395536" y="898842"/>
            <a:ext cx="8208912" cy="4801314"/>
          </a:xfrm>
          <a:prstGeom prst="rect">
            <a:avLst/>
          </a:prstGeom>
          <a:noFill/>
        </p:spPr>
        <p:txBody>
          <a:bodyPr wrap="square" rtlCol="0">
            <a:spAutoFit/>
          </a:bodyPr>
          <a:lstStyle/>
          <a:p>
            <a:r>
              <a:rPr lang="en-US" b="1" dirty="0" err="1"/>
              <a:t>AbstractControl</a:t>
            </a:r>
            <a:r>
              <a:rPr lang="en-US" b="1" dirty="0"/>
              <a:t> </a:t>
            </a:r>
          </a:p>
          <a:p>
            <a:pPr marL="285750" indent="-285750">
              <a:buFont typeface="Arial" charset="0"/>
              <a:buChar char="•"/>
            </a:pPr>
            <a:r>
              <a:rPr lang="en-US" dirty="0" smtClean="0"/>
              <a:t>It is </a:t>
            </a:r>
            <a:r>
              <a:rPr lang="en-US" dirty="0"/>
              <a:t>the abstract base class for the three concrete form control classes</a:t>
            </a:r>
            <a:r>
              <a:rPr lang="en-US" dirty="0" smtClean="0"/>
              <a:t>: </a:t>
            </a:r>
            <a:r>
              <a:rPr lang="en-US" dirty="0" err="1" smtClean="0"/>
              <a:t>FormControl</a:t>
            </a:r>
            <a:r>
              <a:rPr lang="en-US" dirty="0"/>
              <a:t>, </a:t>
            </a:r>
            <a:r>
              <a:rPr lang="en-US" dirty="0" err="1"/>
              <a:t>FormGroup</a:t>
            </a:r>
            <a:r>
              <a:rPr lang="en-US" dirty="0"/>
              <a:t>, and </a:t>
            </a:r>
            <a:r>
              <a:rPr lang="en-US" dirty="0" err="1"/>
              <a:t>FormArray</a:t>
            </a:r>
            <a:r>
              <a:rPr lang="en-US" dirty="0"/>
              <a:t>. </a:t>
            </a:r>
            <a:endParaRPr lang="en-US" dirty="0" smtClean="0"/>
          </a:p>
          <a:p>
            <a:pPr marL="285750" indent="-285750">
              <a:buFont typeface="Arial" charset="0"/>
              <a:buChar char="•"/>
            </a:pPr>
            <a:r>
              <a:rPr lang="en-US" dirty="0" smtClean="0"/>
              <a:t>It </a:t>
            </a:r>
            <a:r>
              <a:rPr lang="en-US" dirty="0"/>
              <a:t>provides their common behaviors and properties, some of which are observable</a:t>
            </a:r>
            <a:r>
              <a:rPr lang="en-US" dirty="0" smtClean="0"/>
              <a:t>.</a:t>
            </a:r>
          </a:p>
          <a:p>
            <a:pPr marL="285750" indent="-285750">
              <a:buFont typeface="Arial" charset="0"/>
              <a:buChar char="•"/>
            </a:pPr>
            <a:endParaRPr lang="en-US" dirty="0"/>
          </a:p>
          <a:p>
            <a:r>
              <a:rPr lang="en-US" b="1" dirty="0" err="1" smtClean="0"/>
              <a:t>FormControl</a:t>
            </a:r>
            <a:endParaRPr lang="en-US" b="1" dirty="0" smtClean="0"/>
          </a:p>
          <a:p>
            <a:pPr marL="285750" indent="-285750">
              <a:buFont typeface="Arial" charset="0"/>
              <a:buChar char="•"/>
            </a:pPr>
            <a:r>
              <a:rPr lang="en-US" dirty="0" smtClean="0"/>
              <a:t>It tracks </a:t>
            </a:r>
            <a:r>
              <a:rPr lang="en-US" dirty="0"/>
              <a:t>the value and validity status of an individual form control. </a:t>
            </a:r>
            <a:endParaRPr lang="en-US" dirty="0" smtClean="0"/>
          </a:p>
          <a:p>
            <a:pPr marL="285750" indent="-285750">
              <a:buFont typeface="Arial" charset="0"/>
              <a:buChar char="•"/>
            </a:pPr>
            <a:r>
              <a:rPr lang="en-US" dirty="0" smtClean="0"/>
              <a:t>It </a:t>
            </a:r>
            <a:r>
              <a:rPr lang="en-US" dirty="0"/>
              <a:t>corresponds to an HTML form control such as an input box or selector.</a:t>
            </a:r>
          </a:p>
          <a:p>
            <a:endParaRPr lang="en-US" b="1" dirty="0" smtClean="0"/>
          </a:p>
          <a:p>
            <a:r>
              <a:rPr lang="en-US" b="1" dirty="0" err="1" smtClean="0"/>
              <a:t>FormGroup</a:t>
            </a:r>
            <a:r>
              <a:rPr lang="en-US" b="1" dirty="0"/>
              <a:t> </a:t>
            </a:r>
            <a:endParaRPr lang="en-US" b="1" dirty="0" smtClean="0"/>
          </a:p>
          <a:p>
            <a:pPr marL="285750" indent="-285750">
              <a:buFont typeface="Arial" charset="0"/>
              <a:buChar char="•"/>
            </a:pPr>
            <a:r>
              <a:rPr lang="en-US" dirty="0" smtClean="0"/>
              <a:t>It tracks </a:t>
            </a:r>
            <a:r>
              <a:rPr lang="en-US" dirty="0"/>
              <a:t>the value and validity state of a group of </a:t>
            </a:r>
            <a:r>
              <a:rPr lang="en-US" dirty="0" err="1"/>
              <a:t>AbstractControl</a:t>
            </a:r>
            <a:r>
              <a:rPr lang="en-US" dirty="0"/>
              <a:t> instances. </a:t>
            </a:r>
          </a:p>
          <a:p>
            <a:pPr marL="285750" indent="-285750">
              <a:buFont typeface="Arial" charset="0"/>
              <a:buChar char="•"/>
            </a:pPr>
            <a:r>
              <a:rPr lang="en-US" dirty="0" smtClean="0"/>
              <a:t>The </a:t>
            </a:r>
            <a:r>
              <a:rPr lang="en-US" dirty="0"/>
              <a:t>group's properties include its child controls. </a:t>
            </a:r>
            <a:endParaRPr lang="en-US" dirty="0" smtClean="0"/>
          </a:p>
          <a:p>
            <a:pPr marL="285750" indent="-285750">
              <a:buFont typeface="Arial" charset="0"/>
              <a:buChar char="•"/>
            </a:pPr>
            <a:r>
              <a:rPr lang="en-US" dirty="0" smtClean="0"/>
              <a:t>The </a:t>
            </a:r>
            <a:r>
              <a:rPr lang="en-US" dirty="0"/>
              <a:t>top-level form in your component is a </a:t>
            </a:r>
            <a:r>
              <a:rPr lang="en-US" dirty="0" err="1"/>
              <a:t>FormGroup</a:t>
            </a:r>
            <a:r>
              <a:rPr lang="en-US" dirty="0"/>
              <a:t>.</a:t>
            </a:r>
          </a:p>
          <a:p>
            <a:endParaRPr lang="en-US" b="1" dirty="0" smtClean="0"/>
          </a:p>
          <a:p>
            <a:r>
              <a:rPr lang="en-US" b="1" dirty="0" err="1" smtClean="0"/>
              <a:t>FormArray</a:t>
            </a:r>
            <a:r>
              <a:rPr lang="en-US" b="1" dirty="0"/>
              <a:t> </a:t>
            </a:r>
            <a:endParaRPr lang="en-US" b="1" dirty="0" smtClean="0"/>
          </a:p>
          <a:p>
            <a:pPr marL="285750" indent="-285750">
              <a:buFont typeface="Arial" charset="0"/>
              <a:buChar char="•"/>
            </a:pPr>
            <a:r>
              <a:rPr lang="en-US" dirty="0" smtClean="0"/>
              <a:t>It tracks </a:t>
            </a:r>
            <a:r>
              <a:rPr lang="en-US" dirty="0"/>
              <a:t>the value and validity state of a numerically </a:t>
            </a:r>
            <a:r>
              <a:rPr lang="en-US" dirty="0" smtClean="0"/>
              <a:t>indexed array of </a:t>
            </a:r>
            <a:r>
              <a:rPr lang="en-US" dirty="0" err="1" smtClean="0"/>
              <a:t>AbstractControlinstances</a:t>
            </a:r>
            <a:r>
              <a:rPr lang="en-US" dirty="0"/>
              <a:t>.</a:t>
            </a:r>
          </a:p>
        </p:txBody>
      </p:sp>
    </p:spTree>
    <p:extLst>
      <p:ext uri="{BB962C8B-B14F-4D97-AF65-F5344CB8AC3E}">
        <p14:creationId xmlns:p14="http://schemas.microsoft.com/office/powerpoint/2010/main" val="51836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Add a Form Group</a:t>
            </a:r>
            <a:endParaRPr lang="en-US" dirty="0"/>
          </a:p>
        </p:txBody>
      </p:sp>
      <p:sp>
        <p:nvSpPr>
          <p:cNvPr id="3" name="TextBox 2"/>
          <p:cNvSpPr txBox="1"/>
          <p:nvPr/>
        </p:nvSpPr>
        <p:spPr>
          <a:xfrm>
            <a:off x="395536" y="898842"/>
            <a:ext cx="8208912" cy="2031325"/>
          </a:xfrm>
          <a:prstGeom prst="rect">
            <a:avLst/>
          </a:prstGeom>
          <a:noFill/>
        </p:spPr>
        <p:txBody>
          <a:bodyPr wrap="square" rtlCol="0">
            <a:spAutoFit/>
          </a:bodyPr>
          <a:lstStyle/>
          <a:p>
            <a:pPr marL="285750" indent="-285750">
              <a:buFont typeface="Arial" charset="0"/>
              <a:buChar char="•"/>
            </a:pPr>
            <a:r>
              <a:rPr lang="en-US" dirty="0" smtClean="0"/>
              <a:t>If </a:t>
            </a:r>
            <a:r>
              <a:rPr lang="en-US" dirty="0"/>
              <a:t>you have multiple </a:t>
            </a:r>
            <a:r>
              <a:rPr lang="en-US" dirty="0" err="1"/>
              <a:t>FormControls</a:t>
            </a:r>
            <a:r>
              <a:rPr lang="en-US" dirty="0"/>
              <a:t>, you'll want to register them within a parent </a:t>
            </a:r>
            <a:r>
              <a:rPr lang="en-US" dirty="0" err="1" smtClean="0"/>
              <a:t>FormGroup</a:t>
            </a:r>
            <a:r>
              <a:rPr lang="en-US" dirty="0" smtClean="0"/>
              <a:t>.</a:t>
            </a:r>
          </a:p>
          <a:p>
            <a:pPr marL="285750" indent="-285750">
              <a:buFont typeface="Arial" charset="0"/>
              <a:buChar char="•"/>
            </a:pPr>
            <a:r>
              <a:rPr lang="en-US" dirty="0" smtClean="0"/>
              <a:t>Import </a:t>
            </a:r>
            <a:r>
              <a:rPr lang="en-US" dirty="0" err="1" smtClean="0"/>
              <a:t>folllowing</a:t>
            </a:r>
            <a:r>
              <a:rPr lang="en-US" dirty="0" smtClean="0"/>
              <a:t> in the component :</a:t>
            </a:r>
            <a:r>
              <a:rPr lang="en-US" dirty="0"/>
              <a:t/>
            </a:r>
            <a:br>
              <a:rPr lang="en-US" dirty="0"/>
            </a:br>
            <a:r>
              <a:rPr lang="en-US" dirty="0" smtClean="0"/>
              <a:t>	import </a:t>
            </a:r>
            <a:r>
              <a:rPr lang="en-US" dirty="0"/>
              <a:t>{ </a:t>
            </a:r>
            <a:r>
              <a:rPr lang="en-US" dirty="0">
                <a:hlinkClick r:id="rId3"/>
              </a:rPr>
              <a:t>FormControl</a:t>
            </a:r>
            <a:r>
              <a:rPr lang="en-US" dirty="0"/>
              <a:t>, </a:t>
            </a:r>
            <a:r>
              <a:rPr lang="en-US" dirty="0">
                <a:hlinkClick r:id="rId4"/>
              </a:rPr>
              <a:t>FormGroup</a:t>
            </a:r>
            <a:r>
              <a:rPr lang="en-US" dirty="0"/>
              <a:t> } from '@angular/forms</a:t>
            </a:r>
            <a:r>
              <a:rPr lang="en-US" dirty="0" smtClean="0"/>
              <a:t>';</a:t>
            </a:r>
          </a:p>
          <a:p>
            <a:pPr marL="285750" indent="-285750">
              <a:buFont typeface="Arial" charset="0"/>
              <a:buChar char="•"/>
            </a:pPr>
            <a:r>
              <a:rPr lang="en-US" i="1" dirty="0" smtClean="0"/>
              <a:t>I</a:t>
            </a:r>
            <a:r>
              <a:rPr lang="en-US" dirty="0" smtClean="0"/>
              <a:t>n </a:t>
            </a:r>
            <a:r>
              <a:rPr lang="en-US" dirty="0"/>
              <a:t>the class, wrap the </a:t>
            </a:r>
            <a:r>
              <a:rPr lang="en-US" dirty="0" err="1"/>
              <a:t>FormControl</a:t>
            </a:r>
            <a:r>
              <a:rPr lang="en-US" dirty="0"/>
              <a:t> in a </a:t>
            </a:r>
            <a:r>
              <a:rPr lang="en-US" dirty="0" err="1" smtClean="0"/>
              <a:t>FormGroup</a:t>
            </a:r>
            <a:r>
              <a:rPr lang="en-US" dirty="0"/>
              <a:t/>
            </a:r>
            <a:br>
              <a:rPr lang="en-US" dirty="0"/>
            </a:br>
            <a:r>
              <a:rPr lang="en-US" dirty="0" smtClean="0"/>
              <a:t>	</a:t>
            </a:r>
            <a:r>
              <a:rPr lang="en-US" dirty="0" err="1" smtClean="0"/>
              <a:t>empForm</a:t>
            </a:r>
            <a:r>
              <a:rPr lang="en-US" dirty="0" smtClean="0"/>
              <a:t> </a:t>
            </a:r>
            <a:r>
              <a:rPr lang="en-US" dirty="0"/>
              <a:t>= new </a:t>
            </a:r>
            <a:r>
              <a:rPr lang="en-US" dirty="0">
                <a:hlinkClick r:id="rId4"/>
              </a:rPr>
              <a:t>FormGroup</a:t>
            </a:r>
            <a:r>
              <a:rPr lang="en-US" dirty="0"/>
              <a:t> </a:t>
            </a:r>
            <a:r>
              <a:rPr lang="en-US" dirty="0" smtClean="0"/>
              <a:t>(</a:t>
            </a:r>
            <a:r>
              <a:rPr lang="en-US" dirty="0"/>
              <a:t> </a:t>
            </a:r>
            <a:r>
              <a:rPr lang="en-US" dirty="0" smtClean="0"/>
              <a:t>{ </a:t>
            </a:r>
            <a:r>
              <a:rPr lang="en-US" dirty="0"/>
              <a:t>name: new </a:t>
            </a:r>
            <a:r>
              <a:rPr lang="en-US" dirty="0">
                <a:hlinkClick r:id="rId3"/>
              </a:rPr>
              <a:t>FormControl</a:t>
            </a:r>
            <a:r>
              <a:rPr lang="en-US" dirty="0" smtClean="0"/>
              <a:t>() } );</a:t>
            </a:r>
          </a:p>
          <a:p>
            <a:pPr marL="285750" indent="-285750">
              <a:buFont typeface="Arial" charset="0"/>
              <a:buChar char="•"/>
            </a:pPr>
            <a:r>
              <a:rPr lang="en-US" dirty="0" smtClean="0"/>
              <a:t>Update the template to reflect </a:t>
            </a:r>
            <a:r>
              <a:rPr lang="en-US" dirty="0" err="1" smtClean="0"/>
              <a:t>FormGroup</a:t>
            </a:r>
            <a:r>
              <a:rPr lang="en-US" dirty="0" smtClean="0"/>
              <a:t>.</a:t>
            </a:r>
          </a:p>
        </p:txBody>
      </p:sp>
      <p:sp>
        <p:nvSpPr>
          <p:cNvPr id="2" name="Rectangle 1"/>
          <p:cNvSpPr/>
          <p:nvPr/>
        </p:nvSpPr>
        <p:spPr>
          <a:xfrm>
            <a:off x="611560" y="2852936"/>
            <a:ext cx="7704856" cy="1477328"/>
          </a:xfrm>
          <a:prstGeom prst="rect">
            <a:avLst/>
          </a:prstGeom>
        </p:spPr>
        <p:txBody>
          <a:bodyPr wrap="square">
            <a:spAutoFit/>
          </a:bodyPr>
          <a:lstStyle/>
          <a:p>
            <a:r>
              <a:rPr lang="en-US" dirty="0">
                <a:solidFill>
                  <a:srgbClr val="000088"/>
                </a:solidFill>
                <a:latin typeface="Droid Sans Mono" charset="0"/>
              </a:rPr>
              <a:t>&lt;form</a:t>
            </a:r>
            <a:r>
              <a:rPr lang="en-US" dirty="0">
                <a:solidFill>
                  <a:srgbClr val="000000"/>
                </a:solidFill>
                <a:latin typeface="Droid Sans Mono" charset="0"/>
              </a:rPr>
              <a:t> [</a:t>
            </a:r>
            <a:r>
              <a:rPr lang="en-US" dirty="0" err="1">
                <a:solidFill>
                  <a:srgbClr val="660066"/>
                </a:solidFill>
                <a:latin typeface="Droid Sans Mono" charset="0"/>
              </a:rPr>
              <a:t>formGroup</a:t>
            </a:r>
            <a:r>
              <a:rPr lang="en-US" dirty="0" smtClean="0">
                <a:solidFill>
                  <a:srgbClr val="000000"/>
                </a:solidFill>
                <a:latin typeface="Droid Sans Mono" charset="0"/>
              </a:rPr>
              <a:t>]</a:t>
            </a:r>
            <a:r>
              <a:rPr lang="en-US" dirty="0" smtClean="0">
                <a:solidFill>
                  <a:srgbClr val="666600"/>
                </a:solidFill>
                <a:latin typeface="Droid Sans Mono" charset="0"/>
              </a:rPr>
              <a:t>=</a:t>
            </a:r>
            <a:r>
              <a:rPr lang="en-US" dirty="0" smtClean="0">
                <a:solidFill>
                  <a:srgbClr val="880000"/>
                </a:solidFill>
                <a:latin typeface="Droid Sans Mono" charset="0"/>
              </a:rPr>
              <a:t>”</a:t>
            </a:r>
            <a:r>
              <a:rPr lang="en-US" dirty="0" err="1" smtClean="0">
                <a:solidFill>
                  <a:srgbClr val="880000"/>
                </a:solidFill>
                <a:latin typeface="Droid Sans Mono" charset="0"/>
              </a:rPr>
              <a:t>empForm</a:t>
            </a:r>
            <a:r>
              <a:rPr lang="en-US" dirty="0">
                <a:solidFill>
                  <a:srgbClr val="880000"/>
                </a:solidFill>
                <a:latin typeface="Droid Sans Mono" charset="0"/>
              </a:rPr>
              <a:t>"</a:t>
            </a:r>
            <a:r>
              <a:rPr lang="en-US" dirty="0">
                <a:solidFill>
                  <a:srgbClr val="000000"/>
                </a:solidFill>
                <a:latin typeface="Droid Sans Mono" charset="0"/>
              </a:rPr>
              <a:t> </a:t>
            </a:r>
            <a:r>
              <a:rPr lang="en-US" dirty="0" err="1">
                <a:solidFill>
                  <a:srgbClr val="660066"/>
                </a:solidFill>
                <a:latin typeface="Droid Sans Mono" charset="0"/>
              </a:rPr>
              <a:t>novalidate</a:t>
            </a:r>
            <a:r>
              <a:rPr lang="en-US" dirty="0">
                <a:solidFill>
                  <a:srgbClr val="000088"/>
                </a:solidFill>
                <a:latin typeface="Droid Sans Mono" charset="0"/>
              </a:rPr>
              <a:t>&gt;</a:t>
            </a:r>
            <a:r>
              <a:rPr lang="en-US" dirty="0">
                <a:solidFill>
                  <a:srgbClr val="000000"/>
                </a:solidFill>
                <a:latin typeface="Droid Sans Mono" charset="0"/>
              </a:rPr>
              <a:t> </a:t>
            </a:r>
            <a:endParaRPr lang="en-US" dirty="0" smtClean="0">
              <a:solidFill>
                <a:srgbClr val="000000"/>
              </a:solidFill>
              <a:latin typeface="Droid Sans Mono" charset="0"/>
            </a:endParaRPr>
          </a:p>
          <a:p>
            <a:r>
              <a:rPr lang="en-US" dirty="0">
                <a:solidFill>
                  <a:srgbClr val="000000"/>
                </a:solidFill>
                <a:latin typeface="Droid Sans Mono" charset="0"/>
              </a:rPr>
              <a:t>	</a:t>
            </a:r>
            <a:r>
              <a:rPr lang="en-US" dirty="0" smtClean="0">
                <a:solidFill>
                  <a:srgbClr val="000088"/>
                </a:solidFill>
                <a:latin typeface="Droid Sans Mono" charset="0"/>
              </a:rPr>
              <a:t>&lt;</a:t>
            </a:r>
            <a:r>
              <a:rPr lang="en-US" dirty="0">
                <a:solidFill>
                  <a:srgbClr val="000088"/>
                </a:solidFill>
                <a:latin typeface="Droid Sans Mono" charset="0"/>
              </a:rPr>
              <a:t>div</a:t>
            </a:r>
            <a:r>
              <a:rPr lang="en-US" dirty="0">
                <a:solidFill>
                  <a:srgbClr val="000000"/>
                </a:solidFill>
                <a:latin typeface="Droid Sans Mono" charset="0"/>
              </a:rPr>
              <a:t> </a:t>
            </a:r>
            <a:r>
              <a:rPr lang="en-US" dirty="0">
                <a:solidFill>
                  <a:srgbClr val="660066"/>
                </a:solidFill>
                <a:latin typeface="Droid Sans Mono" charset="0"/>
              </a:rPr>
              <a:t>class</a:t>
            </a:r>
            <a:r>
              <a:rPr lang="en-US" dirty="0">
                <a:solidFill>
                  <a:srgbClr val="666600"/>
                </a:solidFill>
                <a:latin typeface="Droid Sans Mono" charset="0"/>
              </a:rPr>
              <a:t>=</a:t>
            </a:r>
            <a:r>
              <a:rPr lang="en-US" dirty="0">
                <a:solidFill>
                  <a:srgbClr val="880000"/>
                </a:solidFill>
                <a:latin typeface="Droid Sans Mono" charset="0"/>
              </a:rPr>
              <a:t>"form-group"</a:t>
            </a:r>
            <a:r>
              <a:rPr lang="en-US" dirty="0">
                <a:solidFill>
                  <a:srgbClr val="000088"/>
                </a:solidFill>
                <a:latin typeface="Droid Sans Mono" charset="0"/>
              </a:rPr>
              <a:t>&gt;</a:t>
            </a:r>
            <a:r>
              <a:rPr lang="en-US" dirty="0">
                <a:solidFill>
                  <a:srgbClr val="000000"/>
                </a:solidFill>
                <a:latin typeface="Droid Sans Mono" charset="0"/>
              </a:rPr>
              <a:t> </a:t>
            </a:r>
            <a:endParaRPr lang="en-US" dirty="0" smtClean="0">
              <a:solidFill>
                <a:srgbClr val="000000"/>
              </a:solidFill>
              <a:latin typeface="Droid Sans Mono" charset="0"/>
            </a:endParaRPr>
          </a:p>
          <a:p>
            <a:r>
              <a:rPr lang="en-US" dirty="0" smtClean="0">
                <a:solidFill>
                  <a:srgbClr val="000088"/>
                </a:solidFill>
                <a:latin typeface="Droid Sans Mono" charset="0"/>
              </a:rPr>
              <a:t>	&lt;</a:t>
            </a:r>
            <a:r>
              <a:rPr lang="en-US" dirty="0">
                <a:solidFill>
                  <a:srgbClr val="000088"/>
                </a:solidFill>
                <a:latin typeface="Droid Sans Mono" charset="0"/>
              </a:rPr>
              <a:t>label</a:t>
            </a:r>
            <a:r>
              <a:rPr lang="en-US" dirty="0">
                <a:solidFill>
                  <a:srgbClr val="000000"/>
                </a:solidFill>
                <a:latin typeface="Droid Sans Mono" charset="0"/>
              </a:rPr>
              <a:t> </a:t>
            </a:r>
            <a:r>
              <a:rPr lang="en-US" dirty="0">
                <a:solidFill>
                  <a:srgbClr val="660066"/>
                </a:solidFill>
                <a:latin typeface="Droid Sans Mono" charset="0"/>
              </a:rPr>
              <a:t>class</a:t>
            </a:r>
            <a:r>
              <a:rPr lang="en-US" dirty="0">
                <a:solidFill>
                  <a:srgbClr val="666600"/>
                </a:solidFill>
                <a:latin typeface="Droid Sans Mono" charset="0"/>
              </a:rPr>
              <a:t>=</a:t>
            </a:r>
            <a:r>
              <a:rPr lang="en-US" dirty="0">
                <a:solidFill>
                  <a:srgbClr val="880000"/>
                </a:solidFill>
                <a:latin typeface="Droid Sans Mono" charset="0"/>
              </a:rPr>
              <a:t>"center-block"</a:t>
            </a:r>
            <a:r>
              <a:rPr lang="en-US" dirty="0">
                <a:solidFill>
                  <a:srgbClr val="000088"/>
                </a:solidFill>
                <a:latin typeface="Droid Sans Mono" charset="0"/>
              </a:rPr>
              <a:t>&gt;</a:t>
            </a:r>
            <a:r>
              <a:rPr lang="en-US" dirty="0">
                <a:solidFill>
                  <a:srgbClr val="000000"/>
                </a:solidFill>
                <a:latin typeface="Droid Sans Mono" charset="0"/>
              </a:rPr>
              <a:t>Name: </a:t>
            </a:r>
            <a:r>
              <a:rPr lang="en-US" dirty="0" smtClean="0">
                <a:solidFill>
                  <a:srgbClr val="000088"/>
                </a:solidFill>
                <a:latin typeface="Droid Sans Mono" charset="0"/>
              </a:rPr>
              <a:t>&lt;</a:t>
            </a:r>
            <a:r>
              <a:rPr lang="en-US" dirty="0">
                <a:solidFill>
                  <a:srgbClr val="000088"/>
                </a:solidFill>
                <a:latin typeface="Droid Sans Mono" charset="0"/>
              </a:rPr>
              <a:t>input</a:t>
            </a:r>
            <a:r>
              <a:rPr lang="en-US" dirty="0">
                <a:solidFill>
                  <a:srgbClr val="000000"/>
                </a:solidFill>
                <a:latin typeface="Droid Sans Mono" charset="0"/>
              </a:rPr>
              <a:t> </a:t>
            </a:r>
            <a:r>
              <a:rPr lang="en-US" dirty="0">
                <a:solidFill>
                  <a:srgbClr val="660066"/>
                </a:solidFill>
                <a:latin typeface="Droid Sans Mono" charset="0"/>
              </a:rPr>
              <a:t>class</a:t>
            </a:r>
            <a:r>
              <a:rPr lang="en-US" dirty="0">
                <a:solidFill>
                  <a:srgbClr val="666600"/>
                </a:solidFill>
                <a:latin typeface="Droid Sans Mono" charset="0"/>
              </a:rPr>
              <a:t>=</a:t>
            </a:r>
            <a:r>
              <a:rPr lang="en-US" dirty="0">
                <a:solidFill>
                  <a:srgbClr val="880000"/>
                </a:solidFill>
                <a:latin typeface="Droid Sans Mono" charset="0"/>
              </a:rPr>
              <a:t>"form-control"</a:t>
            </a:r>
            <a:r>
              <a:rPr lang="en-US" dirty="0">
                <a:solidFill>
                  <a:srgbClr val="000000"/>
                </a:solidFill>
                <a:latin typeface="Droid Sans Mono" charset="0"/>
              </a:rPr>
              <a:t> </a:t>
            </a:r>
            <a:r>
              <a:rPr lang="en-US" dirty="0" smtClean="0">
                <a:solidFill>
                  <a:srgbClr val="000000"/>
                </a:solidFill>
                <a:latin typeface="Droid Sans Mono" charset="0"/>
              </a:rPr>
              <a:t>	</a:t>
            </a:r>
            <a:r>
              <a:rPr lang="en-US" dirty="0" err="1" smtClean="0">
                <a:solidFill>
                  <a:srgbClr val="660066"/>
                </a:solidFill>
                <a:latin typeface="Droid Sans Mono" charset="0"/>
              </a:rPr>
              <a:t>formControlName</a:t>
            </a:r>
            <a:r>
              <a:rPr lang="en-US" dirty="0">
                <a:solidFill>
                  <a:srgbClr val="666600"/>
                </a:solidFill>
                <a:latin typeface="Droid Sans Mono" charset="0"/>
              </a:rPr>
              <a:t>=</a:t>
            </a:r>
            <a:r>
              <a:rPr lang="en-US" dirty="0">
                <a:solidFill>
                  <a:srgbClr val="880000"/>
                </a:solidFill>
                <a:latin typeface="Droid Sans Mono" charset="0"/>
              </a:rPr>
              <a:t>"name"</a:t>
            </a:r>
            <a:r>
              <a:rPr lang="en-US" dirty="0">
                <a:solidFill>
                  <a:srgbClr val="000088"/>
                </a:solidFill>
                <a:latin typeface="Droid Sans Mono" charset="0"/>
              </a:rPr>
              <a:t>&gt;</a:t>
            </a:r>
            <a:r>
              <a:rPr lang="en-US" dirty="0">
                <a:solidFill>
                  <a:srgbClr val="000000"/>
                </a:solidFill>
                <a:latin typeface="Droid Sans Mono" charset="0"/>
              </a:rPr>
              <a:t> </a:t>
            </a:r>
            <a:r>
              <a:rPr lang="en-US" dirty="0" smtClean="0">
                <a:solidFill>
                  <a:srgbClr val="000088"/>
                </a:solidFill>
                <a:latin typeface="Droid Sans Mono" charset="0"/>
              </a:rPr>
              <a:t>&lt;/</a:t>
            </a:r>
            <a:r>
              <a:rPr lang="en-US" dirty="0">
                <a:solidFill>
                  <a:srgbClr val="000088"/>
                </a:solidFill>
                <a:latin typeface="Droid Sans Mono" charset="0"/>
              </a:rPr>
              <a:t>label&gt;</a:t>
            </a:r>
            <a:r>
              <a:rPr lang="en-US" dirty="0">
                <a:solidFill>
                  <a:srgbClr val="000000"/>
                </a:solidFill>
                <a:latin typeface="Droid Sans Mono" charset="0"/>
              </a:rPr>
              <a:t> </a:t>
            </a:r>
            <a:endParaRPr lang="en-US" dirty="0" smtClean="0">
              <a:solidFill>
                <a:srgbClr val="000000"/>
              </a:solidFill>
              <a:latin typeface="Droid Sans Mono" charset="0"/>
            </a:endParaRPr>
          </a:p>
          <a:p>
            <a:r>
              <a:rPr lang="en-US" dirty="0">
                <a:solidFill>
                  <a:srgbClr val="000000"/>
                </a:solidFill>
                <a:latin typeface="Droid Sans Mono" charset="0"/>
              </a:rPr>
              <a:t>	</a:t>
            </a:r>
            <a:r>
              <a:rPr lang="en-US" dirty="0" smtClean="0">
                <a:solidFill>
                  <a:srgbClr val="000088"/>
                </a:solidFill>
                <a:latin typeface="Droid Sans Mono" charset="0"/>
              </a:rPr>
              <a:t>&lt;/</a:t>
            </a:r>
            <a:r>
              <a:rPr lang="en-US" dirty="0">
                <a:solidFill>
                  <a:srgbClr val="000088"/>
                </a:solidFill>
                <a:latin typeface="Droid Sans Mono" charset="0"/>
              </a:rPr>
              <a:t>div&gt;</a:t>
            </a:r>
            <a:r>
              <a:rPr lang="en-US" dirty="0">
                <a:solidFill>
                  <a:srgbClr val="000000"/>
                </a:solidFill>
                <a:latin typeface="Droid Sans Mono" charset="0"/>
              </a:rPr>
              <a:t> </a:t>
            </a:r>
            <a:r>
              <a:rPr lang="en-US" dirty="0" smtClean="0">
                <a:solidFill>
                  <a:srgbClr val="000088"/>
                </a:solidFill>
                <a:latin typeface="Droid Sans Mono" charset="0"/>
              </a:rPr>
              <a:t>&lt;/</a:t>
            </a:r>
            <a:r>
              <a:rPr lang="en-US" dirty="0">
                <a:solidFill>
                  <a:srgbClr val="000088"/>
                </a:solidFill>
                <a:latin typeface="Droid Sans Mono" charset="0"/>
              </a:rPr>
              <a:t>form&gt;</a:t>
            </a:r>
            <a:endParaRPr lang="en-US" dirty="0"/>
          </a:p>
        </p:txBody>
      </p:sp>
      <p:sp>
        <p:nvSpPr>
          <p:cNvPr id="4" name="TextBox 3"/>
          <p:cNvSpPr txBox="1"/>
          <p:nvPr/>
        </p:nvSpPr>
        <p:spPr>
          <a:xfrm>
            <a:off x="395536" y="4221088"/>
            <a:ext cx="8352928" cy="2031325"/>
          </a:xfrm>
          <a:prstGeom prst="rect">
            <a:avLst/>
          </a:prstGeom>
          <a:noFill/>
        </p:spPr>
        <p:txBody>
          <a:bodyPr wrap="square" rtlCol="0">
            <a:spAutoFit/>
          </a:bodyPr>
          <a:lstStyle/>
          <a:p>
            <a:pPr marL="285750" indent="-285750">
              <a:buFont typeface="Arial" charset="0"/>
              <a:buChar char="•"/>
            </a:pPr>
            <a:r>
              <a:rPr lang="en-US" dirty="0"/>
              <a:t>The </a:t>
            </a:r>
            <a:r>
              <a:rPr lang="en-US" dirty="0" err="1"/>
              <a:t>novalidate</a:t>
            </a:r>
            <a:r>
              <a:rPr lang="en-US" dirty="0"/>
              <a:t> attribute in the &lt;form&gt; element prevents the browser from attempting native HTML validations</a:t>
            </a:r>
            <a:r>
              <a:rPr lang="en-US" dirty="0" smtClean="0"/>
              <a:t>.</a:t>
            </a:r>
          </a:p>
          <a:p>
            <a:pPr marL="285750" indent="-285750">
              <a:buFont typeface="Arial" charset="0"/>
              <a:buChar char="•"/>
            </a:pPr>
            <a:r>
              <a:rPr lang="en-US" dirty="0" err="1"/>
              <a:t>formGroup</a:t>
            </a:r>
            <a:r>
              <a:rPr lang="en-US" dirty="0"/>
              <a:t> is a reactive form directive that takes an existing </a:t>
            </a:r>
            <a:r>
              <a:rPr lang="en-US" dirty="0" err="1"/>
              <a:t>FormGroup</a:t>
            </a:r>
            <a:r>
              <a:rPr lang="en-US" dirty="0"/>
              <a:t> instance and associates it with an HTML element</a:t>
            </a:r>
            <a:r>
              <a:rPr lang="en-US" dirty="0" smtClean="0"/>
              <a:t>.</a:t>
            </a:r>
          </a:p>
          <a:p>
            <a:pPr marL="285750" indent="-285750">
              <a:buFont typeface="Arial" charset="0"/>
              <a:buChar char="•"/>
            </a:pPr>
            <a:r>
              <a:rPr lang="en-US" dirty="0" smtClean="0"/>
              <a:t>Since class </a:t>
            </a:r>
            <a:r>
              <a:rPr lang="en-US" dirty="0"/>
              <a:t>now has a </a:t>
            </a:r>
            <a:r>
              <a:rPr lang="en-US" dirty="0" err="1"/>
              <a:t>FormGroup</a:t>
            </a:r>
            <a:r>
              <a:rPr lang="en-US" dirty="0"/>
              <a:t>, you must update the template syntax for associating the input with the corresponding </a:t>
            </a:r>
            <a:r>
              <a:rPr lang="en-US" b="1" dirty="0" err="1"/>
              <a:t>FormControl</a:t>
            </a:r>
            <a:r>
              <a:rPr lang="en-US" dirty="0"/>
              <a:t> in the component </a:t>
            </a:r>
            <a:r>
              <a:rPr lang="en-US" dirty="0" smtClean="0"/>
              <a:t>class.</a:t>
            </a:r>
          </a:p>
          <a:p>
            <a:pPr marL="285750" indent="-285750">
              <a:buFont typeface="Arial" charset="0"/>
              <a:buChar char="•"/>
            </a:pPr>
            <a:r>
              <a:rPr lang="en-US" dirty="0"/>
              <a:t>With </a:t>
            </a:r>
            <a:r>
              <a:rPr lang="en-US" dirty="0" smtClean="0"/>
              <a:t>parent</a:t>
            </a:r>
            <a:r>
              <a:rPr lang="en-US" dirty="0"/>
              <a:t> </a:t>
            </a:r>
            <a:r>
              <a:rPr lang="en-US" dirty="0" err="1"/>
              <a:t>FormGroup</a:t>
            </a:r>
            <a:r>
              <a:rPr lang="en-US" dirty="0"/>
              <a:t>, the name input needs the </a:t>
            </a:r>
            <a:r>
              <a:rPr lang="en-US" dirty="0" smtClean="0"/>
              <a:t>syntax </a:t>
            </a:r>
            <a:r>
              <a:rPr lang="en-US" dirty="0" err="1" smtClean="0"/>
              <a:t>formControlName</a:t>
            </a:r>
            <a:r>
              <a:rPr lang="en-US" dirty="0" smtClean="0"/>
              <a:t> = name </a:t>
            </a:r>
            <a:endParaRPr lang="en-US" dirty="0"/>
          </a:p>
        </p:txBody>
      </p:sp>
    </p:spTree>
    <p:extLst>
      <p:ext uri="{BB962C8B-B14F-4D97-AF65-F5344CB8AC3E}">
        <p14:creationId xmlns:p14="http://schemas.microsoft.com/office/powerpoint/2010/main" val="72513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Form Model</a:t>
            </a:r>
            <a:endParaRPr lang="en-US" dirty="0"/>
          </a:p>
        </p:txBody>
      </p:sp>
      <p:sp>
        <p:nvSpPr>
          <p:cNvPr id="3" name="TextBox 2"/>
          <p:cNvSpPr txBox="1"/>
          <p:nvPr/>
        </p:nvSpPr>
        <p:spPr>
          <a:xfrm>
            <a:off x="395536" y="898842"/>
            <a:ext cx="8208912" cy="2585323"/>
          </a:xfrm>
          <a:prstGeom prst="rect">
            <a:avLst/>
          </a:prstGeom>
          <a:noFill/>
        </p:spPr>
        <p:txBody>
          <a:bodyPr wrap="square" rtlCol="0">
            <a:spAutoFit/>
          </a:bodyPr>
          <a:lstStyle/>
          <a:p>
            <a:pPr marL="285750" indent="-285750">
              <a:buFont typeface="Arial" charset="0"/>
              <a:buChar char="•"/>
            </a:pPr>
            <a:r>
              <a:rPr lang="en-US" dirty="0"/>
              <a:t>When the user enters a name</a:t>
            </a:r>
            <a:r>
              <a:rPr lang="en-US" dirty="0" smtClean="0"/>
              <a:t>, </a:t>
            </a:r>
            <a:r>
              <a:rPr lang="en-US" dirty="0"/>
              <a:t>t</a:t>
            </a:r>
            <a:r>
              <a:rPr lang="en-US" dirty="0" smtClean="0"/>
              <a:t>he </a:t>
            </a:r>
            <a:r>
              <a:rPr lang="en-US" dirty="0"/>
              <a:t>value goes into the </a:t>
            </a:r>
            <a:r>
              <a:rPr lang="en-US" i="1" dirty="0"/>
              <a:t>form model</a:t>
            </a:r>
            <a:r>
              <a:rPr lang="en-US" dirty="0"/>
              <a:t> that backs the group's </a:t>
            </a:r>
            <a:r>
              <a:rPr lang="en-US" dirty="0" err="1"/>
              <a:t>FormControls</a:t>
            </a:r>
            <a:r>
              <a:rPr lang="en-US" dirty="0"/>
              <a:t>. </a:t>
            </a:r>
            <a:endParaRPr lang="en-US" dirty="0" smtClean="0"/>
          </a:p>
          <a:p>
            <a:pPr marL="285750" indent="-285750">
              <a:buFont typeface="Arial" charset="0"/>
              <a:buChar char="•"/>
            </a:pPr>
            <a:r>
              <a:rPr lang="en-US" dirty="0" smtClean="0"/>
              <a:t>To </a:t>
            </a:r>
            <a:r>
              <a:rPr lang="en-US" dirty="0"/>
              <a:t>see the form model, add the following line after the closing form </a:t>
            </a:r>
            <a:r>
              <a:rPr lang="en-US" dirty="0" smtClean="0"/>
              <a:t>tag.</a:t>
            </a:r>
            <a:br>
              <a:rPr lang="en-US" dirty="0" smtClean="0"/>
            </a:br>
            <a:r>
              <a:rPr lang="en-US" dirty="0" smtClean="0"/>
              <a:t>	</a:t>
            </a:r>
            <a:br>
              <a:rPr lang="en-US" dirty="0" smtClean="0"/>
            </a:br>
            <a:r>
              <a:rPr lang="en-US" dirty="0" smtClean="0"/>
              <a:t>	&lt;</a:t>
            </a:r>
            <a:r>
              <a:rPr lang="en-US" dirty="0"/>
              <a:t>p&gt;Form value: {{ </a:t>
            </a:r>
            <a:r>
              <a:rPr lang="en-US" dirty="0" err="1" smtClean="0"/>
              <a:t>empForm.value</a:t>
            </a:r>
            <a:r>
              <a:rPr lang="en-US" dirty="0" smtClean="0"/>
              <a:t> </a:t>
            </a:r>
            <a:r>
              <a:rPr lang="en-US" dirty="0"/>
              <a:t>| </a:t>
            </a:r>
            <a:r>
              <a:rPr lang="en-US" dirty="0" err="1"/>
              <a:t>json</a:t>
            </a:r>
            <a:r>
              <a:rPr lang="en-US" dirty="0"/>
              <a:t> }}&lt;/p</a:t>
            </a:r>
            <a:r>
              <a:rPr lang="en-US" dirty="0" smtClean="0"/>
              <a:t>&gt;</a:t>
            </a:r>
            <a:br>
              <a:rPr lang="en-US" dirty="0" smtClean="0"/>
            </a:br>
            <a:r>
              <a:rPr lang="en-US" dirty="0" smtClean="0"/>
              <a:t>	 </a:t>
            </a:r>
            <a:r>
              <a:rPr lang="en-US" dirty="0"/>
              <a:t>&lt;p&gt;Form status: {{ </a:t>
            </a:r>
            <a:r>
              <a:rPr lang="en-US" dirty="0" err="1" smtClean="0"/>
              <a:t>empForm.status</a:t>
            </a:r>
            <a:r>
              <a:rPr lang="en-US" dirty="0" smtClean="0"/>
              <a:t> </a:t>
            </a:r>
            <a:r>
              <a:rPr lang="en-US" dirty="0"/>
              <a:t>| </a:t>
            </a:r>
            <a:r>
              <a:rPr lang="en-US" dirty="0" err="1"/>
              <a:t>json</a:t>
            </a:r>
            <a:r>
              <a:rPr lang="en-US" dirty="0"/>
              <a:t> }}&lt;/p</a:t>
            </a:r>
            <a:r>
              <a:rPr lang="en-US" dirty="0" smtClean="0"/>
              <a:t>&gt;</a:t>
            </a:r>
          </a:p>
          <a:p>
            <a:pPr marL="285750" indent="-285750">
              <a:buFont typeface="Arial" charset="0"/>
              <a:buChar char="•"/>
            </a:pPr>
            <a:endParaRPr lang="en-US" dirty="0" smtClean="0"/>
          </a:p>
          <a:p>
            <a:pPr marL="285750" indent="-285750">
              <a:buFont typeface="Arial" charset="0"/>
              <a:buChar char="•"/>
            </a:pPr>
            <a:r>
              <a:rPr lang="en-US" dirty="0" smtClean="0"/>
              <a:t>The</a:t>
            </a:r>
            <a:r>
              <a:rPr lang="en-US" dirty="0"/>
              <a:t> </a:t>
            </a:r>
            <a:r>
              <a:rPr lang="en-US" dirty="0" err="1"/>
              <a:t>heroForm.value</a:t>
            </a:r>
            <a:r>
              <a:rPr lang="en-US" dirty="0"/>
              <a:t> returns the form model. Piping it through the </a:t>
            </a:r>
            <a:r>
              <a:rPr lang="en-US" dirty="0" err="1"/>
              <a:t>JsonPipe</a:t>
            </a:r>
            <a:r>
              <a:rPr lang="en-US" dirty="0"/>
              <a:t> renders the model as JSON in the browser:</a:t>
            </a:r>
            <a:endParaRPr lang="en-US" dirty="0" smtClean="0"/>
          </a:p>
        </p:txBody>
      </p:sp>
    </p:spTree>
    <p:extLst>
      <p:ext uri="{BB962C8B-B14F-4D97-AF65-F5344CB8AC3E}">
        <p14:creationId xmlns:p14="http://schemas.microsoft.com/office/powerpoint/2010/main" val="125835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Form Builder</a:t>
            </a:r>
            <a:endParaRPr lang="en-US" dirty="0"/>
          </a:p>
        </p:txBody>
      </p:sp>
      <p:sp>
        <p:nvSpPr>
          <p:cNvPr id="3" name="TextBox 2"/>
          <p:cNvSpPr txBox="1"/>
          <p:nvPr/>
        </p:nvSpPr>
        <p:spPr>
          <a:xfrm>
            <a:off x="395536" y="898842"/>
            <a:ext cx="8208912" cy="3693319"/>
          </a:xfrm>
          <a:prstGeom prst="rect">
            <a:avLst/>
          </a:prstGeom>
          <a:noFill/>
        </p:spPr>
        <p:txBody>
          <a:bodyPr wrap="square" rtlCol="0">
            <a:spAutoFit/>
          </a:bodyPr>
          <a:lstStyle/>
          <a:p>
            <a:pPr marL="285750" indent="-285750">
              <a:buFont typeface="Arial" charset="0"/>
              <a:buChar char="•"/>
            </a:pPr>
            <a:r>
              <a:rPr lang="en-US" dirty="0"/>
              <a:t>In real life apps, forms get big fast. </a:t>
            </a:r>
            <a:endParaRPr lang="en-US" dirty="0" smtClean="0"/>
          </a:p>
          <a:p>
            <a:pPr marL="285750" indent="-285750">
              <a:buFont typeface="Arial" charset="0"/>
              <a:buChar char="•"/>
            </a:pPr>
            <a:r>
              <a:rPr lang="en-US" dirty="0" err="1" smtClean="0"/>
              <a:t>FormBuilder</a:t>
            </a:r>
            <a:r>
              <a:rPr lang="en-US" dirty="0"/>
              <a:t> makes form development and maintenance easier</a:t>
            </a:r>
            <a:r>
              <a:rPr lang="en-US" dirty="0" smtClean="0"/>
              <a:t>.</a:t>
            </a:r>
          </a:p>
          <a:p>
            <a:pPr marL="285750" indent="-285750">
              <a:buFont typeface="Arial" charset="0"/>
              <a:buChar char="•"/>
            </a:pPr>
            <a:r>
              <a:rPr lang="en-US" dirty="0"/>
              <a:t>H</a:t>
            </a:r>
            <a:r>
              <a:rPr lang="en-US" dirty="0" smtClean="0"/>
              <a:t>elps </a:t>
            </a:r>
            <a:r>
              <a:rPr lang="en-US" dirty="0"/>
              <a:t>reduce repetition and clutter by handling details of control creation for you</a:t>
            </a:r>
            <a:r>
              <a:rPr lang="en-US" dirty="0" smtClean="0"/>
              <a:t>.</a:t>
            </a:r>
            <a:r>
              <a:rPr lang="en-US" dirty="0"/>
              <a:t/>
            </a:r>
            <a:br>
              <a:rPr lang="en-US" dirty="0"/>
            </a:br>
            <a:r>
              <a:rPr lang="en-US" dirty="0" smtClean="0"/>
              <a:t>	import </a:t>
            </a:r>
            <a:r>
              <a:rPr lang="en-US" dirty="0"/>
              <a:t>{ </a:t>
            </a:r>
            <a:r>
              <a:rPr lang="en-US" dirty="0">
                <a:hlinkClick r:id="rId3"/>
              </a:rPr>
              <a:t>FormBuilder</a:t>
            </a:r>
            <a:r>
              <a:rPr lang="en-US" dirty="0"/>
              <a:t>, </a:t>
            </a:r>
            <a:r>
              <a:rPr lang="en-US" dirty="0">
                <a:hlinkClick r:id="rId4"/>
              </a:rPr>
              <a:t>FormGroup</a:t>
            </a:r>
            <a:r>
              <a:rPr lang="en-US" dirty="0"/>
              <a:t> } from '@angular/forms</a:t>
            </a:r>
            <a:r>
              <a:rPr lang="en-US" dirty="0" smtClean="0"/>
              <a:t>';</a:t>
            </a:r>
            <a:br>
              <a:rPr lang="en-US" dirty="0" smtClean="0"/>
            </a:br>
            <a:r>
              <a:rPr lang="en-US" dirty="0" smtClean="0"/>
              <a:t/>
            </a:r>
            <a:br>
              <a:rPr lang="en-US" dirty="0" smtClean="0"/>
            </a:br>
            <a:r>
              <a:rPr lang="en-US" dirty="0" smtClean="0"/>
              <a:t>Use </a:t>
            </a:r>
            <a:r>
              <a:rPr lang="en-US" dirty="0"/>
              <a:t>it now to </a:t>
            </a:r>
            <a:r>
              <a:rPr lang="en-US" dirty="0" smtClean="0"/>
              <a:t>refactor the code as follows : </a:t>
            </a:r>
          </a:p>
          <a:p>
            <a:pPr marL="285750" indent="-285750">
              <a:buFont typeface="Arial" charset="0"/>
              <a:buChar char="•"/>
            </a:pPr>
            <a:r>
              <a:rPr lang="en-US" dirty="0"/>
              <a:t>Explicitly declare the type of the </a:t>
            </a:r>
            <a:r>
              <a:rPr lang="en-US" dirty="0" err="1"/>
              <a:t>heroForm</a:t>
            </a:r>
            <a:r>
              <a:rPr lang="en-US" dirty="0"/>
              <a:t> property to be </a:t>
            </a:r>
            <a:r>
              <a:rPr lang="en-US" dirty="0" err="1"/>
              <a:t>FormGroup</a:t>
            </a:r>
            <a:r>
              <a:rPr lang="en-US" dirty="0"/>
              <a:t>; you'll initialize it later.</a:t>
            </a:r>
          </a:p>
          <a:p>
            <a:pPr marL="285750" indent="-285750">
              <a:buFont typeface="Arial" charset="0"/>
              <a:buChar char="•"/>
            </a:pPr>
            <a:r>
              <a:rPr lang="en-US" dirty="0"/>
              <a:t>Inject a </a:t>
            </a:r>
            <a:r>
              <a:rPr lang="en-US" dirty="0" err="1"/>
              <a:t>FormBuilder</a:t>
            </a:r>
            <a:r>
              <a:rPr lang="en-US" dirty="0"/>
              <a:t> into the constructor.</a:t>
            </a:r>
          </a:p>
          <a:p>
            <a:pPr marL="285750" indent="-285750">
              <a:buFont typeface="Arial" charset="0"/>
              <a:buChar char="•"/>
            </a:pPr>
            <a:r>
              <a:rPr lang="en-US" dirty="0"/>
              <a:t>Add a new method that uses the </a:t>
            </a:r>
            <a:r>
              <a:rPr lang="en-US" dirty="0" err="1"/>
              <a:t>FormBuilder</a:t>
            </a:r>
            <a:r>
              <a:rPr lang="en-US" dirty="0"/>
              <a:t> to define the </a:t>
            </a:r>
            <a:r>
              <a:rPr lang="en-US" dirty="0" err="1"/>
              <a:t>heroForm</a:t>
            </a:r>
            <a:r>
              <a:rPr lang="en-US" dirty="0"/>
              <a:t>; call it </a:t>
            </a:r>
            <a:r>
              <a:rPr lang="en-US" dirty="0" err="1"/>
              <a:t>createForm</a:t>
            </a:r>
            <a:r>
              <a:rPr lang="en-US" dirty="0"/>
              <a:t>.</a:t>
            </a:r>
          </a:p>
          <a:p>
            <a:pPr marL="285750" indent="-285750">
              <a:buFont typeface="Arial" charset="0"/>
              <a:buChar char="•"/>
            </a:pPr>
            <a:r>
              <a:rPr lang="en-US" dirty="0"/>
              <a:t>Call </a:t>
            </a:r>
            <a:r>
              <a:rPr lang="en-US" dirty="0" err="1"/>
              <a:t>createForm</a:t>
            </a:r>
            <a:r>
              <a:rPr lang="en-US" dirty="0"/>
              <a:t> in the constructor.</a:t>
            </a:r>
          </a:p>
          <a:p>
            <a:pPr marL="285750" indent="-285750">
              <a:buFont typeface="Arial" charset="0"/>
              <a:buChar char="•"/>
            </a:pPr>
            <a:endParaRPr lang="en-US" dirty="0" smtClean="0"/>
          </a:p>
        </p:txBody>
      </p:sp>
      <p:sp>
        <p:nvSpPr>
          <p:cNvPr id="5" name="Rectangle 4"/>
          <p:cNvSpPr/>
          <p:nvPr/>
        </p:nvSpPr>
        <p:spPr>
          <a:xfrm>
            <a:off x="1115616" y="4293096"/>
            <a:ext cx="7128792" cy="2308324"/>
          </a:xfrm>
          <a:prstGeom prst="rect">
            <a:avLst/>
          </a:prstGeom>
        </p:spPr>
        <p:txBody>
          <a:bodyPr wrap="square">
            <a:spAutoFit/>
          </a:bodyPr>
          <a:lstStyle/>
          <a:p>
            <a:r>
              <a:rPr lang="en-US" dirty="0" err="1" smtClean="0">
                <a:solidFill>
                  <a:srgbClr val="000000"/>
                </a:solidFill>
                <a:latin typeface="Droid Sans Mono" charset="0"/>
              </a:rPr>
              <a:t>empForm</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FF0000"/>
                </a:solidFill>
                <a:latin typeface="Droid Sans Mono" charset="0"/>
                <a:hlinkClick r:id="rId4"/>
              </a:rPr>
              <a:t>FormGroup</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006600"/>
                </a:solidFill>
                <a:latin typeface="Droid Sans Mono" charset="0"/>
              </a:rPr>
              <a:t>// &lt;--- </a:t>
            </a:r>
            <a:r>
              <a:rPr lang="en-US" dirty="0" err="1" smtClean="0">
                <a:solidFill>
                  <a:srgbClr val="006600"/>
                </a:solidFill>
                <a:latin typeface="Droid Sans Mono" charset="0"/>
              </a:rPr>
              <a:t>empForm</a:t>
            </a:r>
            <a:r>
              <a:rPr lang="en-US" dirty="0" smtClean="0">
                <a:solidFill>
                  <a:srgbClr val="006600"/>
                </a:solidFill>
                <a:latin typeface="Droid Sans Mono" charset="0"/>
              </a:rPr>
              <a:t> </a:t>
            </a:r>
            <a:r>
              <a:rPr lang="en-US" dirty="0">
                <a:solidFill>
                  <a:srgbClr val="006600"/>
                </a:solidFill>
                <a:latin typeface="Droid Sans Mono" charset="0"/>
              </a:rPr>
              <a:t>is of type </a:t>
            </a:r>
            <a:r>
              <a:rPr lang="en-US" dirty="0">
                <a:solidFill>
                  <a:srgbClr val="006600"/>
                </a:solidFill>
                <a:latin typeface="Droid Sans Mono" charset="0"/>
                <a:hlinkClick r:id="rId4"/>
              </a:rPr>
              <a:t>FormGroup</a:t>
            </a:r>
            <a:r>
              <a:rPr lang="en-US" dirty="0">
                <a:solidFill>
                  <a:srgbClr val="000000"/>
                </a:solidFill>
                <a:latin typeface="Droid Sans Mono" charset="0"/>
              </a:rPr>
              <a:t> </a:t>
            </a:r>
            <a:r>
              <a:rPr lang="en-US" dirty="0">
                <a:solidFill>
                  <a:srgbClr val="0000FF"/>
                </a:solidFill>
                <a:latin typeface="Droid Sans Mono" charset="0"/>
              </a:rPr>
              <a:t>constructor</a:t>
            </a:r>
            <a:r>
              <a:rPr lang="en-US" dirty="0">
                <a:solidFill>
                  <a:srgbClr val="666600"/>
                </a:solidFill>
                <a:latin typeface="Droid Sans Mono" charset="0"/>
              </a:rPr>
              <a:t>(</a:t>
            </a:r>
            <a:r>
              <a:rPr lang="en-US" dirty="0">
                <a:solidFill>
                  <a:srgbClr val="0000FF"/>
                </a:solidFill>
                <a:latin typeface="Droid Sans Mono" charset="0"/>
              </a:rPr>
              <a:t>private</a:t>
            </a:r>
            <a:r>
              <a:rPr lang="en-US" dirty="0">
                <a:solidFill>
                  <a:srgbClr val="000000"/>
                </a:solidFill>
                <a:latin typeface="Droid Sans Mono" charset="0"/>
              </a:rPr>
              <a:t> fb</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FF0000"/>
                </a:solidFill>
                <a:latin typeface="Droid Sans Mono" charset="0"/>
                <a:hlinkClick r:id="rId3"/>
              </a:rPr>
              <a:t>FormBuilder</a:t>
            </a:r>
            <a:r>
              <a:rPr lang="en-US" dirty="0">
                <a:solidFill>
                  <a:srgbClr val="666600"/>
                </a:solidFill>
                <a:latin typeface="Droid Sans Mono" charset="0"/>
              </a:rPr>
              <a:t>)</a:t>
            </a:r>
            <a:r>
              <a:rPr lang="en-US" dirty="0">
                <a:solidFill>
                  <a:srgbClr val="000000"/>
                </a:solidFill>
                <a:latin typeface="Droid Sans Mono" charset="0"/>
              </a:rPr>
              <a:t> </a:t>
            </a:r>
            <a:r>
              <a:rPr lang="en-US" dirty="0" smtClean="0">
                <a:solidFill>
                  <a:srgbClr val="666600"/>
                </a:solidFill>
                <a:latin typeface="Droid Sans Mono" charset="0"/>
              </a:rPr>
              <a:t>{</a:t>
            </a:r>
            <a:r>
              <a:rPr lang="en-US" dirty="0" smtClean="0">
                <a:solidFill>
                  <a:srgbClr val="000000"/>
                </a:solidFill>
                <a:latin typeface="Droid Sans Mono" charset="0"/>
              </a:rPr>
              <a:t> </a:t>
            </a:r>
            <a:r>
              <a:rPr lang="en-US" dirty="0">
                <a:solidFill>
                  <a:srgbClr val="006600"/>
                </a:solidFill>
                <a:latin typeface="Droid Sans Mono" charset="0"/>
              </a:rPr>
              <a:t>// &lt;--- </a:t>
            </a:r>
            <a:r>
              <a:rPr lang="en-US" dirty="0">
                <a:solidFill>
                  <a:srgbClr val="006600"/>
                </a:solidFill>
                <a:latin typeface="Droid Sans Mono" charset="0"/>
                <a:hlinkClick r:id="rId5"/>
              </a:rPr>
              <a:t>inject</a:t>
            </a:r>
            <a:r>
              <a:rPr lang="en-US" dirty="0">
                <a:solidFill>
                  <a:srgbClr val="006600"/>
                </a:solidFill>
                <a:latin typeface="Droid Sans Mono" charset="0"/>
              </a:rPr>
              <a:t> </a:t>
            </a:r>
            <a:r>
              <a:rPr lang="en-US" dirty="0">
                <a:solidFill>
                  <a:srgbClr val="006600"/>
                </a:solidFill>
                <a:latin typeface="Droid Sans Mono" charset="0"/>
                <a:hlinkClick r:id="rId3"/>
              </a:rPr>
              <a:t>FormBuilder</a:t>
            </a:r>
            <a:r>
              <a:rPr lang="en-US" dirty="0">
                <a:solidFill>
                  <a:srgbClr val="000000"/>
                </a:solidFill>
                <a:latin typeface="Droid Sans Mono" charset="0"/>
              </a:rPr>
              <a:t> </a:t>
            </a:r>
            <a:endParaRPr lang="en-US" dirty="0" smtClean="0">
              <a:solidFill>
                <a:srgbClr val="000000"/>
              </a:solidFill>
              <a:latin typeface="Droid Sans Mono" charset="0"/>
            </a:endParaRPr>
          </a:p>
          <a:p>
            <a:r>
              <a:rPr lang="en-US" dirty="0">
                <a:solidFill>
                  <a:srgbClr val="000000"/>
                </a:solidFill>
                <a:latin typeface="Droid Sans Mono" charset="0"/>
              </a:rPr>
              <a:t>	</a:t>
            </a:r>
            <a:r>
              <a:rPr lang="en-US" dirty="0" err="1" smtClean="0">
                <a:solidFill>
                  <a:srgbClr val="0000FF"/>
                </a:solidFill>
                <a:latin typeface="Droid Sans Mono" charset="0"/>
              </a:rPr>
              <a:t>this</a:t>
            </a:r>
            <a:r>
              <a:rPr lang="en-US" dirty="0" err="1" smtClean="0">
                <a:solidFill>
                  <a:srgbClr val="666600"/>
                </a:solidFill>
                <a:latin typeface="Droid Sans Mono" charset="0"/>
              </a:rPr>
              <a:t>.</a:t>
            </a:r>
            <a:r>
              <a:rPr lang="en-US" dirty="0" err="1" smtClean="0">
                <a:solidFill>
                  <a:srgbClr val="000000"/>
                </a:solidFill>
                <a:latin typeface="Droid Sans Mono" charset="0"/>
              </a:rPr>
              <a:t>createForm</a:t>
            </a:r>
            <a:r>
              <a:rPr lang="en-US" dirty="0">
                <a:solidFill>
                  <a:srgbClr val="666600"/>
                </a:solidFill>
                <a:latin typeface="Droid Sans Mono" charset="0"/>
              </a:rPr>
              <a:t>();</a:t>
            </a:r>
            <a:r>
              <a:rPr lang="en-US" dirty="0">
                <a:solidFill>
                  <a:srgbClr val="000000"/>
                </a:solidFill>
                <a:latin typeface="Droid Sans Mono" charset="0"/>
              </a:rPr>
              <a:t> </a:t>
            </a:r>
            <a:r>
              <a:rPr lang="en-US" dirty="0" smtClean="0">
                <a:solidFill>
                  <a:srgbClr val="666600"/>
                </a:solidFill>
                <a:latin typeface="Droid Sans Mono" charset="0"/>
              </a:rPr>
              <a:t>}</a:t>
            </a:r>
          </a:p>
          <a:p>
            <a:r>
              <a:rPr lang="en-US" dirty="0" smtClean="0">
                <a:solidFill>
                  <a:srgbClr val="000000"/>
                </a:solidFill>
                <a:latin typeface="Droid Sans Mono" charset="0"/>
              </a:rPr>
              <a:t> </a:t>
            </a:r>
            <a:r>
              <a:rPr lang="en-US" dirty="0" err="1">
                <a:solidFill>
                  <a:srgbClr val="000000"/>
                </a:solidFill>
                <a:latin typeface="Droid Sans Mono" charset="0"/>
              </a:rPr>
              <a:t>createForm</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666600"/>
                </a:solidFill>
                <a:latin typeface="Droid Sans Mono" charset="0"/>
              </a:rPr>
              <a:t>{</a:t>
            </a:r>
            <a:r>
              <a:rPr lang="en-US" dirty="0">
                <a:solidFill>
                  <a:srgbClr val="000000"/>
                </a:solidFill>
                <a:latin typeface="Droid Sans Mono" charset="0"/>
              </a:rPr>
              <a:t> </a:t>
            </a:r>
            <a:endParaRPr lang="en-US" dirty="0" smtClean="0">
              <a:solidFill>
                <a:srgbClr val="000000"/>
              </a:solidFill>
              <a:latin typeface="Droid Sans Mono" charset="0"/>
            </a:endParaRPr>
          </a:p>
          <a:p>
            <a:r>
              <a:rPr lang="en-US" dirty="0">
                <a:solidFill>
                  <a:srgbClr val="000000"/>
                </a:solidFill>
                <a:latin typeface="Droid Sans Mono" charset="0"/>
              </a:rPr>
              <a:t>	</a:t>
            </a:r>
            <a:r>
              <a:rPr lang="en-US" dirty="0" err="1" smtClean="0">
                <a:solidFill>
                  <a:srgbClr val="0000FF"/>
                </a:solidFill>
                <a:latin typeface="Droid Sans Mono" charset="0"/>
              </a:rPr>
              <a:t>this</a:t>
            </a:r>
            <a:r>
              <a:rPr lang="en-US" dirty="0" err="1" smtClean="0">
                <a:solidFill>
                  <a:srgbClr val="666600"/>
                </a:solidFill>
                <a:latin typeface="Droid Sans Mono" charset="0"/>
              </a:rPr>
              <a:t>.</a:t>
            </a:r>
            <a:r>
              <a:rPr lang="en-US" dirty="0" err="1" smtClean="0">
                <a:solidFill>
                  <a:srgbClr val="000000"/>
                </a:solidFill>
                <a:latin typeface="Droid Sans Mono" charset="0"/>
              </a:rPr>
              <a:t>empForm</a:t>
            </a:r>
            <a:r>
              <a:rPr lang="en-US" dirty="0" smtClean="0">
                <a:solidFill>
                  <a:srgbClr val="000000"/>
                </a:solidFill>
                <a:latin typeface="Droid Sans Mono" charset="0"/>
              </a:rPr>
              <a:t> </a:t>
            </a:r>
            <a:r>
              <a:rPr lang="en-US" dirty="0">
                <a:solidFill>
                  <a:srgbClr val="666600"/>
                </a:solidFill>
                <a:latin typeface="Droid Sans Mono" charset="0"/>
              </a:rPr>
              <a:t>=</a:t>
            </a:r>
            <a:r>
              <a:rPr lang="en-US" dirty="0">
                <a:solidFill>
                  <a:srgbClr val="000000"/>
                </a:solidFill>
                <a:latin typeface="Droid Sans Mono" charset="0"/>
              </a:rPr>
              <a:t> </a:t>
            </a:r>
            <a:r>
              <a:rPr lang="en-US" dirty="0" err="1">
                <a:solidFill>
                  <a:srgbClr val="0000FF"/>
                </a:solidFill>
                <a:latin typeface="Droid Sans Mono" charset="0"/>
              </a:rPr>
              <a:t>this</a:t>
            </a:r>
            <a:r>
              <a:rPr lang="en-US" dirty="0" err="1">
                <a:solidFill>
                  <a:srgbClr val="666600"/>
                </a:solidFill>
                <a:latin typeface="Droid Sans Mono" charset="0"/>
              </a:rPr>
              <a:t>.</a:t>
            </a:r>
            <a:r>
              <a:rPr lang="en-US" dirty="0" err="1">
                <a:solidFill>
                  <a:srgbClr val="000000"/>
                </a:solidFill>
                <a:latin typeface="Droid Sans Mono" charset="0"/>
              </a:rPr>
              <a:t>fb</a:t>
            </a:r>
            <a:r>
              <a:rPr lang="en-US" dirty="0" err="1">
                <a:solidFill>
                  <a:srgbClr val="666600"/>
                </a:solidFill>
                <a:latin typeface="Droid Sans Mono" charset="0"/>
              </a:rPr>
              <a:t>.</a:t>
            </a:r>
            <a:r>
              <a:rPr lang="en-US" dirty="0" err="1">
                <a:solidFill>
                  <a:srgbClr val="0000FF"/>
                </a:solidFill>
                <a:latin typeface="Droid Sans Mono" charset="0"/>
              </a:rPr>
              <a:t>group</a:t>
            </a:r>
            <a:r>
              <a:rPr lang="en-US" dirty="0" smtClean="0">
                <a:solidFill>
                  <a:srgbClr val="666600"/>
                </a:solidFill>
                <a:latin typeface="Droid Sans Mono" charset="0"/>
              </a:rPr>
              <a:t>(</a:t>
            </a:r>
          </a:p>
          <a:p>
            <a:r>
              <a:rPr lang="en-US" dirty="0">
                <a:solidFill>
                  <a:srgbClr val="666600"/>
                </a:solidFill>
                <a:latin typeface="Droid Sans Mono" charset="0"/>
              </a:rPr>
              <a:t>	</a:t>
            </a:r>
            <a:r>
              <a:rPr lang="en-US" dirty="0" smtClean="0">
                <a:solidFill>
                  <a:srgbClr val="666600"/>
                </a:solidFill>
                <a:latin typeface="Droid Sans Mono" charset="0"/>
              </a:rPr>
              <a:t>	{</a:t>
            </a:r>
            <a:r>
              <a:rPr lang="en-US" dirty="0" smtClean="0">
                <a:solidFill>
                  <a:srgbClr val="000000"/>
                </a:solidFill>
                <a:latin typeface="Droid Sans Mono" charset="0"/>
              </a:rPr>
              <a:t> </a:t>
            </a:r>
            <a:r>
              <a:rPr lang="en-US" dirty="0">
                <a:solidFill>
                  <a:srgbClr val="000000"/>
                </a:solidFill>
                <a:latin typeface="Droid Sans Mono" charset="0"/>
              </a:rPr>
              <a:t>name</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880000"/>
                </a:solidFill>
                <a:latin typeface="Droid Sans Mono" charset="0"/>
              </a:rPr>
              <a:t>''</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006600"/>
                </a:solidFill>
                <a:latin typeface="Droid Sans Mono" charset="0"/>
              </a:rPr>
              <a:t>// &lt;--- the </a:t>
            </a:r>
            <a:r>
              <a:rPr lang="en-US" dirty="0">
                <a:solidFill>
                  <a:srgbClr val="006600"/>
                </a:solidFill>
                <a:latin typeface="Droid Sans Mono" charset="0"/>
                <a:hlinkClick r:id="rId6"/>
              </a:rPr>
              <a:t>FormControl</a:t>
            </a:r>
            <a:r>
              <a:rPr lang="en-US" dirty="0">
                <a:solidFill>
                  <a:srgbClr val="006600"/>
                </a:solidFill>
                <a:latin typeface="Droid Sans Mono" charset="0"/>
              </a:rPr>
              <a:t> called "name"</a:t>
            </a:r>
            <a:r>
              <a:rPr lang="en-US" dirty="0">
                <a:solidFill>
                  <a:srgbClr val="000000"/>
                </a:solidFill>
                <a:latin typeface="Droid Sans Mono" charset="0"/>
              </a:rPr>
              <a:t> </a:t>
            </a:r>
            <a:r>
              <a:rPr lang="en-US" dirty="0" smtClean="0">
                <a:solidFill>
                  <a:srgbClr val="666600"/>
                </a:solidFill>
                <a:latin typeface="Droid Sans Mono" charset="0"/>
              </a:rPr>
              <a:t>}</a:t>
            </a:r>
          </a:p>
          <a:p>
            <a:r>
              <a:rPr lang="en-US" dirty="0">
                <a:solidFill>
                  <a:srgbClr val="666600"/>
                </a:solidFill>
                <a:latin typeface="Droid Sans Mono" charset="0"/>
              </a:rPr>
              <a:t>	</a:t>
            </a:r>
            <a:r>
              <a:rPr lang="en-US" dirty="0" smtClean="0">
                <a:solidFill>
                  <a:srgbClr val="666600"/>
                </a:solidFill>
                <a:latin typeface="Droid Sans Mono" charset="0"/>
              </a:rPr>
              <a:t>	);</a:t>
            </a:r>
          </a:p>
          <a:p>
            <a:r>
              <a:rPr lang="en-US" dirty="0">
                <a:solidFill>
                  <a:srgbClr val="666600"/>
                </a:solidFill>
                <a:latin typeface="Droid Sans Mono" charset="0"/>
              </a:rPr>
              <a:t>	</a:t>
            </a:r>
            <a:r>
              <a:rPr lang="en-US" dirty="0" smtClean="0">
                <a:solidFill>
                  <a:srgbClr val="000000"/>
                </a:solidFill>
                <a:latin typeface="Droid Sans Mono" charset="0"/>
              </a:rPr>
              <a:t> </a:t>
            </a:r>
            <a:r>
              <a:rPr lang="en-US" dirty="0">
                <a:solidFill>
                  <a:srgbClr val="666600"/>
                </a:solidFill>
                <a:latin typeface="Droid Sans Mono" charset="0"/>
              </a:rPr>
              <a:t>}</a:t>
            </a:r>
            <a:endParaRPr lang="en-US" dirty="0"/>
          </a:p>
        </p:txBody>
      </p:sp>
    </p:spTree>
    <p:extLst>
      <p:ext uri="{BB962C8B-B14F-4D97-AF65-F5344CB8AC3E}">
        <p14:creationId xmlns:p14="http://schemas.microsoft.com/office/powerpoint/2010/main" val="31352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Validators </a:t>
            </a:r>
            <a:endParaRPr lang="en-US" dirty="0"/>
          </a:p>
        </p:txBody>
      </p:sp>
      <p:sp>
        <p:nvSpPr>
          <p:cNvPr id="3" name="TextBox 2"/>
          <p:cNvSpPr txBox="1"/>
          <p:nvPr/>
        </p:nvSpPr>
        <p:spPr>
          <a:xfrm>
            <a:off x="395536" y="898842"/>
            <a:ext cx="8208912" cy="2585323"/>
          </a:xfrm>
          <a:prstGeom prst="rect">
            <a:avLst/>
          </a:prstGeom>
          <a:noFill/>
        </p:spPr>
        <p:txBody>
          <a:bodyPr wrap="square" rtlCol="0">
            <a:spAutoFit/>
          </a:bodyPr>
          <a:lstStyle/>
          <a:p>
            <a:pPr marL="285750" indent="-285750">
              <a:buFont typeface="Arial" charset="0"/>
              <a:buChar char="•"/>
            </a:pPr>
            <a:r>
              <a:rPr lang="en-US" dirty="0" smtClean="0"/>
              <a:t>For using</a:t>
            </a:r>
            <a:r>
              <a:rPr lang="en-US" dirty="0"/>
              <a:t> </a:t>
            </a:r>
            <a:r>
              <a:rPr lang="en-US" dirty="0" err="1"/>
              <a:t>Validators.required</a:t>
            </a:r>
            <a:r>
              <a:rPr lang="en-US" dirty="0"/>
              <a:t> in reactive </a:t>
            </a:r>
            <a:r>
              <a:rPr lang="en-US" dirty="0" smtClean="0"/>
              <a:t>forms </a:t>
            </a:r>
            <a:r>
              <a:rPr lang="en-US" dirty="0"/>
              <a:t>import the Validators symbol</a:t>
            </a:r>
            <a:r>
              <a:rPr lang="en-US" dirty="0" smtClean="0"/>
              <a:t>.</a:t>
            </a:r>
            <a:br>
              <a:rPr lang="en-US" dirty="0" smtClean="0"/>
            </a:br>
            <a:r>
              <a:rPr lang="en-US" dirty="0" smtClean="0"/>
              <a:t>	import </a:t>
            </a:r>
            <a:r>
              <a:rPr lang="en-US" dirty="0"/>
              <a:t>{ </a:t>
            </a:r>
            <a:r>
              <a:rPr lang="en-US" dirty="0">
                <a:hlinkClick r:id="rId3"/>
              </a:rPr>
              <a:t>FormBuilder</a:t>
            </a:r>
            <a:r>
              <a:rPr lang="en-US" dirty="0"/>
              <a:t>, </a:t>
            </a:r>
            <a:r>
              <a:rPr lang="en-US" dirty="0">
                <a:hlinkClick r:id="rId4"/>
              </a:rPr>
              <a:t>FormGroup</a:t>
            </a:r>
            <a:r>
              <a:rPr lang="en-US" dirty="0"/>
              <a:t>, </a:t>
            </a:r>
            <a:r>
              <a:rPr lang="en-US" dirty="0">
                <a:hlinkClick r:id="rId5"/>
              </a:rPr>
              <a:t>Validators</a:t>
            </a:r>
            <a:r>
              <a:rPr lang="en-US" dirty="0"/>
              <a:t> } from '@angular/forms</a:t>
            </a:r>
            <a:r>
              <a:rPr lang="en-US" dirty="0" smtClean="0"/>
              <a:t>';</a:t>
            </a:r>
          </a:p>
          <a:p>
            <a:pPr marL="285750" indent="-285750">
              <a:buFont typeface="Arial" charset="0"/>
              <a:buChar char="•"/>
            </a:pPr>
            <a:r>
              <a:rPr lang="en-US" dirty="0"/>
              <a:t>To make the name </a:t>
            </a:r>
            <a:r>
              <a:rPr lang="en-US" dirty="0" err="1"/>
              <a:t>FormControl</a:t>
            </a:r>
            <a:r>
              <a:rPr lang="en-US" dirty="0"/>
              <a:t> required, replace the name property in </a:t>
            </a:r>
            <a:r>
              <a:rPr lang="en-US" dirty="0" smtClean="0"/>
              <a:t>the </a:t>
            </a:r>
            <a:r>
              <a:rPr lang="en-US" dirty="0" err="1" smtClean="0"/>
              <a:t>FormGroup</a:t>
            </a:r>
            <a:r>
              <a:rPr lang="en-US" dirty="0"/>
              <a:t> with an array. </a:t>
            </a:r>
            <a:endParaRPr lang="en-US" dirty="0" smtClean="0"/>
          </a:p>
          <a:p>
            <a:pPr marL="285750" indent="-285750">
              <a:buFont typeface="Arial" charset="0"/>
              <a:buChar char="•"/>
            </a:pPr>
            <a:r>
              <a:rPr lang="en-US" dirty="0" smtClean="0"/>
              <a:t>The </a:t>
            </a:r>
            <a:r>
              <a:rPr lang="en-US" dirty="0"/>
              <a:t>first item is the initial value for name; the second is the required </a:t>
            </a:r>
            <a:r>
              <a:rPr lang="en-US" dirty="0" smtClean="0"/>
              <a:t>validator, </a:t>
            </a:r>
            <a:r>
              <a:rPr lang="en-US" dirty="0" err="1" smtClean="0"/>
              <a:t>Validators.required</a:t>
            </a:r>
            <a:r>
              <a:rPr lang="en-US" dirty="0" smtClean="0"/>
              <a:t>.</a:t>
            </a:r>
            <a:br>
              <a:rPr lang="en-US" dirty="0" smtClean="0"/>
            </a:br>
            <a:r>
              <a:rPr lang="en-US" dirty="0" smtClean="0"/>
              <a:t>	name</a:t>
            </a:r>
            <a:r>
              <a:rPr lang="en-US" dirty="0"/>
              <a:t>: ['', </a:t>
            </a:r>
            <a:r>
              <a:rPr lang="en-US" dirty="0" err="1">
                <a:hlinkClick r:id="rId5"/>
              </a:rPr>
              <a:t>Validators</a:t>
            </a:r>
            <a:r>
              <a:rPr lang="en-US" dirty="0" err="1"/>
              <a:t>.required</a:t>
            </a:r>
            <a:r>
              <a:rPr lang="en-US" dirty="0"/>
              <a:t> </a:t>
            </a:r>
            <a:r>
              <a:rPr lang="en-US" dirty="0" smtClean="0"/>
              <a:t>],</a:t>
            </a:r>
          </a:p>
          <a:p>
            <a:pPr marL="285750" indent="-285750">
              <a:buFont typeface="Arial" charset="0"/>
              <a:buChar char="•"/>
            </a:pPr>
            <a:endParaRPr lang="en-US" dirty="0"/>
          </a:p>
          <a:p>
            <a:pPr marL="285750" indent="-285750">
              <a:buFont typeface="Arial" charset="0"/>
              <a:buChar char="•"/>
            </a:pPr>
            <a:endParaRPr lang="en-US" dirty="0" smtClean="0"/>
          </a:p>
        </p:txBody>
      </p:sp>
      <p:sp>
        <p:nvSpPr>
          <p:cNvPr id="2" name="Rectangle 1"/>
          <p:cNvSpPr/>
          <p:nvPr/>
        </p:nvSpPr>
        <p:spPr>
          <a:xfrm>
            <a:off x="683568" y="3467524"/>
            <a:ext cx="7920880" cy="1200329"/>
          </a:xfrm>
          <a:prstGeom prst="rect">
            <a:avLst/>
          </a:prstGeom>
        </p:spPr>
        <p:txBody>
          <a:bodyPr wrap="square">
            <a:spAutoFit/>
          </a:bodyPr>
          <a:lstStyle/>
          <a:p>
            <a:r>
              <a:rPr lang="en-US" dirty="0">
                <a:solidFill>
                  <a:srgbClr val="BA2121"/>
                </a:solidFill>
              </a:rPr>
              <a:t>&lt;div class="form-control-feedback"</a:t>
            </a:r>
            <a:r>
              <a:rPr lang="en-US" dirty="0"/>
              <a:t> </a:t>
            </a:r>
            <a:endParaRPr lang="en-US" dirty="0" smtClean="0"/>
          </a:p>
          <a:p>
            <a:r>
              <a:rPr lang="en-US" dirty="0">
                <a:solidFill>
                  <a:srgbClr val="BA2121"/>
                </a:solidFill>
              </a:rPr>
              <a:t>	</a:t>
            </a:r>
            <a:r>
              <a:rPr lang="en-US" dirty="0" smtClean="0">
                <a:solidFill>
                  <a:srgbClr val="BA2121"/>
                </a:solidFill>
              </a:rPr>
              <a:t>*</a:t>
            </a:r>
            <a:r>
              <a:rPr lang="en-US" dirty="0" err="1">
                <a:solidFill>
                  <a:srgbClr val="BA2121"/>
                </a:solidFill>
              </a:rPr>
              <a:t>ngIf</a:t>
            </a:r>
            <a:r>
              <a:rPr lang="en-US" dirty="0">
                <a:solidFill>
                  <a:srgbClr val="BA2121"/>
                </a:solidFill>
              </a:rPr>
              <a:t>="</a:t>
            </a:r>
            <a:r>
              <a:rPr lang="en-US" dirty="0" err="1">
                <a:solidFill>
                  <a:srgbClr val="BA2121"/>
                </a:solidFill>
              </a:rPr>
              <a:t>firstName.errors</a:t>
            </a:r>
            <a:r>
              <a:rPr lang="en-US" dirty="0">
                <a:solidFill>
                  <a:srgbClr val="BA2121"/>
                </a:solidFill>
              </a:rPr>
              <a:t> &amp;&amp; (</a:t>
            </a:r>
            <a:r>
              <a:rPr lang="en-US" dirty="0" err="1">
                <a:solidFill>
                  <a:srgbClr val="BA2121"/>
                </a:solidFill>
              </a:rPr>
              <a:t>firstName.dirty</a:t>
            </a:r>
            <a:r>
              <a:rPr lang="en-US" dirty="0">
                <a:solidFill>
                  <a:srgbClr val="BA2121"/>
                </a:solidFill>
              </a:rPr>
              <a:t> || </a:t>
            </a:r>
            <a:r>
              <a:rPr lang="en-US" dirty="0" err="1">
                <a:solidFill>
                  <a:srgbClr val="BA2121"/>
                </a:solidFill>
              </a:rPr>
              <a:t>firstName.touched</a:t>
            </a:r>
            <a:r>
              <a:rPr lang="en-US" dirty="0">
                <a:solidFill>
                  <a:srgbClr val="BA2121"/>
                </a:solidFill>
              </a:rPr>
              <a:t>)"&gt;</a:t>
            </a:r>
            <a:r>
              <a:rPr lang="en-US" dirty="0"/>
              <a:t> </a:t>
            </a:r>
            <a:endParaRPr lang="en-US" dirty="0" smtClean="0"/>
          </a:p>
          <a:p>
            <a:r>
              <a:rPr lang="en-US" dirty="0" smtClean="0">
                <a:solidFill>
                  <a:srgbClr val="BA2121"/>
                </a:solidFill>
              </a:rPr>
              <a:t>&lt;</a:t>
            </a:r>
            <a:r>
              <a:rPr lang="en-US" dirty="0">
                <a:solidFill>
                  <a:srgbClr val="BA2121"/>
                </a:solidFill>
              </a:rPr>
              <a:t>p *</a:t>
            </a:r>
            <a:r>
              <a:rPr lang="en-US" dirty="0" err="1">
                <a:solidFill>
                  <a:srgbClr val="BA2121"/>
                </a:solidFill>
              </a:rPr>
              <a:t>ngIf</a:t>
            </a:r>
            <a:r>
              <a:rPr lang="en-US" dirty="0">
                <a:solidFill>
                  <a:srgbClr val="BA2121"/>
                </a:solidFill>
              </a:rPr>
              <a:t>="</a:t>
            </a:r>
            <a:r>
              <a:rPr lang="en-US" dirty="0" err="1">
                <a:solidFill>
                  <a:srgbClr val="BA2121"/>
                </a:solidFill>
              </a:rPr>
              <a:t>firstName.errors.required</a:t>
            </a:r>
            <a:r>
              <a:rPr lang="en-US" dirty="0">
                <a:solidFill>
                  <a:srgbClr val="BA2121"/>
                </a:solidFill>
              </a:rPr>
              <a:t>"&gt;First Name is required&lt;/p</a:t>
            </a:r>
            <a:r>
              <a:rPr lang="en-US">
                <a:solidFill>
                  <a:srgbClr val="BA2121"/>
                </a:solidFill>
              </a:rPr>
              <a:t>&gt;</a:t>
            </a:r>
            <a:r>
              <a:rPr lang="en-US"/>
              <a:t> </a:t>
            </a:r>
            <a:endParaRPr lang="en-US" smtClean="0"/>
          </a:p>
          <a:p>
            <a:r>
              <a:rPr lang="en-US" smtClean="0">
                <a:solidFill>
                  <a:srgbClr val="BA2121"/>
                </a:solidFill>
              </a:rPr>
              <a:t>&lt;/</a:t>
            </a:r>
            <a:r>
              <a:rPr lang="en-US" dirty="0">
                <a:solidFill>
                  <a:srgbClr val="BA2121"/>
                </a:solidFill>
              </a:rPr>
              <a:t>div&gt;</a:t>
            </a:r>
            <a:endParaRPr lang="en-US" dirty="0"/>
          </a:p>
        </p:txBody>
      </p:sp>
    </p:spTree>
    <p:extLst>
      <p:ext uri="{BB962C8B-B14F-4D97-AF65-F5344CB8AC3E}">
        <p14:creationId xmlns:p14="http://schemas.microsoft.com/office/powerpoint/2010/main" val="198377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Differences : </a:t>
            </a:r>
            <a:endParaRPr lang="en-US" dirty="0"/>
          </a:p>
        </p:txBody>
      </p:sp>
      <p:sp>
        <p:nvSpPr>
          <p:cNvPr id="4" name="Rectangle 3"/>
          <p:cNvSpPr/>
          <p:nvPr/>
        </p:nvSpPr>
        <p:spPr>
          <a:xfrm>
            <a:off x="539552" y="1158999"/>
            <a:ext cx="8208912" cy="5355312"/>
          </a:xfrm>
          <a:prstGeom prst="rect">
            <a:avLst/>
          </a:prstGeom>
        </p:spPr>
        <p:txBody>
          <a:bodyPr wrap="square">
            <a:spAutoFit/>
          </a:bodyPr>
          <a:lstStyle/>
          <a:p>
            <a:pPr fontAlgn="base"/>
            <a:r>
              <a:rPr lang="en-US" b="1" dirty="0">
                <a:solidFill>
                  <a:srgbClr val="242729"/>
                </a:solidFill>
                <a:latin typeface="Calibri" charset="0"/>
                <a:ea typeface="Calibri" charset="0"/>
                <a:cs typeface="Calibri" charset="0"/>
              </a:rPr>
              <a:t>Template Driven Forms </a:t>
            </a:r>
            <a:r>
              <a:rPr lang="en-US" b="1" dirty="0" smtClean="0">
                <a:solidFill>
                  <a:srgbClr val="242729"/>
                </a:solidFill>
                <a:latin typeface="Calibri" charset="0"/>
                <a:ea typeface="Calibri" charset="0"/>
                <a:cs typeface="Calibri" charset="0"/>
              </a:rPr>
              <a:t>Features</a:t>
            </a:r>
            <a:endParaRPr lang="en-US" dirty="0" smtClean="0">
              <a:solidFill>
                <a:srgbClr val="242729"/>
              </a:solidFill>
              <a:latin typeface="Calibri" charset="0"/>
              <a:ea typeface="Calibri" charset="0"/>
              <a:cs typeface="Calibri" charset="0"/>
            </a:endParaRPr>
          </a:p>
          <a:p>
            <a:pPr marL="285750" indent="-285750" fontAlgn="base">
              <a:buFont typeface="Arial" charset="0"/>
              <a:buChar char="•"/>
            </a:pPr>
            <a:r>
              <a:rPr lang="en-US" dirty="0" smtClean="0">
                <a:solidFill>
                  <a:srgbClr val="242729"/>
                </a:solidFill>
                <a:latin typeface="Calibri" charset="0"/>
                <a:ea typeface="Calibri" charset="0"/>
                <a:cs typeface="Calibri" charset="0"/>
              </a:rPr>
              <a:t>Easy </a:t>
            </a:r>
            <a:r>
              <a:rPr lang="en-US" dirty="0">
                <a:solidFill>
                  <a:srgbClr val="242729"/>
                </a:solidFill>
                <a:latin typeface="Calibri" charset="0"/>
                <a:ea typeface="Calibri" charset="0"/>
                <a:cs typeface="Calibri" charset="0"/>
              </a:rPr>
              <a:t>to </a:t>
            </a:r>
            <a:r>
              <a:rPr lang="en-US" dirty="0" smtClean="0">
                <a:solidFill>
                  <a:srgbClr val="242729"/>
                </a:solidFill>
                <a:latin typeface="Calibri" charset="0"/>
                <a:ea typeface="Calibri" charset="0"/>
                <a:cs typeface="Calibri" charset="0"/>
              </a:rPr>
              <a:t>use</a:t>
            </a:r>
          </a:p>
          <a:p>
            <a:pPr marL="285750" indent="-285750" fontAlgn="base">
              <a:buFont typeface="Arial" charset="0"/>
              <a:buChar char="•"/>
            </a:pPr>
            <a:r>
              <a:rPr lang="en-US" dirty="0" smtClean="0">
                <a:solidFill>
                  <a:srgbClr val="242729"/>
                </a:solidFill>
                <a:latin typeface="Calibri" charset="0"/>
                <a:ea typeface="Calibri" charset="0"/>
                <a:cs typeface="Calibri" charset="0"/>
              </a:rPr>
              <a:t>Suitable </a:t>
            </a:r>
            <a:r>
              <a:rPr lang="en-US" dirty="0">
                <a:solidFill>
                  <a:srgbClr val="242729"/>
                </a:solidFill>
                <a:latin typeface="Calibri" charset="0"/>
                <a:ea typeface="Calibri" charset="0"/>
                <a:cs typeface="Calibri" charset="0"/>
              </a:rPr>
              <a:t>for simple scenarios and fails for complex </a:t>
            </a:r>
            <a:r>
              <a:rPr lang="en-US" dirty="0" smtClean="0">
                <a:solidFill>
                  <a:srgbClr val="242729"/>
                </a:solidFill>
                <a:latin typeface="Calibri" charset="0"/>
                <a:ea typeface="Calibri" charset="0"/>
                <a:cs typeface="Calibri" charset="0"/>
              </a:rPr>
              <a:t>scenarios</a:t>
            </a:r>
          </a:p>
          <a:p>
            <a:pPr marL="285750" indent="-285750" fontAlgn="base">
              <a:buFont typeface="Arial" charset="0"/>
              <a:buChar char="•"/>
            </a:pPr>
            <a:r>
              <a:rPr lang="en-US" dirty="0" smtClean="0">
                <a:solidFill>
                  <a:srgbClr val="242729"/>
                </a:solidFill>
                <a:latin typeface="Calibri" charset="0"/>
                <a:ea typeface="Calibri" charset="0"/>
                <a:cs typeface="Calibri" charset="0"/>
              </a:rPr>
              <a:t>Similar </a:t>
            </a:r>
            <a:r>
              <a:rPr lang="en-US" dirty="0">
                <a:solidFill>
                  <a:srgbClr val="242729"/>
                </a:solidFill>
                <a:latin typeface="Calibri" charset="0"/>
                <a:ea typeface="Calibri" charset="0"/>
                <a:cs typeface="Calibri" charset="0"/>
              </a:rPr>
              <a:t>to angular </a:t>
            </a:r>
            <a:r>
              <a:rPr lang="en-US" dirty="0" smtClean="0">
                <a:solidFill>
                  <a:srgbClr val="242729"/>
                </a:solidFill>
                <a:latin typeface="Calibri" charset="0"/>
                <a:ea typeface="Calibri" charset="0"/>
                <a:cs typeface="Calibri" charset="0"/>
              </a:rPr>
              <a:t>1</a:t>
            </a:r>
          </a:p>
          <a:p>
            <a:pPr marL="285750" indent="-285750" fontAlgn="base">
              <a:buFont typeface="Arial" charset="0"/>
              <a:buChar char="•"/>
            </a:pPr>
            <a:r>
              <a:rPr lang="en-US" dirty="0" smtClean="0">
                <a:solidFill>
                  <a:srgbClr val="242729"/>
                </a:solidFill>
                <a:latin typeface="Calibri" charset="0"/>
                <a:ea typeface="Calibri" charset="0"/>
                <a:cs typeface="Calibri" charset="0"/>
              </a:rPr>
              <a:t>Two </a:t>
            </a:r>
            <a:r>
              <a:rPr lang="en-US" dirty="0">
                <a:solidFill>
                  <a:srgbClr val="242729"/>
                </a:solidFill>
                <a:latin typeface="Calibri" charset="0"/>
                <a:ea typeface="Calibri" charset="0"/>
                <a:cs typeface="Calibri" charset="0"/>
              </a:rPr>
              <a:t>way data binding(using [(</a:t>
            </a:r>
            <a:r>
              <a:rPr lang="en-US" dirty="0" err="1">
                <a:solidFill>
                  <a:srgbClr val="242729"/>
                </a:solidFill>
                <a:latin typeface="Calibri" charset="0"/>
                <a:ea typeface="Calibri" charset="0"/>
                <a:cs typeface="Calibri" charset="0"/>
              </a:rPr>
              <a:t>NgModel</a:t>
            </a:r>
            <a:r>
              <a:rPr lang="en-US" dirty="0">
                <a:solidFill>
                  <a:srgbClr val="242729"/>
                </a:solidFill>
                <a:latin typeface="Calibri" charset="0"/>
                <a:ea typeface="Calibri" charset="0"/>
                <a:cs typeface="Calibri" charset="0"/>
              </a:rPr>
              <a:t>)] </a:t>
            </a:r>
            <a:r>
              <a:rPr lang="en-US" dirty="0" smtClean="0">
                <a:solidFill>
                  <a:srgbClr val="242729"/>
                </a:solidFill>
                <a:latin typeface="Calibri" charset="0"/>
                <a:ea typeface="Calibri" charset="0"/>
                <a:cs typeface="Calibri" charset="0"/>
              </a:rPr>
              <a:t>syntax)</a:t>
            </a:r>
          </a:p>
          <a:p>
            <a:pPr marL="285750" indent="-285750" fontAlgn="base">
              <a:buFont typeface="Arial" charset="0"/>
              <a:buChar char="•"/>
            </a:pPr>
            <a:r>
              <a:rPr lang="en-US" dirty="0" smtClean="0">
                <a:solidFill>
                  <a:srgbClr val="242729"/>
                </a:solidFill>
                <a:latin typeface="Calibri" charset="0"/>
                <a:ea typeface="Calibri" charset="0"/>
                <a:cs typeface="Calibri" charset="0"/>
              </a:rPr>
              <a:t>Minimal </a:t>
            </a:r>
            <a:r>
              <a:rPr lang="en-US" dirty="0">
                <a:solidFill>
                  <a:srgbClr val="242729"/>
                </a:solidFill>
                <a:latin typeface="Calibri" charset="0"/>
                <a:ea typeface="Calibri" charset="0"/>
                <a:cs typeface="Calibri" charset="0"/>
              </a:rPr>
              <a:t>component </a:t>
            </a:r>
            <a:r>
              <a:rPr lang="en-US" dirty="0" smtClean="0">
                <a:solidFill>
                  <a:srgbClr val="242729"/>
                </a:solidFill>
                <a:latin typeface="Calibri" charset="0"/>
                <a:ea typeface="Calibri" charset="0"/>
                <a:cs typeface="Calibri" charset="0"/>
              </a:rPr>
              <a:t>code</a:t>
            </a:r>
          </a:p>
          <a:p>
            <a:pPr marL="285750" indent="-285750" fontAlgn="base">
              <a:buFont typeface="Arial" charset="0"/>
              <a:buChar char="•"/>
            </a:pPr>
            <a:r>
              <a:rPr lang="en-US" dirty="0" smtClean="0">
                <a:solidFill>
                  <a:srgbClr val="242729"/>
                </a:solidFill>
                <a:latin typeface="Calibri" charset="0"/>
                <a:ea typeface="Calibri" charset="0"/>
                <a:cs typeface="Calibri" charset="0"/>
              </a:rPr>
              <a:t>Automatic </a:t>
            </a:r>
            <a:r>
              <a:rPr lang="en-US" dirty="0">
                <a:solidFill>
                  <a:srgbClr val="242729"/>
                </a:solidFill>
                <a:latin typeface="Calibri" charset="0"/>
                <a:ea typeface="Calibri" charset="0"/>
                <a:cs typeface="Calibri" charset="0"/>
              </a:rPr>
              <a:t>track of the form and its data(handled by </a:t>
            </a:r>
            <a:r>
              <a:rPr lang="en-US" dirty="0" smtClean="0">
                <a:solidFill>
                  <a:srgbClr val="242729"/>
                </a:solidFill>
                <a:latin typeface="Calibri" charset="0"/>
                <a:ea typeface="Calibri" charset="0"/>
                <a:cs typeface="Calibri" charset="0"/>
              </a:rPr>
              <a:t>Angular)</a:t>
            </a:r>
          </a:p>
          <a:p>
            <a:pPr marL="285750" indent="-285750" fontAlgn="base">
              <a:buFont typeface="Arial" charset="0"/>
              <a:buChar char="•"/>
            </a:pPr>
            <a:r>
              <a:rPr lang="en-US" dirty="0" smtClean="0">
                <a:solidFill>
                  <a:srgbClr val="242729"/>
                </a:solidFill>
                <a:latin typeface="Calibri" charset="0"/>
                <a:ea typeface="Calibri" charset="0"/>
                <a:cs typeface="Calibri" charset="0"/>
              </a:rPr>
              <a:t>Unit </a:t>
            </a:r>
            <a:r>
              <a:rPr lang="en-US" dirty="0">
                <a:solidFill>
                  <a:srgbClr val="242729"/>
                </a:solidFill>
                <a:latin typeface="Calibri" charset="0"/>
                <a:ea typeface="Calibri" charset="0"/>
                <a:cs typeface="Calibri" charset="0"/>
              </a:rPr>
              <a:t>testing is another </a:t>
            </a:r>
            <a:r>
              <a:rPr lang="en-US" dirty="0" smtClean="0">
                <a:solidFill>
                  <a:srgbClr val="242729"/>
                </a:solidFill>
                <a:latin typeface="Calibri" charset="0"/>
                <a:ea typeface="Calibri" charset="0"/>
                <a:cs typeface="Calibri" charset="0"/>
              </a:rPr>
              <a:t>challenge</a:t>
            </a:r>
          </a:p>
          <a:p>
            <a:pPr marL="285750" indent="-285750" fontAlgn="base">
              <a:buFont typeface="Arial" charset="0"/>
              <a:buChar char="•"/>
            </a:pPr>
            <a:endParaRPr lang="en-US" dirty="0">
              <a:solidFill>
                <a:srgbClr val="242729"/>
              </a:solidFill>
              <a:latin typeface="Calibri" charset="0"/>
              <a:ea typeface="Calibri" charset="0"/>
              <a:cs typeface="Calibri" charset="0"/>
            </a:endParaRPr>
          </a:p>
          <a:p>
            <a:pPr fontAlgn="base"/>
            <a:r>
              <a:rPr lang="en-US" b="1" dirty="0">
                <a:solidFill>
                  <a:srgbClr val="242729"/>
                </a:solidFill>
                <a:latin typeface="Calibri" charset="0"/>
                <a:ea typeface="Calibri" charset="0"/>
                <a:cs typeface="Calibri" charset="0"/>
              </a:rPr>
              <a:t>Reactive Forms </a:t>
            </a:r>
            <a:r>
              <a:rPr lang="en-US" b="1" dirty="0" smtClean="0">
                <a:solidFill>
                  <a:srgbClr val="242729"/>
                </a:solidFill>
                <a:latin typeface="Calibri" charset="0"/>
                <a:ea typeface="Calibri" charset="0"/>
                <a:cs typeface="Calibri" charset="0"/>
              </a:rPr>
              <a:t>Features</a:t>
            </a:r>
            <a:endParaRPr lang="en-US" dirty="0" smtClean="0">
              <a:solidFill>
                <a:srgbClr val="242729"/>
              </a:solidFill>
              <a:latin typeface="Calibri" charset="0"/>
              <a:ea typeface="Calibri" charset="0"/>
              <a:cs typeface="Calibri" charset="0"/>
            </a:endParaRPr>
          </a:p>
          <a:p>
            <a:pPr marL="285750" indent="-285750" fontAlgn="base">
              <a:buFont typeface="Arial" charset="0"/>
              <a:buChar char="•"/>
            </a:pPr>
            <a:r>
              <a:rPr lang="en-US" dirty="0" smtClean="0">
                <a:solidFill>
                  <a:srgbClr val="242729"/>
                </a:solidFill>
                <a:latin typeface="Calibri" charset="0"/>
                <a:ea typeface="Calibri" charset="0"/>
                <a:cs typeface="Calibri" charset="0"/>
              </a:rPr>
              <a:t>More </a:t>
            </a:r>
            <a:r>
              <a:rPr lang="en-US" dirty="0">
                <a:solidFill>
                  <a:srgbClr val="242729"/>
                </a:solidFill>
                <a:latin typeface="Calibri" charset="0"/>
                <a:ea typeface="Calibri" charset="0"/>
                <a:cs typeface="Calibri" charset="0"/>
              </a:rPr>
              <a:t>flexible, but needs a lot of </a:t>
            </a:r>
            <a:r>
              <a:rPr lang="en-US" dirty="0" smtClean="0">
                <a:solidFill>
                  <a:srgbClr val="242729"/>
                </a:solidFill>
                <a:latin typeface="Calibri" charset="0"/>
                <a:ea typeface="Calibri" charset="0"/>
                <a:cs typeface="Calibri" charset="0"/>
              </a:rPr>
              <a:t>practice.</a:t>
            </a:r>
          </a:p>
          <a:p>
            <a:pPr marL="285750" indent="-285750" fontAlgn="base">
              <a:buFont typeface="Arial" charset="0"/>
              <a:buChar char="•"/>
            </a:pPr>
            <a:r>
              <a:rPr lang="en-US" dirty="0" smtClean="0">
                <a:solidFill>
                  <a:srgbClr val="242729"/>
                </a:solidFill>
                <a:latin typeface="Calibri" charset="0"/>
                <a:ea typeface="Calibri" charset="0"/>
                <a:cs typeface="Calibri" charset="0"/>
              </a:rPr>
              <a:t>Handles </a:t>
            </a:r>
            <a:r>
              <a:rPr lang="en-US" dirty="0">
                <a:solidFill>
                  <a:srgbClr val="242729"/>
                </a:solidFill>
                <a:latin typeface="Calibri" charset="0"/>
                <a:ea typeface="Calibri" charset="0"/>
                <a:cs typeface="Calibri" charset="0"/>
              </a:rPr>
              <a:t>any complex </a:t>
            </a:r>
            <a:r>
              <a:rPr lang="en-US" dirty="0" smtClean="0">
                <a:solidFill>
                  <a:srgbClr val="242729"/>
                </a:solidFill>
                <a:latin typeface="Calibri" charset="0"/>
                <a:ea typeface="Calibri" charset="0"/>
                <a:cs typeface="Calibri" charset="0"/>
              </a:rPr>
              <a:t>scenarios.</a:t>
            </a:r>
          </a:p>
          <a:p>
            <a:pPr marL="285750" indent="-285750" fontAlgn="base">
              <a:buFont typeface="Arial" charset="0"/>
              <a:buChar char="•"/>
            </a:pPr>
            <a:r>
              <a:rPr lang="en-US" dirty="0" smtClean="0">
                <a:solidFill>
                  <a:srgbClr val="242729"/>
                </a:solidFill>
                <a:latin typeface="Calibri" charset="0"/>
                <a:ea typeface="Calibri" charset="0"/>
                <a:cs typeface="Calibri" charset="0"/>
              </a:rPr>
              <a:t>No </a:t>
            </a:r>
            <a:r>
              <a:rPr lang="en-US" dirty="0">
                <a:solidFill>
                  <a:srgbClr val="242729"/>
                </a:solidFill>
                <a:latin typeface="Calibri" charset="0"/>
                <a:ea typeface="Calibri" charset="0"/>
                <a:cs typeface="Calibri" charset="0"/>
              </a:rPr>
              <a:t>data binding is done(Immutable data model preferred by most </a:t>
            </a:r>
            <a:r>
              <a:rPr lang="en-US" dirty="0" smtClean="0">
                <a:solidFill>
                  <a:srgbClr val="242729"/>
                </a:solidFill>
                <a:latin typeface="Calibri" charset="0"/>
                <a:ea typeface="Calibri" charset="0"/>
                <a:cs typeface="Calibri" charset="0"/>
              </a:rPr>
              <a:t>developers)</a:t>
            </a:r>
          </a:p>
          <a:p>
            <a:pPr marL="285750" indent="-285750" fontAlgn="base">
              <a:buFont typeface="Arial" charset="0"/>
              <a:buChar char="•"/>
            </a:pPr>
            <a:r>
              <a:rPr lang="en-US" dirty="0" smtClean="0">
                <a:solidFill>
                  <a:srgbClr val="242729"/>
                </a:solidFill>
                <a:latin typeface="Calibri" charset="0"/>
                <a:ea typeface="Calibri" charset="0"/>
                <a:cs typeface="Calibri" charset="0"/>
              </a:rPr>
              <a:t>More </a:t>
            </a:r>
            <a:r>
              <a:rPr lang="en-US" dirty="0">
                <a:solidFill>
                  <a:srgbClr val="242729"/>
                </a:solidFill>
                <a:latin typeface="Calibri" charset="0"/>
                <a:ea typeface="Calibri" charset="0"/>
                <a:cs typeface="Calibri" charset="0"/>
              </a:rPr>
              <a:t>component code and less HTML </a:t>
            </a:r>
            <a:r>
              <a:rPr lang="en-US" dirty="0" smtClean="0">
                <a:solidFill>
                  <a:srgbClr val="242729"/>
                </a:solidFill>
                <a:latin typeface="Calibri" charset="0"/>
                <a:ea typeface="Calibri" charset="0"/>
                <a:cs typeface="Calibri" charset="0"/>
              </a:rPr>
              <a:t>markup</a:t>
            </a:r>
          </a:p>
          <a:p>
            <a:pPr marL="285750" indent="-285750" fontAlgn="base">
              <a:buFont typeface="Arial" charset="0"/>
              <a:buChar char="•"/>
            </a:pPr>
            <a:r>
              <a:rPr lang="en-US" dirty="0" smtClean="0">
                <a:solidFill>
                  <a:srgbClr val="242729"/>
                </a:solidFill>
                <a:latin typeface="Calibri" charset="0"/>
                <a:ea typeface="Calibri" charset="0"/>
                <a:cs typeface="Calibri" charset="0"/>
              </a:rPr>
              <a:t>Reactive </a:t>
            </a:r>
            <a:r>
              <a:rPr lang="en-US" dirty="0">
                <a:solidFill>
                  <a:srgbClr val="242729"/>
                </a:solidFill>
                <a:latin typeface="Calibri" charset="0"/>
                <a:ea typeface="Calibri" charset="0"/>
                <a:cs typeface="Calibri" charset="0"/>
              </a:rPr>
              <a:t>transformations can be made possible such as</a:t>
            </a:r>
          </a:p>
          <a:p>
            <a:pPr marL="742950" lvl="1" indent="-285750" fontAlgn="base">
              <a:buFont typeface="Arial" charset="0"/>
              <a:buChar char="•"/>
            </a:pPr>
            <a:r>
              <a:rPr lang="en-US" dirty="0">
                <a:solidFill>
                  <a:srgbClr val="242729"/>
                </a:solidFill>
                <a:latin typeface="Calibri" charset="0"/>
                <a:ea typeface="Calibri" charset="0"/>
                <a:cs typeface="Calibri" charset="0"/>
              </a:rPr>
              <a:t>Handling a event based on a </a:t>
            </a:r>
            <a:r>
              <a:rPr lang="en-US" dirty="0" err="1">
                <a:solidFill>
                  <a:srgbClr val="242729"/>
                </a:solidFill>
                <a:latin typeface="Calibri" charset="0"/>
                <a:ea typeface="Calibri" charset="0"/>
                <a:cs typeface="Calibri" charset="0"/>
              </a:rPr>
              <a:t>debounce</a:t>
            </a:r>
            <a:r>
              <a:rPr lang="en-US" dirty="0">
                <a:solidFill>
                  <a:srgbClr val="242729"/>
                </a:solidFill>
                <a:latin typeface="Calibri" charset="0"/>
                <a:ea typeface="Calibri" charset="0"/>
                <a:cs typeface="Calibri" charset="0"/>
              </a:rPr>
              <a:t> time</a:t>
            </a:r>
          </a:p>
          <a:p>
            <a:pPr marL="742950" lvl="1" indent="-285750" fontAlgn="base">
              <a:buFont typeface="Arial" charset="0"/>
              <a:buChar char="•"/>
            </a:pPr>
            <a:r>
              <a:rPr lang="en-US" dirty="0" smtClean="0">
                <a:solidFill>
                  <a:srgbClr val="242729"/>
                </a:solidFill>
                <a:latin typeface="Calibri" charset="0"/>
                <a:ea typeface="Calibri" charset="0"/>
                <a:cs typeface="Calibri" charset="0"/>
              </a:rPr>
              <a:t>Handling </a:t>
            </a:r>
            <a:r>
              <a:rPr lang="en-US" dirty="0">
                <a:solidFill>
                  <a:srgbClr val="242729"/>
                </a:solidFill>
                <a:latin typeface="Calibri" charset="0"/>
                <a:ea typeface="Calibri" charset="0"/>
                <a:cs typeface="Calibri" charset="0"/>
              </a:rPr>
              <a:t>events when the components are distinct until changed</a:t>
            </a:r>
          </a:p>
          <a:p>
            <a:pPr marL="742950" lvl="1" indent="-285750" fontAlgn="base">
              <a:buFont typeface="Arial" charset="0"/>
              <a:buChar char="•"/>
            </a:pPr>
            <a:r>
              <a:rPr lang="en-US" dirty="0">
                <a:solidFill>
                  <a:srgbClr val="242729"/>
                </a:solidFill>
                <a:latin typeface="Calibri" charset="0"/>
                <a:ea typeface="Calibri" charset="0"/>
                <a:cs typeface="Calibri" charset="0"/>
              </a:rPr>
              <a:t>Adding elements </a:t>
            </a:r>
            <a:r>
              <a:rPr lang="en-US" dirty="0" smtClean="0">
                <a:solidFill>
                  <a:srgbClr val="242729"/>
                </a:solidFill>
                <a:latin typeface="Calibri" charset="0"/>
                <a:ea typeface="Calibri" charset="0"/>
                <a:cs typeface="Calibri" charset="0"/>
              </a:rPr>
              <a:t>dynamically</a:t>
            </a:r>
          </a:p>
          <a:p>
            <a:pPr marL="285750" indent="-285750" fontAlgn="base">
              <a:buFont typeface="Arial" charset="0"/>
              <a:buChar char="•"/>
            </a:pPr>
            <a:r>
              <a:rPr lang="en-US" dirty="0" smtClean="0">
                <a:solidFill>
                  <a:srgbClr val="242729"/>
                </a:solidFill>
                <a:latin typeface="Calibri" charset="0"/>
                <a:ea typeface="Calibri" charset="0"/>
                <a:cs typeface="Calibri" charset="0"/>
              </a:rPr>
              <a:t>Easier </a:t>
            </a:r>
            <a:r>
              <a:rPr lang="en-US" dirty="0">
                <a:solidFill>
                  <a:srgbClr val="242729"/>
                </a:solidFill>
                <a:latin typeface="Calibri" charset="0"/>
                <a:ea typeface="Calibri" charset="0"/>
                <a:cs typeface="Calibri" charset="0"/>
              </a:rPr>
              <a:t>Unit testing</a:t>
            </a:r>
            <a:endParaRPr lang="en-US" b="0" i="0" dirty="0">
              <a:solidFill>
                <a:srgbClr val="242729"/>
              </a:solidFill>
              <a:effectLst/>
              <a:latin typeface="Calibri" charset="0"/>
              <a:ea typeface="Calibri" charset="0"/>
              <a:cs typeface="Calibri" charset="0"/>
            </a:endParaRPr>
          </a:p>
        </p:txBody>
      </p:sp>
    </p:spTree>
    <p:extLst>
      <p:ext uri="{BB962C8B-B14F-4D97-AF65-F5344CB8AC3E}">
        <p14:creationId xmlns:p14="http://schemas.microsoft.com/office/powerpoint/2010/main" val="214159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User Event Handling</a:t>
            </a:r>
            <a:endParaRPr lang="en-US" dirty="0"/>
          </a:p>
        </p:txBody>
      </p:sp>
      <p:sp>
        <p:nvSpPr>
          <p:cNvPr id="3" name="TextBox 2"/>
          <p:cNvSpPr txBox="1"/>
          <p:nvPr/>
        </p:nvSpPr>
        <p:spPr>
          <a:xfrm>
            <a:off x="395536" y="920909"/>
            <a:ext cx="8208912" cy="4524315"/>
          </a:xfrm>
          <a:prstGeom prst="rect">
            <a:avLst/>
          </a:prstGeom>
          <a:noFill/>
        </p:spPr>
        <p:txBody>
          <a:bodyPr wrap="square" rtlCol="0">
            <a:spAutoFit/>
          </a:bodyPr>
          <a:lstStyle/>
          <a:p>
            <a:pPr marL="285750" indent="-285750">
              <a:buFont typeface="Arial" charset="0"/>
              <a:buChar char="•"/>
            </a:pPr>
            <a:r>
              <a:rPr lang="en-US" dirty="0" smtClean="0"/>
              <a:t>Use</a:t>
            </a:r>
            <a:r>
              <a:rPr lang="en-US" dirty="0"/>
              <a:t> Angular event bindings to respond to any DOM event. Many DOM events are triggered by user input. Binding to these events provides a way to get input from the user.</a:t>
            </a:r>
          </a:p>
          <a:p>
            <a:pPr marL="285750" indent="-285750">
              <a:buFont typeface="Arial" charset="0"/>
              <a:buChar char="•"/>
            </a:pPr>
            <a:r>
              <a:rPr lang="en-US" dirty="0"/>
              <a:t>To bind to a DOM event, surround the DOM event name in parentheses and assign a </a:t>
            </a:r>
            <a:r>
              <a:rPr lang="en-US" dirty="0" smtClean="0"/>
              <a:t>quoted template </a:t>
            </a:r>
            <a:r>
              <a:rPr lang="en-US" dirty="0"/>
              <a:t>statement to it</a:t>
            </a:r>
            <a:r>
              <a:rPr lang="en-US" dirty="0" smtClean="0"/>
              <a:t>.</a:t>
            </a:r>
            <a:br>
              <a:rPr lang="en-US" dirty="0" smtClean="0"/>
            </a:br>
            <a:r>
              <a:rPr lang="en-US" dirty="0" smtClean="0"/>
              <a:t>	&lt;</a:t>
            </a:r>
            <a:r>
              <a:rPr lang="en-US" dirty="0"/>
              <a:t>button (click)="</a:t>
            </a:r>
            <a:r>
              <a:rPr lang="en-US" dirty="0" err="1"/>
              <a:t>onClickMe</a:t>
            </a:r>
            <a:r>
              <a:rPr lang="en-US" dirty="0"/>
              <a:t>()"&gt;Click me!&lt;/button</a:t>
            </a:r>
            <a:r>
              <a:rPr lang="en-US" dirty="0" smtClean="0"/>
              <a:t>&gt;</a:t>
            </a:r>
          </a:p>
          <a:p>
            <a:pPr marL="285750" indent="-285750">
              <a:buFont typeface="Arial" charset="0"/>
              <a:buChar char="•"/>
            </a:pPr>
            <a:r>
              <a:rPr lang="en-US" dirty="0"/>
              <a:t>DOM events carry a payload of information that may be useful to the component</a:t>
            </a:r>
            <a:r>
              <a:rPr lang="en-US" dirty="0" smtClean="0"/>
              <a:t>.</a:t>
            </a:r>
            <a:br>
              <a:rPr lang="en-US" dirty="0" smtClean="0"/>
            </a:br>
            <a:r>
              <a:rPr lang="en-US" dirty="0" smtClean="0"/>
              <a:t>	&lt;</a:t>
            </a:r>
            <a:r>
              <a:rPr lang="en-US" dirty="0"/>
              <a:t>input (</a:t>
            </a:r>
            <a:r>
              <a:rPr lang="en-US" dirty="0" err="1"/>
              <a:t>keyup</a:t>
            </a:r>
            <a:r>
              <a:rPr lang="en-US" dirty="0"/>
              <a:t>)="</a:t>
            </a:r>
            <a:r>
              <a:rPr lang="en-US" dirty="0" err="1"/>
              <a:t>onKey</a:t>
            </a:r>
            <a:r>
              <a:rPr lang="en-US" dirty="0"/>
              <a:t>($event)"&gt; &lt;p&gt;{{values}}&lt;/p</a:t>
            </a:r>
            <a:r>
              <a:rPr lang="en-US" dirty="0" smtClean="0"/>
              <a:t>&gt;</a:t>
            </a:r>
            <a:br>
              <a:rPr lang="en-US" dirty="0" smtClean="0"/>
            </a:br>
            <a:r>
              <a:rPr lang="en-US" dirty="0" smtClean="0"/>
              <a:t>	</a:t>
            </a:r>
            <a:r>
              <a:rPr lang="en-US" dirty="0" err="1" smtClean="0"/>
              <a:t>onKey</a:t>
            </a:r>
            <a:r>
              <a:rPr lang="en-US" dirty="0" smtClean="0"/>
              <a:t>(event</a:t>
            </a:r>
            <a:r>
              <a:rPr lang="en-US" dirty="0"/>
              <a:t>: any) { </a:t>
            </a:r>
            <a:br>
              <a:rPr lang="en-US" dirty="0"/>
            </a:br>
            <a:r>
              <a:rPr lang="en-US" dirty="0" smtClean="0"/>
              <a:t>	</a:t>
            </a:r>
            <a:r>
              <a:rPr lang="en-US" dirty="0" err="1" smtClean="0"/>
              <a:t>this.values</a:t>
            </a:r>
            <a:r>
              <a:rPr lang="en-US" dirty="0" smtClean="0"/>
              <a:t> </a:t>
            </a:r>
            <a:r>
              <a:rPr lang="en-US" dirty="0"/>
              <a:t>+= </a:t>
            </a:r>
            <a:r>
              <a:rPr lang="en-US" dirty="0" err="1"/>
              <a:t>event.target.value</a:t>
            </a:r>
            <a:r>
              <a:rPr lang="en-US" dirty="0"/>
              <a:t> + ' | '; </a:t>
            </a:r>
            <a:r>
              <a:rPr lang="en-US" dirty="0" smtClean="0"/>
              <a:t>}</a:t>
            </a:r>
          </a:p>
          <a:p>
            <a:pPr marL="285750" indent="-285750">
              <a:buFont typeface="Arial" charset="0"/>
              <a:buChar char="•"/>
            </a:pPr>
            <a:r>
              <a:rPr lang="en-US" dirty="0"/>
              <a:t>The properties of an $event object vary depending on the type of DOM event. For example, a mouse event includes different information than a input box editing event</a:t>
            </a:r>
            <a:r>
              <a:rPr lang="en-US" dirty="0" smtClean="0"/>
              <a:t>.</a:t>
            </a:r>
          </a:p>
          <a:p>
            <a:pPr marL="285750" indent="-285750">
              <a:buFont typeface="Arial" charset="0"/>
              <a:buChar char="•"/>
            </a:pPr>
            <a:r>
              <a:rPr lang="en-US" dirty="0"/>
              <a:t>Passing </a:t>
            </a:r>
            <a:r>
              <a:rPr lang="en-US" i="1" dirty="0"/>
              <a:t>$event</a:t>
            </a:r>
            <a:r>
              <a:rPr lang="en-US" dirty="0"/>
              <a:t> is a dubious practice</a:t>
            </a:r>
          </a:p>
          <a:p>
            <a:pPr marL="285750" indent="-285750">
              <a:buFont typeface="Arial" charset="0"/>
              <a:buChar char="•"/>
            </a:pPr>
            <a:endParaRPr lang="en-US" dirty="0" smtClean="0"/>
          </a:p>
          <a:p>
            <a:pPr marL="285750" indent="-285750">
              <a:buFont typeface="Arial" charset="0"/>
              <a:buChar char="•"/>
            </a:pPr>
            <a:endParaRPr lang="en-US" dirty="0"/>
          </a:p>
        </p:txBody>
      </p:sp>
    </p:spTree>
    <p:extLst>
      <p:ext uri="{BB962C8B-B14F-4D97-AF65-F5344CB8AC3E}">
        <p14:creationId xmlns:p14="http://schemas.microsoft.com/office/powerpoint/2010/main" val="82520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smtClean="0"/>
              <a:t>Thank you !</a:t>
            </a:r>
            <a:br>
              <a:rPr lang="en-US" dirty="0" smtClean="0"/>
            </a:br>
            <a:r>
              <a:rPr lang="en-US"/>
              <a:t/>
            </a: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User Input Template Reference Variable</a:t>
            </a:r>
            <a:endParaRPr lang="en-US" dirty="0"/>
          </a:p>
        </p:txBody>
      </p:sp>
      <p:sp>
        <p:nvSpPr>
          <p:cNvPr id="3" name="TextBox 2"/>
          <p:cNvSpPr txBox="1"/>
          <p:nvPr/>
        </p:nvSpPr>
        <p:spPr>
          <a:xfrm>
            <a:off x="395536" y="815801"/>
            <a:ext cx="8496944" cy="5355312"/>
          </a:xfrm>
          <a:prstGeom prst="rect">
            <a:avLst/>
          </a:prstGeom>
          <a:noFill/>
        </p:spPr>
        <p:txBody>
          <a:bodyPr wrap="square" rtlCol="0">
            <a:spAutoFit/>
          </a:bodyPr>
          <a:lstStyle/>
          <a:p>
            <a:pPr marL="285750" indent="-285750" algn="just">
              <a:buFont typeface="Arial" charset="0"/>
              <a:buChar char="•"/>
            </a:pPr>
            <a:r>
              <a:rPr lang="en-US" dirty="0" smtClean="0"/>
              <a:t>To </a:t>
            </a:r>
            <a:r>
              <a:rPr lang="en-US" dirty="0"/>
              <a:t>get the user data: use Angular template reference variables. </a:t>
            </a:r>
            <a:endParaRPr lang="en-US" dirty="0" smtClean="0"/>
          </a:p>
          <a:p>
            <a:pPr marL="285750" indent="-285750" algn="just">
              <a:buFont typeface="Arial" charset="0"/>
              <a:buChar char="•"/>
            </a:pPr>
            <a:r>
              <a:rPr lang="en-US" dirty="0" smtClean="0"/>
              <a:t>These </a:t>
            </a:r>
            <a:r>
              <a:rPr lang="en-US" dirty="0"/>
              <a:t>variables provide direct access to an element from within the template. </a:t>
            </a:r>
            <a:endParaRPr lang="en-US" dirty="0" smtClean="0"/>
          </a:p>
          <a:p>
            <a:pPr marL="285750" indent="-285750" algn="just">
              <a:buFont typeface="Arial" charset="0"/>
              <a:buChar char="•"/>
            </a:pPr>
            <a:r>
              <a:rPr lang="en-US" dirty="0" smtClean="0"/>
              <a:t>To </a:t>
            </a:r>
            <a:r>
              <a:rPr lang="en-US" dirty="0"/>
              <a:t>declare a template reference variable, precede an identifier with a hash (</a:t>
            </a:r>
            <a:r>
              <a:rPr lang="en-US"/>
              <a:t>or </a:t>
            </a:r>
            <a:r>
              <a:rPr lang="en-US" smtClean="0"/>
              <a:t>pound) character</a:t>
            </a:r>
            <a:r>
              <a:rPr lang="en-US" dirty="0" smtClean="0"/>
              <a:t>(#).</a:t>
            </a:r>
            <a:br>
              <a:rPr lang="en-US" dirty="0" smtClean="0"/>
            </a:br>
            <a:r>
              <a:rPr lang="en-US" dirty="0" smtClean="0"/>
              <a:t>	&lt;</a:t>
            </a:r>
            <a:r>
              <a:rPr lang="en-US" dirty="0"/>
              <a:t>input #box (</a:t>
            </a:r>
            <a:r>
              <a:rPr lang="en-US" dirty="0" err="1"/>
              <a:t>keyup</a:t>
            </a:r>
            <a:r>
              <a:rPr lang="en-US" dirty="0"/>
              <a:t>)="0"&gt; &lt;p&gt;{{</a:t>
            </a:r>
            <a:r>
              <a:rPr lang="en-US" dirty="0" err="1"/>
              <a:t>box.value</a:t>
            </a:r>
            <a:r>
              <a:rPr lang="en-US" dirty="0"/>
              <a:t>}}&lt;/p</a:t>
            </a:r>
            <a:r>
              <a:rPr lang="en-US" dirty="0" smtClean="0"/>
              <a:t>&gt;</a:t>
            </a:r>
          </a:p>
          <a:p>
            <a:pPr marL="285750" indent="-285750" algn="just">
              <a:buFont typeface="Arial" charset="0"/>
              <a:buChar char="•"/>
            </a:pPr>
            <a:r>
              <a:rPr lang="en-US" dirty="0"/>
              <a:t>The template reference variable named box, declared on the &lt;input&gt; element, refers to the &lt;input&gt; element itself. The code uses the box variable to get the input element's value and display it with interpolation between &lt;p&gt; </a:t>
            </a:r>
            <a:r>
              <a:rPr lang="en-US" dirty="0" smtClean="0"/>
              <a:t>tags.</a:t>
            </a:r>
          </a:p>
          <a:p>
            <a:pPr marL="285750" indent="-285750">
              <a:buFont typeface="Arial" charset="0"/>
              <a:buChar char="•"/>
            </a:pPr>
            <a:r>
              <a:rPr lang="en-US" dirty="0" smtClean="0"/>
              <a:t>The </a:t>
            </a:r>
            <a:r>
              <a:rPr lang="en-US" dirty="0"/>
              <a:t>template is completely self contained. It doesn't bind to the component, and the component does nothing</a:t>
            </a:r>
            <a:r>
              <a:rPr lang="en-US" dirty="0" smtClean="0"/>
              <a:t>.</a:t>
            </a:r>
            <a:br>
              <a:rPr lang="en-US" dirty="0" smtClean="0"/>
            </a:br>
            <a:r>
              <a:rPr lang="en-US" dirty="0" smtClean="0"/>
              <a:t>	&lt;input #box (</a:t>
            </a:r>
            <a:r>
              <a:rPr lang="en-US" dirty="0" err="1" smtClean="0"/>
              <a:t>keyup</a:t>
            </a:r>
            <a:r>
              <a:rPr lang="en-US" dirty="0" smtClean="0"/>
              <a:t>)="</a:t>
            </a:r>
            <a:r>
              <a:rPr lang="en-US" dirty="0" err="1" smtClean="0"/>
              <a:t>onKey</a:t>
            </a:r>
            <a:r>
              <a:rPr lang="en-US" dirty="0" smtClean="0"/>
              <a:t>(</a:t>
            </a:r>
            <a:r>
              <a:rPr lang="en-US" dirty="0" err="1" smtClean="0"/>
              <a:t>box.value</a:t>
            </a:r>
            <a:r>
              <a:rPr lang="en-US" dirty="0" smtClean="0"/>
              <a:t>)"&gt; &lt;p&gt;{{values}}&lt;/p&gt;</a:t>
            </a:r>
            <a:br>
              <a:rPr lang="en-US" dirty="0" smtClean="0"/>
            </a:br>
            <a:r>
              <a:rPr lang="en-US" dirty="0" smtClean="0"/>
              <a:t>	</a:t>
            </a:r>
            <a:r>
              <a:rPr lang="en-US" dirty="0" err="1" smtClean="0"/>
              <a:t>onKey</a:t>
            </a:r>
            <a:r>
              <a:rPr lang="en-US" dirty="0" smtClean="0"/>
              <a:t>(value: string) { </a:t>
            </a:r>
            <a:r>
              <a:rPr lang="en-US" dirty="0" err="1" smtClean="0"/>
              <a:t>this.values</a:t>
            </a:r>
            <a:r>
              <a:rPr lang="en-US" dirty="0" smtClean="0"/>
              <a:t> += value + ' | '; } </a:t>
            </a:r>
          </a:p>
          <a:p>
            <a:pPr marL="285750" indent="-285750" algn="just">
              <a:buFont typeface="Arial" charset="0"/>
              <a:buChar char="•"/>
            </a:pPr>
            <a:r>
              <a:rPr lang="en-US" dirty="0"/>
              <a:t>A nice aspect of this approach is that the component gets clean data values from the view. It no longer requires knowledge of the $event and its structure</a:t>
            </a:r>
            <a:r>
              <a:rPr lang="en-US" dirty="0" smtClean="0"/>
              <a:t>.</a:t>
            </a:r>
          </a:p>
          <a:p>
            <a:pPr marL="285750" indent="-285750">
              <a:buFont typeface="Arial" charset="0"/>
              <a:buChar char="•"/>
            </a:pPr>
            <a:r>
              <a:rPr lang="en-US" dirty="0"/>
              <a:t>The (</a:t>
            </a:r>
            <a:r>
              <a:rPr lang="en-US" dirty="0" err="1"/>
              <a:t>keyup</a:t>
            </a:r>
            <a:r>
              <a:rPr lang="en-US" dirty="0"/>
              <a:t>) event handler hears </a:t>
            </a:r>
            <a:r>
              <a:rPr lang="en-US" i="1" dirty="0"/>
              <a:t>every keystroke</a:t>
            </a:r>
            <a:r>
              <a:rPr lang="en-US" dirty="0"/>
              <a:t>. </a:t>
            </a:r>
            <a:r>
              <a:rPr lang="en-US" dirty="0" smtClean="0"/>
              <a:t>To listen to enter or blur key :</a:t>
            </a:r>
            <a:r>
              <a:rPr lang="en-US" dirty="0"/>
              <a:t/>
            </a:r>
            <a:br>
              <a:rPr lang="en-US" dirty="0"/>
            </a:br>
            <a:r>
              <a:rPr lang="en-US" dirty="0" smtClean="0"/>
              <a:t>	&lt;input #box </a:t>
            </a:r>
            <a:r>
              <a:rPr lang="en-US" dirty="0"/>
              <a:t>(</a:t>
            </a:r>
            <a:r>
              <a:rPr lang="en-US" dirty="0" err="1"/>
              <a:t>keyup.enter</a:t>
            </a:r>
            <a:r>
              <a:rPr lang="en-US" dirty="0" smtClean="0"/>
              <a:t>)=”update(</a:t>
            </a:r>
            <a:r>
              <a:rPr lang="en-US" dirty="0" err="1" smtClean="0"/>
              <a:t>box.value</a:t>
            </a:r>
            <a:r>
              <a:rPr lang="en-US" dirty="0" smtClean="0"/>
              <a:t>)”</a:t>
            </a:r>
            <a:br>
              <a:rPr lang="en-US" dirty="0" smtClean="0"/>
            </a:br>
            <a:r>
              <a:rPr lang="en-US" dirty="0" smtClean="0"/>
              <a:t>	</a:t>
            </a:r>
            <a:r>
              <a:rPr lang="en-US" dirty="0"/>
              <a:t>(blur)="update(</a:t>
            </a:r>
            <a:r>
              <a:rPr lang="en-US" dirty="0" err="1"/>
              <a:t>box.value</a:t>
            </a:r>
            <a:r>
              <a:rPr lang="en-US" dirty="0"/>
              <a:t>)"&gt;</a:t>
            </a:r>
            <a:r>
              <a:rPr lang="en-US" dirty="0" smtClean="0"/>
              <a:t>&gt; </a:t>
            </a:r>
            <a:r>
              <a:rPr lang="en-US" dirty="0"/>
              <a:t>&lt;p&gt;{{value}}&lt;/p</a:t>
            </a:r>
            <a:r>
              <a:rPr lang="en-US" dirty="0" smtClean="0"/>
              <a:t>&gt;</a:t>
            </a:r>
          </a:p>
          <a:p>
            <a:pPr marL="285750" indent="-285750" algn="just">
              <a:buFont typeface="Arial" charset="0"/>
              <a:buChar char="•"/>
            </a:pPr>
            <a:r>
              <a:rPr lang="en-US" dirty="0"/>
              <a:t>These techniques are useful for small-scale </a:t>
            </a:r>
            <a:r>
              <a:rPr lang="en-US" dirty="0" smtClean="0"/>
              <a:t>demonstrations, but lets see an elegant way of </a:t>
            </a:r>
            <a:r>
              <a:rPr lang="en-US" dirty="0"/>
              <a:t>how to write two-way bindings with </a:t>
            </a:r>
            <a:r>
              <a:rPr lang="en-US" dirty="0" err="1" smtClean="0"/>
              <a:t>NgModel</a:t>
            </a:r>
            <a:endParaRPr lang="en-US" dirty="0" smtClean="0"/>
          </a:p>
        </p:txBody>
      </p:sp>
    </p:spTree>
    <p:extLst>
      <p:ext uri="{BB962C8B-B14F-4D97-AF65-F5344CB8AC3E}">
        <p14:creationId xmlns:p14="http://schemas.microsoft.com/office/powerpoint/2010/main" val="200397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Template Driven Forms</a:t>
            </a:r>
            <a:endParaRPr lang="en-US" dirty="0"/>
          </a:p>
        </p:txBody>
      </p:sp>
      <p:sp>
        <p:nvSpPr>
          <p:cNvPr id="3" name="TextBox 2"/>
          <p:cNvSpPr txBox="1"/>
          <p:nvPr/>
        </p:nvSpPr>
        <p:spPr>
          <a:xfrm>
            <a:off x="395536" y="976660"/>
            <a:ext cx="8208912" cy="5632311"/>
          </a:xfrm>
          <a:prstGeom prst="rect">
            <a:avLst/>
          </a:prstGeom>
          <a:noFill/>
        </p:spPr>
        <p:txBody>
          <a:bodyPr wrap="square" rtlCol="0">
            <a:spAutoFit/>
          </a:bodyPr>
          <a:lstStyle/>
          <a:p>
            <a:pPr marL="285750" indent="-285750">
              <a:buFont typeface="Arial" charset="0"/>
              <a:buChar char="•"/>
            </a:pPr>
            <a:r>
              <a:rPr lang="en-US" dirty="0"/>
              <a:t>Forms are the mainstay of business </a:t>
            </a:r>
            <a:r>
              <a:rPr lang="en-US" dirty="0" smtClean="0"/>
              <a:t>applications [log </a:t>
            </a:r>
            <a:r>
              <a:rPr lang="en-US" dirty="0"/>
              <a:t>in, submit a help request, place an order, book a flight, schedule a meeting, and perform countless other data-entry </a:t>
            </a:r>
            <a:r>
              <a:rPr lang="en-US" dirty="0" smtClean="0"/>
              <a:t>tasks].</a:t>
            </a:r>
            <a:endParaRPr lang="en-US" dirty="0"/>
          </a:p>
          <a:p>
            <a:pPr marL="285750" indent="-285750">
              <a:buFont typeface="Arial" charset="0"/>
              <a:buChar char="•"/>
            </a:pPr>
            <a:r>
              <a:rPr lang="en-US" dirty="0"/>
              <a:t>In developing a form, it's important to create a data-entry experience that guides the user efficiently and effectively through the </a:t>
            </a:r>
            <a:r>
              <a:rPr lang="en-US" dirty="0" smtClean="0"/>
              <a:t>workflow.</a:t>
            </a:r>
          </a:p>
          <a:p>
            <a:pPr marL="285750" indent="-285750">
              <a:buFont typeface="Arial" charset="0"/>
              <a:buChar char="•"/>
            </a:pPr>
            <a:r>
              <a:rPr lang="en-US" dirty="0"/>
              <a:t>F</a:t>
            </a:r>
            <a:r>
              <a:rPr lang="en-US" dirty="0" smtClean="0"/>
              <a:t>orms can be build by </a:t>
            </a:r>
            <a:r>
              <a:rPr lang="en-US" dirty="0"/>
              <a:t>writing templates in the Angular </a:t>
            </a:r>
            <a:r>
              <a:rPr lang="en-US" dirty="0" smtClean="0"/>
              <a:t>template syntax</a:t>
            </a:r>
            <a:r>
              <a:rPr lang="en-US" dirty="0"/>
              <a:t> with the form-specific directives and </a:t>
            </a:r>
            <a:r>
              <a:rPr lang="en-US" dirty="0" smtClean="0"/>
              <a:t>techniques.</a:t>
            </a:r>
          </a:p>
          <a:p>
            <a:pPr marL="285750" indent="-285750">
              <a:buFont typeface="Arial" charset="0"/>
              <a:buChar char="•"/>
            </a:pPr>
            <a:r>
              <a:rPr lang="en-US" dirty="0" smtClean="0"/>
              <a:t>Forms can also be build using </a:t>
            </a:r>
            <a:r>
              <a:rPr lang="en-US" dirty="0"/>
              <a:t>a reactive (or model-driven) approach to build </a:t>
            </a:r>
            <a:r>
              <a:rPr lang="en-US" dirty="0" smtClean="0"/>
              <a:t>forms.</a:t>
            </a:r>
          </a:p>
          <a:p>
            <a:pPr marL="285750" indent="-285750">
              <a:buFont typeface="Arial" charset="0"/>
              <a:buChar char="•"/>
            </a:pPr>
            <a:r>
              <a:rPr lang="en-US" dirty="0" smtClean="0"/>
              <a:t>Let’s build template driven </a:t>
            </a:r>
            <a:r>
              <a:rPr lang="en-US" dirty="0"/>
              <a:t>form in small steps:</a:t>
            </a:r>
          </a:p>
          <a:p>
            <a:pPr marL="742950" lvl="1" indent="-285750">
              <a:buFont typeface="Arial" charset="0"/>
              <a:buChar char="•"/>
            </a:pPr>
            <a:r>
              <a:rPr lang="en-US" dirty="0"/>
              <a:t>Create the </a:t>
            </a:r>
            <a:r>
              <a:rPr lang="en-US" dirty="0" smtClean="0"/>
              <a:t>Blog</a:t>
            </a:r>
            <a:r>
              <a:rPr lang="en-US" dirty="0"/>
              <a:t> model class.</a:t>
            </a:r>
          </a:p>
          <a:p>
            <a:pPr marL="742950" lvl="1" indent="-285750">
              <a:buFont typeface="Arial" charset="0"/>
              <a:buChar char="•"/>
            </a:pPr>
            <a:r>
              <a:rPr lang="en-US" dirty="0"/>
              <a:t>Create the component that controls the form.</a:t>
            </a:r>
          </a:p>
          <a:p>
            <a:pPr marL="742950" lvl="1" indent="-285750">
              <a:buFont typeface="Arial" charset="0"/>
              <a:buChar char="•"/>
            </a:pPr>
            <a:r>
              <a:rPr lang="en-US" dirty="0"/>
              <a:t>Create a template with the initial form layout.</a:t>
            </a:r>
          </a:p>
          <a:p>
            <a:pPr marL="742950" lvl="1" indent="-285750">
              <a:buFont typeface="Arial" charset="0"/>
              <a:buChar char="•"/>
            </a:pPr>
            <a:r>
              <a:rPr lang="en-US" dirty="0"/>
              <a:t>Bind data properties to each form control using the </a:t>
            </a:r>
            <a:r>
              <a:rPr lang="en-US" dirty="0" err="1" smtClean="0"/>
              <a:t>ngModel</a:t>
            </a:r>
            <a:r>
              <a:rPr lang="en-US" dirty="0"/>
              <a:t> two-way data-binding syntax.</a:t>
            </a:r>
          </a:p>
          <a:p>
            <a:pPr marL="742950" lvl="1" indent="-285750">
              <a:buFont typeface="Arial" charset="0"/>
              <a:buChar char="•"/>
            </a:pPr>
            <a:r>
              <a:rPr lang="en-US" dirty="0"/>
              <a:t>Add a name attribute to each form-input control.</a:t>
            </a:r>
          </a:p>
          <a:p>
            <a:pPr marL="742950" lvl="1" indent="-285750">
              <a:buFont typeface="Arial" charset="0"/>
              <a:buChar char="•"/>
            </a:pPr>
            <a:r>
              <a:rPr lang="en-US" dirty="0"/>
              <a:t>Add custom CSS to provide visual feedback.</a:t>
            </a:r>
          </a:p>
          <a:p>
            <a:pPr marL="742950" lvl="1" indent="-285750">
              <a:buFont typeface="Arial" charset="0"/>
              <a:buChar char="•"/>
            </a:pPr>
            <a:r>
              <a:rPr lang="en-US" dirty="0"/>
              <a:t>Show and hide validation-error messages.</a:t>
            </a:r>
          </a:p>
          <a:p>
            <a:pPr marL="742950" lvl="1" indent="-285750">
              <a:buFont typeface="Arial" charset="0"/>
              <a:buChar char="•"/>
            </a:pPr>
            <a:r>
              <a:rPr lang="en-US" dirty="0"/>
              <a:t>Handle form submission with </a:t>
            </a:r>
            <a:r>
              <a:rPr lang="en-US" i="1" dirty="0" err="1"/>
              <a:t>ngSubmit</a:t>
            </a:r>
            <a:r>
              <a:rPr lang="en-US" dirty="0"/>
              <a:t>.</a:t>
            </a:r>
          </a:p>
          <a:p>
            <a:pPr marL="742950" lvl="1" indent="-285750">
              <a:buFont typeface="Arial" charset="0"/>
              <a:buChar char="•"/>
            </a:pPr>
            <a:r>
              <a:rPr lang="en-US" dirty="0"/>
              <a:t>Disable the form’s </a:t>
            </a:r>
            <a:r>
              <a:rPr lang="en-US" i="1" dirty="0"/>
              <a:t>Submit</a:t>
            </a:r>
            <a:r>
              <a:rPr lang="en-US" dirty="0"/>
              <a:t> button until the form is valid.</a:t>
            </a:r>
          </a:p>
          <a:p>
            <a:pPr marL="285750" indent="-285750">
              <a:buFont typeface="Arial" charset="0"/>
              <a:buChar char="•"/>
            </a:pPr>
            <a:endParaRPr lang="en-US" dirty="0"/>
          </a:p>
        </p:txBody>
      </p:sp>
    </p:spTree>
    <p:extLst>
      <p:ext uri="{BB962C8B-B14F-4D97-AF65-F5344CB8AC3E}">
        <p14:creationId xmlns:p14="http://schemas.microsoft.com/office/powerpoint/2010/main" val="210367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Model Class</a:t>
            </a:r>
            <a:endParaRPr lang="en-US" dirty="0"/>
          </a:p>
        </p:txBody>
      </p:sp>
      <p:sp>
        <p:nvSpPr>
          <p:cNvPr id="5" name="Rectangle 4"/>
          <p:cNvSpPr/>
          <p:nvPr/>
        </p:nvSpPr>
        <p:spPr>
          <a:xfrm>
            <a:off x="395536" y="964707"/>
            <a:ext cx="3744416" cy="4401205"/>
          </a:xfrm>
          <a:prstGeom prst="rect">
            <a:avLst/>
          </a:prstGeom>
          <a:ln>
            <a:solidFill>
              <a:schemeClr val="accent1"/>
            </a:solidFill>
          </a:ln>
        </p:spPr>
        <p:txBody>
          <a:bodyPr wrap="square">
            <a:spAutoFit/>
          </a:bodyPr>
          <a:lstStyle/>
          <a:p>
            <a:r>
              <a:rPr lang="en-US" sz="2000" dirty="0" err="1" smtClean="0">
                <a:solidFill>
                  <a:srgbClr val="C586C0"/>
                </a:solidFill>
                <a:latin typeface="Calibri" charset="0"/>
                <a:ea typeface="Calibri" charset="0"/>
                <a:cs typeface="Calibri" charset="0"/>
              </a:rPr>
              <a:t>blog.ts</a:t>
            </a:r>
            <a:endParaRPr lang="en-US" sz="2000" dirty="0" smtClean="0">
              <a:solidFill>
                <a:srgbClr val="C586C0"/>
              </a:solidFill>
              <a:latin typeface="Calibri" charset="0"/>
              <a:ea typeface="Calibri" charset="0"/>
              <a:cs typeface="Calibri" charset="0"/>
            </a:endParaRPr>
          </a:p>
          <a:p>
            <a:endParaRPr lang="en-US" sz="2000" dirty="0">
              <a:solidFill>
                <a:srgbClr val="C586C0"/>
              </a:solidFill>
              <a:latin typeface="Calibri" charset="0"/>
              <a:ea typeface="Calibri" charset="0"/>
              <a:cs typeface="Calibri" charset="0"/>
            </a:endParaRPr>
          </a:p>
          <a:p>
            <a:r>
              <a:rPr lang="en-US" sz="2000" dirty="0" smtClean="0">
                <a:solidFill>
                  <a:srgbClr val="C586C0"/>
                </a:solidFill>
                <a:latin typeface="Calibri" charset="0"/>
                <a:ea typeface="Calibri" charset="0"/>
                <a:cs typeface="Calibri" charset="0"/>
              </a:rPr>
              <a:t>export</a:t>
            </a:r>
            <a:r>
              <a:rPr lang="en-US" sz="2000" dirty="0" smtClean="0">
                <a:solidFill>
                  <a:srgbClr val="D4D4D4"/>
                </a:solidFill>
                <a:latin typeface="Calibri" charset="0"/>
                <a:ea typeface="Calibri" charset="0"/>
                <a:cs typeface="Calibri" charset="0"/>
              </a:rPr>
              <a:t> </a:t>
            </a:r>
            <a:r>
              <a:rPr lang="en-US" sz="2000" dirty="0" smtClean="0">
                <a:solidFill>
                  <a:srgbClr val="569CD6"/>
                </a:solidFill>
                <a:latin typeface="Calibri" charset="0"/>
                <a:ea typeface="Calibri" charset="0"/>
                <a:cs typeface="Calibri" charset="0"/>
              </a:rPr>
              <a:t>class</a:t>
            </a:r>
            <a:r>
              <a:rPr lang="en-US" sz="2000" dirty="0" smtClean="0">
                <a:solidFill>
                  <a:srgbClr val="D4D4D4"/>
                </a:solidFill>
                <a:latin typeface="Calibri" charset="0"/>
                <a:ea typeface="Calibri" charset="0"/>
                <a:cs typeface="Calibri" charset="0"/>
              </a:rPr>
              <a:t> </a:t>
            </a:r>
            <a:r>
              <a:rPr lang="en-US" sz="2000" dirty="0" smtClean="0">
                <a:solidFill>
                  <a:srgbClr val="4EC9B0"/>
                </a:solidFill>
                <a:latin typeface="Calibri" charset="0"/>
                <a:ea typeface="Calibri" charset="0"/>
                <a:cs typeface="Calibri" charset="0"/>
              </a:rPr>
              <a:t>Blog</a:t>
            </a:r>
            <a:r>
              <a:rPr lang="en-US" sz="2000" dirty="0" smtClean="0">
                <a:solidFill>
                  <a:srgbClr val="D4D4D4"/>
                </a:solidFill>
                <a:latin typeface="Calibri" charset="0"/>
                <a:ea typeface="Calibri" charset="0"/>
                <a:cs typeface="Calibri" charset="0"/>
              </a:rPr>
              <a:t>{</a:t>
            </a:r>
          </a:p>
          <a:p>
            <a:r>
              <a:rPr lang="en-US" sz="2000" dirty="0" smtClean="0">
                <a:solidFill>
                  <a:srgbClr val="569CD6"/>
                </a:solidFill>
                <a:latin typeface="Calibri" charset="0"/>
                <a:ea typeface="Calibri" charset="0"/>
                <a:cs typeface="Calibri" charset="0"/>
              </a:rPr>
              <a:t>constructor</a:t>
            </a:r>
            <a:r>
              <a:rPr lang="en-US" sz="2000" dirty="0" smtClean="0">
                <a:solidFill>
                  <a:srgbClr val="D4D4D4"/>
                </a:solidFill>
                <a:latin typeface="Calibri" charset="0"/>
                <a:ea typeface="Calibri" charset="0"/>
                <a:cs typeface="Calibri" charset="0"/>
              </a:rPr>
              <a:t>(</a:t>
            </a:r>
          </a:p>
          <a:p>
            <a:r>
              <a:rPr lang="en-US" sz="2000" dirty="0" smtClean="0">
                <a:solidFill>
                  <a:srgbClr val="569CD6"/>
                </a:solidFill>
                <a:latin typeface="Calibri" charset="0"/>
                <a:ea typeface="Calibri" charset="0"/>
                <a:cs typeface="Calibri" charset="0"/>
              </a:rPr>
              <a:t>public</a:t>
            </a:r>
            <a:r>
              <a:rPr lang="en-US" sz="2000" dirty="0" smtClean="0">
                <a:solidFill>
                  <a:srgbClr val="D4D4D4"/>
                </a:solidFill>
                <a:latin typeface="Calibri" charset="0"/>
                <a:ea typeface="Calibri" charset="0"/>
                <a:cs typeface="Calibri" charset="0"/>
              </a:rPr>
              <a:t> </a:t>
            </a:r>
            <a:r>
              <a:rPr lang="en-US" sz="2000" dirty="0" err="1" smtClean="0">
                <a:solidFill>
                  <a:srgbClr val="9CDCFE"/>
                </a:solidFill>
                <a:latin typeface="Calibri" charset="0"/>
                <a:ea typeface="Calibri" charset="0"/>
                <a:cs typeface="Calibri" charset="0"/>
              </a:rPr>
              <a:t>title</a:t>
            </a:r>
            <a:r>
              <a:rPr lang="en-US" sz="2000" dirty="0" err="1" smtClean="0">
                <a:solidFill>
                  <a:srgbClr val="D4D4D4"/>
                </a:solidFill>
                <a:latin typeface="Calibri" charset="0"/>
                <a:ea typeface="Calibri" charset="0"/>
                <a:cs typeface="Calibri" charset="0"/>
              </a:rPr>
              <a:t>:</a:t>
            </a:r>
            <a:r>
              <a:rPr lang="en-US" sz="2000" dirty="0" err="1" smtClean="0">
                <a:solidFill>
                  <a:srgbClr val="4EC9B0"/>
                </a:solidFill>
                <a:latin typeface="Calibri" charset="0"/>
                <a:ea typeface="Calibri" charset="0"/>
                <a:cs typeface="Calibri" charset="0"/>
              </a:rPr>
              <a:t>string</a:t>
            </a:r>
            <a:r>
              <a:rPr lang="en-US" sz="2000" dirty="0" smtClean="0">
                <a:solidFill>
                  <a:srgbClr val="D4D4D4"/>
                </a:solidFill>
                <a:latin typeface="Calibri" charset="0"/>
                <a:ea typeface="Calibri" charset="0"/>
                <a:cs typeface="Calibri" charset="0"/>
              </a:rPr>
              <a:t>,</a:t>
            </a:r>
          </a:p>
          <a:p>
            <a:r>
              <a:rPr lang="en-US" sz="2000" dirty="0" smtClean="0">
                <a:solidFill>
                  <a:srgbClr val="569CD6"/>
                </a:solidFill>
                <a:latin typeface="Calibri" charset="0"/>
                <a:ea typeface="Calibri" charset="0"/>
                <a:cs typeface="Calibri" charset="0"/>
              </a:rPr>
              <a:t>public</a:t>
            </a:r>
            <a:r>
              <a:rPr lang="en-US" sz="2000" dirty="0" smtClean="0">
                <a:solidFill>
                  <a:srgbClr val="D4D4D4"/>
                </a:solidFill>
                <a:latin typeface="Calibri" charset="0"/>
                <a:ea typeface="Calibri" charset="0"/>
                <a:cs typeface="Calibri" charset="0"/>
              </a:rPr>
              <a:t> </a:t>
            </a:r>
            <a:r>
              <a:rPr lang="en-US" sz="2000" dirty="0" err="1" smtClean="0">
                <a:solidFill>
                  <a:srgbClr val="9CDCFE"/>
                </a:solidFill>
                <a:latin typeface="Calibri" charset="0"/>
                <a:ea typeface="Calibri" charset="0"/>
                <a:cs typeface="Calibri" charset="0"/>
              </a:rPr>
              <a:t>description</a:t>
            </a:r>
            <a:r>
              <a:rPr lang="en-US" sz="2000" dirty="0" err="1" smtClean="0">
                <a:solidFill>
                  <a:srgbClr val="D4D4D4"/>
                </a:solidFill>
                <a:latin typeface="Calibri" charset="0"/>
                <a:ea typeface="Calibri" charset="0"/>
                <a:cs typeface="Calibri" charset="0"/>
              </a:rPr>
              <a:t>:</a:t>
            </a:r>
            <a:r>
              <a:rPr lang="en-US" sz="2000" dirty="0" err="1" smtClean="0">
                <a:solidFill>
                  <a:srgbClr val="4EC9B0"/>
                </a:solidFill>
                <a:latin typeface="Calibri" charset="0"/>
                <a:ea typeface="Calibri" charset="0"/>
                <a:cs typeface="Calibri" charset="0"/>
              </a:rPr>
              <a:t>string</a:t>
            </a:r>
            <a:r>
              <a:rPr lang="en-US" sz="2000" dirty="0" smtClean="0">
                <a:solidFill>
                  <a:srgbClr val="D4D4D4"/>
                </a:solidFill>
                <a:latin typeface="Calibri" charset="0"/>
                <a:ea typeface="Calibri" charset="0"/>
                <a:cs typeface="Calibri" charset="0"/>
              </a:rPr>
              <a:t>,</a:t>
            </a:r>
          </a:p>
          <a:p>
            <a:r>
              <a:rPr lang="en-US" sz="2000" dirty="0">
                <a:solidFill>
                  <a:srgbClr val="569CD6"/>
                </a:solidFill>
                <a:latin typeface="Calibri" charset="0"/>
                <a:ea typeface="Calibri" charset="0"/>
                <a:cs typeface="Calibri" charset="0"/>
              </a:rPr>
              <a:t>p</a:t>
            </a:r>
            <a:r>
              <a:rPr lang="en-US" sz="2000" dirty="0" smtClean="0">
                <a:solidFill>
                  <a:srgbClr val="569CD6"/>
                </a:solidFill>
                <a:latin typeface="Calibri" charset="0"/>
                <a:ea typeface="Calibri" charset="0"/>
                <a:cs typeface="Calibri" charset="0"/>
              </a:rPr>
              <a:t>ublic</a:t>
            </a:r>
            <a:r>
              <a:rPr lang="en-US" sz="2000" dirty="0" smtClean="0">
                <a:solidFill>
                  <a:srgbClr val="D4D4D4"/>
                </a:solidFill>
                <a:latin typeface="Calibri" charset="0"/>
                <a:ea typeface="Calibri" charset="0"/>
                <a:cs typeface="Calibri" charset="0"/>
              </a:rPr>
              <a:t> </a:t>
            </a:r>
            <a:r>
              <a:rPr lang="en-US" sz="2000" dirty="0" err="1" smtClean="0">
                <a:solidFill>
                  <a:srgbClr val="9CDCFE"/>
                </a:solidFill>
                <a:latin typeface="Calibri" charset="0"/>
                <a:ea typeface="Calibri" charset="0"/>
                <a:cs typeface="Calibri" charset="0"/>
              </a:rPr>
              <a:t>time</a:t>
            </a:r>
            <a:r>
              <a:rPr lang="en-US" sz="2000" dirty="0" err="1" smtClean="0">
                <a:solidFill>
                  <a:srgbClr val="D4D4D4"/>
                </a:solidFill>
                <a:latin typeface="Calibri" charset="0"/>
                <a:ea typeface="Calibri" charset="0"/>
                <a:cs typeface="Calibri" charset="0"/>
              </a:rPr>
              <a:t>:</a:t>
            </a:r>
            <a:r>
              <a:rPr lang="en-US" sz="2000" dirty="0" err="1" smtClean="0">
                <a:solidFill>
                  <a:srgbClr val="4EC9B0"/>
                </a:solidFill>
                <a:latin typeface="Calibri" charset="0"/>
                <a:ea typeface="Calibri" charset="0"/>
                <a:cs typeface="Calibri" charset="0"/>
              </a:rPr>
              <a:t>string</a:t>
            </a:r>
            <a:r>
              <a:rPr lang="en-US" sz="2000" dirty="0" smtClean="0">
                <a:solidFill>
                  <a:srgbClr val="D4D4D4"/>
                </a:solidFill>
                <a:latin typeface="Calibri" charset="0"/>
                <a:ea typeface="Calibri" charset="0"/>
                <a:cs typeface="Calibri" charset="0"/>
              </a:rPr>
              <a:t>,</a:t>
            </a:r>
            <a:endParaRPr lang="en-US" sz="2000" dirty="0" smtClean="0">
              <a:solidFill>
                <a:srgbClr val="569CD6"/>
              </a:solidFill>
              <a:latin typeface="Calibri" charset="0"/>
              <a:ea typeface="Calibri" charset="0"/>
              <a:cs typeface="Calibri" charset="0"/>
            </a:endParaRPr>
          </a:p>
          <a:p>
            <a:r>
              <a:rPr lang="en-US" sz="2000" dirty="0">
                <a:solidFill>
                  <a:srgbClr val="569CD6"/>
                </a:solidFill>
                <a:latin typeface="Calibri" charset="0"/>
                <a:ea typeface="Calibri" charset="0"/>
                <a:cs typeface="Calibri" charset="0"/>
              </a:rPr>
              <a:t>p</a:t>
            </a:r>
            <a:r>
              <a:rPr lang="en-US" sz="2000" dirty="0" smtClean="0">
                <a:solidFill>
                  <a:srgbClr val="569CD6"/>
                </a:solidFill>
                <a:latin typeface="Calibri" charset="0"/>
                <a:ea typeface="Calibri" charset="0"/>
                <a:cs typeface="Calibri" charset="0"/>
              </a:rPr>
              <a:t>ublic</a:t>
            </a:r>
            <a:r>
              <a:rPr lang="en-US" sz="2000" dirty="0" smtClean="0">
                <a:solidFill>
                  <a:srgbClr val="D4D4D4"/>
                </a:solidFill>
                <a:latin typeface="Calibri" charset="0"/>
                <a:ea typeface="Calibri" charset="0"/>
                <a:cs typeface="Calibri" charset="0"/>
              </a:rPr>
              <a:t> </a:t>
            </a:r>
            <a:r>
              <a:rPr lang="en-US" sz="2000" dirty="0" err="1" smtClean="0">
                <a:solidFill>
                  <a:srgbClr val="9CDCFE"/>
                </a:solidFill>
                <a:latin typeface="Calibri" charset="0"/>
                <a:ea typeface="Calibri" charset="0"/>
                <a:cs typeface="Calibri" charset="0"/>
              </a:rPr>
              <a:t>category</a:t>
            </a:r>
            <a:r>
              <a:rPr lang="en-US" sz="2000" dirty="0" err="1" smtClean="0">
                <a:solidFill>
                  <a:srgbClr val="D4D4D4"/>
                </a:solidFill>
                <a:latin typeface="Calibri" charset="0"/>
                <a:ea typeface="Calibri" charset="0"/>
                <a:cs typeface="Calibri" charset="0"/>
              </a:rPr>
              <a:t>:</a:t>
            </a:r>
            <a:r>
              <a:rPr lang="en-US" sz="2000" dirty="0" err="1" smtClean="0">
                <a:solidFill>
                  <a:srgbClr val="4EC9B0"/>
                </a:solidFill>
                <a:latin typeface="Calibri" charset="0"/>
                <a:ea typeface="Calibri" charset="0"/>
                <a:cs typeface="Calibri" charset="0"/>
              </a:rPr>
              <a:t>string</a:t>
            </a:r>
            <a:r>
              <a:rPr lang="en-US" sz="2000" dirty="0" smtClean="0">
                <a:solidFill>
                  <a:srgbClr val="D4D4D4"/>
                </a:solidFill>
                <a:latin typeface="Calibri" charset="0"/>
                <a:ea typeface="Calibri" charset="0"/>
                <a:cs typeface="Calibri" charset="0"/>
              </a:rPr>
              <a:t>,</a:t>
            </a:r>
          </a:p>
          <a:p>
            <a:r>
              <a:rPr lang="en-US" sz="2000" dirty="0">
                <a:solidFill>
                  <a:srgbClr val="D4D4D4"/>
                </a:solidFill>
                <a:latin typeface="Calibri" charset="0"/>
                <a:ea typeface="Calibri" charset="0"/>
                <a:cs typeface="Calibri" charset="0"/>
              </a:rPr>
              <a:t>p</a:t>
            </a:r>
            <a:r>
              <a:rPr lang="en-US" sz="2000" dirty="0" smtClean="0">
                <a:solidFill>
                  <a:srgbClr val="D4D4D4"/>
                </a:solidFill>
                <a:latin typeface="Calibri" charset="0"/>
                <a:ea typeface="Calibri" charset="0"/>
                <a:cs typeface="Calibri" charset="0"/>
              </a:rPr>
              <a:t>ublic id?:number)</a:t>
            </a:r>
          </a:p>
          <a:p>
            <a:r>
              <a:rPr lang="en-US" sz="2000" dirty="0" smtClean="0">
                <a:solidFill>
                  <a:srgbClr val="D4D4D4"/>
                </a:solidFill>
                <a:latin typeface="Calibri" charset="0"/>
                <a:ea typeface="Calibri" charset="0"/>
                <a:cs typeface="Calibri" charset="0"/>
              </a:rPr>
              <a:t>{</a:t>
            </a:r>
          </a:p>
          <a:p>
            <a:r>
              <a:rPr lang="en-US" sz="2000" dirty="0" smtClean="0">
                <a:solidFill>
                  <a:srgbClr val="D4D4D4"/>
                </a:solidFill>
                <a:latin typeface="Calibri" charset="0"/>
                <a:ea typeface="Calibri" charset="0"/>
                <a:cs typeface="Calibri" charset="0"/>
              </a:rPr>
              <a:t>} </a:t>
            </a:r>
          </a:p>
          <a:p>
            <a:r>
              <a:rPr lang="en-US" sz="2000" dirty="0" smtClean="0">
                <a:solidFill>
                  <a:srgbClr val="D4D4D4"/>
                </a:solidFill>
                <a:latin typeface="Calibri" charset="0"/>
                <a:ea typeface="Calibri" charset="0"/>
                <a:cs typeface="Calibri" charset="0"/>
              </a:rPr>
              <a:t>}</a:t>
            </a:r>
          </a:p>
          <a:p>
            <a:r>
              <a:rPr lang="en-US" sz="2000" dirty="0" smtClean="0">
                <a:solidFill>
                  <a:srgbClr val="D4D4D4"/>
                </a:solidFill>
                <a:latin typeface="Calibri" charset="0"/>
                <a:ea typeface="Calibri" charset="0"/>
                <a:cs typeface="Calibri" charset="0"/>
              </a:rPr>
              <a:t/>
            </a:r>
            <a:br>
              <a:rPr lang="en-US" sz="2000" dirty="0" smtClean="0">
                <a:solidFill>
                  <a:srgbClr val="D4D4D4"/>
                </a:solidFill>
                <a:latin typeface="Calibri" charset="0"/>
                <a:ea typeface="Calibri" charset="0"/>
                <a:cs typeface="Calibri" charset="0"/>
              </a:rPr>
            </a:br>
            <a:endParaRPr lang="en-US" sz="2000" b="0" dirty="0">
              <a:solidFill>
                <a:srgbClr val="D4D4D4"/>
              </a:solidFill>
              <a:effectLst/>
              <a:latin typeface="Calibri" charset="0"/>
              <a:ea typeface="Calibri" charset="0"/>
              <a:cs typeface="Calibri" charset="0"/>
            </a:endParaRPr>
          </a:p>
        </p:txBody>
      </p:sp>
      <p:sp>
        <p:nvSpPr>
          <p:cNvPr id="7" name="Rectangle 6"/>
          <p:cNvSpPr/>
          <p:nvPr/>
        </p:nvSpPr>
        <p:spPr>
          <a:xfrm>
            <a:off x="4283968" y="116632"/>
            <a:ext cx="4572000" cy="3785652"/>
          </a:xfrm>
          <a:prstGeom prst="rect">
            <a:avLst/>
          </a:prstGeom>
          <a:ln>
            <a:solidFill>
              <a:schemeClr val="accent1"/>
            </a:solidFill>
          </a:ln>
        </p:spPr>
        <p:txBody>
          <a:bodyPr>
            <a:spAutoFit/>
          </a:bodyPr>
          <a:lstStyle/>
          <a:p>
            <a:r>
              <a:rPr lang="en-US" sz="2000" dirty="0" err="1" smtClean="0">
                <a:solidFill>
                  <a:srgbClr val="C586C0"/>
                </a:solidFill>
                <a:latin typeface="Calibri" charset="0"/>
                <a:ea typeface="Calibri" charset="0"/>
                <a:cs typeface="Calibri" charset="0"/>
              </a:rPr>
              <a:t>Bloglist.ts</a:t>
            </a:r>
            <a:endParaRPr lang="en-US" sz="2000" dirty="0" smtClean="0">
              <a:solidFill>
                <a:srgbClr val="C586C0"/>
              </a:solidFill>
              <a:latin typeface="Calibri" charset="0"/>
              <a:ea typeface="Calibri" charset="0"/>
              <a:cs typeface="Calibri" charset="0"/>
            </a:endParaRPr>
          </a:p>
          <a:p>
            <a:r>
              <a:rPr lang="en-US" sz="2000" dirty="0" smtClean="0">
                <a:solidFill>
                  <a:srgbClr val="C586C0"/>
                </a:solidFill>
                <a:latin typeface="Calibri" charset="0"/>
                <a:ea typeface="Calibri" charset="0"/>
                <a:cs typeface="Calibri" charset="0"/>
              </a:rPr>
              <a:t>import</a:t>
            </a:r>
            <a:r>
              <a:rPr lang="en-US" sz="2000" dirty="0" smtClean="0">
                <a:solidFill>
                  <a:srgbClr val="D4D4D4"/>
                </a:solidFill>
                <a:latin typeface="Calibri" charset="0"/>
                <a:ea typeface="Calibri" charset="0"/>
                <a:cs typeface="Calibri" charset="0"/>
              </a:rPr>
              <a:t> </a:t>
            </a:r>
            <a:r>
              <a:rPr lang="en-US" sz="2000" dirty="0">
                <a:solidFill>
                  <a:srgbClr val="D4D4D4"/>
                </a:solidFill>
                <a:latin typeface="Calibri" charset="0"/>
                <a:ea typeface="Calibri" charset="0"/>
                <a:cs typeface="Calibri" charset="0"/>
              </a:rPr>
              <a:t>{ </a:t>
            </a:r>
            <a:r>
              <a:rPr lang="en-US" sz="2000" dirty="0" smtClean="0">
                <a:solidFill>
                  <a:srgbClr val="9CDCFE"/>
                </a:solidFill>
                <a:latin typeface="Calibri" charset="0"/>
                <a:ea typeface="Calibri" charset="0"/>
                <a:cs typeface="Calibri" charset="0"/>
              </a:rPr>
              <a:t>Blog</a:t>
            </a:r>
            <a:r>
              <a:rPr lang="en-US" sz="2000" dirty="0" smtClean="0">
                <a:solidFill>
                  <a:srgbClr val="D4D4D4"/>
                </a:solidFill>
                <a:latin typeface="Calibri" charset="0"/>
                <a:ea typeface="Calibri" charset="0"/>
                <a:cs typeface="Calibri" charset="0"/>
              </a:rPr>
              <a:t> </a:t>
            </a:r>
            <a:r>
              <a:rPr lang="en-US" sz="2000" dirty="0">
                <a:solidFill>
                  <a:srgbClr val="D4D4D4"/>
                </a:solidFill>
                <a:latin typeface="Calibri" charset="0"/>
                <a:ea typeface="Calibri" charset="0"/>
                <a:cs typeface="Calibri" charset="0"/>
              </a:rPr>
              <a:t>} </a:t>
            </a:r>
            <a:r>
              <a:rPr lang="en-US" sz="2000" dirty="0">
                <a:solidFill>
                  <a:srgbClr val="C586C0"/>
                </a:solidFill>
                <a:latin typeface="Calibri" charset="0"/>
                <a:ea typeface="Calibri" charset="0"/>
                <a:cs typeface="Calibri" charset="0"/>
              </a:rPr>
              <a:t>from</a:t>
            </a:r>
            <a:r>
              <a:rPr lang="en-US" sz="2000" dirty="0">
                <a:solidFill>
                  <a:srgbClr val="D4D4D4"/>
                </a:solidFill>
                <a:latin typeface="Calibri" charset="0"/>
                <a:ea typeface="Calibri" charset="0"/>
                <a:cs typeface="Calibri" charset="0"/>
              </a:rPr>
              <a:t> </a:t>
            </a:r>
            <a:r>
              <a:rPr lang="en-US" sz="2000" dirty="0" smtClean="0">
                <a:solidFill>
                  <a:srgbClr val="CE9178"/>
                </a:solidFill>
                <a:latin typeface="Calibri" charset="0"/>
                <a:ea typeface="Calibri" charset="0"/>
                <a:cs typeface="Calibri" charset="0"/>
              </a:rPr>
              <a:t>"./blog"</a:t>
            </a:r>
            <a:r>
              <a:rPr lang="en-US" sz="2000" dirty="0" smtClean="0">
                <a:solidFill>
                  <a:srgbClr val="D4D4D4"/>
                </a:solidFill>
                <a:latin typeface="Calibri" charset="0"/>
                <a:ea typeface="Calibri" charset="0"/>
                <a:cs typeface="Calibri" charset="0"/>
              </a:rPr>
              <a:t>;</a:t>
            </a:r>
            <a:r>
              <a:rPr lang="en-US" sz="2000" dirty="0">
                <a:solidFill>
                  <a:srgbClr val="D4D4D4"/>
                </a:solidFill>
                <a:latin typeface="Calibri" charset="0"/>
                <a:ea typeface="Calibri" charset="0"/>
                <a:cs typeface="Calibri" charset="0"/>
              </a:rPr>
              <a:t/>
            </a:r>
            <a:br>
              <a:rPr lang="en-US" sz="2000" dirty="0">
                <a:solidFill>
                  <a:srgbClr val="D4D4D4"/>
                </a:solidFill>
                <a:latin typeface="Calibri" charset="0"/>
                <a:ea typeface="Calibri" charset="0"/>
                <a:cs typeface="Calibri" charset="0"/>
              </a:rPr>
            </a:br>
            <a:r>
              <a:rPr lang="en-US" sz="2000" dirty="0">
                <a:solidFill>
                  <a:srgbClr val="C586C0"/>
                </a:solidFill>
                <a:latin typeface="Calibri" charset="0"/>
                <a:ea typeface="Calibri" charset="0"/>
                <a:cs typeface="Calibri" charset="0"/>
              </a:rPr>
              <a:t>export</a:t>
            </a:r>
            <a:r>
              <a:rPr lang="en-US" sz="2000" dirty="0">
                <a:solidFill>
                  <a:srgbClr val="D4D4D4"/>
                </a:solidFill>
                <a:latin typeface="Calibri" charset="0"/>
                <a:ea typeface="Calibri" charset="0"/>
                <a:cs typeface="Calibri" charset="0"/>
              </a:rPr>
              <a:t> </a:t>
            </a:r>
            <a:r>
              <a:rPr lang="en-US" sz="2000" dirty="0" err="1">
                <a:solidFill>
                  <a:srgbClr val="569CD6"/>
                </a:solidFill>
                <a:latin typeface="Calibri" charset="0"/>
                <a:ea typeface="Calibri" charset="0"/>
                <a:cs typeface="Calibri" charset="0"/>
              </a:rPr>
              <a:t>const</a:t>
            </a:r>
            <a:r>
              <a:rPr lang="en-US" sz="2000" dirty="0">
                <a:solidFill>
                  <a:srgbClr val="D4D4D4"/>
                </a:solidFill>
                <a:latin typeface="Calibri" charset="0"/>
                <a:ea typeface="Calibri" charset="0"/>
                <a:cs typeface="Calibri" charset="0"/>
              </a:rPr>
              <a:t> </a:t>
            </a:r>
            <a:r>
              <a:rPr lang="en-US" sz="2000" dirty="0" err="1" smtClean="0">
                <a:solidFill>
                  <a:srgbClr val="9CDCFE"/>
                </a:solidFill>
                <a:latin typeface="Calibri" charset="0"/>
                <a:ea typeface="Calibri" charset="0"/>
                <a:cs typeface="Calibri" charset="0"/>
              </a:rPr>
              <a:t>blogs</a:t>
            </a:r>
            <a:r>
              <a:rPr lang="en-US" sz="2000" dirty="0" err="1" smtClean="0">
                <a:solidFill>
                  <a:srgbClr val="D4D4D4"/>
                </a:solidFill>
                <a:latin typeface="Calibri" charset="0"/>
                <a:ea typeface="Calibri" charset="0"/>
                <a:cs typeface="Calibri" charset="0"/>
              </a:rPr>
              <a:t>:</a:t>
            </a:r>
            <a:r>
              <a:rPr lang="en-US" sz="2000" dirty="0" err="1" smtClean="0">
                <a:solidFill>
                  <a:srgbClr val="4EC9B0"/>
                </a:solidFill>
                <a:latin typeface="Calibri" charset="0"/>
                <a:ea typeface="Calibri" charset="0"/>
                <a:cs typeface="Calibri" charset="0"/>
              </a:rPr>
              <a:t>Blog</a:t>
            </a:r>
            <a:r>
              <a:rPr lang="en-US" sz="2000" dirty="0" smtClean="0">
                <a:solidFill>
                  <a:srgbClr val="D4D4D4"/>
                </a:solidFill>
                <a:latin typeface="Calibri" charset="0"/>
                <a:ea typeface="Calibri" charset="0"/>
                <a:cs typeface="Calibri" charset="0"/>
              </a:rPr>
              <a:t>[] =[</a:t>
            </a:r>
            <a:endParaRPr lang="en-US" sz="2000" dirty="0">
              <a:solidFill>
                <a:srgbClr val="D4D4D4"/>
              </a:solidFill>
              <a:latin typeface="Calibri" charset="0"/>
              <a:ea typeface="Calibri" charset="0"/>
              <a:cs typeface="Calibri" charset="0"/>
            </a:endParaRPr>
          </a:p>
          <a:p>
            <a:r>
              <a:rPr lang="en-US" sz="2000" dirty="0">
                <a:solidFill>
                  <a:srgbClr val="569CD6"/>
                </a:solidFill>
                <a:latin typeface="Calibri" charset="0"/>
                <a:ea typeface="Calibri" charset="0"/>
                <a:cs typeface="Calibri" charset="0"/>
              </a:rPr>
              <a:t>new</a:t>
            </a:r>
            <a:r>
              <a:rPr lang="en-US" sz="2000" dirty="0">
                <a:solidFill>
                  <a:srgbClr val="D4D4D4"/>
                </a:solidFill>
                <a:latin typeface="Calibri" charset="0"/>
                <a:ea typeface="Calibri" charset="0"/>
                <a:cs typeface="Calibri" charset="0"/>
              </a:rPr>
              <a:t> </a:t>
            </a:r>
            <a:r>
              <a:rPr lang="en-US" sz="2000" dirty="0" smtClean="0">
                <a:solidFill>
                  <a:srgbClr val="4EC9B0"/>
                </a:solidFill>
                <a:latin typeface="Calibri" charset="0"/>
                <a:ea typeface="Calibri" charset="0"/>
                <a:cs typeface="Calibri" charset="0"/>
              </a:rPr>
              <a:t>Blog</a:t>
            </a:r>
            <a:r>
              <a:rPr lang="en-US" sz="2000" dirty="0" smtClean="0">
                <a:solidFill>
                  <a:srgbClr val="D4D4D4"/>
                </a:solidFill>
                <a:latin typeface="Calibri" charset="0"/>
                <a:ea typeface="Calibri" charset="0"/>
                <a:cs typeface="Calibri" charset="0"/>
              </a:rPr>
              <a:t>(</a:t>
            </a:r>
            <a:r>
              <a:rPr lang="en-US" sz="2000" dirty="0" smtClean="0">
                <a:solidFill>
                  <a:srgbClr val="CE9178"/>
                </a:solidFill>
                <a:latin typeface="Calibri" charset="0"/>
                <a:ea typeface="Calibri" charset="0"/>
                <a:cs typeface="Calibri" charset="0"/>
              </a:rPr>
              <a:t>Seven wonders of the </a:t>
            </a:r>
            <a:r>
              <a:rPr lang="en-US" sz="2000" dirty="0" err="1" smtClean="0">
                <a:solidFill>
                  <a:srgbClr val="CE9178"/>
                </a:solidFill>
                <a:latin typeface="Calibri" charset="0"/>
                <a:ea typeface="Calibri" charset="0"/>
                <a:cs typeface="Calibri" charset="0"/>
              </a:rPr>
              <a:t>world</a:t>
            </a:r>
            <a:r>
              <a:rPr lang="en-US" sz="2000" dirty="0" err="1" smtClean="0">
                <a:solidFill>
                  <a:srgbClr val="D4D4D4"/>
                </a:solidFill>
                <a:latin typeface="Calibri" charset="0"/>
                <a:ea typeface="Calibri" charset="0"/>
                <a:cs typeface="Calibri" charset="0"/>
              </a:rPr>
              <a:t>,</a:t>
            </a:r>
            <a:r>
              <a:rPr lang="en-US" sz="2000" dirty="0" err="1" smtClean="0">
                <a:solidFill>
                  <a:srgbClr val="CE9178"/>
                </a:solidFill>
                <a:latin typeface="Calibri" charset="0"/>
                <a:ea typeface="Calibri" charset="0"/>
                <a:cs typeface="Calibri" charset="0"/>
              </a:rPr>
              <a:t>’Ultimate</a:t>
            </a:r>
            <a:r>
              <a:rPr lang="en-US" sz="2000" dirty="0" smtClean="0">
                <a:solidFill>
                  <a:srgbClr val="CE9178"/>
                </a:solidFill>
                <a:latin typeface="Calibri" charset="0"/>
                <a:ea typeface="Calibri" charset="0"/>
                <a:cs typeface="Calibri" charset="0"/>
              </a:rPr>
              <a:t> wonders to see'</a:t>
            </a:r>
            <a:r>
              <a:rPr lang="en-US" sz="2000" dirty="0" smtClean="0">
                <a:solidFill>
                  <a:srgbClr val="D4D4D4"/>
                </a:solidFill>
                <a:latin typeface="Calibri" charset="0"/>
                <a:ea typeface="Calibri" charset="0"/>
                <a:cs typeface="Calibri" charset="0"/>
              </a:rPr>
              <a:t>,</a:t>
            </a:r>
            <a:r>
              <a:rPr lang="en-US" sz="2000" dirty="0">
                <a:solidFill>
                  <a:srgbClr val="CE9178"/>
                </a:solidFill>
                <a:latin typeface="Calibri" charset="0"/>
                <a:ea typeface="Calibri" charset="0"/>
                <a:cs typeface="Calibri" charset="0"/>
              </a:rPr>
              <a:t> </a:t>
            </a:r>
            <a:r>
              <a:rPr lang="en-US" sz="2000" dirty="0" smtClean="0">
                <a:solidFill>
                  <a:srgbClr val="CE9178"/>
                </a:solidFill>
                <a:latin typeface="Calibri" charset="0"/>
                <a:ea typeface="Calibri" charset="0"/>
                <a:cs typeface="Calibri" charset="0"/>
              </a:rPr>
              <a:t>’4:04:10,'history'</a:t>
            </a:r>
            <a:r>
              <a:rPr lang="en-US" sz="2000" dirty="0" smtClean="0">
                <a:solidFill>
                  <a:srgbClr val="D4D4D4"/>
                </a:solidFill>
                <a:latin typeface="Calibri" charset="0"/>
                <a:ea typeface="Calibri" charset="0"/>
                <a:cs typeface="Calibri" charset="0"/>
              </a:rPr>
              <a:t>),</a:t>
            </a:r>
            <a:endParaRPr lang="en-US" sz="2000" dirty="0">
              <a:solidFill>
                <a:srgbClr val="D4D4D4"/>
              </a:solidFill>
              <a:latin typeface="Calibri" charset="0"/>
              <a:ea typeface="Calibri" charset="0"/>
              <a:cs typeface="Calibri" charset="0"/>
            </a:endParaRPr>
          </a:p>
          <a:p>
            <a:r>
              <a:rPr lang="en-US" sz="2000" dirty="0">
                <a:solidFill>
                  <a:srgbClr val="569CD6"/>
                </a:solidFill>
                <a:latin typeface="Calibri" charset="0"/>
                <a:ea typeface="Calibri" charset="0"/>
                <a:cs typeface="Calibri" charset="0"/>
              </a:rPr>
              <a:t>new</a:t>
            </a:r>
            <a:r>
              <a:rPr lang="en-US" sz="2000" dirty="0">
                <a:solidFill>
                  <a:srgbClr val="D4D4D4"/>
                </a:solidFill>
                <a:latin typeface="Calibri" charset="0"/>
                <a:ea typeface="Calibri" charset="0"/>
                <a:cs typeface="Calibri" charset="0"/>
              </a:rPr>
              <a:t> </a:t>
            </a:r>
            <a:r>
              <a:rPr lang="en-US" sz="2000" dirty="0" smtClean="0">
                <a:solidFill>
                  <a:srgbClr val="4EC9B0"/>
                </a:solidFill>
                <a:latin typeface="Calibri" charset="0"/>
                <a:ea typeface="Calibri" charset="0"/>
                <a:cs typeface="Calibri" charset="0"/>
              </a:rPr>
              <a:t>Blog</a:t>
            </a:r>
            <a:r>
              <a:rPr lang="en-US" sz="2000" dirty="0" smtClean="0">
                <a:solidFill>
                  <a:srgbClr val="D4D4D4"/>
                </a:solidFill>
                <a:latin typeface="Calibri" charset="0"/>
                <a:ea typeface="Calibri" charset="0"/>
                <a:cs typeface="Calibri" charset="0"/>
              </a:rPr>
              <a:t>(</a:t>
            </a:r>
            <a:r>
              <a:rPr lang="en-US" sz="2000" dirty="0" smtClean="0">
                <a:solidFill>
                  <a:srgbClr val="CE9178"/>
                </a:solidFill>
                <a:latin typeface="Calibri" charset="0"/>
                <a:ea typeface="Calibri" charset="0"/>
                <a:cs typeface="Calibri" charset="0"/>
              </a:rPr>
              <a:t>‘Sky is blue'</a:t>
            </a:r>
            <a:r>
              <a:rPr lang="en-US" sz="2000" dirty="0" smtClean="0">
                <a:solidFill>
                  <a:srgbClr val="D4D4D4"/>
                </a:solidFill>
                <a:latin typeface="Calibri" charset="0"/>
                <a:ea typeface="Calibri" charset="0"/>
                <a:cs typeface="Calibri" charset="0"/>
              </a:rPr>
              <a:t>, </a:t>
            </a:r>
            <a:r>
              <a:rPr lang="en-US" sz="2000" dirty="0" smtClean="0">
                <a:solidFill>
                  <a:srgbClr val="CE9178"/>
                </a:solidFill>
                <a:latin typeface="Calibri" charset="0"/>
                <a:ea typeface="Calibri" charset="0"/>
                <a:cs typeface="Calibri" charset="0"/>
              </a:rPr>
              <a:t>’Yes the sky is blue for a reason'</a:t>
            </a:r>
            <a:r>
              <a:rPr lang="en-US" sz="2000" dirty="0" smtClean="0">
                <a:solidFill>
                  <a:srgbClr val="D4D4D4"/>
                </a:solidFill>
                <a:latin typeface="Calibri" charset="0"/>
                <a:ea typeface="Calibri" charset="0"/>
                <a:cs typeface="Calibri" charset="0"/>
              </a:rPr>
              <a:t>,’7:04:12’,</a:t>
            </a:r>
            <a:r>
              <a:rPr lang="en-US" sz="2000" dirty="0" smtClean="0">
                <a:solidFill>
                  <a:srgbClr val="CE9178"/>
                </a:solidFill>
                <a:latin typeface="Calibri" charset="0"/>
                <a:ea typeface="Calibri" charset="0"/>
                <a:cs typeface="Calibri" charset="0"/>
              </a:rPr>
              <a:t>’nature'</a:t>
            </a:r>
            <a:r>
              <a:rPr lang="en-US" sz="2000" dirty="0" smtClean="0">
                <a:solidFill>
                  <a:srgbClr val="D4D4D4"/>
                </a:solidFill>
                <a:latin typeface="Calibri" charset="0"/>
                <a:ea typeface="Calibri" charset="0"/>
                <a:cs typeface="Calibri" charset="0"/>
              </a:rPr>
              <a:t>),</a:t>
            </a:r>
            <a:endParaRPr lang="en-US" sz="2000" dirty="0">
              <a:solidFill>
                <a:srgbClr val="D4D4D4"/>
              </a:solidFill>
              <a:latin typeface="Calibri" charset="0"/>
              <a:ea typeface="Calibri" charset="0"/>
              <a:cs typeface="Calibri" charset="0"/>
            </a:endParaRPr>
          </a:p>
          <a:p>
            <a:r>
              <a:rPr lang="en-US" sz="2000" dirty="0">
                <a:solidFill>
                  <a:srgbClr val="569CD6"/>
                </a:solidFill>
                <a:latin typeface="Calibri" charset="0"/>
                <a:ea typeface="Calibri" charset="0"/>
                <a:cs typeface="Calibri" charset="0"/>
              </a:rPr>
              <a:t>new</a:t>
            </a:r>
            <a:r>
              <a:rPr lang="en-US" sz="2000" dirty="0">
                <a:solidFill>
                  <a:srgbClr val="D4D4D4"/>
                </a:solidFill>
                <a:latin typeface="Calibri" charset="0"/>
                <a:ea typeface="Calibri" charset="0"/>
                <a:cs typeface="Calibri" charset="0"/>
              </a:rPr>
              <a:t> </a:t>
            </a:r>
            <a:r>
              <a:rPr lang="en-US" sz="2000" dirty="0" smtClean="0">
                <a:solidFill>
                  <a:srgbClr val="4EC9B0"/>
                </a:solidFill>
                <a:latin typeface="Calibri" charset="0"/>
                <a:ea typeface="Calibri" charset="0"/>
                <a:cs typeface="Calibri" charset="0"/>
              </a:rPr>
              <a:t>Blog</a:t>
            </a:r>
            <a:r>
              <a:rPr lang="en-US" sz="2000" dirty="0" smtClean="0">
                <a:solidFill>
                  <a:srgbClr val="D4D4D4"/>
                </a:solidFill>
                <a:latin typeface="Calibri" charset="0"/>
                <a:ea typeface="Calibri" charset="0"/>
                <a:cs typeface="Calibri" charset="0"/>
              </a:rPr>
              <a:t>(</a:t>
            </a:r>
            <a:r>
              <a:rPr lang="en-US" sz="2000" dirty="0" smtClean="0">
                <a:solidFill>
                  <a:srgbClr val="CE9178"/>
                </a:solidFill>
                <a:latin typeface="Calibri" charset="0"/>
                <a:ea typeface="Calibri" charset="0"/>
                <a:cs typeface="Calibri" charset="0"/>
              </a:rPr>
              <a:t>‘Vacation in </a:t>
            </a:r>
            <a:r>
              <a:rPr lang="en-US" sz="2000" dirty="0" err="1" smtClean="0">
                <a:solidFill>
                  <a:srgbClr val="CE9178"/>
                </a:solidFill>
                <a:latin typeface="Calibri" charset="0"/>
                <a:ea typeface="Calibri" charset="0"/>
                <a:cs typeface="Calibri" charset="0"/>
              </a:rPr>
              <a:t>Bahama'</a:t>
            </a:r>
            <a:r>
              <a:rPr lang="en-US" sz="2000" dirty="0" err="1" smtClean="0">
                <a:solidFill>
                  <a:srgbClr val="D4D4D4"/>
                </a:solidFill>
                <a:latin typeface="Calibri" charset="0"/>
                <a:ea typeface="Calibri" charset="0"/>
                <a:cs typeface="Calibri" charset="0"/>
              </a:rPr>
              <a:t>,</a:t>
            </a:r>
            <a:r>
              <a:rPr lang="en-US" sz="2000" dirty="0" err="1" smtClean="0">
                <a:solidFill>
                  <a:srgbClr val="CE9178"/>
                </a:solidFill>
                <a:latin typeface="Calibri" charset="0"/>
                <a:ea typeface="Calibri" charset="0"/>
                <a:cs typeface="Calibri" charset="0"/>
              </a:rPr>
              <a:t>’It</a:t>
            </a:r>
            <a:r>
              <a:rPr lang="en-US" sz="2000" dirty="0" smtClean="0">
                <a:solidFill>
                  <a:srgbClr val="CE9178"/>
                </a:solidFill>
                <a:latin typeface="Calibri" charset="0"/>
                <a:ea typeface="Calibri" charset="0"/>
                <a:cs typeface="Calibri" charset="0"/>
              </a:rPr>
              <a:t> was an ultimate experience'</a:t>
            </a:r>
            <a:r>
              <a:rPr lang="en-US" sz="2000" dirty="0" smtClean="0">
                <a:solidFill>
                  <a:srgbClr val="D4D4D4"/>
                </a:solidFill>
                <a:latin typeface="Calibri" charset="0"/>
                <a:ea typeface="Calibri" charset="0"/>
                <a:cs typeface="Calibri" charset="0"/>
              </a:rPr>
              <a:t>,’3:09:14’,</a:t>
            </a:r>
            <a:r>
              <a:rPr lang="en-US" sz="2000" dirty="0" smtClean="0">
                <a:solidFill>
                  <a:srgbClr val="CE9178"/>
                </a:solidFill>
                <a:latin typeface="Calibri" charset="0"/>
                <a:ea typeface="Calibri" charset="0"/>
                <a:cs typeface="Calibri" charset="0"/>
              </a:rPr>
              <a:t>’Personal'</a:t>
            </a:r>
            <a:r>
              <a:rPr lang="en-US" sz="2000" dirty="0" smtClean="0">
                <a:solidFill>
                  <a:srgbClr val="D4D4D4"/>
                </a:solidFill>
                <a:latin typeface="Calibri" charset="0"/>
                <a:ea typeface="Calibri" charset="0"/>
                <a:cs typeface="Calibri" charset="0"/>
              </a:rPr>
              <a:t>),</a:t>
            </a:r>
            <a:endParaRPr lang="en-US" sz="2000" dirty="0">
              <a:solidFill>
                <a:srgbClr val="D4D4D4"/>
              </a:solidFill>
              <a:latin typeface="Calibri" charset="0"/>
              <a:ea typeface="Calibri" charset="0"/>
              <a:cs typeface="Calibri" charset="0"/>
            </a:endParaRPr>
          </a:p>
          <a:p>
            <a:r>
              <a:rPr lang="en-US" sz="2000" dirty="0" smtClean="0">
                <a:solidFill>
                  <a:srgbClr val="C586C0"/>
                </a:solidFill>
                <a:latin typeface="Calibri" charset="0"/>
                <a:ea typeface="Calibri" charset="0"/>
                <a:cs typeface="Calibri" charset="0"/>
              </a:rPr>
              <a:t>export</a:t>
            </a:r>
            <a:r>
              <a:rPr lang="en-US" sz="2000" dirty="0" smtClean="0">
                <a:solidFill>
                  <a:srgbClr val="D4D4D4"/>
                </a:solidFill>
                <a:latin typeface="Calibri" charset="0"/>
                <a:ea typeface="Calibri" charset="0"/>
                <a:cs typeface="Calibri" charset="0"/>
              </a:rPr>
              <a:t> </a:t>
            </a:r>
            <a:r>
              <a:rPr lang="en-US" sz="2000" dirty="0" err="1">
                <a:solidFill>
                  <a:srgbClr val="569CD6"/>
                </a:solidFill>
                <a:latin typeface="Calibri" charset="0"/>
                <a:ea typeface="Calibri" charset="0"/>
                <a:cs typeface="Calibri" charset="0"/>
              </a:rPr>
              <a:t>const</a:t>
            </a:r>
            <a:r>
              <a:rPr lang="en-US" sz="2000" dirty="0">
                <a:solidFill>
                  <a:srgbClr val="D4D4D4"/>
                </a:solidFill>
                <a:latin typeface="Calibri" charset="0"/>
                <a:ea typeface="Calibri" charset="0"/>
                <a:cs typeface="Calibri" charset="0"/>
              </a:rPr>
              <a:t> </a:t>
            </a:r>
            <a:r>
              <a:rPr lang="en-US" sz="2000" dirty="0">
                <a:solidFill>
                  <a:srgbClr val="9CDCFE"/>
                </a:solidFill>
                <a:latin typeface="Calibri" charset="0"/>
                <a:ea typeface="Calibri" charset="0"/>
                <a:cs typeface="Calibri" charset="0"/>
              </a:rPr>
              <a:t>categories</a:t>
            </a:r>
            <a:r>
              <a:rPr lang="en-US" sz="2000" dirty="0" smtClean="0">
                <a:solidFill>
                  <a:srgbClr val="D4D4D4"/>
                </a:solidFill>
                <a:latin typeface="Calibri" charset="0"/>
                <a:ea typeface="Calibri" charset="0"/>
                <a:cs typeface="Calibri" charset="0"/>
              </a:rPr>
              <a:t>=[</a:t>
            </a:r>
            <a:r>
              <a:rPr lang="en-US" sz="2000" dirty="0" smtClean="0">
                <a:solidFill>
                  <a:srgbClr val="CE9178"/>
                </a:solidFill>
                <a:latin typeface="Calibri" charset="0"/>
                <a:ea typeface="Calibri" charset="0"/>
                <a:cs typeface="Calibri" charset="0"/>
              </a:rPr>
              <a:t>’</a:t>
            </a:r>
            <a:r>
              <a:rPr lang="en-US" sz="2000" dirty="0" err="1" smtClean="0">
                <a:solidFill>
                  <a:srgbClr val="CE9178"/>
                </a:solidFill>
                <a:latin typeface="Calibri" charset="0"/>
                <a:ea typeface="Calibri" charset="0"/>
                <a:cs typeface="Calibri" charset="0"/>
              </a:rPr>
              <a:t>hsitory</a:t>
            </a:r>
            <a:r>
              <a:rPr lang="en-US" sz="2000" dirty="0" smtClean="0">
                <a:solidFill>
                  <a:srgbClr val="CE9178"/>
                </a:solidFill>
                <a:latin typeface="Calibri" charset="0"/>
                <a:ea typeface="Calibri" charset="0"/>
                <a:cs typeface="Calibri" charset="0"/>
              </a:rPr>
              <a:t>'</a:t>
            </a:r>
            <a:r>
              <a:rPr lang="en-US" sz="2000" dirty="0" smtClean="0">
                <a:solidFill>
                  <a:srgbClr val="D4D4D4"/>
                </a:solidFill>
                <a:latin typeface="Calibri" charset="0"/>
                <a:ea typeface="Calibri" charset="0"/>
                <a:cs typeface="Calibri" charset="0"/>
              </a:rPr>
              <a:t>,</a:t>
            </a:r>
            <a:r>
              <a:rPr lang="en-US" sz="2000" dirty="0" smtClean="0">
                <a:solidFill>
                  <a:srgbClr val="CE9178"/>
                </a:solidFill>
                <a:latin typeface="Calibri" charset="0"/>
                <a:ea typeface="Calibri" charset="0"/>
                <a:cs typeface="Calibri" charset="0"/>
              </a:rPr>
              <a:t>’</a:t>
            </a:r>
            <a:r>
              <a:rPr lang="en-US" sz="2000" dirty="0" err="1" smtClean="0">
                <a:solidFill>
                  <a:srgbClr val="CE9178"/>
                </a:solidFill>
                <a:latin typeface="Calibri" charset="0"/>
                <a:ea typeface="Calibri" charset="0"/>
                <a:cs typeface="Calibri" charset="0"/>
              </a:rPr>
              <a:t>nature'</a:t>
            </a:r>
            <a:r>
              <a:rPr lang="en-US" sz="2000" dirty="0" err="1" smtClean="0">
                <a:solidFill>
                  <a:srgbClr val="D4D4D4"/>
                </a:solidFill>
                <a:latin typeface="Calibri" charset="0"/>
                <a:ea typeface="Calibri" charset="0"/>
                <a:cs typeface="Calibri" charset="0"/>
              </a:rPr>
              <a:t>,</a:t>
            </a:r>
            <a:r>
              <a:rPr lang="en-US" sz="2000" dirty="0" err="1" smtClean="0">
                <a:solidFill>
                  <a:srgbClr val="CE9178"/>
                </a:solidFill>
                <a:latin typeface="Calibri" charset="0"/>
                <a:ea typeface="Calibri" charset="0"/>
                <a:cs typeface="Calibri" charset="0"/>
              </a:rPr>
              <a:t>’personal</a:t>
            </a:r>
            <a:r>
              <a:rPr lang="en-US" sz="2000" dirty="0" smtClean="0">
                <a:solidFill>
                  <a:srgbClr val="CE9178"/>
                </a:solidFill>
                <a:latin typeface="Calibri" charset="0"/>
                <a:ea typeface="Calibri" charset="0"/>
                <a:cs typeface="Calibri" charset="0"/>
              </a:rPr>
              <a:t>'</a:t>
            </a:r>
            <a:r>
              <a:rPr lang="en-US" sz="2000" dirty="0" smtClean="0">
                <a:solidFill>
                  <a:srgbClr val="D4D4D4"/>
                </a:solidFill>
                <a:latin typeface="Calibri" charset="0"/>
                <a:ea typeface="Calibri" charset="0"/>
                <a:cs typeface="Calibri" charset="0"/>
              </a:rPr>
              <a:t>];</a:t>
            </a:r>
            <a:endParaRPr lang="en-US" sz="2000"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70130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Create a form Component</a:t>
            </a:r>
            <a:endParaRPr lang="en-US" dirty="0"/>
          </a:p>
        </p:txBody>
      </p:sp>
      <p:sp>
        <p:nvSpPr>
          <p:cNvPr id="4" name="TextBox 3"/>
          <p:cNvSpPr txBox="1"/>
          <p:nvPr/>
        </p:nvSpPr>
        <p:spPr>
          <a:xfrm>
            <a:off x="629707" y="4509120"/>
            <a:ext cx="8046749" cy="1200329"/>
          </a:xfrm>
          <a:prstGeom prst="rect">
            <a:avLst/>
          </a:prstGeom>
          <a:noFill/>
          <a:ln>
            <a:solidFill>
              <a:schemeClr val="accent1"/>
            </a:solidFill>
          </a:ln>
        </p:spPr>
        <p:txBody>
          <a:bodyPr wrap="square" rtlCol="0">
            <a:spAutoFit/>
          </a:bodyPr>
          <a:lstStyle/>
          <a:p>
            <a:pPr marL="285750" indent="-285750">
              <a:buFont typeface="Arial" charset="0"/>
              <a:buChar char="•"/>
            </a:pPr>
            <a:r>
              <a:rPr lang="en-US" dirty="0"/>
              <a:t>Because template-driven forms are in their own module, you need to add the </a:t>
            </a:r>
            <a:r>
              <a:rPr lang="en-US" dirty="0" err="1"/>
              <a:t>FormsModule</a:t>
            </a:r>
            <a:r>
              <a:rPr lang="en-US" dirty="0"/>
              <a:t> to the array of imports for the application module before you can use forms</a:t>
            </a:r>
            <a:r>
              <a:rPr lang="en-US" dirty="0" smtClean="0"/>
              <a:t>.</a:t>
            </a:r>
          </a:p>
          <a:p>
            <a:pPr marL="285750" indent="-285750">
              <a:buFont typeface="Arial" charset="0"/>
              <a:buChar char="•"/>
            </a:pPr>
            <a:r>
              <a:rPr lang="en-US" dirty="0" smtClean="0"/>
              <a:t>Add selector in </a:t>
            </a:r>
            <a:r>
              <a:rPr lang="en-US" dirty="0" err="1" smtClean="0"/>
              <a:t>app.component.ts</a:t>
            </a:r>
            <a:r>
              <a:rPr lang="en-US" dirty="0" smtClean="0"/>
              <a:t> html template</a:t>
            </a:r>
            <a:endParaRPr lang="en-US" dirty="0"/>
          </a:p>
        </p:txBody>
      </p:sp>
      <p:sp>
        <p:nvSpPr>
          <p:cNvPr id="3" name="Rectangle 2"/>
          <p:cNvSpPr/>
          <p:nvPr/>
        </p:nvSpPr>
        <p:spPr>
          <a:xfrm>
            <a:off x="1205771" y="1052736"/>
            <a:ext cx="6534581" cy="2308324"/>
          </a:xfrm>
          <a:prstGeom prst="rect">
            <a:avLst/>
          </a:prstGeom>
          <a:ln>
            <a:solidFill>
              <a:schemeClr val="accent1"/>
            </a:solidFill>
          </a:ln>
        </p:spPr>
        <p:txBody>
          <a:bodyPr wrap="square">
            <a:spAutoFit/>
          </a:bodyPr>
          <a:lstStyle/>
          <a:p>
            <a:r>
              <a:rPr lang="en-US" dirty="0" err="1">
                <a:solidFill>
                  <a:srgbClr val="9CDCFE"/>
                </a:solidFill>
                <a:latin typeface="Menlo" charset="0"/>
              </a:rPr>
              <a:t>b</a:t>
            </a:r>
            <a:r>
              <a:rPr lang="en-US" dirty="0" err="1" smtClean="0">
                <a:solidFill>
                  <a:srgbClr val="9CDCFE"/>
                </a:solidFill>
                <a:latin typeface="Menlo" charset="0"/>
              </a:rPr>
              <a:t>log</a:t>
            </a:r>
            <a:r>
              <a:rPr lang="en-US" dirty="0" err="1" smtClean="0">
                <a:solidFill>
                  <a:srgbClr val="D4D4D4"/>
                </a:solidFill>
                <a:latin typeface="Menlo" charset="0"/>
              </a:rPr>
              <a:t>:</a:t>
            </a:r>
            <a:r>
              <a:rPr lang="en-US" dirty="0" err="1" smtClean="0">
                <a:solidFill>
                  <a:srgbClr val="4EC9B0"/>
                </a:solidFill>
                <a:latin typeface="Menlo" charset="0"/>
              </a:rPr>
              <a:t>Blog</a:t>
            </a:r>
            <a:r>
              <a:rPr lang="en-US" dirty="0" smtClean="0">
                <a:solidFill>
                  <a:srgbClr val="D4D4D4"/>
                </a:solidFill>
                <a:latin typeface="Menlo" charset="0"/>
              </a:rPr>
              <a:t>;</a:t>
            </a:r>
            <a:endParaRPr lang="en-US" dirty="0">
              <a:solidFill>
                <a:srgbClr val="D4D4D4"/>
              </a:solidFill>
              <a:latin typeface="Menlo" charset="0"/>
            </a:endParaRPr>
          </a:p>
          <a:p>
            <a:r>
              <a:rPr lang="en-US" dirty="0" err="1">
                <a:solidFill>
                  <a:srgbClr val="9CDCFE"/>
                </a:solidFill>
                <a:latin typeface="Menlo" charset="0"/>
              </a:rPr>
              <a:t>categories</a:t>
            </a:r>
            <a:r>
              <a:rPr lang="en-US" dirty="0" err="1">
                <a:solidFill>
                  <a:srgbClr val="D4D4D4"/>
                </a:solidFill>
                <a:latin typeface="Menlo" charset="0"/>
              </a:rPr>
              <a:t>:</a:t>
            </a:r>
            <a:r>
              <a:rPr lang="en-US" dirty="0" err="1">
                <a:solidFill>
                  <a:srgbClr val="4EC9B0"/>
                </a:solidFill>
                <a:latin typeface="Menlo" charset="0"/>
              </a:rPr>
              <a:t>string</a:t>
            </a:r>
            <a:r>
              <a:rPr lang="en-US" dirty="0">
                <a:solidFill>
                  <a:srgbClr val="D4D4D4"/>
                </a:solidFill>
                <a:latin typeface="Menlo" charset="0"/>
              </a:rPr>
              <a:t>[];</a:t>
            </a:r>
          </a:p>
          <a:p>
            <a:r>
              <a:rPr lang="en-US" dirty="0" smtClean="0">
                <a:solidFill>
                  <a:srgbClr val="9CDCFE"/>
                </a:solidFill>
                <a:latin typeface="Menlo" charset="0"/>
              </a:rPr>
              <a:t>submitted</a:t>
            </a:r>
            <a:r>
              <a:rPr lang="en-US" dirty="0" smtClean="0">
                <a:solidFill>
                  <a:srgbClr val="D4D4D4"/>
                </a:solidFill>
                <a:latin typeface="Menlo" charset="0"/>
              </a:rPr>
              <a:t> </a:t>
            </a:r>
            <a:r>
              <a:rPr lang="en-US" dirty="0">
                <a:solidFill>
                  <a:srgbClr val="D4D4D4"/>
                </a:solidFill>
                <a:latin typeface="Menlo" charset="0"/>
              </a:rPr>
              <a:t>= </a:t>
            </a:r>
            <a:r>
              <a:rPr lang="en-US" dirty="0">
                <a:solidFill>
                  <a:srgbClr val="569CD6"/>
                </a:solidFill>
                <a:latin typeface="Menlo" charset="0"/>
              </a:rPr>
              <a:t>false</a:t>
            </a:r>
            <a:r>
              <a:rPr lang="en-US" dirty="0">
                <a:solidFill>
                  <a:srgbClr val="D4D4D4"/>
                </a:solidFill>
                <a:latin typeface="Menlo" charset="0"/>
              </a:rPr>
              <a:t>;</a:t>
            </a:r>
          </a:p>
          <a:p>
            <a:r>
              <a:rPr lang="en-US" dirty="0">
                <a:solidFill>
                  <a:srgbClr val="569CD6"/>
                </a:solidFill>
                <a:latin typeface="Menlo" charset="0"/>
              </a:rPr>
              <a:t>constructor</a:t>
            </a:r>
            <a:r>
              <a:rPr lang="en-US" dirty="0">
                <a:solidFill>
                  <a:srgbClr val="D4D4D4"/>
                </a:solidFill>
                <a:latin typeface="Menlo" charset="0"/>
              </a:rPr>
              <a:t>() { </a:t>
            </a:r>
          </a:p>
          <a:p>
            <a:r>
              <a:rPr lang="en-US" dirty="0" err="1">
                <a:solidFill>
                  <a:srgbClr val="569CD6"/>
                </a:solidFill>
                <a:latin typeface="Menlo" charset="0"/>
              </a:rPr>
              <a:t>this</a:t>
            </a:r>
            <a:r>
              <a:rPr lang="en-US" dirty="0" err="1">
                <a:solidFill>
                  <a:srgbClr val="D4D4D4"/>
                </a:solidFill>
                <a:latin typeface="Menlo" charset="0"/>
              </a:rPr>
              <a:t>.</a:t>
            </a:r>
            <a:r>
              <a:rPr lang="en-US" dirty="0" err="1">
                <a:solidFill>
                  <a:srgbClr val="9CDCFE"/>
                </a:solidFill>
                <a:latin typeface="Menlo" charset="0"/>
              </a:rPr>
              <a:t>categories</a:t>
            </a:r>
            <a:r>
              <a:rPr lang="en-US" dirty="0">
                <a:solidFill>
                  <a:srgbClr val="D4D4D4"/>
                </a:solidFill>
                <a:latin typeface="Menlo" charset="0"/>
              </a:rPr>
              <a:t> = </a:t>
            </a:r>
            <a:r>
              <a:rPr lang="en-US" dirty="0">
                <a:solidFill>
                  <a:srgbClr val="9CDCFE"/>
                </a:solidFill>
                <a:latin typeface="Menlo" charset="0"/>
              </a:rPr>
              <a:t>categories</a:t>
            </a:r>
            <a:r>
              <a:rPr lang="en-US" dirty="0">
                <a:solidFill>
                  <a:srgbClr val="D4D4D4"/>
                </a:solidFill>
                <a:latin typeface="Menlo" charset="0"/>
              </a:rPr>
              <a:t>;</a:t>
            </a:r>
          </a:p>
          <a:p>
            <a:r>
              <a:rPr lang="en-US" dirty="0" err="1" smtClean="0">
                <a:solidFill>
                  <a:srgbClr val="569CD6"/>
                </a:solidFill>
                <a:latin typeface="Menlo" charset="0"/>
              </a:rPr>
              <a:t>this</a:t>
            </a:r>
            <a:r>
              <a:rPr lang="en-US" dirty="0" err="1" smtClean="0">
                <a:solidFill>
                  <a:srgbClr val="D4D4D4"/>
                </a:solidFill>
                <a:latin typeface="Menlo" charset="0"/>
              </a:rPr>
              <a:t>.</a:t>
            </a:r>
            <a:r>
              <a:rPr lang="en-US" dirty="0" err="1" smtClean="0">
                <a:solidFill>
                  <a:srgbClr val="9CDCFE"/>
                </a:solidFill>
                <a:latin typeface="Menlo" charset="0"/>
              </a:rPr>
              <a:t>Blog</a:t>
            </a:r>
            <a:r>
              <a:rPr lang="en-US" dirty="0" smtClean="0">
                <a:solidFill>
                  <a:srgbClr val="D4D4D4"/>
                </a:solidFill>
                <a:latin typeface="Menlo" charset="0"/>
              </a:rPr>
              <a:t> </a:t>
            </a:r>
            <a:r>
              <a:rPr lang="en-US" dirty="0">
                <a:solidFill>
                  <a:srgbClr val="D4D4D4"/>
                </a:solidFill>
                <a:latin typeface="Menlo" charset="0"/>
              </a:rPr>
              <a:t>= </a:t>
            </a:r>
            <a:r>
              <a:rPr lang="en-US" dirty="0">
                <a:solidFill>
                  <a:srgbClr val="569CD6"/>
                </a:solidFill>
                <a:latin typeface="Menlo" charset="0"/>
              </a:rPr>
              <a:t>new</a:t>
            </a:r>
            <a:r>
              <a:rPr lang="en-US" dirty="0">
                <a:solidFill>
                  <a:srgbClr val="D4D4D4"/>
                </a:solidFill>
                <a:latin typeface="Menlo" charset="0"/>
              </a:rPr>
              <a:t> </a:t>
            </a:r>
            <a:r>
              <a:rPr lang="en-US" dirty="0" smtClean="0">
                <a:solidFill>
                  <a:srgbClr val="4EC9B0"/>
                </a:solidFill>
                <a:latin typeface="Menlo" charset="0"/>
              </a:rPr>
              <a:t>Blog</a:t>
            </a:r>
            <a:r>
              <a:rPr lang="en-US" dirty="0" smtClean="0">
                <a:solidFill>
                  <a:srgbClr val="D4D4D4"/>
                </a:solidFill>
                <a:latin typeface="Menlo" charset="0"/>
              </a:rPr>
              <a:t>(</a:t>
            </a:r>
            <a:r>
              <a:rPr lang="en-US" dirty="0" smtClean="0">
                <a:solidFill>
                  <a:srgbClr val="CE9178"/>
                </a:solidFill>
                <a:latin typeface="Menlo" charset="0"/>
              </a:rPr>
              <a:t>''</a:t>
            </a:r>
            <a:r>
              <a:rPr lang="en-US" dirty="0" smtClean="0">
                <a:solidFill>
                  <a:srgbClr val="D4D4D4"/>
                </a:solidFill>
                <a:latin typeface="Menlo" charset="0"/>
              </a:rPr>
              <a:t>,</a:t>
            </a:r>
            <a:r>
              <a:rPr lang="en-US" dirty="0">
                <a:solidFill>
                  <a:srgbClr val="CE9178"/>
                </a:solidFill>
                <a:latin typeface="Menlo" charset="0"/>
              </a:rPr>
              <a:t>'to pass</a:t>
            </a:r>
            <a:r>
              <a:rPr lang="en-US" dirty="0" smtClean="0">
                <a:solidFill>
                  <a:srgbClr val="CE9178"/>
                </a:solidFill>
                <a:latin typeface="Menlo" charset="0"/>
              </a:rPr>
              <a:t>'</a:t>
            </a:r>
            <a:r>
              <a:rPr lang="en-US" dirty="0" smtClean="0">
                <a:solidFill>
                  <a:srgbClr val="D4D4D4"/>
                </a:solidFill>
                <a:latin typeface="Menlo" charset="0"/>
              </a:rPr>
              <a:t>,’’,</a:t>
            </a:r>
            <a:r>
              <a:rPr lang="en-US" dirty="0" smtClean="0">
                <a:solidFill>
                  <a:srgbClr val="CE9178"/>
                </a:solidFill>
                <a:latin typeface="Menlo" charset="0"/>
              </a:rPr>
              <a:t>’</a:t>
            </a:r>
            <a:r>
              <a:rPr lang="en-US" dirty="0" err="1" smtClean="0">
                <a:solidFill>
                  <a:srgbClr val="CE9178"/>
                </a:solidFill>
                <a:latin typeface="Menlo" charset="0"/>
              </a:rPr>
              <a:t>humour</a:t>
            </a:r>
            <a:r>
              <a:rPr lang="en-US" dirty="0" smtClean="0">
                <a:solidFill>
                  <a:srgbClr val="CE9178"/>
                </a:solidFill>
                <a:latin typeface="Menlo" charset="0"/>
              </a:rPr>
              <a:t>’</a:t>
            </a:r>
            <a:r>
              <a:rPr lang="en-US" dirty="0" smtClean="0">
                <a:solidFill>
                  <a:srgbClr val="D4D4D4"/>
                </a:solidFill>
                <a:latin typeface="Menlo" charset="0"/>
              </a:rPr>
              <a:t>);</a:t>
            </a:r>
            <a:endParaRPr lang="en-US" dirty="0">
              <a:solidFill>
                <a:srgbClr val="D4D4D4"/>
              </a:solidFill>
              <a:latin typeface="Menlo" charset="0"/>
            </a:endParaRPr>
          </a:p>
          <a:p>
            <a:r>
              <a:rPr lang="en-US" dirty="0">
                <a:solidFill>
                  <a:srgbClr val="D4D4D4"/>
                </a:solidFill>
                <a:latin typeface="Menlo" charset="0"/>
              </a:rPr>
              <a:t>}</a:t>
            </a:r>
            <a:endParaRPr lang="en-US" b="0" dirty="0">
              <a:solidFill>
                <a:srgbClr val="D4D4D4"/>
              </a:solidFill>
              <a:effectLst/>
              <a:latin typeface="Menlo" charset="0"/>
            </a:endParaRPr>
          </a:p>
        </p:txBody>
      </p:sp>
    </p:spTree>
    <p:extLst>
      <p:ext uri="{BB962C8B-B14F-4D97-AF65-F5344CB8AC3E}">
        <p14:creationId xmlns:p14="http://schemas.microsoft.com/office/powerpoint/2010/main" val="141828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dirty="0" smtClean="0"/>
              <a:t>HTML Template</a:t>
            </a:r>
            <a:endParaRPr lang="en-US" dirty="0"/>
          </a:p>
        </p:txBody>
      </p:sp>
      <p:sp>
        <p:nvSpPr>
          <p:cNvPr id="3" name="Rectangle 2"/>
          <p:cNvSpPr/>
          <p:nvPr/>
        </p:nvSpPr>
        <p:spPr>
          <a:xfrm>
            <a:off x="395536" y="931942"/>
            <a:ext cx="8568952" cy="5355312"/>
          </a:xfrm>
          <a:prstGeom prst="rect">
            <a:avLst/>
          </a:prstGeom>
          <a:ln>
            <a:solidFill>
              <a:schemeClr val="accent1"/>
            </a:solidFill>
          </a:ln>
        </p:spPr>
        <p:txBody>
          <a:bodyPr wrap="square">
            <a:spAutoFit/>
          </a:bodyPr>
          <a:lstStyle/>
          <a:p>
            <a:r>
              <a:rPr lang="en-US" dirty="0">
                <a:latin typeface="Menlo" charset="0"/>
              </a:rPr>
              <a:t>&lt;div class="card card-block"&gt;</a:t>
            </a:r>
          </a:p>
          <a:p>
            <a:r>
              <a:rPr lang="en-US" dirty="0">
                <a:latin typeface="Menlo" charset="0"/>
              </a:rPr>
              <a:t>&lt;h4 class="card-title"&gt;Create </a:t>
            </a:r>
            <a:r>
              <a:rPr lang="en-US" dirty="0" smtClean="0">
                <a:latin typeface="Menlo" charset="0"/>
              </a:rPr>
              <a:t>Blog&lt;/</a:t>
            </a:r>
            <a:r>
              <a:rPr lang="en-US" dirty="0">
                <a:latin typeface="Menlo" charset="0"/>
              </a:rPr>
              <a:t>h4&gt; </a:t>
            </a:r>
          </a:p>
          <a:p>
            <a:pPr lvl="1"/>
            <a:r>
              <a:rPr lang="en-US" dirty="0" smtClean="0">
                <a:latin typeface="Menlo" charset="0"/>
              </a:rPr>
              <a:t>&lt;form&gt;</a:t>
            </a:r>
          </a:p>
          <a:p>
            <a:pPr lvl="2"/>
            <a:r>
              <a:rPr lang="en-US" dirty="0" smtClean="0">
                <a:latin typeface="Menlo" charset="0"/>
              </a:rPr>
              <a:t>&lt;</a:t>
            </a:r>
            <a:r>
              <a:rPr lang="en-US" dirty="0">
                <a:latin typeface="Menlo" charset="0"/>
              </a:rPr>
              <a:t>div class="form-group"&gt;</a:t>
            </a:r>
          </a:p>
          <a:p>
            <a:pPr lvl="2"/>
            <a:r>
              <a:rPr lang="en-US" dirty="0">
                <a:latin typeface="Menlo" charset="0"/>
              </a:rPr>
              <a:t>&lt;input type="</a:t>
            </a:r>
            <a:r>
              <a:rPr lang="en-US" dirty="0" smtClean="0">
                <a:latin typeface="Menlo" charset="0"/>
              </a:rPr>
              <a:t>text” class</a:t>
            </a:r>
            <a:r>
              <a:rPr lang="en-US" dirty="0">
                <a:latin typeface="Menlo" charset="0"/>
              </a:rPr>
              <a:t>="</a:t>
            </a:r>
            <a:r>
              <a:rPr lang="en-US" dirty="0" smtClean="0">
                <a:latin typeface="Menlo" charset="0"/>
              </a:rPr>
              <a:t>form-control” placeholder</a:t>
            </a:r>
            <a:r>
              <a:rPr lang="en-US" dirty="0">
                <a:latin typeface="Menlo" charset="0"/>
              </a:rPr>
              <a:t>="Enter the </a:t>
            </a:r>
            <a:r>
              <a:rPr lang="en-US" dirty="0" smtClean="0">
                <a:latin typeface="Menlo" charset="0"/>
              </a:rPr>
              <a:t>title" required</a:t>
            </a:r>
            <a:r>
              <a:rPr lang="en-US" dirty="0">
                <a:latin typeface="Menlo" charset="0"/>
              </a:rPr>
              <a:t/>
            </a:r>
            <a:br>
              <a:rPr lang="en-US" dirty="0">
                <a:latin typeface="Menlo" charset="0"/>
              </a:rPr>
            </a:br>
            <a:r>
              <a:rPr lang="en-US" dirty="0">
                <a:latin typeface="Menlo" charset="0"/>
              </a:rPr>
              <a:t>&lt;/div&gt;</a:t>
            </a:r>
          </a:p>
          <a:p>
            <a:pPr lvl="2"/>
            <a:r>
              <a:rPr lang="en-US" dirty="0">
                <a:latin typeface="Menlo" charset="0"/>
              </a:rPr>
              <a:t>&lt;div class="form-group"&gt; </a:t>
            </a:r>
          </a:p>
          <a:p>
            <a:pPr lvl="2"/>
            <a:r>
              <a:rPr lang="en-US" dirty="0">
                <a:latin typeface="Menlo" charset="0"/>
              </a:rPr>
              <a:t>&lt;input type="text" class="form-control"</a:t>
            </a:r>
          </a:p>
          <a:p>
            <a:pPr lvl="2"/>
            <a:r>
              <a:rPr lang="en-US" dirty="0" smtClean="0">
                <a:latin typeface="Menlo" charset="0"/>
              </a:rPr>
              <a:t>placeholder</a:t>
            </a:r>
            <a:r>
              <a:rPr lang="en-US" dirty="0">
                <a:latin typeface="Menlo" charset="0"/>
              </a:rPr>
              <a:t>="Enter the </a:t>
            </a:r>
            <a:r>
              <a:rPr lang="en-US" dirty="0" smtClean="0">
                <a:latin typeface="Menlo" charset="0"/>
              </a:rPr>
              <a:t>description"&gt;</a:t>
            </a:r>
            <a:r>
              <a:rPr lang="en-US" dirty="0">
                <a:latin typeface="Menlo" charset="0"/>
              </a:rPr>
              <a:t>  </a:t>
            </a:r>
          </a:p>
          <a:p>
            <a:pPr lvl="2"/>
            <a:r>
              <a:rPr lang="en-US" dirty="0">
                <a:latin typeface="Menlo" charset="0"/>
              </a:rPr>
              <a:t>&lt;/div&gt;</a:t>
            </a:r>
          </a:p>
          <a:p>
            <a:pPr lvl="2"/>
            <a:r>
              <a:rPr lang="en-US" dirty="0">
                <a:latin typeface="Menlo" charset="0"/>
              </a:rPr>
              <a:t>&lt;div class="form-group"&gt; </a:t>
            </a:r>
            <a:endParaRPr lang="en-US" dirty="0" smtClean="0">
              <a:latin typeface="Menlo" charset="0"/>
            </a:endParaRPr>
          </a:p>
          <a:p>
            <a:pPr lvl="2"/>
            <a:r>
              <a:rPr lang="en-US" dirty="0">
                <a:latin typeface="Menlo" charset="0"/>
              </a:rPr>
              <a:t>&lt;input type="text" class="form-control"</a:t>
            </a:r>
          </a:p>
          <a:p>
            <a:pPr lvl="2"/>
            <a:r>
              <a:rPr lang="en-US" dirty="0">
                <a:latin typeface="Menlo" charset="0"/>
              </a:rPr>
              <a:t>placeholder="Enter the </a:t>
            </a:r>
            <a:r>
              <a:rPr lang="en-US" dirty="0" smtClean="0">
                <a:latin typeface="Menlo" charset="0"/>
              </a:rPr>
              <a:t>time"&gt;</a:t>
            </a:r>
            <a:r>
              <a:rPr lang="en-US" dirty="0">
                <a:latin typeface="Menlo" charset="0"/>
              </a:rPr>
              <a:t>  </a:t>
            </a:r>
          </a:p>
          <a:p>
            <a:pPr lvl="2"/>
            <a:r>
              <a:rPr lang="en-US" dirty="0" smtClean="0">
                <a:latin typeface="Menlo" charset="0"/>
              </a:rPr>
              <a:t>&lt;/</a:t>
            </a:r>
            <a:r>
              <a:rPr lang="en-US" dirty="0">
                <a:latin typeface="Menlo" charset="0"/>
              </a:rPr>
              <a:t>div&gt;</a:t>
            </a:r>
          </a:p>
          <a:p>
            <a:pPr lvl="2"/>
            <a:r>
              <a:rPr lang="en-US" dirty="0">
                <a:latin typeface="Menlo" charset="0"/>
              </a:rPr>
              <a:t>&lt;button type="submit"</a:t>
            </a:r>
          </a:p>
          <a:p>
            <a:pPr lvl="2"/>
            <a:r>
              <a:rPr lang="en-US" dirty="0">
                <a:latin typeface="Menlo" charset="0"/>
              </a:rPr>
              <a:t>class="</a:t>
            </a:r>
            <a:r>
              <a:rPr lang="en-US" dirty="0" err="1">
                <a:latin typeface="Menlo" charset="0"/>
              </a:rPr>
              <a:t>btn</a:t>
            </a:r>
            <a:r>
              <a:rPr lang="en-US" dirty="0">
                <a:latin typeface="Menlo" charset="0"/>
              </a:rPr>
              <a:t> </a:t>
            </a:r>
            <a:r>
              <a:rPr lang="en-US" dirty="0" err="1">
                <a:latin typeface="Menlo" charset="0"/>
              </a:rPr>
              <a:t>btn</a:t>
            </a:r>
            <a:r>
              <a:rPr lang="en-US" dirty="0">
                <a:latin typeface="Menlo" charset="0"/>
              </a:rPr>
              <a:t>-primary</a:t>
            </a:r>
            <a:r>
              <a:rPr lang="en-US" dirty="0" smtClean="0">
                <a:latin typeface="Menlo" charset="0"/>
              </a:rPr>
              <a:t>"&gt;</a:t>
            </a:r>
            <a:r>
              <a:rPr lang="en-US" dirty="0">
                <a:latin typeface="Menlo" charset="0"/>
              </a:rPr>
              <a:t>Create&lt;/button&gt;</a:t>
            </a:r>
          </a:p>
          <a:p>
            <a:pPr lvl="1"/>
            <a:r>
              <a:rPr lang="en-US" dirty="0">
                <a:latin typeface="Menlo" charset="0"/>
              </a:rPr>
              <a:t>&lt;/form&gt;</a:t>
            </a:r>
          </a:p>
          <a:p>
            <a:r>
              <a:rPr lang="en-US" dirty="0">
                <a:latin typeface="Menlo" charset="0"/>
              </a:rPr>
              <a:t>&lt;/div</a:t>
            </a:r>
            <a:r>
              <a:rPr lang="en-US" dirty="0" smtClean="0">
                <a:latin typeface="Menlo" charset="0"/>
              </a:rPr>
              <a:t>&gt;</a:t>
            </a:r>
            <a:endParaRPr lang="en-US" dirty="0">
              <a:latin typeface="Menlo" charset="0"/>
            </a:endParaRPr>
          </a:p>
        </p:txBody>
      </p:sp>
    </p:spTree>
    <p:extLst>
      <p:ext uri="{BB962C8B-B14F-4D97-AF65-F5344CB8AC3E}">
        <p14:creationId xmlns:p14="http://schemas.microsoft.com/office/powerpoint/2010/main" val="184297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Add powers with *</a:t>
            </a:r>
            <a:r>
              <a:rPr lang="en-US" dirty="0" err="1"/>
              <a:t>ngFor</a:t>
            </a:r>
            <a:endParaRPr lang="en-US" dirty="0"/>
          </a:p>
        </p:txBody>
      </p:sp>
      <p:sp>
        <p:nvSpPr>
          <p:cNvPr id="4" name="TextBox 3"/>
          <p:cNvSpPr txBox="1"/>
          <p:nvPr/>
        </p:nvSpPr>
        <p:spPr>
          <a:xfrm>
            <a:off x="611560" y="1167398"/>
            <a:ext cx="7065589" cy="369332"/>
          </a:xfrm>
          <a:prstGeom prst="rect">
            <a:avLst/>
          </a:prstGeom>
          <a:noFill/>
        </p:spPr>
        <p:txBody>
          <a:bodyPr wrap="none" rtlCol="0">
            <a:spAutoFit/>
          </a:bodyPr>
          <a:lstStyle/>
          <a:p>
            <a:r>
              <a:rPr lang="en-US" dirty="0"/>
              <a:t>A</a:t>
            </a:r>
            <a:r>
              <a:rPr lang="en-US" dirty="0" smtClean="0"/>
              <a:t>dd </a:t>
            </a:r>
            <a:r>
              <a:rPr lang="en-US" dirty="0"/>
              <a:t>a select to the form and bind the options to the </a:t>
            </a:r>
            <a:r>
              <a:rPr lang="en-US" dirty="0" err="1" smtClean="0"/>
              <a:t>langs</a:t>
            </a:r>
            <a:r>
              <a:rPr lang="en-US" dirty="0"/>
              <a:t> list using </a:t>
            </a:r>
            <a:r>
              <a:rPr lang="en-US" dirty="0" err="1"/>
              <a:t>ngFor</a:t>
            </a:r>
            <a:endParaRPr lang="en-US" dirty="0"/>
          </a:p>
        </p:txBody>
      </p:sp>
      <p:sp>
        <p:nvSpPr>
          <p:cNvPr id="3" name="Rectangle 2"/>
          <p:cNvSpPr/>
          <p:nvPr/>
        </p:nvSpPr>
        <p:spPr>
          <a:xfrm>
            <a:off x="611560" y="1854603"/>
            <a:ext cx="8064896" cy="2031325"/>
          </a:xfrm>
          <a:prstGeom prst="rect">
            <a:avLst/>
          </a:prstGeom>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"form-group"</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 </a:t>
            </a:r>
          </a:p>
          <a:p>
            <a:pPr lvl="1"/>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select</a:t>
            </a:r>
            <a:r>
              <a:rPr lang="en-US" dirty="0">
                <a:solidFill>
                  <a:srgbClr val="D4D4D4"/>
                </a:solidFill>
                <a:latin typeface="Calibri" charset="0"/>
                <a:ea typeface="Calibri" charset="0"/>
                <a:cs typeface="Calibri" charset="0"/>
              </a:rPr>
              <a:t> </a:t>
            </a:r>
            <a:r>
              <a:rPr lang="en-US" dirty="0" smtClean="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pPr lvl="1"/>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option</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value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"default"</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Select a Category</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option</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pPr lvl="1"/>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option</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ngFor</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"let category of categories"</a:t>
            </a:r>
            <a:endParaRPr lang="en-US" dirty="0">
              <a:solidFill>
                <a:srgbClr val="D4D4D4"/>
              </a:solidFill>
              <a:latin typeface="Calibri" charset="0"/>
              <a:ea typeface="Calibri" charset="0"/>
              <a:cs typeface="Calibri" charset="0"/>
            </a:endParaRPr>
          </a:p>
          <a:p>
            <a:pPr lvl="1"/>
            <a:r>
              <a:rPr lang="en-US" dirty="0">
                <a:solidFill>
                  <a:srgbClr val="9CDCFE"/>
                </a:solidFill>
                <a:latin typeface="Calibri" charset="0"/>
                <a:ea typeface="Calibri" charset="0"/>
                <a:cs typeface="Calibri" charset="0"/>
              </a:rPr>
              <a:t>value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"{{category}}"</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{{category}}</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option</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pPr lvl="1"/>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select</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smtClean="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87768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38921</TotalTime>
  <Words>1232</Words>
  <Application>Microsoft Macintosh PowerPoint</Application>
  <PresentationFormat>On-screen Show (4:3)</PresentationFormat>
  <Paragraphs>411</Paragraphs>
  <Slides>30</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Calibri</vt:lpstr>
      <vt:lpstr>Courier New</vt:lpstr>
      <vt:lpstr>Droid Sans Mono</vt:lpstr>
      <vt:lpstr>Menlo</vt:lpstr>
      <vt:lpstr>Tahoma</vt:lpstr>
      <vt:lpstr>Times New Roman</vt:lpstr>
      <vt:lpstr>Arial</vt:lpstr>
      <vt:lpstr>2_CT-Master</vt:lpstr>
      <vt:lpstr>3_CT-Master</vt:lpstr>
      <vt:lpstr>Angular6 Forms</vt:lpstr>
      <vt:lpstr>Contents</vt:lpstr>
      <vt:lpstr>User Event Handling</vt:lpstr>
      <vt:lpstr>User Input Template Reference Variable</vt:lpstr>
      <vt:lpstr>Template Driven Forms</vt:lpstr>
      <vt:lpstr>Model Class</vt:lpstr>
      <vt:lpstr>Create a form Component</vt:lpstr>
      <vt:lpstr>HTML Template</vt:lpstr>
      <vt:lpstr>Add powers with *ngFor</vt:lpstr>
      <vt:lpstr>Forms Module</vt:lpstr>
      <vt:lpstr>Bind Date to Model</vt:lpstr>
      <vt:lpstr>Track Control State and Validity</vt:lpstr>
      <vt:lpstr>ngModel Properties</vt:lpstr>
      <vt:lpstr>Add custom CSS for visual feedbacks</vt:lpstr>
      <vt:lpstr>Pattern Matching Validation and display error messages</vt:lpstr>
      <vt:lpstr>Display Specific Error messages </vt:lpstr>
      <vt:lpstr>Handle form submit</vt:lpstr>
      <vt:lpstr>Submit the form</vt:lpstr>
      <vt:lpstr>Reactive Forms</vt:lpstr>
      <vt:lpstr>Create Reactive FormComponent</vt:lpstr>
      <vt:lpstr>Create HTML Template</vt:lpstr>
      <vt:lpstr>Import In Module</vt:lpstr>
      <vt:lpstr>Essential Form Classes</vt:lpstr>
      <vt:lpstr>Add a Form Group</vt:lpstr>
      <vt:lpstr>Form Model</vt:lpstr>
      <vt:lpstr>Form Builder</vt:lpstr>
      <vt:lpstr>Validators </vt:lpstr>
      <vt:lpstr>Differences : </vt:lpstr>
      <vt:lpstr>Any Question ?</vt:lpstr>
      <vt:lpstr>Thank you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1629</cp:revision>
  <dcterms:created xsi:type="dcterms:W3CDTF">2012-01-30T11:39:54Z</dcterms:created>
  <dcterms:modified xsi:type="dcterms:W3CDTF">2020-05-12T09:26:40Z</dcterms:modified>
</cp:coreProperties>
</file>