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63"/>
  </p:notesMasterIdLst>
  <p:sldIdLst>
    <p:sldId id="256" r:id="rId3"/>
    <p:sldId id="321" r:id="rId4"/>
    <p:sldId id="474" r:id="rId5"/>
    <p:sldId id="323" r:id="rId6"/>
    <p:sldId id="324" r:id="rId7"/>
    <p:sldId id="341" r:id="rId8"/>
    <p:sldId id="475" r:id="rId9"/>
    <p:sldId id="342" r:id="rId10"/>
    <p:sldId id="473" r:id="rId11"/>
    <p:sldId id="469" r:id="rId12"/>
    <p:sldId id="343" r:id="rId13"/>
    <p:sldId id="349" r:id="rId14"/>
    <p:sldId id="350" r:id="rId15"/>
    <p:sldId id="472" r:id="rId16"/>
    <p:sldId id="470" r:id="rId17"/>
    <p:sldId id="471" r:id="rId18"/>
    <p:sldId id="345" r:id="rId19"/>
    <p:sldId id="431" r:id="rId20"/>
    <p:sldId id="476" r:id="rId21"/>
    <p:sldId id="477" r:id="rId22"/>
    <p:sldId id="478" r:id="rId23"/>
    <p:sldId id="479" r:id="rId24"/>
    <p:sldId id="482" r:id="rId25"/>
    <p:sldId id="373" r:id="rId26"/>
    <p:sldId id="480" r:id="rId27"/>
    <p:sldId id="481" r:id="rId28"/>
    <p:sldId id="374" r:id="rId29"/>
    <p:sldId id="375" r:id="rId30"/>
    <p:sldId id="376" r:id="rId31"/>
    <p:sldId id="440" r:id="rId32"/>
    <p:sldId id="377" r:id="rId33"/>
    <p:sldId id="441" r:id="rId34"/>
    <p:sldId id="346" r:id="rId35"/>
    <p:sldId id="443" r:id="rId36"/>
    <p:sldId id="348" r:id="rId37"/>
    <p:sldId id="351" r:id="rId38"/>
    <p:sldId id="483" r:id="rId39"/>
    <p:sldId id="484" r:id="rId40"/>
    <p:sldId id="493" r:id="rId41"/>
    <p:sldId id="485" r:id="rId42"/>
    <p:sldId id="486" r:id="rId43"/>
    <p:sldId id="487" r:id="rId44"/>
    <p:sldId id="488" r:id="rId45"/>
    <p:sldId id="491" r:id="rId46"/>
    <p:sldId id="492" r:id="rId47"/>
    <p:sldId id="489" r:id="rId48"/>
    <p:sldId id="494" r:id="rId49"/>
    <p:sldId id="490" r:id="rId50"/>
    <p:sldId id="356" r:id="rId51"/>
    <p:sldId id="352" r:id="rId52"/>
    <p:sldId id="497" r:id="rId53"/>
    <p:sldId id="496" r:id="rId54"/>
    <p:sldId id="495" r:id="rId55"/>
    <p:sldId id="353" r:id="rId56"/>
    <p:sldId id="354" r:id="rId57"/>
    <p:sldId id="445" r:id="rId58"/>
    <p:sldId id="446" r:id="rId59"/>
    <p:sldId id="428" r:id="rId60"/>
    <p:sldId id="367" r:id="rId61"/>
    <p:sldId id="368"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5" autoAdjust="0"/>
    <p:restoredTop sz="95865" autoAdjust="0"/>
  </p:normalViewPr>
  <p:slideViewPr>
    <p:cSldViewPr>
      <p:cViewPr>
        <p:scale>
          <a:sx n="123" d="100"/>
          <a:sy n="123" d="100"/>
        </p:scale>
        <p:origin x="1840" y="-200"/>
      </p:cViewPr>
      <p:guideLst>
        <p:guide orient="horz" pos="2160"/>
        <p:guide pos="2880"/>
      </p:guideLst>
    </p:cSldViewPr>
  </p:slideViewPr>
  <p:outlineViewPr>
    <p:cViewPr>
      <p:scale>
        <a:sx n="33" d="100"/>
        <a:sy n="33" d="100"/>
      </p:scale>
      <p:origin x="0" y="-5348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F96E9-0C4B-4E81-8D96-2A4B7C1E58CE}" type="datetimeFigureOut">
              <a:rPr lang="en-US" smtClean="0"/>
              <a:t>8/26/22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22E9E3-F7E0-4F64-A85D-DE32A7B411A1}" type="slidenum">
              <a:rPr lang="en-US" smtClean="0"/>
              <a:t>‹#›</a:t>
            </a:fld>
            <a:endParaRPr lang="en-US"/>
          </a:p>
        </p:txBody>
      </p:sp>
    </p:spTree>
    <p:extLst>
      <p:ext uri="{BB962C8B-B14F-4D97-AF65-F5344CB8AC3E}">
        <p14:creationId xmlns:p14="http://schemas.microsoft.com/office/powerpoint/2010/main" val="4060926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geeksforgeeks.org/arrow-functions-in-javascript/"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eveloper.mozilla.org/en-US/docs/Web/JavaScript/Reference/Functions/Arrow_functions"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www.codementor.io/@dariogarciamoya/understanding--this--in-javascript-du1084lyn"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en.wikipedia.org/wiki/Command_key" TargetMode="External"/><Relationship Id="rId2" Type="http://schemas.openxmlformats.org/officeDocument/2006/relationships/slide" Target="../slides/slide56.xml"/><Relationship Id="rId1" Type="http://schemas.openxmlformats.org/officeDocument/2006/relationships/notesMaster" Target="../notesMasters/notesMaster1.xml"/><Relationship Id="rId4" Type="http://schemas.openxmlformats.org/officeDocument/2006/relationships/hyperlink" Target="http://en.wikipedia.org/wiki/Windows_key" TargetMode="Externa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a:t>
            </a:fld>
            <a:endParaRPr lang="en-US"/>
          </a:p>
        </p:txBody>
      </p:sp>
    </p:spTree>
    <p:extLst>
      <p:ext uri="{BB962C8B-B14F-4D97-AF65-F5344CB8AC3E}">
        <p14:creationId xmlns:p14="http://schemas.microsoft.com/office/powerpoint/2010/main" val="553606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20</a:t>
            </a:fld>
            <a:endParaRPr lang="en-US"/>
          </a:p>
        </p:txBody>
      </p:sp>
    </p:spTree>
    <p:extLst>
      <p:ext uri="{BB962C8B-B14F-4D97-AF65-F5344CB8AC3E}">
        <p14:creationId xmlns:p14="http://schemas.microsoft.com/office/powerpoint/2010/main" val="1757696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21</a:t>
            </a:fld>
            <a:endParaRPr lang="en-US"/>
          </a:p>
        </p:txBody>
      </p:sp>
    </p:spTree>
    <p:extLst>
      <p:ext uri="{BB962C8B-B14F-4D97-AF65-F5344CB8AC3E}">
        <p14:creationId xmlns:p14="http://schemas.microsoft.com/office/powerpoint/2010/main" val="1261063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22</a:t>
            </a:fld>
            <a:endParaRPr lang="en-US"/>
          </a:p>
        </p:txBody>
      </p:sp>
    </p:spTree>
    <p:extLst>
      <p:ext uri="{BB962C8B-B14F-4D97-AF65-F5344CB8AC3E}">
        <p14:creationId xmlns:p14="http://schemas.microsoft.com/office/powerpoint/2010/main" val="611985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23</a:t>
            </a:fld>
            <a:endParaRPr lang="en-US"/>
          </a:p>
        </p:txBody>
      </p:sp>
    </p:spTree>
    <p:extLst>
      <p:ext uri="{BB962C8B-B14F-4D97-AF65-F5344CB8AC3E}">
        <p14:creationId xmlns:p14="http://schemas.microsoft.com/office/powerpoint/2010/main" val="722190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If you do not want to specify types at all, </a:t>
            </a:r>
            <a:r>
              <a:rPr lang="en-US" sz="1200" kern="1200" dirty="0" err="1">
                <a:solidFill>
                  <a:schemeClr val="tx1"/>
                </a:solidFill>
                <a:latin typeface="+mn-lt"/>
                <a:ea typeface="+mn-ea"/>
                <a:cs typeface="+mn-cs"/>
              </a:rPr>
              <a:t>TypeScript’s</a:t>
            </a:r>
            <a:r>
              <a:rPr lang="en-US" sz="1200" kern="1200" dirty="0">
                <a:solidFill>
                  <a:schemeClr val="tx1"/>
                </a:solidFill>
                <a:latin typeface="+mn-lt"/>
                <a:ea typeface="+mn-ea"/>
                <a:cs typeface="+mn-cs"/>
              </a:rPr>
              <a:t> contextual typing can infer the argument types since the function value is assigned directly to a variable of type </a:t>
            </a:r>
            <a:r>
              <a:rPr lang="en-US" sz="1200" kern="1200" dirty="0" err="1">
                <a:solidFill>
                  <a:schemeClr val="tx1"/>
                </a:solidFill>
                <a:latin typeface="+mn-lt"/>
                <a:ea typeface="+mn-ea"/>
                <a:cs typeface="+mn-cs"/>
              </a:rPr>
              <a:t>PersonNameFunc</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24</a:t>
            </a:fld>
            <a:endParaRPr lang="en-US"/>
          </a:p>
        </p:txBody>
      </p:sp>
    </p:spTree>
    <p:extLst>
      <p:ext uri="{BB962C8B-B14F-4D97-AF65-F5344CB8AC3E}">
        <p14:creationId xmlns:p14="http://schemas.microsoft.com/office/powerpoint/2010/main" val="680151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If you do not want to specify types at all, </a:t>
            </a:r>
            <a:r>
              <a:rPr lang="en-US" sz="1200" kern="1200" dirty="0" err="1">
                <a:solidFill>
                  <a:schemeClr val="tx1"/>
                </a:solidFill>
                <a:latin typeface="+mn-lt"/>
                <a:ea typeface="+mn-ea"/>
                <a:cs typeface="+mn-cs"/>
              </a:rPr>
              <a:t>TypeScript’s</a:t>
            </a:r>
            <a:r>
              <a:rPr lang="en-US" sz="1200" kern="1200" dirty="0">
                <a:solidFill>
                  <a:schemeClr val="tx1"/>
                </a:solidFill>
                <a:latin typeface="+mn-lt"/>
                <a:ea typeface="+mn-ea"/>
                <a:cs typeface="+mn-cs"/>
              </a:rPr>
              <a:t> contextual typing can infer the argument types since the function value is assigned directly to a variable of type </a:t>
            </a:r>
            <a:r>
              <a:rPr lang="en-US" sz="1200" kern="1200" dirty="0" err="1">
                <a:solidFill>
                  <a:schemeClr val="tx1"/>
                </a:solidFill>
                <a:latin typeface="+mn-lt"/>
                <a:ea typeface="+mn-ea"/>
                <a:cs typeface="+mn-cs"/>
              </a:rPr>
              <a:t>PersonNameFunc</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25</a:t>
            </a:fld>
            <a:endParaRPr lang="en-US"/>
          </a:p>
        </p:txBody>
      </p:sp>
    </p:spTree>
    <p:extLst>
      <p:ext uri="{BB962C8B-B14F-4D97-AF65-F5344CB8AC3E}">
        <p14:creationId xmlns:p14="http://schemas.microsoft.com/office/powerpoint/2010/main" val="880224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When an interface type extends a class type it inherits the members of the class but not their implementations. It is as if the interface had declared all of the members of the class without providing an implementation. Interfaces inherit even the private and protected members of a base class. This means that when you create an interface that extends a class with private or protected members, that interface type can only be implemented by that class or a subclass of it.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26</a:t>
            </a:fld>
            <a:endParaRPr lang="en-US"/>
          </a:p>
        </p:txBody>
      </p:sp>
    </p:spTree>
    <p:extLst>
      <p:ext uri="{BB962C8B-B14F-4D97-AF65-F5344CB8AC3E}">
        <p14:creationId xmlns:p14="http://schemas.microsoft.com/office/powerpoint/2010/main" val="1848090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TIP: If you need to have hierarchies of Type annotations use an interface. They can be used with implements and extends</a:t>
            </a:r>
          </a:p>
          <a:p>
            <a:r>
              <a:rPr lang="en-US" sz="1200" kern="1200" dirty="0">
                <a:solidFill>
                  <a:schemeClr val="tx1"/>
                </a:solidFill>
                <a:latin typeface="+mn-lt"/>
                <a:ea typeface="+mn-ea"/>
                <a:cs typeface="+mn-cs"/>
              </a:rPr>
              <a:t>TIP: Use a type alias for simpler object structures (like Coordinates) just to give them a semantic name. Also when you want to give semantic names to Union or Intersection types, a Type alias is the way to go.</a:t>
            </a:r>
          </a:p>
        </p:txBody>
      </p:sp>
      <p:sp>
        <p:nvSpPr>
          <p:cNvPr id="4" name="Slide Number Placeholder 3"/>
          <p:cNvSpPr>
            <a:spLocks noGrp="1"/>
          </p:cNvSpPr>
          <p:nvPr>
            <p:ph type="sldNum" sz="quarter" idx="10"/>
          </p:nvPr>
        </p:nvSpPr>
        <p:spPr/>
        <p:txBody>
          <a:bodyPr/>
          <a:lstStyle/>
          <a:p>
            <a:fld id="{0922E9E3-F7E0-4F64-A85D-DE32A7B411A1}" type="slidenum">
              <a:rPr lang="en-US" smtClean="0"/>
              <a:t>27</a:t>
            </a:fld>
            <a:endParaRPr lang="en-US"/>
          </a:p>
        </p:txBody>
      </p:sp>
    </p:spTree>
    <p:extLst>
      <p:ext uri="{BB962C8B-B14F-4D97-AF65-F5344CB8AC3E}">
        <p14:creationId xmlns:p14="http://schemas.microsoft.com/office/powerpoint/2010/main" val="261572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28</a:t>
            </a:fld>
            <a:endParaRPr lang="en-US"/>
          </a:p>
        </p:txBody>
      </p:sp>
    </p:spTree>
    <p:extLst>
      <p:ext uri="{BB962C8B-B14F-4D97-AF65-F5344CB8AC3E}">
        <p14:creationId xmlns:p14="http://schemas.microsoft.com/office/powerpoint/2010/main" val="1860364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29</a:t>
            </a:fld>
            <a:endParaRPr lang="en-US"/>
          </a:p>
        </p:txBody>
      </p:sp>
    </p:spTree>
    <p:extLst>
      <p:ext uri="{BB962C8B-B14F-4D97-AF65-F5344CB8AC3E}">
        <p14:creationId xmlns:p14="http://schemas.microsoft.com/office/powerpoint/2010/main" val="440736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Typography - </a:t>
            </a:r>
            <a:r>
              <a:rPr lang="en-US" sz="1200" kern="1200" dirty="0">
                <a:solidFill>
                  <a:schemeClr val="tx1"/>
                </a:solidFill>
                <a:latin typeface="+mn-lt"/>
                <a:ea typeface="+mn-ea"/>
                <a:cs typeface="+mn-cs"/>
              </a:rPr>
              <a:t>the art or procedure of arranging type or processing data and printing from it.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2</a:t>
            </a:fld>
            <a:endParaRPr lang="en-US"/>
          </a:p>
        </p:txBody>
      </p:sp>
    </p:spTree>
    <p:extLst>
      <p:ext uri="{BB962C8B-B14F-4D97-AF65-F5344CB8AC3E}">
        <p14:creationId xmlns:p14="http://schemas.microsoft.com/office/powerpoint/2010/main" val="412838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30</a:t>
            </a:fld>
            <a:endParaRPr lang="en-US"/>
          </a:p>
        </p:txBody>
      </p:sp>
    </p:spTree>
    <p:extLst>
      <p:ext uri="{BB962C8B-B14F-4D97-AF65-F5344CB8AC3E}">
        <p14:creationId xmlns:p14="http://schemas.microsoft.com/office/powerpoint/2010/main" val="872489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31</a:t>
            </a:fld>
            <a:endParaRPr lang="en-US"/>
          </a:p>
        </p:txBody>
      </p:sp>
    </p:spTree>
    <p:extLst>
      <p:ext uri="{BB962C8B-B14F-4D97-AF65-F5344CB8AC3E}">
        <p14:creationId xmlns:p14="http://schemas.microsoft.com/office/powerpoint/2010/main" val="727975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-&gt; is a thin arrow and =&gt; is a fat arrow) </a:t>
            </a:r>
          </a:p>
          <a:p>
            <a:r>
              <a:rPr lang="en-US" dirty="0"/>
              <a:t>https://</a:t>
            </a:r>
            <a:r>
              <a:rPr lang="en-US" dirty="0" err="1"/>
              <a:t>medium.freecodecamp.org</a:t>
            </a:r>
            <a:r>
              <a:rPr lang="en-US" dirty="0"/>
              <a:t>/when-and-why-you-should-use-es6-arrow-functions-and-when-you-shouldnt-3d851d7f0b26</a:t>
            </a:r>
          </a:p>
          <a:p>
            <a:endParaRPr lang="en-US" dirty="0"/>
          </a:p>
          <a:p>
            <a:r>
              <a:rPr lang="en-US" dirty="0">
                <a:hlinkClick r:id="rId3"/>
              </a:rPr>
              <a:t>https://www.geeksforgeeks.org/arrow-functions-in-javascript/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32</a:t>
            </a:fld>
            <a:endParaRPr lang="en-US"/>
          </a:p>
        </p:txBody>
      </p:sp>
    </p:spTree>
    <p:extLst>
      <p:ext uri="{BB962C8B-B14F-4D97-AF65-F5344CB8AC3E}">
        <p14:creationId xmlns:p14="http://schemas.microsoft.com/office/powerpoint/2010/main" val="1505565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This behavior has changed in ECMAScript 5 </a:t>
            </a:r>
            <a:r>
              <a:rPr lang="en-US" sz="1200" b="1" kern="1200" dirty="0">
                <a:solidFill>
                  <a:schemeClr val="tx1"/>
                </a:solidFill>
                <a:latin typeface="+mn-lt"/>
                <a:ea typeface="+mn-ea"/>
                <a:cs typeface="+mn-cs"/>
              </a:rPr>
              <a:t>only when using strict mode</a:t>
            </a:r>
            <a:r>
              <a:rPr lang="en-US" sz="1200" b="0" kern="1200" dirty="0">
                <a:solidFill>
                  <a:schemeClr val="tx1"/>
                </a:solidFill>
                <a:latin typeface="+mn-lt"/>
                <a:ea typeface="+mn-ea"/>
                <a:cs typeface="+mn-cs"/>
              </a:rPr>
              <a:t>[2]:</a:t>
            </a:r>
          </a:p>
          <a:p>
            <a:r>
              <a:rPr lang="en-US" sz="1200" b="0" kern="1200" dirty="0">
                <a:solidFill>
                  <a:schemeClr val="tx1"/>
                </a:solidFill>
                <a:latin typeface="+mn-lt"/>
                <a:ea typeface="+mn-ea"/>
                <a:cs typeface="+mn-cs"/>
              </a:rPr>
              <a:t>// this:</a:t>
            </a:r>
          </a:p>
          <a:p>
            <a:r>
              <a:rPr lang="en-US" sz="1200" b="0" kern="1200" dirty="0">
                <a:solidFill>
                  <a:schemeClr val="tx1"/>
                </a:solidFill>
                <a:latin typeface="+mn-lt"/>
                <a:ea typeface="+mn-ea"/>
                <a:cs typeface="+mn-cs"/>
              </a:rPr>
              <a:t>hello("world")</a:t>
            </a:r>
          </a:p>
          <a:p>
            <a:endParaRPr lang="en-US" sz="1200" b="0" kern="1200" dirty="0">
              <a:solidFill>
                <a:schemeClr val="tx1"/>
              </a:solidFill>
              <a:latin typeface="+mn-lt"/>
              <a:ea typeface="+mn-ea"/>
              <a:cs typeface="+mn-cs"/>
            </a:endParaRPr>
          </a:p>
          <a:p>
            <a:r>
              <a:rPr lang="en-US" sz="1200" b="0" kern="1200" dirty="0">
                <a:solidFill>
                  <a:schemeClr val="tx1"/>
                </a:solidFill>
                <a:latin typeface="+mn-lt"/>
                <a:ea typeface="+mn-ea"/>
                <a:cs typeface="+mn-cs"/>
              </a:rPr>
              <a:t>// </a:t>
            </a:r>
            <a:r>
              <a:rPr lang="en-US" sz="1200" b="0" kern="1200" dirty="0" err="1">
                <a:solidFill>
                  <a:schemeClr val="tx1"/>
                </a:solidFill>
                <a:latin typeface="+mn-lt"/>
                <a:ea typeface="+mn-ea"/>
                <a:cs typeface="+mn-cs"/>
              </a:rPr>
              <a:t>desugars</a:t>
            </a:r>
            <a:r>
              <a:rPr lang="en-US" sz="1200" b="0" kern="1200" dirty="0">
                <a:solidFill>
                  <a:schemeClr val="tx1"/>
                </a:solidFill>
                <a:latin typeface="+mn-lt"/>
                <a:ea typeface="+mn-ea"/>
                <a:cs typeface="+mn-cs"/>
              </a:rPr>
              <a:t> to:</a:t>
            </a:r>
          </a:p>
          <a:p>
            <a:r>
              <a:rPr lang="en-US" sz="1200" b="0" kern="1200" dirty="0" err="1">
                <a:solidFill>
                  <a:schemeClr val="tx1"/>
                </a:solidFill>
                <a:latin typeface="+mn-lt"/>
                <a:ea typeface="+mn-ea"/>
                <a:cs typeface="+mn-cs"/>
              </a:rPr>
              <a:t>hello.call</a:t>
            </a:r>
            <a:r>
              <a:rPr lang="en-US" sz="1200" b="0" kern="1200" dirty="0">
                <a:solidFill>
                  <a:schemeClr val="tx1"/>
                </a:solidFill>
                <a:latin typeface="+mn-lt"/>
                <a:ea typeface="+mn-ea"/>
                <a:cs typeface="+mn-cs"/>
              </a:rPr>
              <a:t>(undefined, "world"); </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33</a:t>
            </a:fld>
            <a:endParaRPr lang="en-US"/>
          </a:p>
        </p:txBody>
      </p:sp>
    </p:spTree>
    <p:extLst>
      <p:ext uri="{BB962C8B-B14F-4D97-AF65-F5344CB8AC3E}">
        <p14:creationId xmlns:p14="http://schemas.microsoft.com/office/powerpoint/2010/main" val="10108508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Note that it doesn't matter how the hello method becomes attached to the object in this form </a:t>
            </a:r>
            <a:r>
              <a:rPr lang="en-US" sz="1200" kern="1200" dirty="0">
                <a:solidFill>
                  <a:schemeClr val="tx1"/>
                </a:solidFill>
                <a:latin typeface="+mn-lt"/>
                <a:ea typeface="+mn-ea"/>
                <a:cs typeface="+mn-cs"/>
                <a:sym typeface="Wingdings"/>
              </a:rPr>
              <a:t> hello is part of object as a function</a:t>
            </a:r>
          </a:p>
          <a:p>
            <a:endParaRPr lang="en-US" sz="1200" kern="1200" dirty="0">
              <a:solidFill>
                <a:schemeClr val="tx1"/>
              </a:solidFill>
              <a:latin typeface="+mn-lt"/>
              <a:ea typeface="+mn-ea"/>
              <a:cs typeface="+mn-cs"/>
              <a:sym typeface="Wingdings"/>
            </a:endParaRPr>
          </a:p>
          <a:p>
            <a:r>
              <a:rPr lang="en-US" dirty="0">
                <a:hlinkClick r:id="rId3"/>
              </a:rPr>
              <a:t>https://developer.mozilla.org/en-US/docs/Web/JavaScript/Reference/Functions/Arrow_functions</a:t>
            </a:r>
            <a:endParaRPr lang="en-US" dirty="0"/>
          </a:p>
          <a:p>
            <a:endParaRPr lang="en-US" dirty="0"/>
          </a:p>
          <a:p>
            <a:r>
              <a:rPr lang="en-US" dirty="0">
                <a:hlinkClick r:id="rId4"/>
              </a:rPr>
              <a:t>https://www.codementor.io/@dariogarciamoya</a:t>
            </a:r>
            <a:r>
              <a:rPr lang="en-US">
                <a:hlinkClick r:id="rId4"/>
              </a:rPr>
              <a:t>/understanding--this--in-javascript-du1084lyn</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34</a:t>
            </a:fld>
            <a:endParaRPr lang="en-US"/>
          </a:p>
        </p:txBody>
      </p:sp>
    </p:spTree>
    <p:extLst>
      <p:ext uri="{BB962C8B-B14F-4D97-AF65-F5344CB8AC3E}">
        <p14:creationId xmlns:p14="http://schemas.microsoft.com/office/powerpoint/2010/main" val="9955407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If </a:t>
            </a:r>
            <a:r>
              <a:rPr lang="en-US" sz="1200" kern="1200" dirty="0" err="1">
                <a:solidFill>
                  <a:schemeClr val="tx1"/>
                </a:solidFill>
                <a:latin typeface="+mn-lt"/>
                <a:ea typeface="+mn-ea"/>
                <a:cs typeface="+mn-cs"/>
              </a:rPr>
              <a:t>TypeScript</a:t>
            </a:r>
            <a:r>
              <a:rPr lang="en-US" sz="1200" kern="1200" dirty="0">
                <a:solidFill>
                  <a:schemeClr val="tx1"/>
                </a:solidFill>
                <a:latin typeface="+mn-lt"/>
                <a:ea typeface="+mn-ea"/>
                <a:cs typeface="+mn-cs"/>
              </a:rPr>
              <a:t> can see that you are not using an array or a string it will give you a clear error </a:t>
            </a:r>
            <a:r>
              <a:rPr lang="en-US" sz="1200" i="1" kern="1200" dirty="0">
                <a:solidFill>
                  <a:schemeClr val="tx1"/>
                </a:solidFill>
                <a:latin typeface="+mn-lt"/>
                <a:ea typeface="+mn-ea"/>
                <a:cs typeface="+mn-cs"/>
              </a:rPr>
              <a:t>"is not an array type or a string type"</a:t>
            </a:r>
            <a:r>
              <a:rPr lang="en-US" sz="1200" i="0" kern="1200" dirty="0">
                <a:solidFill>
                  <a:schemeClr val="tx1"/>
                </a:solidFill>
                <a:latin typeface="+mn-lt"/>
                <a:ea typeface="+mn-ea"/>
                <a:cs typeface="+mn-cs"/>
              </a:rPr>
              <a:t>;</a:t>
            </a:r>
          </a:p>
          <a:p>
            <a:r>
              <a:rPr lang="en-US" sz="1200" i="0" kern="1200" dirty="0">
                <a:solidFill>
                  <a:schemeClr val="tx1"/>
                </a:solidFill>
                <a:latin typeface="+mn-lt"/>
                <a:ea typeface="+mn-ea"/>
                <a:cs typeface="+mn-cs"/>
              </a:rPr>
              <a:t>let </a:t>
            </a:r>
            <a:r>
              <a:rPr lang="en-US" sz="1200" i="0" kern="1200" dirty="0" err="1">
                <a:solidFill>
                  <a:schemeClr val="tx1"/>
                </a:solidFill>
                <a:latin typeface="+mn-lt"/>
                <a:ea typeface="+mn-ea"/>
                <a:cs typeface="+mn-cs"/>
              </a:rPr>
              <a:t>articleParagraphs</a:t>
            </a:r>
            <a:r>
              <a:rPr lang="en-US" sz="1200" i="0" kern="1200" dirty="0">
                <a:solidFill>
                  <a:schemeClr val="tx1"/>
                </a:solidFill>
                <a:latin typeface="+mn-lt"/>
                <a:ea typeface="+mn-ea"/>
                <a:cs typeface="+mn-cs"/>
              </a:rPr>
              <a:t> = </a:t>
            </a:r>
            <a:r>
              <a:rPr lang="en-US" sz="1200" i="0" kern="1200" dirty="0" err="1">
                <a:solidFill>
                  <a:schemeClr val="tx1"/>
                </a:solidFill>
                <a:latin typeface="+mn-lt"/>
                <a:ea typeface="+mn-ea"/>
                <a:cs typeface="+mn-cs"/>
              </a:rPr>
              <a:t>document.querySelectorAll</a:t>
            </a:r>
            <a:r>
              <a:rPr lang="en-US" sz="1200" i="0" kern="1200" dirty="0">
                <a:solidFill>
                  <a:schemeClr val="tx1"/>
                </a:solidFill>
                <a:latin typeface="+mn-lt"/>
                <a:ea typeface="+mn-ea"/>
                <a:cs typeface="+mn-cs"/>
              </a:rPr>
              <a:t>("article &gt; p");</a:t>
            </a:r>
          </a:p>
          <a:p>
            <a:r>
              <a:rPr lang="en-US" sz="1200" i="0" kern="1200" dirty="0">
                <a:solidFill>
                  <a:schemeClr val="tx1"/>
                </a:solidFill>
                <a:latin typeface="+mn-lt"/>
                <a:ea typeface="+mn-ea"/>
                <a:cs typeface="+mn-cs"/>
              </a:rPr>
              <a:t>// Error: </a:t>
            </a:r>
            <a:r>
              <a:rPr lang="en-US" sz="1200" i="0" kern="1200" dirty="0" err="1">
                <a:solidFill>
                  <a:schemeClr val="tx1"/>
                </a:solidFill>
                <a:latin typeface="+mn-lt"/>
                <a:ea typeface="+mn-ea"/>
                <a:cs typeface="+mn-cs"/>
              </a:rPr>
              <a:t>Nodelist</a:t>
            </a:r>
            <a:r>
              <a:rPr lang="en-US" sz="1200" i="0" kern="1200" dirty="0">
                <a:solidFill>
                  <a:schemeClr val="tx1"/>
                </a:solidFill>
                <a:latin typeface="+mn-lt"/>
                <a:ea typeface="+mn-ea"/>
                <a:cs typeface="+mn-cs"/>
              </a:rPr>
              <a:t> is not an array type or a string type</a:t>
            </a:r>
          </a:p>
          <a:p>
            <a:r>
              <a:rPr lang="en-US" sz="1200" i="0" kern="1200" dirty="0">
                <a:solidFill>
                  <a:schemeClr val="tx1"/>
                </a:solidFill>
                <a:latin typeface="+mn-lt"/>
                <a:ea typeface="+mn-ea"/>
                <a:cs typeface="+mn-cs"/>
              </a:rPr>
              <a:t>for (let paragraph of </a:t>
            </a:r>
            <a:r>
              <a:rPr lang="en-US" sz="1200" i="0" kern="1200" dirty="0" err="1">
                <a:solidFill>
                  <a:schemeClr val="tx1"/>
                </a:solidFill>
                <a:latin typeface="+mn-lt"/>
                <a:ea typeface="+mn-ea"/>
                <a:cs typeface="+mn-cs"/>
              </a:rPr>
              <a:t>articleParagraphs</a:t>
            </a:r>
            <a:r>
              <a:rPr lang="en-US" sz="1200" i="0" kern="1200" dirty="0">
                <a:solidFill>
                  <a:schemeClr val="tx1"/>
                </a:solidFill>
                <a:latin typeface="+mn-lt"/>
                <a:ea typeface="+mn-ea"/>
                <a:cs typeface="+mn-cs"/>
              </a:rPr>
              <a:t>) {</a:t>
            </a:r>
          </a:p>
          <a:p>
            <a:r>
              <a:rPr lang="en-US" sz="1200" i="0" kern="1200" dirty="0">
                <a:solidFill>
                  <a:schemeClr val="tx1"/>
                </a:solidFill>
                <a:latin typeface="+mn-lt"/>
                <a:ea typeface="+mn-ea"/>
                <a:cs typeface="+mn-cs"/>
              </a:rPr>
              <a:t>    </a:t>
            </a:r>
            <a:r>
              <a:rPr lang="en-US" sz="1200" i="0" kern="1200" dirty="0" err="1">
                <a:solidFill>
                  <a:schemeClr val="tx1"/>
                </a:solidFill>
                <a:latin typeface="+mn-lt"/>
                <a:ea typeface="+mn-ea"/>
                <a:cs typeface="+mn-cs"/>
              </a:rPr>
              <a:t>paragraph.classList.add</a:t>
            </a:r>
            <a:r>
              <a:rPr lang="en-US" sz="1200" i="0" kern="1200" dirty="0">
                <a:solidFill>
                  <a:schemeClr val="tx1"/>
                </a:solidFill>
                <a:latin typeface="+mn-lt"/>
                <a:ea typeface="+mn-ea"/>
                <a:cs typeface="+mn-cs"/>
              </a:rPr>
              <a:t>("read");</a:t>
            </a:r>
          </a:p>
          <a:p>
            <a:r>
              <a:rPr lang="en-US" sz="1200" i="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35</a:t>
            </a:fld>
            <a:endParaRPr lang="en-US"/>
          </a:p>
        </p:txBody>
      </p:sp>
    </p:spTree>
    <p:extLst>
      <p:ext uri="{BB962C8B-B14F-4D97-AF65-F5344CB8AC3E}">
        <p14:creationId xmlns:p14="http://schemas.microsoft.com/office/powerpoint/2010/main" val="398220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36</a:t>
            </a:fld>
            <a:endParaRPr lang="en-US"/>
          </a:p>
        </p:txBody>
      </p:sp>
    </p:spTree>
    <p:extLst>
      <p:ext uri="{BB962C8B-B14F-4D97-AF65-F5344CB8AC3E}">
        <p14:creationId xmlns:p14="http://schemas.microsoft.com/office/powerpoint/2010/main" val="6379065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37</a:t>
            </a:fld>
            <a:endParaRPr lang="en-US"/>
          </a:p>
        </p:txBody>
      </p:sp>
    </p:spTree>
    <p:extLst>
      <p:ext uri="{BB962C8B-B14F-4D97-AF65-F5344CB8AC3E}">
        <p14:creationId xmlns:p14="http://schemas.microsoft.com/office/powerpoint/2010/main" val="17715570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38</a:t>
            </a:fld>
            <a:endParaRPr lang="en-US"/>
          </a:p>
        </p:txBody>
      </p:sp>
    </p:spTree>
    <p:extLst>
      <p:ext uri="{BB962C8B-B14F-4D97-AF65-F5344CB8AC3E}">
        <p14:creationId xmlns:p14="http://schemas.microsoft.com/office/powerpoint/2010/main" val="3679873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Often you will want to use the prototype for the functions on classes if you intend to create multiple instances of the object. Why? Because the prototype can save you some memory as it only exists once while creating a function on every instance of the class would create 1 function per instance</a:t>
            </a:r>
          </a:p>
          <a:p>
            <a:r>
              <a:rPr lang="en-US" dirty="0"/>
              <a:t>https://</a:t>
            </a:r>
            <a:r>
              <a:rPr lang="en-US" dirty="0" err="1"/>
              <a:t>johnpapa.net</a:t>
            </a:r>
            <a:r>
              <a:rPr lang="en-US" dirty="0"/>
              <a:t>/typescriptpost3/</a:t>
            </a:r>
          </a:p>
          <a:p>
            <a:r>
              <a:rPr lang="en-US" dirty="0"/>
              <a:t>http://</a:t>
            </a:r>
            <a:r>
              <a:rPr lang="en-US" dirty="0" err="1"/>
              <a:t>www.albertgao.xyz</a:t>
            </a:r>
            <a:r>
              <a:rPr lang="en-US" dirty="0"/>
              <a:t>/2016/08/11/how-to-declare-a-function-type-variable-in-typescript/</a:t>
            </a:r>
          </a:p>
        </p:txBody>
      </p:sp>
      <p:sp>
        <p:nvSpPr>
          <p:cNvPr id="4" name="Slide Number Placeholder 3"/>
          <p:cNvSpPr>
            <a:spLocks noGrp="1"/>
          </p:cNvSpPr>
          <p:nvPr>
            <p:ph type="sldNum" sz="quarter" idx="10"/>
          </p:nvPr>
        </p:nvSpPr>
        <p:spPr/>
        <p:txBody>
          <a:bodyPr/>
          <a:lstStyle/>
          <a:p>
            <a:fld id="{0922E9E3-F7E0-4F64-A85D-DE32A7B411A1}" type="slidenum">
              <a:rPr lang="en-US" smtClean="0"/>
              <a:t>39</a:t>
            </a:fld>
            <a:endParaRPr lang="en-US"/>
          </a:p>
        </p:txBody>
      </p:sp>
    </p:spTree>
    <p:extLst>
      <p:ext uri="{BB962C8B-B14F-4D97-AF65-F5344CB8AC3E}">
        <p14:creationId xmlns:p14="http://schemas.microsoft.com/office/powerpoint/2010/main" val="1623887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3</a:t>
            </a:fld>
            <a:endParaRPr lang="en-US"/>
          </a:p>
        </p:txBody>
      </p:sp>
    </p:spTree>
    <p:extLst>
      <p:ext uri="{BB962C8B-B14F-4D97-AF65-F5344CB8AC3E}">
        <p14:creationId xmlns:p14="http://schemas.microsoft.com/office/powerpoint/2010/main" val="10141718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40</a:t>
            </a:fld>
            <a:endParaRPr lang="en-US"/>
          </a:p>
        </p:txBody>
      </p:sp>
    </p:spTree>
    <p:extLst>
      <p:ext uri="{BB962C8B-B14F-4D97-AF65-F5344CB8AC3E}">
        <p14:creationId xmlns:p14="http://schemas.microsoft.com/office/powerpoint/2010/main" val="21473355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41</a:t>
            </a:fld>
            <a:endParaRPr lang="en-US"/>
          </a:p>
        </p:txBody>
      </p:sp>
    </p:spTree>
    <p:extLst>
      <p:ext uri="{BB962C8B-B14F-4D97-AF65-F5344CB8AC3E}">
        <p14:creationId xmlns:p14="http://schemas.microsoft.com/office/powerpoint/2010/main" val="20071807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www.dotnetcurry.com</a:t>
            </a:r>
            <a:r>
              <a:rPr lang="en-US" dirty="0"/>
              <a:t>/typescript/1287/typescript-quick-start-tutorial</a:t>
            </a:r>
          </a:p>
        </p:txBody>
      </p:sp>
      <p:sp>
        <p:nvSpPr>
          <p:cNvPr id="4" name="Slide Number Placeholder 3"/>
          <p:cNvSpPr>
            <a:spLocks noGrp="1"/>
          </p:cNvSpPr>
          <p:nvPr>
            <p:ph type="sldNum" sz="quarter" idx="10"/>
          </p:nvPr>
        </p:nvSpPr>
        <p:spPr/>
        <p:txBody>
          <a:bodyPr/>
          <a:lstStyle/>
          <a:p>
            <a:fld id="{0922E9E3-F7E0-4F64-A85D-DE32A7B411A1}" type="slidenum">
              <a:rPr lang="en-US" smtClean="0"/>
              <a:t>42</a:t>
            </a:fld>
            <a:endParaRPr lang="en-US"/>
          </a:p>
        </p:txBody>
      </p:sp>
    </p:spTree>
    <p:extLst>
      <p:ext uri="{BB962C8B-B14F-4D97-AF65-F5344CB8AC3E}">
        <p14:creationId xmlns:p14="http://schemas.microsoft.com/office/powerpoint/2010/main" val="12250888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www.dotnetcurry.com</a:t>
            </a:r>
            <a:r>
              <a:rPr lang="en-US" dirty="0"/>
              <a:t>/typescript/1287/typescript-quick-start-tutorial</a:t>
            </a:r>
          </a:p>
        </p:txBody>
      </p:sp>
      <p:sp>
        <p:nvSpPr>
          <p:cNvPr id="4" name="Slide Number Placeholder 3"/>
          <p:cNvSpPr>
            <a:spLocks noGrp="1"/>
          </p:cNvSpPr>
          <p:nvPr>
            <p:ph type="sldNum" sz="quarter" idx="10"/>
          </p:nvPr>
        </p:nvSpPr>
        <p:spPr/>
        <p:txBody>
          <a:bodyPr/>
          <a:lstStyle/>
          <a:p>
            <a:fld id="{0922E9E3-F7E0-4F64-A85D-DE32A7B411A1}" type="slidenum">
              <a:rPr lang="en-US" smtClean="0"/>
              <a:t>43</a:t>
            </a:fld>
            <a:endParaRPr lang="en-US"/>
          </a:p>
        </p:txBody>
      </p:sp>
    </p:spTree>
    <p:extLst>
      <p:ext uri="{BB962C8B-B14F-4D97-AF65-F5344CB8AC3E}">
        <p14:creationId xmlns:p14="http://schemas.microsoft.com/office/powerpoint/2010/main" val="15834853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www.dotnetcurry.com</a:t>
            </a:r>
            <a:r>
              <a:rPr lang="en-US" dirty="0"/>
              <a:t>/typescript/1287/typescript-quick-start-tutorial</a:t>
            </a:r>
          </a:p>
        </p:txBody>
      </p:sp>
      <p:sp>
        <p:nvSpPr>
          <p:cNvPr id="4" name="Slide Number Placeholder 3"/>
          <p:cNvSpPr>
            <a:spLocks noGrp="1"/>
          </p:cNvSpPr>
          <p:nvPr>
            <p:ph type="sldNum" sz="quarter" idx="10"/>
          </p:nvPr>
        </p:nvSpPr>
        <p:spPr/>
        <p:txBody>
          <a:bodyPr/>
          <a:lstStyle/>
          <a:p>
            <a:fld id="{0922E9E3-F7E0-4F64-A85D-DE32A7B411A1}" type="slidenum">
              <a:rPr lang="en-US" smtClean="0"/>
              <a:t>44</a:t>
            </a:fld>
            <a:endParaRPr lang="en-US"/>
          </a:p>
        </p:txBody>
      </p:sp>
    </p:spTree>
    <p:extLst>
      <p:ext uri="{BB962C8B-B14F-4D97-AF65-F5344CB8AC3E}">
        <p14:creationId xmlns:p14="http://schemas.microsoft.com/office/powerpoint/2010/main" val="19200419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www.dotnetcurry.com</a:t>
            </a:r>
            <a:r>
              <a:rPr lang="en-US" dirty="0"/>
              <a:t>/typescript/1287/typescript-quick-start-tutorial</a:t>
            </a:r>
          </a:p>
        </p:txBody>
      </p:sp>
      <p:sp>
        <p:nvSpPr>
          <p:cNvPr id="4" name="Slide Number Placeholder 3"/>
          <p:cNvSpPr>
            <a:spLocks noGrp="1"/>
          </p:cNvSpPr>
          <p:nvPr>
            <p:ph type="sldNum" sz="quarter" idx="10"/>
          </p:nvPr>
        </p:nvSpPr>
        <p:spPr/>
        <p:txBody>
          <a:bodyPr/>
          <a:lstStyle/>
          <a:p>
            <a:fld id="{0922E9E3-F7E0-4F64-A85D-DE32A7B411A1}" type="slidenum">
              <a:rPr lang="en-US" smtClean="0"/>
              <a:t>45</a:t>
            </a:fld>
            <a:endParaRPr lang="en-US"/>
          </a:p>
        </p:txBody>
      </p:sp>
    </p:spTree>
    <p:extLst>
      <p:ext uri="{BB962C8B-B14F-4D97-AF65-F5344CB8AC3E}">
        <p14:creationId xmlns:p14="http://schemas.microsoft.com/office/powerpoint/2010/main" val="510448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www.dotnetcurry.com</a:t>
            </a:r>
            <a:r>
              <a:rPr lang="en-US" dirty="0"/>
              <a:t>/typescript/1287/typescript-quick-start-tutorial</a:t>
            </a:r>
          </a:p>
        </p:txBody>
      </p:sp>
      <p:sp>
        <p:nvSpPr>
          <p:cNvPr id="4" name="Slide Number Placeholder 3"/>
          <p:cNvSpPr>
            <a:spLocks noGrp="1"/>
          </p:cNvSpPr>
          <p:nvPr>
            <p:ph type="sldNum" sz="quarter" idx="10"/>
          </p:nvPr>
        </p:nvSpPr>
        <p:spPr/>
        <p:txBody>
          <a:bodyPr/>
          <a:lstStyle/>
          <a:p>
            <a:fld id="{0922E9E3-F7E0-4F64-A85D-DE32A7B411A1}" type="slidenum">
              <a:rPr lang="en-US" smtClean="0"/>
              <a:t>46</a:t>
            </a:fld>
            <a:endParaRPr lang="en-US"/>
          </a:p>
        </p:txBody>
      </p:sp>
    </p:spTree>
    <p:extLst>
      <p:ext uri="{BB962C8B-B14F-4D97-AF65-F5344CB8AC3E}">
        <p14:creationId xmlns:p14="http://schemas.microsoft.com/office/powerpoint/2010/main" val="2153630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www.dotnetcurry.com</a:t>
            </a:r>
            <a:r>
              <a:rPr lang="en-US" dirty="0"/>
              <a:t>/typescript/1287/typescript-quick-start-tutorial</a:t>
            </a:r>
          </a:p>
        </p:txBody>
      </p:sp>
      <p:sp>
        <p:nvSpPr>
          <p:cNvPr id="4" name="Slide Number Placeholder 3"/>
          <p:cNvSpPr>
            <a:spLocks noGrp="1"/>
          </p:cNvSpPr>
          <p:nvPr>
            <p:ph type="sldNum" sz="quarter" idx="10"/>
          </p:nvPr>
        </p:nvSpPr>
        <p:spPr/>
        <p:txBody>
          <a:bodyPr/>
          <a:lstStyle/>
          <a:p>
            <a:fld id="{0922E9E3-F7E0-4F64-A85D-DE32A7B411A1}" type="slidenum">
              <a:rPr lang="en-US" smtClean="0"/>
              <a:t>47</a:t>
            </a:fld>
            <a:endParaRPr lang="en-US"/>
          </a:p>
        </p:txBody>
      </p:sp>
    </p:spTree>
    <p:extLst>
      <p:ext uri="{BB962C8B-B14F-4D97-AF65-F5344CB8AC3E}">
        <p14:creationId xmlns:p14="http://schemas.microsoft.com/office/powerpoint/2010/main" val="9315439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www.dotnetcurry.com</a:t>
            </a:r>
            <a:r>
              <a:rPr lang="en-US" dirty="0"/>
              <a:t>/typescript/1287/typescript-quick-start-tutorial</a:t>
            </a:r>
          </a:p>
        </p:txBody>
      </p:sp>
      <p:sp>
        <p:nvSpPr>
          <p:cNvPr id="4" name="Slide Number Placeholder 3"/>
          <p:cNvSpPr>
            <a:spLocks noGrp="1"/>
          </p:cNvSpPr>
          <p:nvPr>
            <p:ph type="sldNum" sz="quarter" idx="10"/>
          </p:nvPr>
        </p:nvSpPr>
        <p:spPr/>
        <p:txBody>
          <a:bodyPr/>
          <a:lstStyle/>
          <a:p>
            <a:fld id="{0922E9E3-F7E0-4F64-A85D-DE32A7B411A1}" type="slidenum">
              <a:rPr lang="en-US" smtClean="0"/>
              <a:t>48</a:t>
            </a:fld>
            <a:endParaRPr lang="en-US"/>
          </a:p>
        </p:txBody>
      </p:sp>
    </p:spTree>
    <p:extLst>
      <p:ext uri="{BB962C8B-B14F-4D97-AF65-F5344CB8AC3E}">
        <p14:creationId xmlns:p14="http://schemas.microsoft.com/office/powerpoint/2010/main" val="14480226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49</a:t>
            </a:fld>
            <a:endParaRPr lang="en-US"/>
          </a:p>
        </p:txBody>
      </p:sp>
    </p:spTree>
    <p:extLst>
      <p:ext uri="{BB962C8B-B14F-4D97-AF65-F5344CB8AC3E}">
        <p14:creationId xmlns:p14="http://schemas.microsoft.com/office/powerpoint/2010/main" val="349813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4</a:t>
            </a:fld>
            <a:endParaRPr lang="en-US"/>
          </a:p>
        </p:txBody>
      </p:sp>
    </p:spTree>
    <p:extLst>
      <p:ext uri="{BB962C8B-B14F-4D97-AF65-F5344CB8AC3E}">
        <p14:creationId xmlns:p14="http://schemas.microsoft.com/office/powerpoint/2010/main" val="12544581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much like spaghetti code where you can’t tell where one set of code begins and ends. </a:t>
            </a:r>
          </a:p>
        </p:txBody>
      </p:sp>
      <p:sp>
        <p:nvSpPr>
          <p:cNvPr id="4" name="Slide Number Placeholder 3"/>
          <p:cNvSpPr>
            <a:spLocks noGrp="1"/>
          </p:cNvSpPr>
          <p:nvPr>
            <p:ph type="sldNum" sz="quarter" idx="10"/>
          </p:nvPr>
        </p:nvSpPr>
        <p:spPr/>
        <p:txBody>
          <a:bodyPr/>
          <a:lstStyle/>
          <a:p>
            <a:fld id="{0922E9E3-F7E0-4F64-A85D-DE32A7B411A1}" type="slidenum">
              <a:rPr lang="en-US" smtClean="0"/>
              <a:t>50</a:t>
            </a:fld>
            <a:endParaRPr lang="en-US"/>
          </a:p>
        </p:txBody>
      </p:sp>
    </p:spTree>
    <p:extLst>
      <p:ext uri="{BB962C8B-B14F-4D97-AF65-F5344CB8AC3E}">
        <p14:creationId xmlns:p14="http://schemas.microsoft.com/office/powerpoint/2010/main" val="2379064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johnpapa.net</a:t>
            </a:r>
            <a:r>
              <a:rPr lang="en-US" dirty="0"/>
              <a:t>/typescriptpost4/</a:t>
            </a:r>
          </a:p>
        </p:txBody>
      </p:sp>
      <p:sp>
        <p:nvSpPr>
          <p:cNvPr id="4" name="Slide Number Placeholder 3"/>
          <p:cNvSpPr>
            <a:spLocks noGrp="1"/>
          </p:cNvSpPr>
          <p:nvPr>
            <p:ph type="sldNum" sz="quarter" idx="10"/>
          </p:nvPr>
        </p:nvSpPr>
        <p:spPr/>
        <p:txBody>
          <a:bodyPr/>
          <a:lstStyle/>
          <a:p>
            <a:fld id="{0922E9E3-F7E0-4F64-A85D-DE32A7B411A1}" type="slidenum">
              <a:rPr lang="en-US" smtClean="0"/>
              <a:t>51</a:t>
            </a:fld>
            <a:endParaRPr lang="en-US"/>
          </a:p>
        </p:txBody>
      </p:sp>
    </p:spTree>
    <p:extLst>
      <p:ext uri="{BB962C8B-B14F-4D97-AF65-F5344CB8AC3E}">
        <p14:creationId xmlns:p14="http://schemas.microsoft.com/office/powerpoint/2010/main" val="8745292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You cannot assign to import-</a:t>
            </a:r>
            <a:r>
              <a:rPr lang="en-US" sz="1200" b="0" i="0" kern="1200" dirty="0" err="1">
                <a:solidFill>
                  <a:schemeClr val="tx1"/>
                </a:solidFill>
                <a:effectLst/>
                <a:latin typeface="+mn-lt"/>
                <a:ea typeface="+mn-ea"/>
                <a:cs typeface="+mn-cs"/>
              </a:rPr>
              <a:t>ed</a:t>
            </a:r>
            <a:r>
              <a:rPr lang="en-US" sz="1200" b="0" i="0" kern="1200" dirty="0">
                <a:solidFill>
                  <a:schemeClr val="tx1"/>
                </a:solidFill>
                <a:effectLst/>
                <a:latin typeface="+mn-lt"/>
                <a:ea typeface="+mn-ea"/>
                <a:cs typeface="+mn-cs"/>
              </a:rPr>
              <a:t> variables, no matter how you declare the corresponding variables in the module.</a:t>
            </a:r>
          </a:p>
          <a:p>
            <a:pPr fontAlgn="base"/>
            <a:r>
              <a:rPr lang="en-US" sz="1200" b="0" i="0" kern="1200" dirty="0">
                <a:solidFill>
                  <a:schemeClr val="tx1"/>
                </a:solidFill>
                <a:effectLst/>
                <a:latin typeface="+mn-lt"/>
                <a:ea typeface="+mn-ea"/>
                <a:cs typeface="+mn-cs"/>
              </a:rPr>
              <a:t>The traditional let-vs-</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semantics applies to the declared variable in the module.</a:t>
            </a:r>
          </a:p>
          <a:p>
            <a:pPr lvl="1" fontAlgn="base"/>
            <a:r>
              <a:rPr lang="en-US" sz="1200" b="0" i="0" kern="1200" dirty="0">
                <a:solidFill>
                  <a:schemeClr val="tx1"/>
                </a:solidFill>
                <a:effectLst/>
                <a:latin typeface="+mn-lt"/>
                <a:ea typeface="+mn-ea"/>
                <a:cs typeface="+mn-cs"/>
              </a:rPr>
              <a:t>If the variable is declared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it cannot be reassigned or rebound in anywhere.</a:t>
            </a:r>
          </a:p>
          <a:p>
            <a:pPr lvl="1" fontAlgn="base"/>
            <a:r>
              <a:rPr lang="en-US" sz="1200" b="0" i="0" kern="1200" dirty="0">
                <a:solidFill>
                  <a:schemeClr val="tx1"/>
                </a:solidFill>
                <a:effectLst/>
                <a:latin typeface="+mn-lt"/>
                <a:ea typeface="+mn-ea"/>
                <a:cs typeface="+mn-cs"/>
              </a:rPr>
              <a:t>If the variable is declared let, it can only be reassigned in the module (but not the user). If it is changed, the import-</a:t>
            </a:r>
            <a:r>
              <a:rPr lang="en-US" sz="1200" b="0" i="0" kern="1200" dirty="0" err="1">
                <a:solidFill>
                  <a:schemeClr val="tx1"/>
                </a:solidFill>
                <a:effectLst/>
                <a:latin typeface="+mn-lt"/>
                <a:ea typeface="+mn-ea"/>
                <a:cs typeface="+mn-cs"/>
              </a:rPr>
              <a:t>ed</a:t>
            </a:r>
            <a:r>
              <a:rPr lang="en-US" sz="1200" b="0" i="0" kern="1200" dirty="0">
                <a:solidFill>
                  <a:schemeClr val="tx1"/>
                </a:solidFill>
                <a:effectLst/>
                <a:latin typeface="+mn-lt"/>
                <a:ea typeface="+mn-ea"/>
                <a:cs typeface="+mn-cs"/>
              </a:rPr>
              <a:t> variable changes accordingly.</a:t>
            </a:r>
          </a:p>
        </p:txBody>
      </p:sp>
      <p:sp>
        <p:nvSpPr>
          <p:cNvPr id="4" name="Slide Number Placeholder 3"/>
          <p:cNvSpPr>
            <a:spLocks noGrp="1"/>
          </p:cNvSpPr>
          <p:nvPr>
            <p:ph type="sldNum" sz="quarter" idx="10"/>
          </p:nvPr>
        </p:nvSpPr>
        <p:spPr/>
        <p:txBody>
          <a:bodyPr/>
          <a:lstStyle/>
          <a:p>
            <a:fld id="{0922E9E3-F7E0-4F64-A85D-DE32A7B411A1}" type="slidenum">
              <a:rPr lang="en-US" smtClean="0"/>
              <a:t>52</a:t>
            </a:fld>
            <a:endParaRPr lang="en-US"/>
          </a:p>
        </p:txBody>
      </p:sp>
    </p:spTree>
    <p:extLst>
      <p:ext uri="{BB962C8B-B14F-4D97-AF65-F5344CB8AC3E}">
        <p14:creationId xmlns:p14="http://schemas.microsoft.com/office/powerpoint/2010/main" val="19316316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You cannot assign to import-</a:t>
            </a:r>
            <a:r>
              <a:rPr lang="en-US" sz="1200" b="0" i="0" kern="1200" dirty="0" err="1">
                <a:solidFill>
                  <a:schemeClr val="tx1"/>
                </a:solidFill>
                <a:effectLst/>
                <a:latin typeface="+mn-lt"/>
                <a:ea typeface="+mn-ea"/>
                <a:cs typeface="+mn-cs"/>
              </a:rPr>
              <a:t>ed</a:t>
            </a:r>
            <a:r>
              <a:rPr lang="en-US" sz="1200" b="0" i="0" kern="1200" dirty="0">
                <a:solidFill>
                  <a:schemeClr val="tx1"/>
                </a:solidFill>
                <a:effectLst/>
                <a:latin typeface="+mn-lt"/>
                <a:ea typeface="+mn-ea"/>
                <a:cs typeface="+mn-cs"/>
              </a:rPr>
              <a:t> variables, no matter how you declare the corresponding variables in the module.</a:t>
            </a:r>
          </a:p>
          <a:p>
            <a:pPr fontAlgn="base"/>
            <a:r>
              <a:rPr lang="en-US" sz="1200" b="0" i="0" kern="1200" dirty="0">
                <a:solidFill>
                  <a:schemeClr val="tx1"/>
                </a:solidFill>
                <a:effectLst/>
                <a:latin typeface="+mn-lt"/>
                <a:ea typeface="+mn-ea"/>
                <a:cs typeface="+mn-cs"/>
              </a:rPr>
              <a:t>The traditional let-vs-</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semantics applies to the declared variable in the module.</a:t>
            </a:r>
          </a:p>
          <a:p>
            <a:pPr lvl="1" fontAlgn="base"/>
            <a:r>
              <a:rPr lang="en-US" sz="1200" b="0" i="0" kern="1200" dirty="0">
                <a:solidFill>
                  <a:schemeClr val="tx1"/>
                </a:solidFill>
                <a:effectLst/>
                <a:latin typeface="+mn-lt"/>
                <a:ea typeface="+mn-ea"/>
                <a:cs typeface="+mn-cs"/>
              </a:rPr>
              <a:t>If the variable is declared </a:t>
            </a:r>
            <a:r>
              <a:rPr lang="en-US" sz="1200" b="0" i="0" kern="1200" dirty="0" err="1">
                <a:solidFill>
                  <a:schemeClr val="tx1"/>
                </a:solidFill>
                <a:effectLst/>
                <a:latin typeface="+mn-lt"/>
                <a:ea typeface="+mn-ea"/>
                <a:cs typeface="+mn-cs"/>
              </a:rPr>
              <a:t>const</a:t>
            </a:r>
            <a:r>
              <a:rPr lang="en-US" sz="1200" b="0" i="0" kern="1200" dirty="0">
                <a:solidFill>
                  <a:schemeClr val="tx1"/>
                </a:solidFill>
                <a:effectLst/>
                <a:latin typeface="+mn-lt"/>
                <a:ea typeface="+mn-ea"/>
                <a:cs typeface="+mn-cs"/>
              </a:rPr>
              <a:t>, it cannot be reassigned or rebound in anywhere.</a:t>
            </a:r>
          </a:p>
          <a:p>
            <a:pPr lvl="1" fontAlgn="base"/>
            <a:r>
              <a:rPr lang="en-US" sz="1200" b="0" i="0" kern="1200" dirty="0">
                <a:solidFill>
                  <a:schemeClr val="tx1"/>
                </a:solidFill>
                <a:effectLst/>
                <a:latin typeface="+mn-lt"/>
                <a:ea typeface="+mn-ea"/>
                <a:cs typeface="+mn-cs"/>
              </a:rPr>
              <a:t>If the variable is declared let, it can only be reassigned in the module (but not the user). If it is changed, the import-</a:t>
            </a:r>
            <a:r>
              <a:rPr lang="en-US" sz="1200" b="0" i="0" kern="1200" dirty="0" err="1">
                <a:solidFill>
                  <a:schemeClr val="tx1"/>
                </a:solidFill>
                <a:effectLst/>
                <a:latin typeface="+mn-lt"/>
                <a:ea typeface="+mn-ea"/>
                <a:cs typeface="+mn-cs"/>
              </a:rPr>
              <a:t>ed</a:t>
            </a:r>
            <a:r>
              <a:rPr lang="en-US" sz="1200" b="0" i="0" kern="1200" dirty="0">
                <a:solidFill>
                  <a:schemeClr val="tx1"/>
                </a:solidFill>
                <a:effectLst/>
                <a:latin typeface="+mn-lt"/>
                <a:ea typeface="+mn-ea"/>
                <a:cs typeface="+mn-cs"/>
              </a:rPr>
              <a:t> variable changes accordingly.</a:t>
            </a:r>
          </a:p>
        </p:txBody>
      </p:sp>
      <p:sp>
        <p:nvSpPr>
          <p:cNvPr id="4" name="Slide Number Placeholder 3"/>
          <p:cNvSpPr>
            <a:spLocks noGrp="1"/>
          </p:cNvSpPr>
          <p:nvPr>
            <p:ph type="sldNum" sz="quarter" idx="10"/>
          </p:nvPr>
        </p:nvSpPr>
        <p:spPr/>
        <p:txBody>
          <a:bodyPr/>
          <a:lstStyle/>
          <a:p>
            <a:fld id="{0922E9E3-F7E0-4F64-A85D-DE32A7B411A1}" type="slidenum">
              <a:rPr lang="en-US" smtClean="0"/>
              <a:t>53</a:t>
            </a:fld>
            <a:endParaRPr lang="en-US"/>
          </a:p>
        </p:txBody>
      </p:sp>
    </p:spTree>
    <p:extLst>
      <p:ext uri="{BB962C8B-B14F-4D97-AF65-F5344CB8AC3E}">
        <p14:creationId xmlns:p14="http://schemas.microsoft.com/office/powerpoint/2010/main" val="1596783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www.tutorialrepublic.com</a:t>
            </a:r>
            <a:r>
              <a:rPr lang="en-US" dirty="0"/>
              <a:t>/</a:t>
            </a:r>
            <a:r>
              <a:rPr lang="en-US" dirty="0" err="1"/>
              <a:t>jquery</a:t>
            </a:r>
            <a:r>
              <a:rPr lang="en-US" dirty="0"/>
              <a:t>-tutorial/</a:t>
            </a:r>
            <a:r>
              <a:rPr lang="en-US" dirty="0" err="1"/>
              <a:t>jquery-events.php</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learn.jquery.com</a:t>
            </a:r>
            <a:r>
              <a:rPr lang="en-US" dirty="0"/>
              <a:t>/events/event-basics/</a:t>
            </a:r>
          </a:p>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54</a:t>
            </a:fld>
            <a:endParaRPr lang="en-US"/>
          </a:p>
        </p:txBody>
      </p:sp>
    </p:spTree>
    <p:extLst>
      <p:ext uri="{BB962C8B-B14F-4D97-AF65-F5344CB8AC3E}">
        <p14:creationId xmlns:p14="http://schemas.microsoft.com/office/powerpoint/2010/main" val="15880688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api.jquery.com</a:t>
            </a:r>
            <a:r>
              <a:rPr lang="en-US" dirty="0"/>
              <a:t>/category/events/</a:t>
            </a:r>
          </a:p>
        </p:txBody>
      </p:sp>
      <p:sp>
        <p:nvSpPr>
          <p:cNvPr id="4" name="Slide Number Placeholder 3"/>
          <p:cNvSpPr>
            <a:spLocks noGrp="1"/>
          </p:cNvSpPr>
          <p:nvPr>
            <p:ph type="sldNum" sz="quarter" idx="10"/>
          </p:nvPr>
        </p:nvSpPr>
        <p:spPr/>
        <p:txBody>
          <a:bodyPr/>
          <a:lstStyle/>
          <a:p>
            <a:fld id="{0922E9E3-F7E0-4F64-A85D-DE32A7B411A1}" type="slidenum">
              <a:rPr lang="en-US" smtClean="0"/>
              <a:t>55</a:t>
            </a:fld>
            <a:endParaRPr lang="en-US"/>
          </a:p>
        </p:txBody>
      </p:sp>
    </p:spTree>
    <p:extLst>
      <p:ext uri="{BB962C8B-B14F-4D97-AF65-F5344CB8AC3E}">
        <p14:creationId xmlns:p14="http://schemas.microsoft.com/office/powerpoint/2010/main" val="20183289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On Macintosh keyboards, the META key maps to the </a:t>
            </a:r>
            <a:r>
              <a:rPr lang="en-US" sz="1200" u="sng" kern="1200" dirty="0">
                <a:solidFill>
                  <a:schemeClr val="tx1"/>
                </a:solidFill>
                <a:latin typeface="+mn-lt"/>
                <a:ea typeface="+mn-ea"/>
                <a:cs typeface="+mn-cs"/>
                <a:hlinkClick r:id="rId3"/>
              </a:rPr>
              <a:t>Command key (⌘).</a:t>
            </a:r>
          </a:p>
          <a:p>
            <a:r>
              <a:rPr lang="en-US" sz="1200" kern="1200" dirty="0">
                <a:solidFill>
                  <a:schemeClr val="tx1"/>
                </a:solidFill>
                <a:latin typeface="+mn-lt"/>
                <a:ea typeface="+mn-ea"/>
                <a:cs typeface="+mn-cs"/>
              </a:rPr>
              <a:t>On Windows keyboards, the META key maps to the </a:t>
            </a:r>
            <a:r>
              <a:rPr lang="en-US" sz="1200" u="sng" kern="1200" dirty="0">
                <a:solidFill>
                  <a:schemeClr val="tx1"/>
                </a:solidFill>
                <a:latin typeface="+mn-lt"/>
                <a:ea typeface="+mn-ea"/>
                <a:cs typeface="+mn-cs"/>
                <a:hlinkClick r:id="rId4"/>
              </a:rPr>
              <a:t>Windows key.</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56</a:t>
            </a:fld>
            <a:endParaRPr lang="en-US"/>
          </a:p>
        </p:txBody>
      </p:sp>
    </p:spTree>
    <p:extLst>
      <p:ext uri="{BB962C8B-B14F-4D97-AF65-F5344CB8AC3E}">
        <p14:creationId xmlns:p14="http://schemas.microsoft.com/office/powerpoint/2010/main" val="19363028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https://</a:t>
            </a:r>
            <a:r>
              <a:rPr lang="en-US" sz="1200" kern="1200" dirty="0" err="1">
                <a:solidFill>
                  <a:schemeClr val="tx1"/>
                </a:solidFill>
                <a:latin typeface="+mn-lt"/>
                <a:ea typeface="+mn-ea"/>
                <a:cs typeface="+mn-cs"/>
              </a:rPr>
              <a:t>stackoverflow.com</a:t>
            </a:r>
            <a:r>
              <a:rPr lang="en-US" sz="1200" kern="1200" dirty="0">
                <a:solidFill>
                  <a:schemeClr val="tx1"/>
                </a:solidFill>
                <a:latin typeface="+mn-lt"/>
                <a:ea typeface="+mn-ea"/>
                <a:cs typeface="+mn-cs"/>
              </a:rPr>
              <a:t>/questions/29775830/how-to-implement-a-typescript-decorator</a:t>
            </a:r>
          </a:p>
          <a:p>
            <a:r>
              <a:rPr lang="en-US" sz="1200" kern="1200" dirty="0">
                <a:solidFill>
                  <a:schemeClr val="tx1"/>
                </a:solidFill>
                <a:latin typeface="+mn-lt"/>
                <a:ea typeface="+mn-ea"/>
                <a:cs typeface="+mn-cs"/>
              </a:rPr>
              <a:t>https://</a:t>
            </a:r>
            <a:r>
              <a:rPr lang="en-US" sz="1200" kern="1200" dirty="0" err="1">
                <a:solidFill>
                  <a:schemeClr val="tx1"/>
                </a:solidFill>
                <a:latin typeface="+mn-lt"/>
                <a:ea typeface="+mn-ea"/>
                <a:cs typeface="+mn-cs"/>
              </a:rPr>
              <a:t>codingblast.com</a:t>
            </a:r>
            <a:r>
              <a:rPr lang="en-US" sz="1200" kern="1200" dirty="0">
                <a:solidFill>
                  <a:schemeClr val="tx1"/>
                </a:solidFill>
                <a:latin typeface="+mn-lt"/>
                <a:ea typeface="+mn-ea"/>
                <a:cs typeface="+mn-cs"/>
              </a:rPr>
              <a:t>/decorators-intro/</a:t>
            </a:r>
          </a:p>
          <a:p>
            <a:r>
              <a:rPr lang="en-US" dirty="0"/>
              <a:t>https://</a:t>
            </a:r>
            <a:r>
              <a:rPr lang="en-US" dirty="0" err="1"/>
              <a:t>developer.mozilla.org</a:t>
            </a:r>
            <a:r>
              <a:rPr lang="en-US" dirty="0"/>
              <a:t>/</a:t>
            </a:r>
            <a:r>
              <a:rPr lang="en-US" dirty="0" err="1"/>
              <a:t>en</a:t>
            </a:r>
            <a:r>
              <a:rPr lang="en-US" dirty="0"/>
              <a:t>-US/docs/Web/JavaScript/Reference/</a:t>
            </a:r>
            <a:r>
              <a:rPr lang="en-US" dirty="0" err="1"/>
              <a:t>Global_Objects</a:t>
            </a:r>
            <a:r>
              <a:rPr lang="en-US" dirty="0"/>
              <a:t>/Object/</a:t>
            </a:r>
            <a:r>
              <a:rPr lang="en-US" dirty="0" err="1"/>
              <a:t>defineProperty</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57</a:t>
            </a:fld>
            <a:endParaRPr lang="en-US"/>
          </a:p>
        </p:txBody>
      </p:sp>
    </p:spTree>
    <p:extLst>
      <p:ext uri="{BB962C8B-B14F-4D97-AF65-F5344CB8AC3E}">
        <p14:creationId xmlns:p14="http://schemas.microsoft.com/office/powerpoint/2010/main" val="5181110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58</a:t>
            </a:fld>
            <a:endParaRPr lang="en-US"/>
          </a:p>
        </p:txBody>
      </p:sp>
    </p:spTree>
    <p:extLst>
      <p:ext uri="{BB962C8B-B14F-4D97-AF65-F5344CB8AC3E}">
        <p14:creationId xmlns:p14="http://schemas.microsoft.com/office/powerpoint/2010/main" val="193145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Types increase your agility when doing refactoring. </a:t>
            </a:r>
            <a:r>
              <a:rPr lang="en-US" sz="1200" i="1" kern="1200" dirty="0">
                <a:solidFill>
                  <a:schemeClr val="tx1"/>
                </a:solidFill>
                <a:latin typeface="+mn-lt"/>
                <a:ea typeface="+mn-ea"/>
                <a:cs typeface="+mn-cs"/>
              </a:rPr>
              <a:t>It's better for the compiler to catch errors than to have things fail at runtime</a:t>
            </a:r>
            <a:r>
              <a:rPr lang="en-US" sz="1200" i="0" kern="1200" dirty="0">
                <a:solidFill>
                  <a:schemeClr val="tx1"/>
                </a:solidFill>
                <a:latin typeface="+mn-lt"/>
                <a:ea typeface="+mn-ea"/>
                <a:cs typeface="+mn-cs"/>
              </a:rPr>
              <a:t>.</a:t>
            </a:r>
          </a:p>
          <a:p>
            <a:r>
              <a:rPr lang="en-US" sz="1200" i="0" kern="1200" dirty="0">
                <a:solidFill>
                  <a:schemeClr val="tx1"/>
                </a:solidFill>
                <a:latin typeface="+mn-lt"/>
                <a:ea typeface="+mn-ea"/>
                <a:cs typeface="+mn-cs"/>
              </a:rPr>
              <a:t>Types are one of the best forms of documentation you can have. </a:t>
            </a:r>
            <a:r>
              <a:rPr lang="en-US" sz="1200" i="1" kern="1200" dirty="0">
                <a:solidFill>
                  <a:schemeClr val="tx1"/>
                </a:solidFill>
                <a:latin typeface="+mn-lt"/>
                <a:ea typeface="+mn-ea"/>
                <a:cs typeface="+mn-cs"/>
              </a:rPr>
              <a:t>The function signature is a theorem and the function body is the proof</a:t>
            </a:r>
            <a:r>
              <a:rPr lang="en-US" sz="1200" i="0" kern="1200" dirty="0">
                <a:solidFill>
                  <a:schemeClr val="tx1"/>
                </a:solidFill>
                <a:latin typeface="+mn-lt"/>
                <a:ea typeface="+mn-ea"/>
                <a:cs typeface="+mn-cs"/>
              </a:rPr>
              <a:t>.</a:t>
            </a:r>
          </a:p>
          <a:p>
            <a:endParaRPr lang="en-US" sz="120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t>duck typing is an application of the duck test in type safety. It requires that type checking be deferred to runtime, and is implemented by means of dynamic typing or reflection[c</a:t>
            </a:r>
          </a:p>
        </p:txBody>
      </p:sp>
      <p:sp>
        <p:nvSpPr>
          <p:cNvPr id="4" name="Slide Number Placeholder 3"/>
          <p:cNvSpPr>
            <a:spLocks noGrp="1"/>
          </p:cNvSpPr>
          <p:nvPr>
            <p:ph type="sldNum" sz="quarter" idx="10"/>
          </p:nvPr>
        </p:nvSpPr>
        <p:spPr/>
        <p:txBody>
          <a:bodyPr/>
          <a:lstStyle/>
          <a:p>
            <a:fld id="{0922E9E3-F7E0-4F64-A85D-DE32A7B411A1}" type="slidenum">
              <a:rPr lang="en-US" smtClean="0"/>
              <a:t>5</a:t>
            </a:fld>
            <a:endParaRPr lang="en-US"/>
          </a:p>
        </p:txBody>
      </p:sp>
    </p:spTree>
    <p:extLst>
      <p:ext uri="{BB962C8B-B14F-4D97-AF65-F5344CB8AC3E}">
        <p14:creationId xmlns:p14="http://schemas.microsoft.com/office/powerpoint/2010/main" val="215892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npx</a:t>
            </a:r>
            <a:r>
              <a:rPr lang="en-US" dirty="0"/>
              <a:t> </a:t>
            </a:r>
            <a:r>
              <a:rPr lang="en-US" dirty="0" err="1"/>
              <a:t>tsc</a:t>
            </a:r>
            <a:r>
              <a:rPr lang="en-US" dirty="0"/>
              <a:t> -t es5 </a:t>
            </a:r>
            <a:r>
              <a:rPr lang="en-US" dirty="0" err="1"/>
              <a:t>laba.ts</a:t>
            </a:r>
            <a:endParaRPr lang="en-US" dirty="0"/>
          </a:p>
          <a:p>
            <a:r>
              <a:rPr lang="en-US" dirty="0" err="1"/>
              <a:t>tsc</a:t>
            </a:r>
            <a:r>
              <a:rPr lang="en-US" dirty="0"/>
              <a:t> --target ES5 </a:t>
            </a:r>
            <a:r>
              <a:rPr lang="en-US"/>
              <a:t>customer.ts</a:t>
            </a:r>
          </a:p>
        </p:txBody>
      </p:sp>
      <p:sp>
        <p:nvSpPr>
          <p:cNvPr id="4" name="Slide Number Placeholder 3"/>
          <p:cNvSpPr>
            <a:spLocks noGrp="1"/>
          </p:cNvSpPr>
          <p:nvPr>
            <p:ph type="sldNum" sz="quarter" idx="5"/>
          </p:nvPr>
        </p:nvSpPr>
        <p:spPr/>
        <p:txBody>
          <a:bodyPr/>
          <a:lstStyle/>
          <a:p>
            <a:fld id="{0922E9E3-F7E0-4F64-A85D-DE32A7B411A1}" type="slidenum">
              <a:rPr lang="en-US" smtClean="0"/>
              <a:t>7</a:t>
            </a:fld>
            <a:endParaRPr lang="en-US"/>
          </a:p>
        </p:txBody>
      </p:sp>
    </p:spTree>
    <p:extLst>
      <p:ext uri="{BB962C8B-B14F-4D97-AF65-F5344CB8AC3E}">
        <p14:creationId xmlns:p14="http://schemas.microsoft.com/office/powerpoint/2010/main" val="956193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if an interface says that the object must have a property named a, that’s a hard line. No object, can cross that line, if they want to implement that interface.</a:t>
            </a:r>
          </a:p>
          <a:p>
            <a:r>
              <a:rPr lang="en-US" sz="1200" kern="1200" dirty="0">
                <a:solidFill>
                  <a:schemeClr val="tx1"/>
                </a:solidFill>
                <a:latin typeface="+mn-lt"/>
                <a:ea typeface="+mn-ea"/>
                <a:cs typeface="+mn-cs"/>
              </a:rPr>
              <a:t>if a function accepts an interface then it should be called only with the object that complies with that interface, nothing else.</a:t>
            </a:r>
          </a:p>
          <a:p>
            <a:r>
              <a:rPr lang="en-US" dirty="0"/>
              <a:t>https://</a:t>
            </a:r>
            <a:r>
              <a:rPr lang="en-US" dirty="0" err="1"/>
              <a:t>www.typescriptlang.org</a:t>
            </a:r>
            <a:r>
              <a:rPr lang="en-US" dirty="0"/>
              <a:t>/docs/handbook/</a:t>
            </a:r>
            <a:r>
              <a:rPr lang="en-US" dirty="0" err="1"/>
              <a:t>interfaces.html</a:t>
            </a:r>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17</a:t>
            </a:fld>
            <a:endParaRPr lang="en-US"/>
          </a:p>
        </p:txBody>
      </p:sp>
    </p:spTree>
    <p:extLst>
      <p:ext uri="{BB962C8B-B14F-4D97-AF65-F5344CB8AC3E}">
        <p14:creationId xmlns:p14="http://schemas.microsoft.com/office/powerpoint/2010/main" val="310092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18</a:t>
            </a:fld>
            <a:endParaRPr lang="en-US"/>
          </a:p>
        </p:txBody>
      </p:sp>
    </p:spTree>
    <p:extLst>
      <p:ext uri="{BB962C8B-B14F-4D97-AF65-F5344CB8AC3E}">
        <p14:creationId xmlns:p14="http://schemas.microsoft.com/office/powerpoint/2010/main" val="1598494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2E9E3-F7E0-4F64-A85D-DE32A7B411A1}" type="slidenum">
              <a:rPr lang="en-US" smtClean="0"/>
              <a:t>19</a:t>
            </a:fld>
            <a:endParaRPr lang="en-US"/>
          </a:p>
        </p:txBody>
      </p:sp>
    </p:spTree>
    <p:extLst>
      <p:ext uri="{BB962C8B-B14F-4D97-AF65-F5344CB8AC3E}">
        <p14:creationId xmlns:p14="http://schemas.microsoft.com/office/powerpoint/2010/main" val="1193662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5" name="Rectangle 12"/>
          <p:cNvSpPr>
            <a:spLocks noChangeArrowheads="1"/>
          </p:cNvSpPr>
          <p:nvPr/>
        </p:nvSpPr>
        <p:spPr bwMode="auto">
          <a:xfrm>
            <a:off x="387350" y="5834063"/>
            <a:ext cx="8272463" cy="549275"/>
          </a:xfrm>
          <a:prstGeom prst="rect">
            <a:avLst/>
          </a:prstGeom>
          <a:noFill/>
          <a:ln w="38100">
            <a:noFill/>
            <a:prstDash val="sysDot"/>
            <a:miter lim="800000"/>
            <a:headEnd/>
            <a:tailEnd/>
          </a:ln>
        </p:spPr>
        <p:txBody>
          <a:bodyPr>
            <a:spAutoFit/>
          </a:bodyPr>
          <a:lstStyle/>
          <a:p>
            <a:pPr algn="ctr" eaLnBrk="0" hangingPunct="0"/>
            <a:r>
              <a:rPr lang="en-US" sz="1000" b="0" dirty="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b="0"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00000" y="900000"/>
            <a:ext cx="5400000" cy="5040000"/>
          </a:xfrm>
        </p:spPr>
        <p:txBody>
          <a:bodyPr/>
          <a:lstStyle>
            <a:lvl1pPr>
              <a:lnSpc>
                <a:spcPct val="150000"/>
              </a:lnSpc>
              <a:defRPr sz="2000" b="1" baseline="0"/>
            </a:lvl1pPr>
            <a:lvl2pPr>
              <a:defRPr sz="1800" b="1"/>
            </a:lvl2pPr>
            <a:lvl3pPr>
              <a:defRPr sz="1600"/>
            </a:lvl3pPr>
            <a:lvl4pPr marL="1371600" indent="0">
              <a:buNone/>
              <a:defRPr sz="1400"/>
            </a:lvl4pPr>
          </a:lstStyle>
          <a:p>
            <a:pPr lvl="0"/>
            <a:r>
              <a:rPr lang="en-US" dirty="0"/>
              <a:t>Topic 1</a:t>
            </a:r>
          </a:p>
          <a:p>
            <a:pPr lvl="1"/>
            <a:r>
              <a:rPr lang="en-US" dirty="0"/>
              <a:t>Sub Topic 1</a:t>
            </a:r>
          </a:p>
          <a:p>
            <a:pPr lvl="1"/>
            <a:r>
              <a:rPr lang="en-US" dirty="0"/>
              <a:t>Sub Topic 2</a:t>
            </a:r>
          </a:p>
          <a:p>
            <a:pPr lvl="0"/>
            <a:r>
              <a:rPr lang="en-US" dirty="0"/>
              <a:t>Topic 2</a:t>
            </a:r>
          </a:p>
          <a:p>
            <a:pPr lvl="1"/>
            <a:r>
              <a:rPr lang="en-US" dirty="0"/>
              <a:t>Sub Topic 1</a:t>
            </a:r>
          </a:p>
          <a:p>
            <a:pPr lvl="1"/>
            <a:r>
              <a:rPr lang="en-US" dirty="0"/>
              <a:t>Sub Topic 2</a:t>
            </a:r>
          </a:p>
          <a:p>
            <a:pPr lvl="0"/>
            <a:r>
              <a:rPr lang="en-US" dirty="0"/>
              <a:t>Topic 3</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Contents</a:t>
            </a:r>
          </a:p>
        </p:txBody>
      </p:sp>
    </p:spTree>
    <p:extLst>
      <p:ext uri="{BB962C8B-B14F-4D97-AF65-F5344CB8AC3E}">
        <p14:creationId xmlns:p14="http://schemas.microsoft.com/office/powerpoint/2010/main" val="143255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6339DDB-22EC-4E34-8912-0840B1FFAE16}" type="slidenum">
              <a:rPr lang="en-IN" smtClean="0"/>
              <a:pPr/>
              <a:t>‹#›</a:t>
            </a:fld>
            <a:endParaRPr lang="en-IN"/>
          </a:p>
        </p:txBody>
      </p:sp>
      <p:sp>
        <p:nvSpPr>
          <p:cNvPr id="7" name="Content Placeholder 2"/>
          <p:cNvSpPr>
            <a:spLocks noGrp="1"/>
          </p:cNvSpPr>
          <p:nvPr>
            <p:ph idx="1" hasCustomPrompt="1"/>
          </p:nvPr>
        </p:nvSpPr>
        <p:spPr>
          <a:xfrm>
            <a:off x="183600" y="900000"/>
            <a:ext cx="88200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dirty="0"/>
              <a:t>Definitions or Key Notes</a:t>
            </a:r>
          </a:p>
        </p:txBody>
      </p:sp>
      <p:sp>
        <p:nvSpPr>
          <p:cNvPr id="8" name="Content Placeholder 2"/>
          <p:cNvSpPr>
            <a:spLocks noGrp="1"/>
          </p:cNvSpPr>
          <p:nvPr>
            <p:ph idx="13"/>
          </p:nvPr>
        </p:nvSpPr>
        <p:spPr>
          <a:xfrm>
            <a:off x="183600" y="2160000"/>
            <a:ext cx="8820000" cy="3808733"/>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Tree>
    <p:extLst>
      <p:ext uri="{BB962C8B-B14F-4D97-AF65-F5344CB8AC3E}">
        <p14:creationId xmlns:p14="http://schemas.microsoft.com/office/powerpoint/2010/main" val="2007056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68DDC2B-2B06-4692-8F64-8F19407327E9}" type="datetimeFigureOut">
              <a:rPr lang="en-US" smtClean="0"/>
              <a:pPr/>
              <a:t>8/26/22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339DDB-22EC-4E34-8912-0840B1FFAE16}" type="slidenum">
              <a:rPr lang="en-IN" smtClean="0"/>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verpage">
    <p:spTree>
      <p:nvGrpSpPr>
        <p:cNvPr id="1" name=""/>
        <p:cNvGrpSpPr/>
        <p:nvPr/>
      </p:nvGrpSpPr>
      <p:grpSpPr>
        <a:xfrm>
          <a:off x="0" y="0"/>
          <a:ext cx="0" cy="0"/>
          <a:chOff x="0" y="0"/>
          <a:chExt cx="0" cy="0"/>
        </a:xfrm>
      </p:grpSpPr>
      <p:sp>
        <p:nvSpPr>
          <p:cNvPr id="3" name="Rectangle 2"/>
          <p:cNvSpPr/>
          <p:nvPr/>
        </p:nvSpPr>
        <p:spPr>
          <a:xfrm>
            <a:off x="-1" y="887104"/>
            <a:ext cx="9144001" cy="141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a:t>Date of Publishing</a:t>
            </a:r>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84095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Slide</a:t>
            </a:r>
          </a:p>
        </p:txBody>
      </p:sp>
      <p:sp>
        <p:nvSpPr>
          <p:cNvPr id="3" name="Content Placeholder 2"/>
          <p:cNvSpPr>
            <a:spLocks noGrp="1"/>
          </p:cNvSpPr>
          <p:nvPr>
            <p:ph idx="1" hasCustomPrompt="1"/>
          </p:nvPr>
        </p:nvSpPr>
        <p:spPr>
          <a:xfrm>
            <a:off x="183600" y="900000"/>
            <a:ext cx="8820000" cy="5265056"/>
          </a:xfrm>
        </p:spPr>
        <p:txBody>
          <a:bodyPr/>
          <a:lstStyle>
            <a:lvl1pPr marL="0" indent="0">
              <a:buNone/>
              <a:defRPr sz="1800"/>
            </a:lvl1pPr>
            <a:lvl2pPr>
              <a:defRPr sz="1800"/>
            </a:lvl2pPr>
            <a:lvl3pPr>
              <a:defRPr sz="1600"/>
            </a:lvl3pPr>
            <a:lvl4pPr>
              <a:defRPr sz="1400"/>
            </a:lvl4pPr>
          </a:lstStyle>
          <a:p>
            <a:pPr lvl="0"/>
            <a:r>
              <a:rPr lang="en-US" dirty="0"/>
              <a:t>Text</a:t>
            </a:r>
          </a:p>
        </p:txBody>
      </p:sp>
    </p:spTree>
    <p:extLst>
      <p:ext uri="{BB962C8B-B14F-4D97-AF65-F5344CB8AC3E}">
        <p14:creationId xmlns:p14="http://schemas.microsoft.com/office/powerpoint/2010/main" val="5342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3600" y="1366731"/>
            <a:ext cx="4472704" cy="803263"/>
          </a:xfrm>
        </p:spPr>
        <p:txBody>
          <a:bodyPr/>
          <a:lstStyle>
            <a:lvl1pPr marL="0" indent="0">
              <a:buNone/>
              <a:defRPr sz="2400" b="1"/>
            </a:lvl1pPr>
            <a:lvl2pPr>
              <a:defRPr sz="1800"/>
            </a:lvl2pPr>
            <a:lvl3pPr>
              <a:defRPr sz="1600"/>
            </a:lvl3pPr>
            <a:lvl4pPr>
              <a:defRPr sz="1400"/>
            </a:lvl4pPr>
          </a:lstStyle>
          <a:p>
            <a:pPr lvl="0"/>
            <a:r>
              <a:rPr lang="en-US" dirty="0"/>
              <a:t>Topic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7"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Demonstration</a:t>
            </a:r>
          </a:p>
        </p:txBody>
      </p:sp>
    </p:spTree>
    <p:extLst>
      <p:ext uri="{BB962C8B-B14F-4D97-AF65-F5344CB8AC3E}">
        <p14:creationId xmlns:p14="http://schemas.microsoft.com/office/powerpoint/2010/main" val="268908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dirty="0"/>
              <a:t>Heading/Thank You</a:t>
            </a:r>
          </a:p>
        </p:txBody>
      </p:sp>
    </p:spTree>
    <p:extLst>
      <p:ext uri="{BB962C8B-B14F-4D97-AF65-F5344CB8AC3E}">
        <p14:creationId xmlns:p14="http://schemas.microsoft.com/office/powerpoint/2010/main" val="30745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de Snippe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970400" cy="5265056"/>
          </a:xfrm>
        </p:spPr>
        <p:txBody>
          <a:bodyPr/>
          <a:lstStyle>
            <a:lvl1pPr>
              <a:defRPr sz="1800"/>
            </a:lvl1pPr>
            <a:lvl2pPr>
              <a:defRPr sz="1600"/>
            </a:lvl2pPr>
            <a:lvl3pPr>
              <a:buFont typeface="Courier New" pitchFamily="49" charset="0"/>
              <a:buChar char="o"/>
              <a:defRPr sz="1400"/>
            </a:lvl3pPr>
            <a:lvl4pPr marL="1371600" indent="0">
              <a:buNone/>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AutoShape 3"/>
          <p:cNvSpPr>
            <a:spLocks noChangeArrowheads="1"/>
          </p:cNvSpPr>
          <p:nvPr/>
        </p:nvSpPr>
        <p:spPr bwMode="auto">
          <a:xfrm>
            <a:off x="383834" y="2387337"/>
            <a:ext cx="8378028" cy="23400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200" b="0" dirty="0" err="1">
                <a:latin typeface="+mn-lt"/>
              </a:rPr>
              <a:t>SPFarm</a:t>
            </a:r>
            <a:r>
              <a:rPr lang="en-US" sz="1200" b="0" dirty="0">
                <a:latin typeface="+mn-lt"/>
              </a:rPr>
              <a:t> </a:t>
            </a:r>
            <a:r>
              <a:rPr lang="en-US" sz="1200" b="0" dirty="0" err="1">
                <a:latin typeface="+mn-lt"/>
              </a:rPr>
              <a:t>thisFarm</a:t>
            </a:r>
            <a:r>
              <a:rPr lang="en-US" sz="1200" b="0" dirty="0">
                <a:latin typeface="+mn-lt"/>
              </a:rPr>
              <a:t> = </a:t>
            </a:r>
            <a:r>
              <a:rPr lang="en-US" sz="1200" b="0" dirty="0" err="1">
                <a:latin typeface="+mn-lt"/>
              </a:rPr>
              <a:t>SPFarm.Local</a:t>
            </a:r>
            <a:r>
              <a:rPr lang="en-US" sz="1200" b="0" dirty="0">
                <a:latin typeface="+mn-lt"/>
              </a:rPr>
              <a:t>;</a:t>
            </a:r>
          </a:p>
          <a:p>
            <a:pPr defTabSz="457200">
              <a:lnSpc>
                <a:spcPct val="90000"/>
              </a:lnSpc>
              <a:tabLst>
                <a:tab pos="457200" algn="l"/>
              </a:tabLst>
              <a:defRPr/>
            </a:pPr>
            <a:r>
              <a:rPr lang="en-US" sz="1200" b="0" dirty="0">
                <a:latin typeface="+mn-lt"/>
              </a:rPr>
              <a:t>if (</a:t>
            </a:r>
            <a:r>
              <a:rPr lang="en-US" sz="1200" b="0" dirty="0" err="1">
                <a:latin typeface="+mn-lt"/>
              </a:rPr>
              <a:t>thisFarm.CurrentUserIsAdministrator</a:t>
            </a:r>
            <a:r>
              <a:rPr lang="en-US" sz="1200" b="0" dirty="0">
                <a:latin typeface="+mn-lt"/>
              </a:rPr>
              <a:t>)</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	</a:t>
            </a:r>
            <a:r>
              <a:rPr lang="en-US" sz="1200" dirty="0" err="1">
                <a:latin typeface="+mn-lt"/>
              </a:rPr>
              <a:t>foreach</a:t>
            </a:r>
            <a:r>
              <a:rPr lang="en-US" sz="1200" dirty="0">
                <a:latin typeface="+mn-lt"/>
              </a:rPr>
              <a:t> (</a:t>
            </a:r>
            <a:r>
              <a:rPr lang="en-US" sz="1200" dirty="0" err="1">
                <a:latin typeface="+mn-lt"/>
              </a:rPr>
              <a:t>SPService</a:t>
            </a:r>
            <a:r>
              <a:rPr lang="en-US" sz="1200" dirty="0">
                <a:latin typeface="+mn-lt"/>
              </a:rPr>
              <a:t> svc in </a:t>
            </a:r>
            <a:r>
              <a:rPr lang="en-US" sz="1200" dirty="0" err="1">
                <a:latin typeface="+mn-lt"/>
              </a:rPr>
              <a:t>thisFarm.Services</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if (svc is </a:t>
            </a:r>
            <a:r>
              <a:rPr lang="en-US" sz="1200" dirty="0" err="1">
                <a:latin typeface="+mn-lt"/>
              </a:rPr>
              <a:t>SPWebService</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r>
              <a:rPr lang="en-US" sz="1200" dirty="0" err="1">
                <a:latin typeface="+mn-lt"/>
              </a:rPr>
              <a:t>SPWebService</a:t>
            </a:r>
            <a:r>
              <a:rPr lang="en-US" sz="1200" dirty="0">
                <a:latin typeface="+mn-lt"/>
              </a:rPr>
              <a:t> </a:t>
            </a:r>
            <a:r>
              <a:rPr lang="en-US" sz="1200" dirty="0" err="1">
                <a:latin typeface="+mn-lt"/>
              </a:rPr>
              <a:t>webSvc</a:t>
            </a:r>
            <a:r>
              <a:rPr lang="en-US" sz="1200" dirty="0">
                <a:latin typeface="+mn-lt"/>
              </a:rPr>
              <a:t> = (</a:t>
            </a:r>
            <a:r>
              <a:rPr lang="en-US" sz="1200" dirty="0" err="1">
                <a:latin typeface="+mn-lt"/>
              </a:rPr>
              <a:t>SPWebService</a:t>
            </a:r>
            <a:r>
              <a:rPr lang="en-US" sz="1200" dirty="0">
                <a:latin typeface="+mn-lt"/>
              </a:rPr>
              <a:t>)svc;</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a:t>
            </a:r>
          </a:p>
        </p:txBody>
      </p:sp>
      <p:sp>
        <p:nvSpPr>
          <p:cNvPr id="6"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Code Snippet</a:t>
            </a:r>
          </a:p>
        </p:txBody>
      </p:sp>
    </p:spTree>
    <p:extLst>
      <p:ext uri="{BB962C8B-B14F-4D97-AF65-F5344CB8AC3E}">
        <p14:creationId xmlns:p14="http://schemas.microsoft.com/office/powerpoint/2010/main" val="59016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p:cNvSpPr>
            <a:spLocks noGrp="1"/>
          </p:cNvSpPr>
          <p:nvPr>
            <p:ph type="pic" sz="quarter" idx="10"/>
          </p:nvPr>
        </p:nvSpPr>
        <p:spPr>
          <a:xfrm>
            <a:off x="477670" y="2565400"/>
            <a:ext cx="8475521" cy="3357563"/>
          </a:xfrm>
        </p:spPr>
        <p:txBody>
          <a:bodyPr/>
          <a:lstStyle/>
          <a:p>
            <a:r>
              <a:rPr lang="en-US"/>
              <a:t>Click icon to add picture</a:t>
            </a:r>
            <a:endParaRPr lang="en-IN" dirty="0"/>
          </a:p>
        </p:txBody>
      </p:sp>
    </p:spTree>
    <p:extLst>
      <p:ext uri="{BB962C8B-B14F-4D97-AF65-F5344CB8AC3E}">
        <p14:creationId xmlns:p14="http://schemas.microsoft.com/office/powerpoint/2010/main" val="3432571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41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4"/>
          <p:cNvSpPr>
            <a:spLocks noGrp="1"/>
          </p:cNvSpPr>
          <p:nvPr>
            <p:ph type="pic" sz="quarter" idx="10"/>
          </p:nvPr>
        </p:nvSpPr>
        <p:spPr>
          <a:xfrm>
            <a:off x="4686176" y="900000"/>
            <a:ext cx="4140000" cy="5281612"/>
          </a:xfrm>
        </p:spPr>
        <p:txBody>
          <a:bodyPr/>
          <a:lstStyle/>
          <a:p>
            <a:r>
              <a:rPr lang="en-US"/>
              <a:t>Click icon to add picture</a:t>
            </a:r>
            <a:endParaRPr lang="en-IN"/>
          </a:p>
        </p:txBody>
      </p:sp>
      <p:sp>
        <p:nvSpPr>
          <p:cNvPr id="6"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Text and Picture</a:t>
            </a:r>
          </a:p>
        </p:txBody>
      </p:sp>
    </p:spTree>
    <p:extLst>
      <p:ext uri="{BB962C8B-B14F-4D97-AF65-F5344CB8AC3E}">
        <p14:creationId xmlns:p14="http://schemas.microsoft.com/office/powerpoint/2010/main" val="240682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8" name="Table Placeholder 7"/>
          <p:cNvSpPr>
            <a:spLocks noGrp="1"/>
          </p:cNvSpPr>
          <p:nvPr>
            <p:ph type="tbl" sz="quarter" idx="10"/>
          </p:nvPr>
        </p:nvSpPr>
        <p:spPr>
          <a:xfrm>
            <a:off x="183600" y="900000"/>
            <a:ext cx="8820000" cy="5295900"/>
          </a:xfrm>
        </p:spPr>
        <p:txBody>
          <a:bodyPr/>
          <a:lstStyle/>
          <a:p>
            <a:r>
              <a:rPr lang="en-US"/>
              <a:t>Click icon to add table</a:t>
            </a:r>
            <a:endParaRPr lang="en-IN"/>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Table</a:t>
            </a:r>
          </a:p>
        </p:txBody>
      </p:sp>
    </p:spTree>
    <p:extLst>
      <p:ext uri="{BB962C8B-B14F-4D97-AF65-F5344CB8AC3E}">
        <p14:creationId xmlns:p14="http://schemas.microsoft.com/office/powerpoint/2010/main" val="78585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a:t>Bulleted Text Slide Layout</a:t>
            </a:r>
          </a:p>
        </p:txBody>
      </p:sp>
    </p:spTree>
    <p:extLst>
      <p:ext uri="{BB962C8B-B14F-4D97-AF65-F5344CB8AC3E}">
        <p14:creationId xmlns:p14="http://schemas.microsoft.com/office/powerpoint/2010/main" val="3655956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fld id="{D68DDC2B-2B06-4692-8F64-8F19407327E9}" type="datetimeFigureOut">
              <a:rPr lang="en-US" smtClean="0"/>
              <a:pPr/>
              <a:t>8/26/22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fld id="{86339DDB-22EC-4E34-8912-0840B1FFAE16}" type="slidenum">
              <a:rPr lang="en-IN" smtClean="0"/>
              <a:pPr/>
              <a:t>‹#›</a:t>
            </a:fld>
            <a:endParaRPr lang="en-IN"/>
          </a:p>
        </p:txBody>
      </p:sp>
      <p:sp>
        <p:nvSpPr>
          <p:cNvPr id="10" name="Slide Number Placeholder 4"/>
          <p:cNvSpPr txBox="1">
            <a:spLocks/>
          </p:cNvSpPr>
          <p:nvPr/>
        </p:nvSpPr>
        <p:spPr>
          <a:xfrm>
            <a:off x="6582768" y="6399566"/>
            <a:ext cx="21336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F60EF9-8C7E-4EAF-9370-6AF8151BDD05}" type="slidenum">
              <a:rPr kumimoji="0" lang="en-US" sz="1200" b="0" i="0" u="none" strike="noStrike" kern="1200" cap="none" spc="0" normalizeH="0" baseline="0" noProof="0" smtClean="0">
                <a:ln>
                  <a:noFill/>
                </a:ln>
                <a:solidFill>
                  <a:schemeClr val="bg1">
                    <a:lumMod val="50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5"/>
          <p:cNvSpPr txBox="1">
            <a:spLocks/>
          </p:cNvSpPr>
          <p:nvPr/>
        </p:nvSpPr>
        <p:spPr>
          <a:xfrm>
            <a:off x="8458200" y="6477000"/>
            <a:ext cx="457200" cy="276999"/>
          </a:xfrm>
          <a:prstGeom prst="rect">
            <a:avLst/>
          </a:prstGeom>
          <a:solidFill>
            <a:srgbClr val="262626"/>
          </a:solid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pPr/>
              <a:t>‹#›</a:t>
            </a:fld>
            <a:endParaRPr lang="en-IN" sz="1200" dirty="0"/>
          </a:p>
        </p:txBody>
      </p:sp>
    </p:spTree>
    <p:extLst>
      <p:ext uri="{BB962C8B-B14F-4D97-AF65-F5344CB8AC3E}">
        <p14:creationId xmlns:p14="http://schemas.microsoft.com/office/powerpoint/2010/main" val="5672700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https://www.mindzgrouptech.net/2017/02/22/typescript-tutorial-classes-in-typescript-chapter-6/"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hyperlink" Target="https://angular-2-training-book.rangle.io/handout/features/parameter_decorators.html" TargetMode="External"/><Relationship Id="rId4" Type="http://schemas.openxmlformats.org/officeDocument/2006/relationships/hyperlink" Target="https://basarat.gitbooks.io/typescript/content/docs/types/type-system.html"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hyperlink" Target="http://www.albertgao.xyz/2016/08/10/how-to-use-a-third-party-library-in-typescript-with-or-without-its-type-definition-file/" TargetMode="External"/><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7200" dirty="0" err="1"/>
              <a:t>TypeScript</a:t>
            </a:r>
            <a:endParaRPr lang="en-IN" sz="7200" dirty="0"/>
          </a:p>
        </p:txBody>
      </p:sp>
      <p:sp>
        <p:nvSpPr>
          <p:cNvPr id="5" name="Content Placeholder 4"/>
          <p:cNvSpPr>
            <a:spLocks noGrp="1"/>
          </p:cNvSpPr>
          <p:nvPr>
            <p:ph sz="quarter" idx="10"/>
          </p:nvPr>
        </p:nvSpPr>
        <p:spPr>
          <a:xfrm>
            <a:off x="6186637" y="5019085"/>
            <a:ext cx="2805259" cy="980049"/>
          </a:xfrm>
        </p:spPr>
        <p:txBody>
          <a:bodyPr/>
          <a:lstStyle/>
          <a:p>
            <a:r>
              <a:rPr lang="en-US" sz="2800" dirty="0" err="1">
                <a:solidFill>
                  <a:schemeClr val="tx1"/>
                </a:solidFill>
              </a:rPr>
              <a:t>Shalini</a:t>
            </a:r>
            <a:r>
              <a:rPr lang="en-US" sz="2800" dirty="0">
                <a:solidFill>
                  <a:schemeClr val="tx1"/>
                </a:solidFill>
              </a:rPr>
              <a:t> Mittal</a:t>
            </a:r>
          </a:p>
          <a:p>
            <a:r>
              <a:rPr lang="en-US" sz="2800" dirty="0">
                <a:solidFill>
                  <a:schemeClr val="tx1"/>
                </a:solidFill>
              </a:rPr>
              <a:t>Corporate Trainer</a:t>
            </a:r>
            <a:endParaRPr lang="en-IN" sz="28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Derived Types in Typescript</a:t>
            </a:r>
          </a:p>
        </p:txBody>
      </p:sp>
      <p:sp>
        <p:nvSpPr>
          <p:cNvPr id="9" name="Content Placeholder 2"/>
          <p:cNvSpPr>
            <a:spLocks noGrp="1"/>
          </p:cNvSpPr>
          <p:nvPr>
            <p:ph sz="quarter" idx="1"/>
          </p:nvPr>
        </p:nvSpPr>
        <p:spPr>
          <a:xfrm>
            <a:off x="251520" y="876046"/>
            <a:ext cx="3240360" cy="464722"/>
          </a:xfrm>
        </p:spPr>
        <p:txBody>
          <a:bodyPr/>
          <a:lstStyle/>
          <a:p>
            <a:r>
              <a:rPr lang="en-US" dirty="0"/>
              <a:t>Array type in </a:t>
            </a:r>
            <a:r>
              <a:rPr lang="en-US" dirty="0" err="1"/>
              <a:t>TypeScript</a:t>
            </a:r>
            <a:r>
              <a:rPr lang="en-US" dirty="0"/>
              <a:t> is now typed</a:t>
            </a:r>
          </a:p>
          <a:p>
            <a:endParaRPr lang="en-US" dirty="0"/>
          </a:p>
        </p:txBody>
      </p:sp>
      <p:sp>
        <p:nvSpPr>
          <p:cNvPr id="2" name="TextBox 1"/>
          <p:cNvSpPr txBox="1"/>
          <p:nvPr/>
        </p:nvSpPr>
        <p:spPr>
          <a:xfrm>
            <a:off x="3635896" y="894730"/>
            <a:ext cx="2201676" cy="646331"/>
          </a:xfrm>
          <a:prstGeom prst="rect">
            <a:avLst/>
          </a:prstGeom>
          <a:noFill/>
        </p:spPr>
        <p:txBody>
          <a:bodyPr wrap="square" rtlCol="0">
            <a:spAutoFit/>
          </a:bodyPr>
          <a:lstStyle/>
          <a:p>
            <a:r>
              <a:rPr lang="en-US" b="1" dirty="0"/>
              <a:t>// JavaScript Style	</a:t>
            </a:r>
          </a:p>
          <a:p>
            <a:r>
              <a:rPr lang="en-US" dirty="0"/>
              <a:t>let colors: string[]</a:t>
            </a:r>
          </a:p>
        </p:txBody>
      </p:sp>
      <p:sp>
        <p:nvSpPr>
          <p:cNvPr id="3" name="TextBox 2"/>
          <p:cNvSpPr txBox="1"/>
          <p:nvPr/>
        </p:nvSpPr>
        <p:spPr>
          <a:xfrm>
            <a:off x="323528" y="1700808"/>
            <a:ext cx="8568952" cy="646331"/>
          </a:xfrm>
          <a:prstGeom prst="rect">
            <a:avLst/>
          </a:prstGeom>
          <a:noFill/>
        </p:spPr>
        <p:txBody>
          <a:bodyPr wrap="square" rtlCol="0">
            <a:spAutoFit/>
          </a:bodyPr>
          <a:lstStyle/>
          <a:p>
            <a:r>
              <a:rPr lang="en-US" dirty="0"/>
              <a:t>Tuple is very similar to array with only difference of having the first few number of elements with predefined data type.</a:t>
            </a:r>
          </a:p>
        </p:txBody>
      </p:sp>
      <p:sp>
        <p:nvSpPr>
          <p:cNvPr id="4" name="Rectangle 3"/>
          <p:cNvSpPr/>
          <p:nvPr/>
        </p:nvSpPr>
        <p:spPr>
          <a:xfrm>
            <a:off x="395536" y="2420888"/>
            <a:ext cx="5976664" cy="4247317"/>
          </a:xfrm>
          <a:prstGeom prst="rect">
            <a:avLst/>
          </a:prstGeom>
        </p:spPr>
        <p:txBody>
          <a:bodyPr wrap="square">
            <a:spAutoFit/>
          </a:bodyPr>
          <a:lstStyle/>
          <a:p>
            <a:r>
              <a:rPr lang="en-US" b="1" dirty="0"/>
              <a:t>// tuple - </a:t>
            </a:r>
            <a:r>
              <a:rPr lang="en-US" dirty="0"/>
              <a:t>// </a:t>
            </a:r>
            <a:r>
              <a:rPr lang="en-US" dirty="0" err="1"/>
              <a:t>firstname</a:t>
            </a:r>
            <a:r>
              <a:rPr lang="en-US" dirty="0"/>
              <a:t>, </a:t>
            </a:r>
            <a:r>
              <a:rPr lang="en-US" dirty="0" err="1"/>
              <a:t>lastname</a:t>
            </a:r>
            <a:r>
              <a:rPr lang="en-US" dirty="0"/>
              <a:t>, age</a:t>
            </a:r>
            <a:endParaRPr lang="en-US" b="1" dirty="0"/>
          </a:p>
          <a:p>
            <a:r>
              <a:rPr lang="en-US" dirty="0"/>
              <a:t>let person: [string, string, number] </a:t>
            </a:r>
          </a:p>
          <a:p>
            <a:r>
              <a:rPr lang="en-US" b="1" dirty="0"/>
              <a:t>// allowed assignments string</a:t>
            </a:r>
          </a:p>
          <a:p>
            <a:r>
              <a:rPr lang="en-US" dirty="0"/>
              <a:t>person[0] = "John";</a:t>
            </a:r>
          </a:p>
          <a:p>
            <a:r>
              <a:rPr lang="en-US" b="1" dirty="0"/>
              <a:t>// allowed assignments number</a:t>
            </a:r>
          </a:p>
          <a:p>
            <a:r>
              <a:rPr lang="en-US" dirty="0"/>
              <a:t>person[2] = 28;</a:t>
            </a:r>
          </a:p>
          <a:p>
            <a:r>
              <a:rPr lang="en-US" b="1" dirty="0"/>
              <a:t>// out of know indices </a:t>
            </a:r>
          </a:p>
          <a:p>
            <a:r>
              <a:rPr lang="en-US" dirty="0"/>
              <a:t>person[3] = 1984 // outside of known indices [string | number]</a:t>
            </a:r>
          </a:p>
          <a:p>
            <a:r>
              <a:rPr lang="en-US" dirty="0"/>
              <a:t>person[4] = "Bangalore" // outside of known indices [string | number]</a:t>
            </a:r>
          </a:p>
          <a:p>
            <a:r>
              <a:rPr lang="en-US" b="1" dirty="0"/>
              <a:t>// invalid assignments;</a:t>
            </a:r>
          </a:p>
          <a:p>
            <a:r>
              <a:rPr lang="en-US" dirty="0"/>
              <a:t>person[0] = 28; // should be a string</a:t>
            </a:r>
          </a:p>
          <a:p>
            <a:r>
              <a:rPr lang="en-US" dirty="0"/>
              <a:t>person[3] = true; // only string | number as that's known to this variable</a:t>
            </a:r>
          </a:p>
        </p:txBody>
      </p:sp>
      <p:sp>
        <p:nvSpPr>
          <p:cNvPr id="5" name="TextBox 4"/>
          <p:cNvSpPr txBox="1"/>
          <p:nvPr/>
        </p:nvSpPr>
        <p:spPr>
          <a:xfrm>
            <a:off x="5148064" y="2456839"/>
            <a:ext cx="3539752" cy="1477328"/>
          </a:xfrm>
          <a:prstGeom prst="rect">
            <a:avLst/>
          </a:prstGeom>
          <a:noFill/>
          <a:ln>
            <a:solidFill>
              <a:schemeClr val="accent1"/>
            </a:solidFill>
          </a:ln>
        </p:spPr>
        <p:txBody>
          <a:bodyPr wrap="none" rtlCol="0">
            <a:spAutoFit/>
          </a:bodyPr>
          <a:lstStyle/>
          <a:p>
            <a:r>
              <a:rPr lang="en-US" b="1" dirty="0"/>
              <a:t>//</a:t>
            </a:r>
            <a:r>
              <a:rPr lang="en-US" b="1" dirty="0" err="1"/>
              <a:t>Destructuring</a:t>
            </a:r>
            <a:r>
              <a:rPr lang="en-US" b="1" dirty="0"/>
              <a:t> support</a:t>
            </a:r>
          </a:p>
          <a:p>
            <a:r>
              <a:rPr lang="en-US" dirty="0" err="1"/>
              <a:t>var</a:t>
            </a:r>
            <a:r>
              <a:rPr lang="en-US" dirty="0"/>
              <a:t> </a:t>
            </a:r>
            <a:r>
              <a:rPr lang="en-US" dirty="0" err="1"/>
              <a:t>nameNumber</a:t>
            </a:r>
            <a:r>
              <a:rPr lang="en-US" dirty="0"/>
              <a:t>: [string, number];</a:t>
            </a:r>
          </a:p>
          <a:p>
            <a:r>
              <a:rPr lang="nl-NL" dirty="0" err="1"/>
              <a:t>nameNumber</a:t>
            </a:r>
            <a:r>
              <a:rPr lang="nl-NL" dirty="0"/>
              <a:t> = ['Jenny', 8675309];</a:t>
            </a:r>
          </a:p>
          <a:p>
            <a:endParaRPr lang="nl-NL" dirty="0"/>
          </a:p>
          <a:p>
            <a:r>
              <a:rPr lang="nl-NL" dirty="0"/>
              <a:t>var [name, </a:t>
            </a:r>
            <a:r>
              <a:rPr lang="nl-NL" dirty="0" err="1"/>
              <a:t>num</a:t>
            </a:r>
            <a:r>
              <a:rPr lang="nl-NL" dirty="0"/>
              <a:t>] = </a:t>
            </a:r>
            <a:r>
              <a:rPr lang="nl-NL" dirty="0" err="1"/>
              <a:t>nameNumber</a:t>
            </a:r>
            <a:r>
              <a:rPr lang="nl-NL" dirty="0"/>
              <a:t>;</a:t>
            </a:r>
            <a:endParaRPr lang="en-US" dirty="0"/>
          </a:p>
        </p:txBody>
      </p:sp>
      <p:sp>
        <p:nvSpPr>
          <p:cNvPr id="8" name="Rectangle 7"/>
          <p:cNvSpPr/>
          <p:nvPr/>
        </p:nvSpPr>
        <p:spPr>
          <a:xfrm>
            <a:off x="5940152" y="908720"/>
            <a:ext cx="2413802" cy="646331"/>
          </a:xfrm>
          <a:prstGeom prst="rect">
            <a:avLst/>
          </a:prstGeom>
        </p:spPr>
        <p:txBody>
          <a:bodyPr wrap="none">
            <a:spAutoFit/>
          </a:bodyPr>
          <a:lstStyle/>
          <a:p>
            <a:r>
              <a:rPr lang="en-US" b="1" dirty="0"/>
              <a:t>//Generic Style</a:t>
            </a:r>
          </a:p>
          <a:p>
            <a:r>
              <a:rPr lang="en-US" dirty="0"/>
              <a:t>let colors: Array&lt;string&gt;</a:t>
            </a:r>
          </a:p>
        </p:txBody>
      </p:sp>
    </p:spTree>
    <p:extLst>
      <p:ext uri="{BB962C8B-B14F-4D97-AF65-F5344CB8AC3E}">
        <p14:creationId xmlns:p14="http://schemas.microsoft.com/office/powerpoint/2010/main" val="1933767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err="1"/>
              <a:t>Enum</a:t>
            </a:r>
            <a:endParaRPr lang="en-US" dirty="0"/>
          </a:p>
        </p:txBody>
      </p:sp>
      <p:sp>
        <p:nvSpPr>
          <p:cNvPr id="9" name="Content Placeholder 2"/>
          <p:cNvSpPr>
            <a:spLocks noGrp="1"/>
          </p:cNvSpPr>
          <p:nvPr>
            <p:ph sz="quarter" idx="1"/>
          </p:nvPr>
        </p:nvSpPr>
        <p:spPr>
          <a:xfrm>
            <a:off x="611560" y="1052736"/>
            <a:ext cx="7848872" cy="5400600"/>
          </a:xfrm>
        </p:spPr>
        <p:txBody>
          <a:bodyPr/>
          <a:lstStyle/>
          <a:p>
            <a:pPr marL="400050" lvl="1" indent="0">
              <a:buNone/>
            </a:pPr>
            <a:r>
              <a:rPr lang="en-US" sz="1800" dirty="0" err="1"/>
              <a:t>enum</a:t>
            </a:r>
            <a:r>
              <a:rPr lang="en-US" sz="1800" dirty="0"/>
              <a:t> Weekdays {</a:t>
            </a:r>
          </a:p>
          <a:p>
            <a:pPr marL="400050" lvl="1" indent="0">
              <a:buNone/>
            </a:pPr>
            <a:r>
              <a:rPr lang="en-US" sz="1800" dirty="0"/>
              <a:t>    Sunday,</a:t>
            </a:r>
          </a:p>
          <a:p>
            <a:pPr marL="400050" lvl="1" indent="0">
              <a:buNone/>
            </a:pPr>
            <a:r>
              <a:rPr lang="en-US" sz="1800" dirty="0"/>
              <a:t>    Monday,</a:t>
            </a:r>
          </a:p>
          <a:p>
            <a:pPr marL="400050" lvl="1" indent="0">
              <a:buNone/>
            </a:pPr>
            <a:r>
              <a:rPr lang="en-US" sz="1800" dirty="0"/>
              <a:t>    Tuesday,</a:t>
            </a:r>
          </a:p>
          <a:p>
            <a:pPr marL="400050" lvl="1" indent="0">
              <a:buNone/>
            </a:pPr>
            <a:r>
              <a:rPr lang="en-US" sz="1800" dirty="0"/>
              <a:t>    Wednesday,</a:t>
            </a:r>
          </a:p>
          <a:p>
            <a:pPr marL="400050" lvl="1" indent="0">
              <a:buNone/>
            </a:pPr>
            <a:r>
              <a:rPr lang="en-US" sz="1800" dirty="0"/>
              <a:t>    Thursday,</a:t>
            </a:r>
          </a:p>
          <a:p>
            <a:pPr marL="400050" lvl="1" indent="0">
              <a:buNone/>
            </a:pPr>
            <a:r>
              <a:rPr lang="en-US" sz="1800" dirty="0"/>
              <a:t>    Friday,</a:t>
            </a:r>
          </a:p>
          <a:p>
            <a:pPr marL="400050" lvl="1" indent="0">
              <a:buNone/>
            </a:pPr>
            <a:r>
              <a:rPr lang="en-US" sz="1800" dirty="0"/>
              <a:t>    Saturday</a:t>
            </a:r>
          </a:p>
          <a:p>
            <a:pPr marL="400050" lvl="1" indent="0">
              <a:buNone/>
            </a:pPr>
            <a:r>
              <a:rPr lang="en-US" sz="1800" dirty="0"/>
              <a:t>}</a:t>
            </a:r>
          </a:p>
          <a:p>
            <a:r>
              <a:rPr lang="en-US" dirty="0"/>
              <a:t>// get the weekday number</a:t>
            </a:r>
          </a:p>
          <a:p>
            <a:pPr marL="400050" lvl="1" indent="0">
              <a:buNone/>
            </a:pPr>
            <a:r>
              <a:rPr lang="en-US" sz="1800" dirty="0" err="1"/>
              <a:t>console.log</a:t>
            </a:r>
            <a:r>
              <a:rPr lang="en-US" sz="1800" dirty="0"/>
              <a:t>(</a:t>
            </a:r>
            <a:r>
              <a:rPr lang="en-US" sz="1800" dirty="0" err="1"/>
              <a:t>Weekdays.Monday</a:t>
            </a:r>
            <a:r>
              <a:rPr lang="en-US" sz="1800" dirty="0"/>
              <a:t>);</a:t>
            </a:r>
          </a:p>
          <a:p>
            <a:endParaRPr lang="en-US" dirty="0"/>
          </a:p>
          <a:p>
            <a:r>
              <a:rPr lang="en-US" dirty="0"/>
              <a:t>// get the weekday name as string</a:t>
            </a:r>
          </a:p>
          <a:p>
            <a:pPr marL="0" indent="0">
              <a:buNone/>
            </a:pPr>
            <a:r>
              <a:rPr lang="en-US" dirty="0"/>
              <a:t>        </a:t>
            </a:r>
            <a:r>
              <a:rPr lang="en-US" dirty="0" err="1"/>
              <a:t>console.log</a:t>
            </a:r>
            <a:r>
              <a:rPr lang="en-US" dirty="0"/>
              <a:t>(Weekdays[</a:t>
            </a:r>
            <a:r>
              <a:rPr lang="en-US" dirty="0" err="1"/>
              <a:t>Weekdays.Monday</a:t>
            </a:r>
            <a:r>
              <a:rPr lang="en-US" dirty="0"/>
              <a:t>]);</a:t>
            </a:r>
            <a:endParaRPr lang="en-US" sz="2000" dirty="0">
              <a:effectLst/>
            </a:endParaRPr>
          </a:p>
        </p:txBody>
      </p:sp>
    </p:spTree>
    <p:extLst>
      <p:ext uri="{BB962C8B-B14F-4D97-AF65-F5344CB8AC3E}">
        <p14:creationId xmlns:p14="http://schemas.microsoft.com/office/powerpoint/2010/main" val="546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Any</a:t>
            </a:r>
          </a:p>
        </p:txBody>
      </p:sp>
      <p:sp>
        <p:nvSpPr>
          <p:cNvPr id="9" name="Content Placeholder 2"/>
          <p:cNvSpPr>
            <a:spLocks noGrp="1"/>
          </p:cNvSpPr>
          <p:nvPr>
            <p:ph sz="quarter" idx="1"/>
          </p:nvPr>
        </p:nvSpPr>
        <p:spPr>
          <a:xfrm>
            <a:off x="611560" y="1052736"/>
            <a:ext cx="7848872" cy="1296144"/>
          </a:xfrm>
        </p:spPr>
        <p:txBody>
          <a:bodyPr/>
          <a:lstStyle/>
          <a:p>
            <a:r>
              <a:rPr lang="en-US" dirty="0"/>
              <a:t>When we say that </a:t>
            </a:r>
            <a:r>
              <a:rPr lang="en-US" dirty="0" err="1"/>
              <a:t>TypeScript</a:t>
            </a:r>
            <a:r>
              <a:rPr lang="en-US" dirty="0"/>
              <a:t> is an extension of JavaScript, there should be some flexibility also like JavaScript. </a:t>
            </a:r>
          </a:p>
          <a:p>
            <a:r>
              <a:rPr lang="en-US" dirty="0"/>
              <a:t>With </a:t>
            </a:r>
            <a:r>
              <a:rPr lang="en-US" b="1" dirty="0"/>
              <a:t>“any”</a:t>
            </a:r>
            <a:r>
              <a:rPr lang="en-US" dirty="0"/>
              <a:t> type, we get that, where we can store any type of data, while remaining within </a:t>
            </a:r>
            <a:r>
              <a:rPr lang="en-US" dirty="0" err="1"/>
              <a:t>TypeScript</a:t>
            </a:r>
            <a:r>
              <a:rPr lang="en-US" dirty="0"/>
              <a:t> bounds.</a:t>
            </a:r>
            <a:endParaRPr lang="it-IT" dirty="0"/>
          </a:p>
        </p:txBody>
      </p:sp>
      <p:sp>
        <p:nvSpPr>
          <p:cNvPr id="2" name="TextBox 1"/>
          <p:cNvSpPr txBox="1"/>
          <p:nvPr/>
        </p:nvSpPr>
        <p:spPr>
          <a:xfrm>
            <a:off x="2587538" y="2348880"/>
            <a:ext cx="2585964" cy="2308324"/>
          </a:xfrm>
          <a:prstGeom prst="rect">
            <a:avLst/>
          </a:prstGeom>
          <a:noFill/>
        </p:spPr>
        <p:txBody>
          <a:bodyPr wrap="none" rtlCol="0">
            <a:spAutoFit/>
          </a:bodyPr>
          <a:lstStyle/>
          <a:p>
            <a:r>
              <a:rPr lang="en-US" dirty="0"/>
              <a:t>// </a:t>
            </a:r>
            <a:r>
              <a:rPr lang="en-US" dirty="0" err="1"/>
              <a:t>initialised</a:t>
            </a:r>
            <a:r>
              <a:rPr lang="en-US" dirty="0"/>
              <a:t> with number</a:t>
            </a:r>
          </a:p>
          <a:p>
            <a:r>
              <a:rPr lang="en-US" dirty="0"/>
              <a:t>let </a:t>
            </a:r>
            <a:r>
              <a:rPr lang="en-US" dirty="0" err="1"/>
              <a:t>someData</a:t>
            </a:r>
            <a:r>
              <a:rPr lang="en-US" dirty="0"/>
              <a:t>: any = 30;</a:t>
            </a:r>
          </a:p>
          <a:p>
            <a:endParaRPr lang="en-US" dirty="0"/>
          </a:p>
          <a:p>
            <a:r>
              <a:rPr lang="en-US" dirty="0"/>
              <a:t>// can store string</a:t>
            </a:r>
          </a:p>
          <a:p>
            <a:r>
              <a:rPr lang="en-US" dirty="0" err="1"/>
              <a:t>someData</a:t>
            </a:r>
            <a:r>
              <a:rPr lang="en-US" dirty="0"/>
              <a:t> = "John Doe";</a:t>
            </a:r>
          </a:p>
          <a:p>
            <a:endParaRPr lang="en-US" dirty="0"/>
          </a:p>
          <a:p>
            <a:r>
              <a:rPr lang="en-US" dirty="0"/>
              <a:t>// can store </a:t>
            </a:r>
            <a:r>
              <a:rPr lang="en-US" dirty="0" err="1"/>
              <a:t>boolean</a:t>
            </a:r>
            <a:r>
              <a:rPr lang="en-US" dirty="0"/>
              <a:t> too</a:t>
            </a:r>
          </a:p>
          <a:p>
            <a:r>
              <a:rPr lang="en-US" dirty="0" err="1"/>
              <a:t>someData</a:t>
            </a:r>
            <a:r>
              <a:rPr lang="en-US" dirty="0"/>
              <a:t> = false;</a:t>
            </a:r>
          </a:p>
        </p:txBody>
      </p:sp>
    </p:spTree>
    <p:extLst>
      <p:ext uri="{BB962C8B-B14F-4D97-AF65-F5344CB8AC3E}">
        <p14:creationId xmlns:p14="http://schemas.microsoft.com/office/powerpoint/2010/main" val="2032095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Template Strings</a:t>
            </a:r>
          </a:p>
        </p:txBody>
      </p:sp>
      <p:sp>
        <p:nvSpPr>
          <p:cNvPr id="9" name="Content Placeholder 2"/>
          <p:cNvSpPr>
            <a:spLocks noGrp="1"/>
          </p:cNvSpPr>
          <p:nvPr>
            <p:ph sz="quarter" idx="1"/>
          </p:nvPr>
        </p:nvSpPr>
        <p:spPr>
          <a:xfrm>
            <a:off x="611560" y="1052735"/>
            <a:ext cx="7992888" cy="2089973"/>
          </a:xfrm>
        </p:spPr>
        <p:txBody>
          <a:bodyPr/>
          <a:lstStyle/>
          <a:p>
            <a:r>
              <a:rPr lang="en-US" dirty="0"/>
              <a:t>Syntactically these are strings that use </a:t>
            </a:r>
            <a:r>
              <a:rPr lang="en-US" dirty="0" err="1"/>
              <a:t>backticks</a:t>
            </a:r>
            <a:r>
              <a:rPr lang="en-US" dirty="0"/>
              <a:t> ( i.e. ` ) instead of single (') or double (") quotes</a:t>
            </a:r>
            <a:br>
              <a:rPr lang="en-US" dirty="0"/>
            </a:br>
            <a:r>
              <a:rPr lang="en-US" b="1" dirty="0"/>
              <a:t>String Interpolation</a:t>
            </a:r>
          </a:p>
          <a:p>
            <a:r>
              <a:rPr lang="en-US" dirty="0"/>
              <a:t>Another common use case is when you want to generate some string out of some static strings + some variables.</a:t>
            </a:r>
          </a:p>
          <a:p>
            <a:r>
              <a:rPr lang="en-US" dirty="0"/>
              <a:t>Note that any placeholder inside the interpolation (${ and }) is treated as a JavaScript expression and evaluated as such</a:t>
            </a:r>
          </a:p>
          <a:p>
            <a:endParaRPr lang="en-US" dirty="0"/>
          </a:p>
          <a:p>
            <a:endParaRPr lang="en-US" dirty="0"/>
          </a:p>
        </p:txBody>
      </p:sp>
      <p:sp>
        <p:nvSpPr>
          <p:cNvPr id="2" name="TextBox 1"/>
          <p:cNvSpPr txBox="1"/>
          <p:nvPr/>
        </p:nvSpPr>
        <p:spPr>
          <a:xfrm>
            <a:off x="2483768" y="3142709"/>
            <a:ext cx="3481594" cy="646331"/>
          </a:xfrm>
          <a:prstGeom prst="rect">
            <a:avLst/>
          </a:prstGeom>
          <a:noFill/>
        </p:spPr>
        <p:txBody>
          <a:bodyPr wrap="none" rtlCol="0">
            <a:spAutoFit/>
          </a:bodyPr>
          <a:lstStyle/>
          <a:p>
            <a:r>
              <a:rPr lang="en-US" dirty="0" err="1"/>
              <a:t>var</a:t>
            </a:r>
            <a:r>
              <a:rPr lang="en-US" dirty="0"/>
              <a:t> html = '&lt;div&gt;' + lyrics + '&lt;/div&gt;';</a:t>
            </a:r>
          </a:p>
          <a:p>
            <a:r>
              <a:rPr lang="en-US" dirty="0" err="1"/>
              <a:t>var</a:t>
            </a:r>
            <a:r>
              <a:rPr lang="en-US" dirty="0"/>
              <a:t> html = `&lt;div&gt;${lyrics}&lt;/div&gt;`;</a:t>
            </a:r>
          </a:p>
        </p:txBody>
      </p:sp>
      <p:sp>
        <p:nvSpPr>
          <p:cNvPr id="5" name="Content Placeholder 2"/>
          <p:cNvSpPr txBox="1">
            <a:spLocks/>
          </p:cNvSpPr>
          <p:nvPr/>
        </p:nvSpPr>
        <p:spPr bwMode="auto">
          <a:xfrm>
            <a:off x="755576" y="3931315"/>
            <a:ext cx="2448272" cy="36178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sz="1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Courier New" pitchFamily="49" charset="0"/>
              <a:buChar char="o"/>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t>Multiline Strings </a:t>
            </a:r>
            <a:endParaRPr lang="en-US" dirty="0"/>
          </a:p>
        </p:txBody>
      </p:sp>
      <p:sp>
        <p:nvSpPr>
          <p:cNvPr id="3" name="TextBox 2"/>
          <p:cNvSpPr txBox="1"/>
          <p:nvPr/>
        </p:nvSpPr>
        <p:spPr>
          <a:xfrm>
            <a:off x="2439326" y="4436116"/>
            <a:ext cx="6369436" cy="2031325"/>
          </a:xfrm>
          <a:prstGeom prst="rect">
            <a:avLst/>
          </a:prstGeom>
          <a:noFill/>
        </p:spPr>
        <p:txBody>
          <a:bodyPr wrap="none" rtlCol="0">
            <a:spAutoFit/>
          </a:bodyPr>
          <a:lstStyle/>
          <a:p>
            <a:r>
              <a:rPr lang="en-US" dirty="0" err="1"/>
              <a:t>var</a:t>
            </a:r>
            <a:r>
              <a:rPr lang="en-US" dirty="0"/>
              <a:t> lyrics = "Never </a:t>
            </a:r>
            <a:r>
              <a:rPr lang="en-US" dirty="0" err="1"/>
              <a:t>gonna</a:t>
            </a:r>
            <a:r>
              <a:rPr lang="en-US" dirty="0"/>
              <a:t> give you up \</a:t>
            </a:r>
          </a:p>
          <a:p>
            <a:r>
              <a:rPr lang="en-US" dirty="0"/>
              <a:t>\</a:t>
            </a:r>
            <a:r>
              <a:rPr lang="en-US" dirty="0" err="1"/>
              <a:t>nNever</a:t>
            </a:r>
            <a:r>
              <a:rPr lang="en-US" dirty="0"/>
              <a:t> </a:t>
            </a:r>
            <a:r>
              <a:rPr lang="en-US" dirty="0" err="1"/>
              <a:t>gonna</a:t>
            </a:r>
            <a:r>
              <a:rPr lang="en-US" dirty="0"/>
              <a:t> let you down";</a:t>
            </a:r>
          </a:p>
          <a:p>
            <a:endParaRPr lang="en-US" dirty="0"/>
          </a:p>
          <a:p>
            <a:r>
              <a:rPr lang="en-US" dirty="0" err="1"/>
              <a:t>var</a:t>
            </a:r>
            <a:r>
              <a:rPr lang="en-US" dirty="0"/>
              <a:t> lyrics = `Never </a:t>
            </a:r>
            <a:r>
              <a:rPr lang="en-US" dirty="0" err="1"/>
              <a:t>gonna</a:t>
            </a:r>
            <a:r>
              <a:rPr lang="en-US" dirty="0"/>
              <a:t> give you up</a:t>
            </a:r>
          </a:p>
          <a:p>
            <a:r>
              <a:rPr lang="en-US" dirty="0"/>
              <a:t>Never </a:t>
            </a:r>
            <a:r>
              <a:rPr lang="en-US" dirty="0" err="1"/>
              <a:t>gonna</a:t>
            </a:r>
            <a:r>
              <a:rPr lang="en-US" dirty="0"/>
              <a:t> let you down`;</a:t>
            </a:r>
          </a:p>
          <a:p>
            <a:r>
              <a:rPr lang="en-US" dirty="0" err="1"/>
              <a:t>console.log</a:t>
            </a:r>
            <a:r>
              <a:rPr lang="en-US" dirty="0"/>
              <a:t>(`Your favorite color is ${color} and lyrics are ${lyrics}`);</a:t>
            </a:r>
          </a:p>
          <a:p>
            <a:endParaRPr lang="en-US" dirty="0"/>
          </a:p>
        </p:txBody>
      </p:sp>
    </p:spTree>
    <p:extLst>
      <p:ext uri="{BB962C8B-B14F-4D97-AF65-F5344CB8AC3E}">
        <p14:creationId xmlns:p14="http://schemas.microsoft.com/office/powerpoint/2010/main" val="41199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Generics</a:t>
            </a:r>
          </a:p>
        </p:txBody>
      </p:sp>
      <p:sp>
        <p:nvSpPr>
          <p:cNvPr id="9" name="Content Placeholder 2"/>
          <p:cNvSpPr>
            <a:spLocks noGrp="1"/>
          </p:cNvSpPr>
          <p:nvPr>
            <p:ph sz="quarter" idx="1"/>
          </p:nvPr>
        </p:nvSpPr>
        <p:spPr>
          <a:xfrm>
            <a:off x="2555776" y="404664"/>
            <a:ext cx="5256584" cy="6048673"/>
          </a:xfrm>
        </p:spPr>
        <p:txBody>
          <a:bodyPr/>
          <a:lstStyle/>
          <a:p>
            <a:pPr marL="0" indent="0">
              <a:buNone/>
            </a:pPr>
            <a:r>
              <a:rPr lang="en-US" dirty="0"/>
              <a:t>function reverse&lt;T&gt;(items: T[]): T[] {</a:t>
            </a:r>
          </a:p>
          <a:p>
            <a:pPr marL="0" indent="0">
              <a:buNone/>
            </a:pPr>
            <a:r>
              <a:rPr lang="en-US" dirty="0"/>
              <a:t>    var </a:t>
            </a:r>
            <a:r>
              <a:rPr lang="en-US" dirty="0" err="1"/>
              <a:t>toreturn:T</a:t>
            </a:r>
            <a:r>
              <a:rPr lang="en-US"/>
              <a:t>[] </a:t>
            </a:r>
            <a:r>
              <a:rPr lang="en-US" dirty="0"/>
              <a:t>= [];</a:t>
            </a:r>
          </a:p>
          <a:p>
            <a:pPr marL="0" indent="0">
              <a:buNone/>
            </a:pPr>
            <a:r>
              <a:rPr lang="en-US" dirty="0"/>
              <a:t>    for (let </a:t>
            </a:r>
            <a:r>
              <a:rPr lang="en-US" dirty="0" err="1"/>
              <a:t>i</a:t>
            </a:r>
            <a:r>
              <a:rPr lang="en-US" dirty="0"/>
              <a:t> = </a:t>
            </a:r>
            <a:r>
              <a:rPr lang="en-US" dirty="0" err="1"/>
              <a:t>items.length</a:t>
            </a:r>
            <a:r>
              <a:rPr lang="en-US" dirty="0"/>
              <a:t> - 1; </a:t>
            </a:r>
            <a:r>
              <a:rPr lang="en-US" dirty="0" err="1"/>
              <a:t>i</a:t>
            </a:r>
            <a:r>
              <a:rPr lang="en-US" dirty="0"/>
              <a:t> &gt;= 0; </a:t>
            </a:r>
            <a:r>
              <a:rPr lang="en-US" dirty="0" err="1"/>
              <a:t>i</a:t>
            </a:r>
            <a:r>
              <a:rPr lang="en-US" dirty="0"/>
              <a:t>--) {</a:t>
            </a:r>
          </a:p>
          <a:p>
            <a:pPr marL="0" indent="0">
              <a:buNone/>
            </a:pPr>
            <a:r>
              <a:rPr lang="en-US" dirty="0"/>
              <a:t>        </a:t>
            </a:r>
            <a:r>
              <a:rPr lang="en-US" dirty="0" err="1"/>
              <a:t>toreturn.push</a:t>
            </a:r>
            <a:r>
              <a:rPr lang="en-US" dirty="0"/>
              <a:t>(items[</a:t>
            </a:r>
            <a:r>
              <a:rPr lang="en-US" dirty="0" err="1"/>
              <a:t>i</a:t>
            </a:r>
            <a:r>
              <a:rPr lang="en-US" dirty="0"/>
              <a:t>]);</a:t>
            </a:r>
          </a:p>
          <a:p>
            <a:pPr marL="0" indent="0">
              <a:buNone/>
            </a:pPr>
            <a:r>
              <a:rPr lang="de-DE" dirty="0"/>
              <a:t>    }</a:t>
            </a:r>
          </a:p>
          <a:p>
            <a:pPr marL="0" indent="0">
              <a:buNone/>
            </a:pPr>
            <a:r>
              <a:rPr lang="de-DE" dirty="0"/>
              <a:t>    </a:t>
            </a:r>
            <a:r>
              <a:rPr lang="de-DE" dirty="0" err="1"/>
              <a:t>return</a:t>
            </a:r>
            <a:r>
              <a:rPr lang="de-DE" dirty="0"/>
              <a:t> </a:t>
            </a:r>
            <a:r>
              <a:rPr lang="de-DE" dirty="0" err="1"/>
              <a:t>toreturn</a:t>
            </a:r>
            <a:r>
              <a:rPr lang="de-DE" dirty="0"/>
              <a:t>;</a:t>
            </a:r>
          </a:p>
          <a:p>
            <a:pPr marL="0" indent="0">
              <a:buNone/>
            </a:pPr>
            <a:r>
              <a:rPr lang="de-DE" dirty="0"/>
              <a:t>}</a:t>
            </a:r>
          </a:p>
          <a:p>
            <a:pPr marL="0" indent="0">
              <a:buNone/>
            </a:pPr>
            <a:endParaRPr lang="de-DE" dirty="0"/>
          </a:p>
          <a:p>
            <a:pPr marL="0" indent="0">
              <a:buNone/>
            </a:pPr>
            <a:r>
              <a:rPr lang="pt-BR" dirty="0"/>
              <a:t>var </a:t>
            </a:r>
            <a:r>
              <a:rPr lang="pt-BR" dirty="0" err="1"/>
              <a:t>sample</a:t>
            </a:r>
            <a:r>
              <a:rPr lang="pt-BR" dirty="0"/>
              <a:t> = [1, 2, 3];</a:t>
            </a:r>
          </a:p>
          <a:p>
            <a:pPr marL="0" indent="0">
              <a:buNone/>
            </a:pPr>
            <a:r>
              <a:rPr lang="pt-BR" dirty="0"/>
              <a:t>var </a:t>
            </a:r>
            <a:r>
              <a:rPr lang="pt-BR" dirty="0" err="1"/>
              <a:t>reversed</a:t>
            </a:r>
            <a:r>
              <a:rPr lang="pt-BR" dirty="0"/>
              <a:t> = reverse(</a:t>
            </a:r>
            <a:r>
              <a:rPr lang="pt-BR" dirty="0" err="1"/>
              <a:t>sample</a:t>
            </a:r>
            <a:r>
              <a:rPr lang="pt-BR" dirty="0"/>
              <a:t>);</a:t>
            </a:r>
          </a:p>
          <a:p>
            <a:pPr marL="0" indent="0">
              <a:buNone/>
            </a:pPr>
            <a:r>
              <a:rPr lang="pt-BR" dirty="0" err="1"/>
              <a:t>console.log</a:t>
            </a:r>
            <a:r>
              <a:rPr lang="pt-BR" dirty="0"/>
              <a:t>(</a:t>
            </a:r>
            <a:r>
              <a:rPr lang="pt-BR" dirty="0" err="1"/>
              <a:t>reversed</a:t>
            </a:r>
            <a:r>
              <a:rPr lang="pt-BR" dirty="0"/>
              <a:t>); // 3,2,1</a:t>
            </a:r>
          </a:p>
          <a:p>
            <a:pPr marL="0" indent="0">
              <a:buNone/>
            </a:pPr>
            <a:endParaRPr lang="pt-BR" dirty="0"/>
          </a:p>
          <a:p>
            <a:pPr marL="0" indent="0">
              <a:buNone/>
            </a:pPr>
            <a:r>
              <a:rPr lang="pt-BR" dirty="0"/>
              <a:t>// </a:t>
            </a:r>
            <a:r>
              <a:rPr lang="pt-BR" dirty="0" err="1"/>
              <a:t>Safety</a:t>
            </a:r>
            <a:r>
              <a:rPr lang="pt-BR" dirty="0"/>
              <a:t>!</a:t>
            </a:r>
          </a:p>
          <a:p>
            <a:pPr marL="0" indent="0">
              <a:buNone/>
            </a:pPr>
            <a:r>
              <a:rPr lang="en-US" dirty="0"/>
              <a:t>reversed[0] = '1';     // Error!</a:t>
            </a:r>
          </a:p>
          <a:p>
            <a:pPr marL="0" indent="0">
              <a:buNone/>
            </a:pPr>
            <a:r>
              <a:rPr lang="en-US" dirty="0"/>
              <a:t>reversed = ['1', '2']; // Error!</a:t>
            </a:r>
          </a:p>
          <a:p>
            <a:pPr marL="0" indent="0">
              <a:buNone/>
            </a:pPr>
            <a:endParaRPr lang="en-US" dirty="0"/>
          </a:p>
          <a:p>
            <a:pPr marL="0" indent="0">
              <a:buNone/>
            </a:pPr>
            <a:r>
              <a:rPr lang="en-US" dirty="0"/>
              <a:t>reversed[0] = 1;       // Okay</a:t>
            </a:r>
          </a:p>
          <a:p>
            <a:pPr marL="0" indent="0">
              <a:buNone/>
            </a:pPr>
            <a:r>
              <a:rPr lang="pt-BR" dirty="0" err="1"/>
              <a:t>reversed</a:t>
            </a:r>
            <a:r>
              <a:rPr lang="pt-BR" dirty="0"/>
              <a:t> = [1, 2];     // </a:t>
            </a:r>
            <a:r>
              <a:rPr lang="pt-BR" dirty="0" err="1"/>
              <a:t>Okay</a:t>
            </a:r>
            <a:endParaRPr lang="en-US" dirty="0"/>
          </a:p>
        </p:txBody>
      </p:sp>
    </p:spTree>
    <p:extLst>
      <p:ext uri="{BB962C8B-B14F-4D97-AF65-F5344CB8AC3E}">
        <p14:creationId xmlns:p14="http://schemas.microsoft.com/office/powerpoint/2010/main" val="178068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Union Type</a:t>
            </a:r>
          </a:p>
        </p:txBody>
      </p:sp>
      <p:sp>
        <p:nvSpPr>
          <p:cNvPr id="9" name="Content Placeholder 2"/>
          <p:cNvSpPr>
            <a:spLocks noGrp="1"/>
          </p:cNvSpPr>
          <p:nvPr>
            <p:ph sz="quarter" idx="1"/>
          </p:nvPr>
        </p:nvSpPr>
        <p:spPr>
          <a:xfrm>
            <a:off x="611560" y="1052735"/>
            <a:ext cx="7992888" cy="2089973"/>
          </a:xfrm>
        </p:spPr>
        <p:txBody>
          <a:bodyPr/>
          <a:lstStyle/>
          <a:p>
            <a:r>
              <a:rPr lang="en-US" dirty="0"/>
              <a:t>Quite commonly in JavaScript you want to allow a property to be one of multiple types e.g. </a:t>
            </a:r>
            <a:r>
              <a:rPr lang="en-US" i="1" dirty="0"/>
              <a:t>a string or a number</a:t>
            </a:r>
            <a:r>
              <a:rPr lang="en-US" dirty="0"/>
              <a:t>. </a:t>
            </a:r>
          </a:p>
          <a:p>
            <a:r>
              <a:rPr lang="en-US" dirty="0"/>
              <a:t>This is where the </a:t>
            </a:r>
            <a:r>
              <a:rPr lang="en-US" i="1" dirty="0"/>
              <a:t>union type</a:t>
            </a:r>
            <a:r>
              <a:rPr lang="en-US" dirty="0"/>
              <a:t> (denoted by | in a type annotation e.g. </a:t>
            </a:r>
            <a:r>
              <a:rPr lang="en-US" dirty="0" err="1"/>
              <a:t>string|number</a:t>
            </a:r>
            <a:r>
              <a:rPr lang="en-US" dirty="0"/>
              <a:t>) comes in handy.</a:t>
            </a:r>
          </a:p>
        </p:txBody>
      </p:sp>
      <p:sp>
        <p:nvSpPr>
          <p:cNvPr id="2" name="TextBox 1"/>
          <p:cNvSpPr txBox="1"/>
          <p:nvPr/>
        </p:nvSpPr>
        <p:spPr>
          <a:xfrm>
            <a:off x="1844683" y="2636912"/>
            <a:ext cx="5597173" cy="2862322"/>
          </a:xfrm>
          <a:prstGeom prst="rect">
            <a:avLst/>
          </a:prstGeom>
          <a:noFill/>
        </p:spPr>
        <p:txBody>
          <a:bodyPr wrap="none" rtlCol="0">
            <a:spAutoFit/>
          </a:bodyPr>
          <a:lstStyle/>
          <a:p>
            <a:r>
              <a:rPr lang="en-US" dirty="0"/>
              <a:t>function </a:t>
            </a:r>
            <a:r>
              <a:rPr lang="en-US" dirty="0" err="1"/>
              <a:t>formatCommandline</a:t>
            </a:r>
            <a:r>
              <a:rPr lang="en-US" dirty="0"/>
              <a:t>(command: string[]|string) {</a:t>
            </a:r>
          </a:p>
          <a:p>
            <a:r>
              <a:rPr lang="tr-TR" dirty="0"/>
              <a:t>    var </a:t>
            </a:r>
            <a:r>
              <a:rPr lang="tr-TR" dirty="0" err="1"/>
              <a:t>line</a:t>
            </a:r>
            <a:r>
              <a:rPr lang="tr-TR" dirty="0"/>
              <a:t> = '';</a:t>
            </a:r>
          </a:p>
          <a:p>
            <a:r>
              <a:rPr lang="tr-TR" dirty="0"/>
              <a:t>    </a:t>
            </a:r>
            <a:r>
              <a:rPr lang="tr-TR" dirty="0" err="1"/>
              <a:t>if</a:t>
            </a:r>
            <a:r>
              <a:rPr lang="tr-TR" dirty="0"/>
              <a:t> (</a:t>
            </a:r>
            <a:r>
              <a:rPr lang="tr-TR" dirty="0" err="1"/>
              <a:t>typeof</a:t>
            </a:r>
            <a:r>
              <a:rPr lang="tr-TR" dirty="0"/>
              <a:t> </a:t>
            </a:r>
            <a:r>
              <a:rPr lang="tr-TR" dirty="0" err="1"/>
              <a:t>command</a:t>
            </a:r>
            <a:r>
              <a:rPr lang="tr-TR" dirty="0"/>
              <a:t> === '</a:t>
            </a:r>
            <a:r>
              <a:rPr lang="tr-TR" dirty="0" err="1"/>
              <a:t>string</a:t>
            </a:r>
            <a:r>
              <a:rPr lang="tr-TR" dirty="0"/>
              <a:t>') {</a:t>
            </a:r>
          </a:p>
          <a:p>
            <a:r>
              <a:rPr lang="it-IT" dirty="0"/>
              <a:t>        line = </a:t>
            </a:r>
            <a:r>
              <a:rPr lang="it-IT" dirty="0" err="1"/>
              <a:t>command.trim</a:t>
            </a:r>
            <a:r>
              <a:rPr lang="it-IT" dirty="0"/>
              <a:t>();</a:t>
            </a:r>
          </a:p>
          <a:p>
            <a:r>
              <a:rPr lang="en-US" dirty="0"/>
              <a:t>    } else {</a:t>
            </a:r>
          </a:p>
          <a:p>
            <a:r>
              <a:rPr lang="it-IT" dirty="0"/>
              <a:t>        line = </a:t>
            </a:r>
            <a:r>
              <a:rPr lang="it-IT" dirty="0" err="1"/>
              <a:t>command.join</a:t>
            </a:r>
            <a:r>
              <a:rPr lang="it-IT" dirty="0"/>
              <a:t>(' ').trim();</a:t>
            </a:r>
          </a:p>
          <a:p>
            <a:r>
              <a:rPr lang="de-DE" dirty="0"/>
              <a:t>    }</a:t>
            </a:r>
          </a:p>
          <a:p>
            <a:endParaRPr lang="de-DE" dirty="0"/>
          </a:p>
          <a:p>
            <a:r>
              <a:rPr lang="de-DE" dirty="0"/>
              <a:t>    // Do </a:t>
            </a:r>
            <a:r>
              <a:rPr lang="de-DE" dirty="0" err="1"/>
              <a:t>stuff</a:t>
            </a:r>
            <a:r>
              <a:rPr lang="de-DE" dirty="0"/>
              <a:t> </a:t>
            </a:r>
            <a:r>
              <a:rPr lang="de-DE" dirty="0" err="1"/>
              <a:t>with</a:t>
            </a:r>
            <a:r>
              <a:rPr lang="de-DE" dirty="0"/>
              <a:t> </a:t>
            </a:r>
            <a:r>
              <a:rPr lang="de-DE" dirty="0" err="1"/>
              <a:t>line</a:t>
            </a:r>
            <a:r>
              <a:rPr lang="de-DE" dirty="0"/>
              <a:t>: </a:t>
            </a:r>
            <a:r>
              <a:rPr lang="de-DE" dirty="0" err="1"/>
              <a:t>string</a:t>
            </a:r>
            <a:endParaRPr lang="de-DE" dirty="0"/>
          </a:p>
          <a:p>
            <a:r>
              <a:rPr lang="de-DE" dirty="0"/>
              <a:t>}</a:t>
            </a:r>
            <a:endParaRPr lang="en-US" dirty="0"/>
          </a:p>
        </p:txBody>
      </p:sp>
    </p:spTree>
    <p:extLst>
      <p:ext uri="{BB962C8B-B14F-4D97-AF65-F5344CB8AC3E}">
        <p14:creationId xmlns:p14="http://schemas.microsoft.com/office/powerpoint/2010/main" val="1172274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Intersection Type</a:t>
            </a:r>
          </a:p>
        </p:txBody>
      </p:sp>
      <p:sp>
        <p:nvSpPr>
          <p:cNvPr id="9" name="Content Placeholder 2"/>
          <p:cNvSpPr>
            <a:spLocks noGrp="1"/>
          </p:cNvSpPr>
          <p:nvPr>
            <p:ph sz="quarter" idx="1"/>
          </p:nvPr>
        </p:nvSpPr>
        <p:spPr>
          <a:xfrm>
            <a:off x="611560" y="1052735"/>
            <a:ext cx="7992888" cy="2089973"/>
          </a:xfrm>
        </p:spPr>
        <p:txBody>
          <a:bodyPr/>
          <a:lstStyle/>
          <a:p>
            <a:r>
              <a:rPr lang="en-US" dirty="0"/>
              <a:t>extend is a very common pattern in JavaScript where you take two objects and create a new one that has the features of both these objects. An </a:t>
            </a:r>
            <a:r>
              <a:rPr lang="en-US" b="1" dirty="0"/>
              <a:t>Intersection Type</a:t>
            </a:r>
            <a:r>
              <a:rPr lang="en-US" dirty="0"/>
              <a:t> allows you to use this pattern in a safe way as demonstrated below:</a:t>
            </a:r>
          </a:p>
        </p:txBody>
      </p:sp>
      <p:sp>
        <p:nvSpPr>
          <p:cNvPr id="2" name="TextBox 1"/>
          <p:cNvSpPr txBox="1"/>
          <p:nvPr/>
        </p:nvSpPr>
        <p:spPr>
          <a:xfrm>
            <a:off x="1637969" y="2075769"/>
            <a:ext cx="5838346" cy="4524315"/>
          </a:xfrm>
          <a:prstGeom prst="rect">
            <a:avLst/>
          </a:prstGeom>
          <a:noFill/>
        </p:spPr>
        <p:txBody>
          <a:bodyPr wrap="square" rtlCol="0">
            <a:spAutoFit/>
          </a:bodyPr>
          <a:lstStyle/>
          <a:p>
            <a:r>
              <a:rPr lang="en-US" dirty="0"/>
              <a:t>function extend&lt;T, U&gt;(first: T, second: U): T &amp; U {</a:t>
            </a:r>
          </a:p>
          <a:p>
            <a:r>
              <a:rPr lang="ro-RO" dirty="0"/>
              <a:t>    </a:t>
            </a:r>
            <a:r>
              <a:rPr lang="ro-RO" dirty="0" err="1"/>
              <a:t>let</a:t>
            </a:r>
            <a:r>
              <a:rPr lang="ro-RO" dirty="0"/>
              <a:t> </a:t>
            </a:r>
            <a:r>
              <a:rPr lang="ro-RO" dirty="0" err="1"/>
              <a:t>result</a:t>
            </a:r>
            <a:r>
              <a:rPr lang="ro-RO" dirty="0"/>
              <a:t> = &lt;T &amp; U&gt; {};</a:t>
            </a:r>
          </a:p>
          <a:p>
            <a:r>
              <a:rPr lang="ro-RO" dirty="0"/>
              <a:t>    for (</a:t>
            </a:r>
            <a:r>
              <a:rPr lang="ro-RO" dirty="0" err="1"/>
              <a:t>let</a:t>
            </a:r>
            <a:r>
              <a:rPr lang="ro-RO" dirty="0"/>
              <a:t> </a:t>
            </a:r>
            <a:r>
              <a:rPr lang="ro-RO" dirty="0" err="1"/>
              <a:t>id</a:t>
            </a:r>
            <a:r>
              <a:rPr lang="ro-RO" dirty="0"/>
              <a:t> in </a:t>
            </a:r>
            <a:r>
              <a:rPr lang="ro-RO" dirty="0" err="1"/>
              <a:t>first</a:t>
            </a:r>
            <a:r>
              <a:rPr lang="ro-RO" dirty="0"/>
              <a:t>) {</a:t>
            </a:r>
          </a:p>
          <a:p>
            <a:r>
              <a:rPr lang="en-US" dirty="0"/>
              <a:t>        result[id] = first[id];	</a:t>
            </a:r>
            <a:r>
              <a:rPr lang="de-DE" dirty="0"/>
              <a:t>}</a:t>
            </a:r>
          </a:p>
          <a:p>
            <a:r>
              <a:rPr lang="de-DE" dirty="0"/>
              <a:t>    </a:t>
            </a:r>
            <a:r>
              <a:rPr lang="de-DE" dirty="0" err="1"/>
              <a:t>for</a:t>
            </a:r>
            <a:r>
              <a:rPr lang="de-DE" dirty="0"/>
              <a:t> (</a:t>
            </a:r>
            <a:r>
              <a:rPr lang="de-DE" dirty="0" err="1"/>
              <a:t>let</a:t>
            </a:r>
            <a:r>
              <a:rPr lang="de-DE" dirty="0"/>
              <a:t> </a:t>
            </a:r>
            <a:r>
              <a:rPr lang="de-DE" dirty="0" err="1"/>
              <a:t>id</a:t>
            </a:r>
            <a:r>
              <a:rPr lang="de-DE" dirty="0"/>
              <a:t> in </a:t>
            </a:r>
            <a:r>
              <a:rPr lang="de-DE" dirty="0" err="1"/>
              <a:t>second</a:t>
            </a:r>
            <a:r>
              <a:rPr lang="de-DE" dirty="0"/>
              <a:t>) {</a:t>
            </a:r>
          </a:p>
          <a:p>
            <a:r>
              <a:rPr lang="de-DE" dirty="0"/>
              <a:t>        </a:t>
            </a:r>
            <a:r>
              <a:rPr lang="de-DE" dirty="0" err="1"/>
              <a:t>if</a:t>
            </a:r>
            <a:r>
              <a:rPr lang="de-DE" dirty="0"/>
              <a:t> (!</a:t>
            </a:r>
            <a:r>
              <a:rPr lang="de-DE" dirty="0" err="1"/>
              <a:t>result.hasOwnProperty</a:t>
            </a:r>
            <a:r>
              <a:rPr lang="de-DE" dirty="0"/>
              <a:t>(</a:t>
            </a:r>
            <a:r>
              <a:rPr lang="de-DE" dirty="0" err="1"/>
              <a:t>id</a:t>
            </a:r>
            <a:r>
              <a:rPr lang="de-DE" dirty="0"/>
              <a:t>)) {</a:t>
            </a:r>
          </a:p>
          <a:p>
            <a:r>
              <a:rPr lang="en-US" dirty="0"/>
              <a:t>            result[id] = second[id];	</a:t>
            </a:r>
            <a:r>
              <a:rPr lang="de-DE" dirty="0"/>
              <a:t>  }</a:t>
            </a:r>
          </a:p>
          <a:p>
            <a:r>
              <a:rPr lang="de-DE" dirty="0"/>
              <a:t>    }</a:t>
            </a:r>
          </a:p>
          <a:p>
            <a:r>
              <a:rPr lang="de-DE" dirty="0"/>
              <a:t>    </a:t>
            </a:r>
            <a:r>
              <a:rPr lang="de-DE" dirty="0" err="1"/>
              <a:t>return</a:t>
            </a:r>
            <a:r>
              <a:rPr lang="de-DE" dirty="0"/>
              <a:t> </a:t>
            </a:r>
            <a:r>
              <a:rPr lang="de-DE" dirty="0" err="1"/>
              <a:t>result</a:t>
            </a:r>
            <a:r>
              <a:rPr lang="de-DE" dirty="0"/>
              <a:t>;</a:t>
            </a:r>
          </a:p>
          <a:p>
            <a:r>
              <a:rPr lang="de-DE" dirty="0"/>
              <a:t>}</a:t>
            </a:r>
          </a:p>
          <a:p>
            <a:endParaRPr lang="de-DE" dirty="0"/>
          </a:p>
          <a:p>
            <a:r>
              <a:rPr lang="es-ES_tradnl" dirty="0" err="1"/>
              <a:t>var</a:t>
            </a:r>
            <a:r>
              <a:rPr lang="es-ES_tradnl" dirty="0"/>
              <a:t> x = </a:t>
            </a:r>
            <a:r>
              <a:rPr lang="es-ES_tradnl" dirty="0" err="1"/>
              <a:t>extend</a:t>
            </a:r>
            <a:r>
              <a:rPr lang="es-ES_tradnl" dirty="0"/>
              <a:t>({ a: "</a:t>
            </a:r>
            <a:r>
              <a:rPr lang="es-ES_tradnl" dirty="0" err="1"/>
              <a:t>hello</a:t>
            </a:r>
            <a:r>
              <a:rPr lang="es-ES_tradnl" dirty="0"/>
              <a:t>" }, { b: 42 });</a:t>
            </a:r>
          </a:p>
          <a:p>
            <a:endParaRPr lang="es-ES_tradnl" dirty="0"/>
          </a:p>
          <a:p>
            <a:r>
              <a:rPr lang="es-ES_tradnl" dirty="0"/>
              <a:t>// x </a:t>
            </a:r>
            <a:r>
              <a:rPr lang="es-ES_tradnl" dirty="0" err="1"/>
              <a:t>now</a:t>
            </a:r>
            <a:r>
              <a:rPr lang="es-ES_tradnl" dirty="0"/>
              <a:t> has </a:t>
            </a:r>
            <a:r>
              <a:rPr lang="es-ES_tradnl" dirty="0" err="1"/>
              <a:t>both</a:t>
            </a:r>
            <a:r>
              <a:rPr lang="es-ES_tradnl" dirty="0"/>
              <a:t> `a` and `b`</a:t>
            </a:r>
          </a:p>
          <a:p>
            <a:r>
              <a:rPr lang="pt-BR" dirty="0"/>
              <a:t>var a = </a:t>
            </a:r>
            <a:r>
              <a:rPr lang="pt-BR" dirty="0" err="1"/>
              <a:t>x.a</a:t>
            </a:r>
            <a:r>
              <a:rPr lang="pt-BR" dirty="0"/>
              <a:t>;</a:t>
            </a:r>
          </a:p>
          <a:p>
            <a:r>
              <a:rPr lang="tr-TR" dirty="0"/>
              <a:t>var b = </a:t>
            </a:r>
            <a:r>
              <a:rPr lang="tr-TR" dirty="0" err="1"/>
              <a:t>x.b</a:t>
            </a:r>
            <a:r>
              <a:rPr lang="tr-TR" dirty="0"/>
              <a:t>;</a:t>
            </a:r>
            <a:endParaRPr lang="en-US" dirty="0"/>
          </a:p>
        </p:txBody>
      </p:sp>
    </p:spTree>
    <p:extLst>
      <p:ext uri="{BB962C8B-B14F-4D97-AF65-F5344CB8AC3E}">
        <p14:creationId xmlns:p14="http://schemas.microsoft.com/office/powerpoint/2010/main" val="124792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Interface</a:t>
            </a:r>
          </a:p>
        </p:txBody>
      </p:sp>
      <p:sp>
        <p:nvSpPr>
          <p:cNvPr id="9" name="Content Placeholder 2"/>
          <p:cNvSpPr>
            <a:spLocks noGrp="1"/>
          </p:cNvSpPr>
          <p:nvPr>
            <p:ph sz="quarter" idx="1"/>
          </p:nvPr>
        </p:nvSpPr>
        <p:spPr>
          <a:xfrm>
            <a:off x="611560" y="836711"/>
            <a:ext cx="8208912" cy="970359"/>
          </a:xfrm>
        </p:spPr>
        <p:txBody>
          <a:bodyPr/>
          <a:lstStyle/>
          <a:p>
            <a:r>
              <a:rPr lang="en-US" dirty="0"/>
              <a:t>Interfaces are the core way in </a:t>
            </a:r>
            <a:r>
              <a:rPr lang="en-US" dirty="0" err="1"/>
              <a:t>TypeScript</a:t>
            </a:r>
            <a:r>
              <a:rPr lang="en-US" dirty="0"/>
              <a:t> to compose multiple type annotations into a single named annotation.</a:t>
            </a:r>
          </a:p>
          <a:p>
            <a:r>
              <a:rPr lang="en-US" dirty="0"/>
              <a:t>know the structure of a thing as a data store.`</a:t>
            </a:r>
            <a:br>
              <a:rPr lang="it-IT" dirty="0"/>
            </a:br>
            <a:endParaRPr lang="en-US" dirty="0"/>
          </a:p>
        </p:txBody>
      </p:sp>
      <p:sp>
        <p:nvSpPr>
          <p:cNvPr id="2" name="TextBox 1"/>
          <p:cNvSpPr txBox="1"/>
          <p:nvPr/>
        </p:nvSpPr>
        <p:spPr>
          <a:xfrm>
            <a:off x="467544" y="1807071"/>
            <a:ext cx="3607078" cy="5078313"/>
          </a:xfrm>
          <a:prstGeom prst="rect">
            <a:avLst/>
          </a:prstGeom>
          <a:noFill/>
        </p:spPr>
        <p:txBody>
          <a:bodyPr wrap="none" rtlCol="0">
            <a:spAutoFit/>
          </a:bodyPr>
          <a:lstStyle/>
          <a:p>
            <a:r>
              <a:rPr lang="en-US" dirty="0"/>
              <a:t>interface Person{</a:t>
            </a:r>
          </a:p>
          <a:p>
            <a:r>
              <a:rPr lang="en-US" dirty="0"/>
              <a:t>    </a:t>
            </a:r>
            <a:r>
              <a:rPr lang="en-US" dirty="0" err="1"/>
              <a:t>firstName</a:t>
            </a:r>
            <a:r>
              <a:rPr lang="en-US" dirty="0"/>
              <a:t>: string;</a:t>
            </a:r>
          </a:p>
          <a:p>
            <a:r>
              <a:rPr lang="en-US" dirty="0"/>
              <a:t>    </a:t>
            </a:r>
            <a:r>
              <a:rPr lang="en-US" dirty="0" err="1"/>
              <a:t>lastName</a:t>
            </a:r>
            <a:r>
              <a:rPr lang="en-US" dirty="0"/>
              <a:t>: string;</a:t>
            </a:r>
          </a:p>
          <a:p>
            <a:r>
              <a:rPr lang="en-US" dirty="0"/>
              <a:t>}</a:t>
            </a:r>
          </a:p>
          <a:p>
            <a:endParaRPr lang="en-US" dirty="0"/>
          </a:p>
          <a:p>
            <a:r>
              <a:rPr lang="en-US" dirty="0" err="1"/>
              <a:t>var</a:t>
            </a:r>
            <a:r>
              <a:rPr lang="en-US" dirty="0"/>
              <a:t> name: Person;</a:t>
            </a:r>
          </a:p>
          <a:p>
            <a:r>
              <a:rPr lang="en-US" dirty="0"/>
              <a:t>name = {</a:t>
            </a:r>
          </a:p>
          <a:p>
            <a:r>
              <a:rPr lang="en-US" dirty="0"/>
              <a:t>    </a:t>
            </a:r>
            <a:r>
              <a:rPr lang="en-US" dirty="0" err="1"/>
              <a:t>firstName</a:t>
            </a:r>
            <a:r>
              <a:rPr lang="en-US" dirty="0"/>
              <a:t>: 'John',</a:t>
            </a:r>
          </a:p>
          <a:p>
            <a:r>
              <a:rPr lang="nl-NL" dirty="0"/>
              <a:t>    </a:t>
            </a:r>
            <a:r>
              <a:rPr lang="nl-NL" dirty="0" err="1"/>
              <a:t>lastName</a:t>
            </a:r>
            <a:r>
              <a:rPr lang="nl-NL" dirty="0"/>
              <a:t>: 'Doe'</a:t>
            </a:r>
          </a:p>
          <a:p>
            <a:r>
              <a:rPr lang="uk-UA" dirty="0"/>
              <a:t>};</a:t>
            </a:r>
          </a:p>
          <a:p>
            <a:r>
              <a:rPr lang="en-US" b="1" dirty="0"/>
              <a:t>// Error : `second` is missing</a:t>
            </a:r>
            <a:endParaRPr lang="uk-UA" b="1" dirty="0"/>
          </a:p>
          <a:p>
            <a:r>
              <a:rPr lang="en-US" dirty="0"/>
              <a:t>name = {           </a:t>
            </a:r>
          </a:p>
          <a:p>
            <a:r>
              <a:rPr lang="en-US" dirty="0"/>
              <a:t>    </a:t>
            </a:r>
            <a:r>
              <a:rPr lang="en-US" dirty="0" err="1"/>
              <a:t>firstName</a:t>
            </a:r>
            <a:r>
              <a:rPr lang="en-US" dirty="0"/>
              <a:t>: 'John'</a:t>
            </a:r>
          </a:p>
          <a:p>
            <a:r>
              <a:rPr lang="uk-UA" dirty="0"/>
              <a:t>};</a:t>
            </a:r>
            <a:endParaRPr lang="en-US" dirty="0"/>
          </a:p>
          <a:p>
            <a:r>
              <a:rPr lang="en-US" b="1" dirty="0"/>
              <a:t>// Error : `second` is the wrong type</a:t>
            </a:r>
            <a:endParaRPr lang="uk-UA" b="1" dirty="0"/>
          </a:p>
          <a:p>
            <a:r>
              <a:rPr lang="en-US" dirty="0"/>
              <a:t>name = {</a:t>
            </a:r>
            <a:r>
              <a:rPr lang="en-US" dirty="0" err="1"/>
              <a:t>firstName</a:t>
            </a:r>
            <a:r>
              <a:rPr lang="en-US" dirty="0"/>
              <a:t>: 'John',</a:t>
            </a:r>
          </a:p>
          <a:p>
            <a:r>
              <a:rPr lang="it-IT" dirty="0"/>
              <a:t>    </a:t>
            </a:r>
            <a:r>
              <a:rPr lang="it-IT" dirty="0" err="1"/>
              <a:t>lastName</a:t>
            </a:r>
            <a:r>
              <a:rPr lang="it-IT" dirty="0"/>
              <a:t>: 1337</a:t>
            </a:r>
          </a:p>
          <a:p>
            <a:r>
              <a:rPr lang="uk-UA" dirty="0"/>
              <a:t>};</a:t>
            </a:r>
            <a:endParaRPr lang="en-US" dirty="0"/>
          </a:p>
        </p:txBody>
      </p:sp>
      <p:sp>
        <p:nvSpPr>
          <p:cNvPr id="3" name="TextBox 2"/>
          <p:cNvSpPr txBox="1"/>
          <p:nvPr/>
        </p:nvSpPr>
        <p:spPr>
          <a:xfrm>
            <a:off x="2987824" y="2045747"/>
            <a:ext cx="6011069" cy="2031325"/>
          </a:xfrm>
          <a:prstGeom prst="rect">
            <a:avLst/>
          </a:prstGeom>
          <a:noFill/>
          <a:ln>
            <a:solidFill>
              <a:schemeClr val="accent1"/>
            </a:solidFill>
          </a:ln>
        </p:spPr>
        <p:txBody>
          <a:bodyPr wrap="none" rtlCol="0">
            <a:spAutoFit/>
          </a:bodyPr>
          <a:lstStyle/>
          <a:p>
            <a:r>
              <a:rPr lang="en-US" b="1" dirty="0"/>
              <a:t>function</a:t>
            </a:r>
            <a:r>
              <a:rPr lang="en-US" dirty="0"/>
              <a:t> </a:t>
            </a:r>
            <a:r>
              <a:rPr lang="en-US" b="1" dirty="0"/>
              <a:t>greeter</a:t>
            </a:r>
            <a:r>
              <a:rPr lang="en-US" dirty="0"/>
              <a:t>(person: Person) {</a:t>
            </a:r>
          </a:p>
          <a:p>
            <a:r>
              <a:rPr lang="en-US" dirty="0"/>
              <a:t>    </a:t>
            </a:r>
            <a:r>
              <a:rPr lang="en-US" b="1" dirty="0"/>
              <a:t>return</a:t>
            </a:r>
            <a:r>
              <a:rPr lang="en-US" dirty="0"/>
              <a:t> "Hello, " + </a:t>
            </a:r>
            <a:r>
              <a:rPr lang="en-US" dirty="0" err="1"/>
              <a:t>person.firstName</a:t>
            </a:r>
            <a:r>
              <a:rPr lang="en-US" dirty="0"/>
              <a:t> + " " + </a:t>
            </a:r>
            <a:r>
              <a:rPr lang="en-US" dirty="0" err="1"/>
              <a:t>person.lastName</a:t>
            </a:r>
            <a:r>
              <a:rPr lang="en-US" dirty="0"/>
              <a:t>;</a:t>
            </a:r>
          </a:p>
          <a:p>
            <a:r>
              <a:rPr lang="en-US" dirty="0"/>
              <a:t>}</a:t>
            </a:r>
          </a:p>
          <a:p>
            <a:endParaRPr lang="en-US" dirty="0"/>
          </a:p>
          <a:p>
            <a:r>
              <a:rPr lang="en-US" b="1" dirty="0" err="1"/>
              <a:t>var</a:t>
            </a:r>
            <a:r>
              <a:rPr lang="en-US" dirty="0"/>
              <a:t> user = { </a:t>
            </a:r>
            <a:r>
              <a:rPr lang="en-US" dirty="0" err="1"/>
              <a:t>firstName</a:t>
            </a:r>
            <a:r>
              <a:rPr lang="en-US" dirty="0"/>
              <a:t>: "Jane", </a:t>
            </a:r>
            <a:r>
              <a:rPr lang="en-US" dirty="0" err="1"/>
              <a:t>lastName</a:t>
            </a:r>
            <a:r>
              <a:rPr lang="en-US" dirty="0"/>
              <a:t>: "User" };</a:t>
            </a:r>
          </a:p>
          <a:p>
            <a:endParaRPr lang="en-US" dirty="0"/>
          </a:p>
          <a:p>
            <a:r>
              <a:rPr lang="en-US" dirty="0" err="1"/>
              <a:t>document.body.innerHTML</a:t>
            </a:r>
            <a:r>
              <a:rPr lang="en-US" dirty="0"/>
              <a:t> = greeter(user);</a:t>
            </a:r>
          </a:p>
        </p:txBody>
      </p:sp>
    </p:spTree>
    <p:extLst>
      <p:ext uri="{BB962C8B-B14F-4D97-AF65-F5344CB8AC3E}">
        <p14:creationId xmlns:p14="http://schemas.microsoft.com/office/powerpoint/2010/main" val="107270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Optional Properties</a:t>
            </a:r>
          </a:p>
        </p:txBody>
      </p:sp>
      <p:sp>
        <p:nvSpPr>
          <p:cNvPr id="9" name="Content Placeholder 2"/>
          <p:cNvSpPr>
            <a:spLocks noGrp="1"/>
          </p:cNvSpPr>
          <p:nvPr>
            <p:ph sz="quarter" idx="1"/>
          </p:nvPr>
        </p:nvSpPr>
        <p:spPr>
          <a:xfrm>
            <a:off x="611560" y="894730"/>
            <a:ext cx="7992888" cy="950094"/>
          </a:xfrm>
        </p:spPr>
        <p:txBody>
          <a:bodyPr/>
          <a:lstStyle/>
          <a:p>
            <a:r>
              <a:rPr lang="en-US" dirty="0"/>
              <a:t>Interfaces in </a:t>
            </a:r>
            <a:r>
              <a:rPr lang="en-US" dirty="0" err="1"/>
              <a:t>TypeScript</a:t>
            </a:r>
            <a:r>
              <a:rPr lang="en-US" dirty="0"/>
              <a:t> can have optional properties. </a:t>
            </a:r>
          </a:p>
          <a:p>
            <a:r>
              <a:rPr lang="en-US" dirty="0"/>
              <a:t>That means, the objects can be created without defining those properties and can still be used without </a:t>
            </a:r>
            <a:r>
              <a:rPr lang="en-US" dirty="0" err="1"/>
              <a:t>TypeScript</a:t>
            </a:r>
            <a:r>
              <a:rPr lang="en-US" dirty="0"/>
              <a:t> complaining about them.</a:t>
            </a:r>
          </a:p>
        </p:txBody>
      </p:sp>
      <p:sp>
        <p:nvSpPr>
          <p:cNvPr id="2" name="Rectangle 1"/>
          <p:cNvSpPr/>
          <p:nvPr/>
        </p:nvSpPr>
        <p:spPr>
          <a:xfrm>
            <a:off x="2322004" y="1929021"/>
            <a:ext cx="4572000" cy="4524315"/>
          </a:xfrm>
          <a:prstGeom prst="rect">
            <a:avLst/>
          </a:prstGeom>
        </p:spPr>
        <p:txBody>
          <a:bodyPr>
            <a:spAutoFit/>
          </a:bodyPr>
          <a:lstStyle/>
          <a:p>
            <a:r>
              <a:rPr lang="en-US" b="1" dirty="0"/>
              <a:t>// interface with optional properties</a:t>
            </a:r>
          </a:p>
          <a:p>
            <a:r>
              <a:rPr lang="en-US" dirty="0"/>
              <a:t>interface </a:t>
            </a:r>
            <a:r>
              <a:rPr lang="en-US" dirty="0" err="1"/>
              <a:t>IPerson</a:t>
            </a:r>
            <a:r>
              <a:rPr lang="en-US" dirty="0"/>
              <a:t> {</a:t>
            </a:r>
          </a:p>
          <a:p>
            <a:r>
              <a:rPr lang="en-US" dirty="0"/>
              <a:t>    </a:t>
            </a:r>
            <a:r>
              <a:rPr lang="en-US" dirty="0" err="1"/>
              <a:t>firstName</a:t>
            </a:r>
            <a:r>
              <a:rPr lang="en-US" dirty="0"/>
              <a:t>?: string;</a:t>
            </a:r>
          </a:p>
          <a:p>
            <a:r>
              <a:rPr lang="en-US" dirty="0"/>
              <a:t>    </a:t>
            </a:r>
            <a:r>
              <a:rPr lang="en-US" dirty="0" err="1"/>
              <a:t>lastName</a:t>
            </a:r>
            <a:r>
              <a:rPr lang="en-US" dirty="0"/>
              <a:t>?: string;</a:t>
            </a:r>
          </a:p>
          <a:p>
            <a:r>
              <a:rPr lang="en-US" dirty="0"/>
              <a:t>}</a:t>
            </a:r>
          </a:p>
          <a:p>
            <a:endParaRPr lang="en-US" dirty="0"/>
          </a:p>
          <a:p>
            <a:r>
              <a:rPr lang="en-US" b="1" dirty="0"/>
              <a:t>// function using the interface</a:t>
            </a:r>
          </a:p>
          <a:p>
            <a:r>
              <a:rPr lang="en-US" dirty="0"/>
              <a:t>function </a:t>
            </a:r>
            <a:r>
              <a:rPr lang="en-US" dirty="0" err="1"/>
              <a:t>getFullName</a:t>
            </a:r>
            <a:r>
              <a:rPr lang="en-US" dirty="0"/>
              <a:t>(person: </a:t>
            </a:r>
            <a:r>
              <a:rPr lang="en-US" dirty="0" err="1"/>
              <a:t>IPerson</a:t>
            </a:r>
            <a:r>
              <a:rPr lang="en-US" dirty="0"/>
              <a:t>) {</a:t>
            </a:r>
          </a:p>
          <a:p>
            <a:r>
              <a:rPr lang="en-US" dirty="0"/>
              <a:t>    return </a:t>
            </a:r>
            <a:r>
              <a:rPr lang="en-US" dirty="0" err="1"/>
              <a:t>person.firstName</a:t>
            </a:r>
            <a:r>
              <a:rPr lang="en-US" dirty="0"/>
              <a:t> + ' ' + </a:t>
            </a:r>
            <a:r>
              <a:rPr lang="en-US" dirty="0" err="1"/>
              <a:t>person.lastName</a:t>
            </a:r>
            <a:r>
              <a:rPr lang="en-US" dirty="0"/>
              <a:t> + ' (' + </a:t>
            </a:r>
            <a:r>
              <a:rPr lang="en-US" dirty="0" err="1"/>
              <a:t>person.age</a:t>
            </a:r>
            <a:r>
              <a:rPr lang="en-US" dirty="0"/>
              <a:t> + ')';</a:t>
            </a:r>
          </a:p>
          <a:p>
            <a:r>
              <a:rPr lang="en-US" dirty="0"/>
              <a:t>}</a:t>
            </a:r>
          </a:p>
          <a:p>
            <a:endParaRPr lang="en-US" dirty="0"/>
          </a:p>
          <a:p>
            <a:r>
              <a:rPr lang="en-US" b="1" dirty="0"/>
              <a:t>// person object without the </a:t>
            </a:r>
            <a:r>
              <a:rPr lang="en-US" b="1" dirty="0" err="1"/>
              <a:t>firstName</a:t>
            </a:r>
            <a:endParaRPr lang="en-US" b="1" dirty="0"/>
          </a:p>
          <a:p>
            <a:r>
              <a:rPr lang="en-US" dirty="0"/>
              <a:t>let person = { </a:t>
            </a:r>
            <a:r>
              <a:rPr lang="en-US" dirty="0" err="1"/>
              <a:t>lastName</a:t>
            </a:r>
            <a:r>
              <a:rPr lang="en-US" dirty="0"/>
              <a:t>: 'Doe', age: 28 }</a:t>
            </a:r>
          </a:p>
          <a:p>
            <a:endParaRPr lang="en-US" dirty="0"/>
          </a:p>
          <a:p>
            <a:r>
              <a:rPr lang="en-US" dirty="0" err="1"/>
              <a:t>console.log</a:t>
            </a:r>
            <a:r>
              <a:rPr lang="en-US" dirty="0"/>
              <a:t>(</a:t>
            </a:r>
            <a:r>
              <a:rPr lang="en-US" dirty="0" err="1"/>
              <a:t>getFullName</a:t>
            </a:r>
            <a:r>
              <a:rPr lang="en-US" dirty="0"/>
              <a:t>(person));</a:t>
            </a:r>
          </a:p>
        </p:txBody>
      </p:sp>
    </p:spTree>
    <p:extLst>
      <p:ext uri="{BB962C8B-B14F-4D97-AF65-F5344CB8AC3E}">
        <p14:creationId xmlns:p14="http://schemas.microsoft.com/office/powerpoint/2010/main" val="2085608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err="1"/>
              <a:t>ReadOnly</a:t>
            </a:r>
            <a:r>
              <a:rPr lang="en-US" dirty="0"/>
              <a:t> Properties</a:t>
            </a:r>
          </a:p>
        </p:txBody>
      </p:sp>
      <p:sp>
        <p:nvSpPr>
          <p:cNvPr id="9" name="Content Placeholder 2"/>
          <p:cNvSpPr>
            <a:spLocks noGrp="1"/>
          </p:cNvSpPr>
          <p:nvPr>
            <p:ph sz="quarter" idx="1"/>
          </p:nvPr>
        </p:nvSpPr>
        <p:spPr>
          <a:xfrm>
            <a:off x="611560" y="894730"/>
            <a:ext cx="7992888" cy="950094"/>
          </a:xfrm>
        </p:spPr>
        <p:txBody>
          <a:bodyPr/>
          <a:lstStyle/>
          <a:p>
            <a:r>
              <a:rPr lang="en-US" dirty="0"/>
              <a:t>Some properties should only be modifiable when an object is first created. </a:t>
            </a:r>
          </a:p>
          <a:p>
            <a:r>
              <a:rPr lang="en-US" dirty="0"/>
              <a:t>You can specify this by putting </a:t>
            </a:r>
            <a:r>
              <a:rPr lang="en-US" dirty="0" err="1"/>
              <a:t>readonly</a:t>
            </a:r>
            <a:r>
              <a:rPr lang="en-US" dirty="0"/>
              <a:t> before the name of the property:</a:t>
            </a:r>
          </a:p>
        </p:txBody>
      </p:sp>
      <p:sp>
        <p:nvSpPr>
          <p:cNvPr id="2" name="Rectangle 1"/>
          <p:cNvSpPr/>
          <p:nvPr/>
        </p:nvSpPr>
        <p:spPr>
          <a:xfrm>
            <a:off x="827584" y="1929021"/>
            <a:ext cx="7416824" cy="2585323"/>
          </a:xfrm>
          <a:prstGeom prst="rect">
            <a:avLst/>
          </a:prstGeom>
        </p:spPr>
        <p:txBody>
          <a:bodyPr wrap="square">
            <a:spAutoFit/>
          </a:bodyPr>
          <a:lstStyle/>
          <a:p>
            <a:r>
              <a:rPr lang="en-US" b="1" dirty="0"/>
              <a:t>interface</a:t>
            </a:r>
            <a:r>
              <a:rPr lang="en-US" dirty="0"/>
              <a:t> Point {</a:t>
            </a:r>
          </a:p>
          <a:p>
            <a:r>
              <a:rPr lang="en-US" dirty="0"/>
              <a:t>    </a:t>
            </a:r>
            <a:r>
              <a:rPr lang="en-US" dirty="0" err="1"/>
              <a:t>readonly</a:t>
            </a:r>
            <a:r>
              <a:rPr lang="en-US" dirty="0"/>
              <a:t> x: number;</a:t>
            </a:r>
          </a:p>
          <a:p>
            <a:r>
              <a:rPr lang="en-US" dirty="0"/>
              <a:t>    </a:t>
            </a:r>
            <a:r>
              <a:rPr lang="en-US" dirty="0" err="1"/>
              <a:t>readonly</a:t>
            </a:r>
            <a:r>
              <a:rPr lang="en-US" dirty="0"/>
              <a:t> y: number;</a:t>
            </a:r>
          </a:p>
          <a:p>
            <a:r>
              <a:rPr lang="en-US" dirty="0"/>
              <a:t>}</a:t>
            </a:r>
          </a:p>
          <a:p>
            <a:endParaRPr lang="en-US" dirty="0"/>
          </a:p>
          <a:p>
            <a:r>
              <a:rPr lang="en-US" dirty="0"/>
              <a:t>You can construct a Point by assigning an object literal. After the assignment, x and y can’t be changed.</a:t>
            </a:r>
          </a:p>
          <a:p>
            <a:r>
              <a:rPr lang="en-US" b="1" dirty="0"/>
              <a:t>let</a:t>
            </a:r>
            <a:r>
              <a:rPr lang="en-US" dirty="0"/>
              <a:t> p1: Point = { x: 10, y: 20 };</a:t>
            </a:r>
          </a:p>
          <a:p>
            <a:r>
              <a:rPr lang="it-IT" dirty="0"/>
              <a:t>p1.x = 5; // </a:t>
            </a:r>
            <a:r>
              <a:rPr lang="it-IT" dirty="0" err="1"/>
              <a:t>error</a:t>
            </a:r>
            <a:r>
              <a:rPr lang="it-IT" dirty="0"/>
              <a:t>!</a:t>
            </a:r>
            <a:endParaRPr lang="en-US" dirty="0"/>
          </a:p>
        </p:txBody>
      </p:sp>
      <p:sp>
        <p:nvSpPr>
          <p:cNvPr id="3" name="TextBox 2"/>
          <p:cNvSpPr txBox="1"/>
          <p:nvPr/>
        </p:nvSpPr>
        <p:spPr>
          <a:xfrm>
            <a:off x="831528" y="4869160"/>
            <a:ext cx="7433733" cy="1477328"/>
          </a:xfrm>
          <a:prstGeom prst="rect">
            <a:avLst/>
          </a:prstGeom>
          <a:noFill/>
        </p:spPr>
        <p:txBody>
          <a:bodyPr wrap="square" rtlCol="0">
            <a:spAutoFit/>
          </a:bodyPr>
          <a:lstStyle/>
          <a:p>
            <a:r>
              <a:rPr lang="en-US" b="1" dirty="0" err="1"/>
              <a:t>readonly</a:t>
            </a:r>
            <a:r>
              <a:rPr lang="en-US" dirty="0"/>
              <a:t> vs </a:t>
            </a:r>
            <a:r>
              <a:rPr lang="en-US" b="1" dirty="0" err="1"/>
              <a:t>const</a:t>
            </a:r>
            <a:endParaRPr lang="en-US" b="1" dirty="0"/>
          </a:p>
          <a:p>
            <a:endParaRPr lang="en-US" dirty="0"/>
          </a:p>
          <a:p>
            <a:r>
              <a:rPr lang="en-US" dirty="0"/>
              <a:t>The easiest way to remember whether to use </a:t>
            </a:r>
            <a:r>
              <a:rPr lang="en-US" dirty="0" err="1"/>
              <a:t>readonly</a:t>
            </a:r>
            <a:r>
              <a:rPr lang="en-US" dirty="0"/>
              <a:t> or </a:t>
            </a:r>
            <a:r>
              <a:rPr lang="en-US" dirty="0" err="1"/>
              <a:t>const</a:t>
            </a:r>
            <a:r>
              <a:rPr lang="en-US" dirty="0"/>
              <a:t> is to ask whether you’re using it on a variable or a property. Variables use </a:t>
            </a:r>
            <a:r>
              <a:rPr lang="en-US" dirty="0" err="1"/>
              <a:t>const</a:t>
            </a:r>
            <a:r>
              <a:rPr lang="en-US" dirty="0"/>
              <a:t> whereas properties use </a:t>
            </a:r>
            <a:r>
              <a:rPr lang="en-US" dirty="0" err="1"/>
              <a:t>readonly</a:t>
            </a:r>
            <a:r>
              <a:rPr lang="en-US" dirty="0"/>
              <a:t>.</a:t>
            </a:r>
          </a:p>
        </p:txBody>
      </p:sp>
    </p:spTree>
    <p:extLst>
      <p:ext uri="{BB962C8B-B14F-4D97-AF65-F5344CB8AC3E}">
        <p14:creationId xmlns:p14="http://schemas.microsoft.com/office/powerpoint/2010/main" val="805169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Introduction</a:t>
            </a:r>
          </a:p>
          <a:p>
            <a:r>
              <a:rPr lang="en-US" sz="2400" dirty="0">
                <a:effectLst/>
              </a:rPr>
              <a:t>Why Typescript</a:t>
            </a:r>
          </a:p>
          <a:p>
            <a:r>
              <a:rPr lang="en-US" sz="2400" dirty="0">
                <a:effectLst/>
              </a:rPr>
              <a:t>Installation</a:t>
            </a:r>
          </a:p>
          <a:p>
            <a:r>
              <a:rPr lang="en-US" sz="2400" dirty="0"/>
              <a:t>Syntax</a:t>
            </a:r>
          </a:p>
          <a:p>
            <a:endParaRPr lang="en-US" sz="2200" dirty="0">
              <a:effectLst/>
            </a:endParaRPr>
          </a:p>
        </p:txBody>
      </p:sp>
      <p:sp>
        <p:nvSpPr>
          <p:cNvPr id="3" name="Title 2"/>
          <p:cNvSpPr>
            <a:spLocks noGrp="1"/>
          </p:cNvSpPr>
          <p:nvPr>
            <p:ph type="title"/>
          </p:nvPr>
        </p:nvSpPr>
        <p:spPr/>
        <p:txBody>
          <a:bodyPr/>
          <a:lstStyle/>
          <a:p>
            <a:r>
              <a:rPr lang="en-US" dirty="0"/>
              <a:t>Contents</a:t>
            </a:r>
          </a:p>
        </p:txBody>
      </p:sp>
    </p:spTree>
    <p:extLst>
      <p:ext uri="{BB962C8B-B14F-4D97-AF65-F5344CB8AC3E}">
        <p14:creationId xmlns:p14="http://schemas.microsoft.com/office/powerpoint/2010/main" val="147307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Excess Property Checks</a:t>
            </a:r>
          </a:p>
        </p:txBody>
      </p:sp>
      <p:sp>
        <p:nvSpPr>
          <p:cNvPr id="9" name="Content Placeholder 2"/>
          <p:cNvSpPr>
            <a:spLocks noGrp="1"/>
          </p:cNvSpPr>
          <p:nvPr>
            <p:ph sz="quarter" idx="1"/>
          </p:nvPr>
        </p:nvSpPr>
        <p:spPr>
          <a:xfrm>
            <a:off x="611560" y="894730"/>
            <a:ext cx="7992888" cy="950094"/>
          </a:xfrm>
        </p:spPr>
        <p:txBody>
          <a:bodyPr/>
          <a:lstStyle/>
          <a:p>
            <a:r>
              <a:rPr lang="en-US" dirty="0"/>
              <a:t>If you’re sure that the object can have some extra properties that are used in some special way then we can add a string index signature</a:t>
            </a:r>
          </a:p>
        </p:txBody>
      </p:sp>
      <p:sp>
        <p:nvSpPr>
          <p:cNvPr id="2" name="Rectangle 1"/>
          <p:cNvSpPr/>
          <p:nvPr/>
        </p:nvSpPr>
        <p:spPr>
          <a:xfrm>
            <a:off x="1043608" y="1628800"/>
            <a:ext cx="7416824" cy="3693319"/>
          </a:xfrm>
          <a:prstGeom prst="rect">
            <a:avLst/>
          </a:prstGeom>
        </p:spPr>
        <p:txBody>
          <a:bodyPr wrap="square">
            <a:spAutoFit/>
          </a:bodyPr>
          <a:lstStyle/>
          <a:p>
            <a:r>
              <a:rPr lang="en-US" b="1" dirty="0"/>
              <a:t>interface</a:t>
            </a:r>
            <a:r>
              <a:rPr lang="en-US" dirty="0"/>
              <a:t> </a:t>
            </a:r>
            <a:r>
              <a:rPr lang="en-US" dirty="0" err="1"/>
              <a:t>SquareConfig</a:t>
            </a:r>
            <a:r>
              <a:rPr lang="en-US" dirty="0"/>
              <a:t> {</a:t>
            </a:r>
          </a:p>
          <a:p>
            <a:r>
              <a:rPr lang="en-US" dirty="0"/>
              <a:t>    color?: string;</a:t>
            </a:r>
          </a:p>
          <a:p>
            <a:r>
              <a:rPr lang="en-US" dirty="0"/>
              <a:t>    width?: number;</a:t>
            </a:r>
          </a:p>
          <a:p>
            <a:r>
              <a:rPr lang="en-US" dirty="0"/>
              <a:t>    [</a:t>
            </a:r>
            <a:r>
              <a:rPr lang="en-US" dirty="0" err="1"/>
              <a:t>propName</a:t>
            </a:r>
            <a:r>
              <a:rPr lang="en-US" dirty="0"/>
              <a:t>: string]: any;</a:t>
            </a:r>
          </a:p>
          <a:p>
            <a:r>
              <a:rPr lang="en-US" dirty="0"/>
              <a:t>}</a:t>
            </a:r>
          </a:p>
          <a:p>
            <a:r>
              <a:rPr lang="en-US" b="1" dirty="0"/>
              <a:t>function</a:t>
            </a:r>
            <a:r>
              <a:rPr lang="en-US" dirty="0"/>
              <a:t> </a:t>
            </a:r>
            <a:r>
              <a:rPr lang="en-US" b="1" dirty="0" err="1"/>
              <a:t>createSquare</a:t>
            </a:r>
            <a:r>
              <a:rPr lang="en-US" dirty="0"/>
              <a:t>(</a:t>
            </a:r>
            <a:r>
              <a:rPr lang="en-US" dirty="0" err="1"/>
              <a:t>config</a:t>
            </a:r>
            <a:r>
              <a:rPr lang="en-US" dirty="0"/>
              <a:t>: </a:t>
            </a:r>
            <a:r>
              <a:rPr lang="en-US" dirty="0" err="1"/>
              <a:t>SquareConfig</a:t>
            </a:r>
            <a:r>
              <a:rPr lang="en-US" dirty="0"/>
              <a:t>): { color: string; area: number } {</a:t>
            </a:r>
          </a:p>
          <a:p>
            <a:r>
              <a:rPr lang="de-DE" dirty="0"/>
              <a:t>    // ...	}</a:t>
            </a:r>
          </a:p>
          <a:p>
            <a:endParaRPr lang="de-DE" dirty="0"/>
          </a:p>
          <a:p>
            <a:r>
              <a:rPr lang="de-DE" dirty="0"/>
              <a:t>//</a:t>
            </a:r>
            <a:r>
              <a:rPr lang="de-DE" dirty="0" err="1"/>
              <a:t>gives</a:t>
            </a:r>
            <a:r>
              <a:rPr lang="de-DE" dirty="0"/>
              <a:t> </a:t>
            </a:r>
            <a:r>
              <a:rPr lang="de-DE" dirty="0" err="1"/>
              <a:t>error</a:t>
            </a:r>
            <a:r>
              <a:rPr lang="de-DE" dirty="0"/>
              <a:t> </a:t>
            </a:r>
            <a:r>
              <a:rPr lang="de-DE" dirty="0" err="1"/>
              <a:t>if</a:t>
            </a:r>
            <a:r>
              <a:rPr lang="de-DE" dirty="0"/>
              <a:t> </a:t>
            </a:r>
            <a:r>
              <a:rPr lang="de-DE" dirty="0" err="1"/>
              <a:t>propName</a:t>
            </a:r>
            <a:r>
              <a:rPr lang="de-DE" dirty="0"/>
              <a:t> not </a:t>
            </a:r>
            <a:r>
              <a:rPr lang="de-DE" dirty="0" err="1"/>
              <a:t>used</a:t>
            </a:r>
            <a:r>
              <a:rPr lang="de-DE" dirty="0"/>
              <a:t>.</a:t>
            </a:r>
          </a:p>
          <a:p>
            <a:r>
              <a:rPr lang="de-DE" b="1" dirty="0" err="1"/>
              <a:t>let</a:t>
            </a:r>
            <a:r>
              <a:rPr lang="de-DE" dirty="0"/>
              <a:t> </a:t>
            </a:r>
            <a:r>
              <a:rPr lang="de-DE" dirty="0" err="1"/>
              <a:t>mySquare</a:t>
            </a:r>
            <a:r>
              <a:rPr lang="de-DE" dirty="0"/>
              <a:t> = </a:t>
            </a:r>
            <a:r>
              <a:rPr lang="de-DE" dirty="0" err="1"/>
              <a:t>createSquare</a:t>
            </a:r>
            <a:r>
              <a:rPr lang="de-DE" dirty="0"/>
              <a:t>({ </a:t>
            </a:r>
            <a:r>
              <a:rPr lang="de-DE" dirty="0" err="1"/>
              <a:t>colour</a:t>
            </a:r>
            <a:r>
              <a:rPr lang="de-DE" dirty="0"/>
              <a:t>: "</a:t>
            </a:r>
            <a:r>
              <a:rPr lang="de-DE" dirty="0" err="1"/>
              <a:t>red</a:t>
            </a:r>
            <a:r>
              <a:rPr lang="de-DE" dirty="0"/>
              <a:t>", </a:t>
            </a:r>
            <a:r>
              <a:rPr lang="de-DE" dirty="0" err="1"/>
              <a:t>width</a:t>
            </a:r>
            <a:r>
              <a:rPr lang="de-DE" dirty="0"/>
              <a:t>: 100 });</a:t>
            </a:r>
          </a:p>
          <a:p>
            <a:r>
              <a:rPr lang="de-DE" b="1" dirty="0"/>
              <a:t>//OR </a:t>
            </a:r>
            <a:r>
              <a:rPr lang="de-DE" b="1" dirty="0" err="1"/>
              <a:t>using</a:t>
            </a:r>
            <a:r>
              <a:rPr lang="de-DE" b="1" dirty="0"/>
              <a:t> Type Assertion</a:t>
            </a:r>
          </a:p>
          <a:p>
            <a:r>
              <a:rPr lang="en-US" b="1" dirty="0"/>
              <a:t>let</a:t>
            </a:r>
            <a:r>
              <a:rPr lang="en-US" dirty="0"/>
              <a:t> </a:t>
            </a:r>
            <a:r>
              <a:rPr lang="en-US" dirty="0" err="1"/>
              <a:t>mySquare</a:t>
            </a:r>
            <a:r>
              <a:rPr lang="en-US" dirty="0"/>
              <a:t> = </a:t>
            </a:r>
            <a:r>
              <a:rPr lang="en-US" dirty="0" err="1"/>
              <a:t>createSquare</a:t>
            </a:r>
            <a:r>
              <a:rPr lang="en-US" dirty="0"/>
              <a:t>({ width: 100, opacity: 0.5 } as </a:t>
            </a:r>
            <a:r>
              <a:rPr lang="en-US" dirty="0" err="1"/>
              <a:t>SquareConfig</a:t>
            </a:r>
            <a:r>
              <a:rPr lang="en-US" dirty="0"/>
              <a:t>);</a:t>
            </a:r>
            <a:endParaRPr lang="de-DE" dirty="0"/>
          </a:p>
          <a:p>
            <a:endParaRPr lang="en-US" dirty="0"/>
          </a:p>
        </p:txBody>
      </p:sp>
    </p:spTree>
    <p:extLst>
      <p:ext uri="{BB962C8B-B14F-4D97-AF65-F5344CB8AC3E}">
        <p14:creationId xmlns:p14="http://schemas.microsoft.com/office/powerpoint/2010/main" val="2719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Extending Interfaces</a:t>
            </a:r>
          </a:p>
        </p:txBody>
      </p:sp>
      <p:sp>
        <p:nvSpPr>
          <p:cNvPr id="9" name="Content Placeholder 2"/>
          <p:cNvSpPr>
            <a:spLocks noGrp="1"/>
          </p:cNvSpPr>
          <p:nvPr>
            <p:ph sz="quarter" idx="1"/>
          </p:nvPr>
        </p:nvSpPr>
        <p:spPr>
          <a:xfrm>
            <a:off x="395536" y="894730"/>
            <a:ext cx="8352928" cy="950094"/>
          </a:xfrm>
        </p:spPr>
        <p:txBody>
          <a:bodyPr/>
          <a:lstStyle/>
          <a:p>
            <a:r>
              <a:rPr lang="en-US" dirty="0"/>
              <a:t>Like classes, interfaces can extend each other. </a:t>
            </a:r>
          </a:p>
          <a:p>
            <a:r>
              <a:rPr lang="en-US" dirty="0"/>
              <a:t>This allows you to copy the members of one interface into another, which gives you more flexibility in how you separate your interfaces into reusable components.</a:t>
            </a:r>
          </a:p>
        </p:txBody>
      </p:sp>
      <p:sp>
        <p:nvSpPr>
          <p:cNvPr id="2" name="Rectangle 1"/>
          <p:cNvSpPr/>
          <p:nvPr/>
        </p:nvSpPr>
        <p:spPr>
          <a:xfrm>
            <a:off x="755576" y="2060848"/>
            <a:ext cx="3096344" cy="3416320"/>
          </a:xfrm>
          <a:prstGeom prst="rect">
            <a:avLst/>
          </a:prstGeom>
          <a:ln>
            <a:solidFill>
              <a:schemeClr val="accent1"/>
            </a:solidFill>
          </a:ln>
        </p:spPr>
        <p:txBody>
          <a:bodyPr wrap="square">
            <a:spAutoFit/>
          </a:bodyPr>
          <a:lstStyle/>
          <a:p>
            <a:r>
              <a:rPr lang="en-US" b="1" dirty="0"/>
              <a:t>interface</a:t>
            </a:r>
            <a:r>
              <a:rPr lang="en-US" dirty="0"/>
              <a:t> Shape {</a:t>
            </a:r>
          </a:p>
          <a:p>
            <a:r>
              <a:rPr lang="en-US" dirty="0"/>
              <a:t>    color: string;</a:t>
            </a:r>
          </a:p>
          <a:p>
            <a:r>
              <a:rPr lang="en-US" dirty="0"/>
              <a:t>}</a:t>
            </a:r>
          </a:p>
          <a:p>
            <a:endParaRPr lang="en-US" dirty="0"/>
          </a:p>
          <a:p>
            <a:r>
              <a:rPr lang="en-US" b="1" dirty="0"/>
              <a:t>interface</a:t>
            </a:r>
            <a:r>
              <a:rPr lang="en-US" dirty="0"/>
              <a:t> Square extends Shape {</a:t>
            </a:r>
          </a:p>
          <a:p>
            <a:r>
              <a:rPr lang="en-US" dirty="0"/>
              <a:t>    </a:t>
            </a:r>
            <a:r>
              <a:rPr lang="en-US" dirty="0" err="1"/>
              <a:t>sideLength</a:t>
            </a:r>
            <a:r>
              <a:rPr lang="en-US" dirty="0"/>
              <a:t>: number;</a:t>
            </a:r>
          </a:p>
          <a:p>
            <a:r>
              <a:rPr lang="en-US" dirty="0"/>
              <a:t>}</a:t>
            </a:r>
          </a:p>
          <a:p>
            <a:endParaRPr lang="en-US" dirty="0"/>
          </a:p>
          <a:p>
            <a:r>
              <a:rPr lang="en-US" b="1" dirty="0"/>
              <a:t>let</a:t>
            </a:r>
            <a:r>
              <a:rPr lang="en-US" dirty="0"/>
              <a:t> square = &lt;</a:t>
            </a:r>
            <a:r>
              <a:rPr lang="en-US" b="1" dirty="0"/>
              <a:t>Square</a:t>
            </a:r>
            <a:r>
              <a:rPr lang="en-US" dirty="0"/>
              <a:t>&gt;{};</a:t>
            </a:r>
          </a:p>
          <a:p>
            <a:r>
              <a:rPr lang="en-US" dirty="0" err="1"/>
              <a:t>square.color</a:t>
            </a:r>
            <a:r>
              <a:rPr lang="en-US" dirty="0"/>
              <a:t> = "blue";</a:t>
            </a:r>
          </a:p>
          <a:p>
            <a:r>
              <a:rPr lang="en-US" dirty="0" err="1"/>
              <a:t>square.sideLength</a:t>
            </a:r>
            <a:r>
              <a:rPr lang="en-US" dirty="0"/>
              <a:t> = 10;</a:t>
            </a:r>
          </a:p>
        </p:txBody>
      </p:sp>
      <p:sp>
        <p:nvSpPr>
          <p:cNvPr id="3" name="TextBox 2"/>
          <p:cNvSpPr txBox="1"/>
          <p:nvPr/>
        </p:nvSpPr>
        <p:spPr>
          <a:xfrm>
            <a:off x="4067944" y="2060848"/>
            <a:ext cx="4334328" cy="4524315"/>
          </a:xfrm>
          <a:prstGeom prst="rect">
            <a:avLst/>
          </a:prstGeom>
          <a:noFill/>
          <a:ln>
            <a:solidFill>
              <a:schemeClr val="accent1"/>
            </a:solidFill>
          </a:ln>
        </p:spPr>
        <p:txBody>
          <a:bodyPr wrap="none" rtlCol="0">
            <a:spAutoFit/>
          </a:bodyPr>
          <a:lstStyle/>
          <a:p>
            <a:r>
              <a:rPr lang="en-US" b="1" dirty="0"/>
              <a:t>interface</a:t>
            </a:r>
            <a:r>
              <a:rPr lang="en-US" dirty="0"/>
              <a:t> Shape {</a:t>
            </a:r>
          </a:p>
          <a:p>
            <a:r>
              <a:rPr lang="en-US" dirty="0"/>
              <a:t>    color: string;</a:t>
            </a:r>
          </a:p>
          <a:p>
            <a:r>
              <a:rPr lang="en-US" dirty="0"/>
              <a:t>}</a:t>
            </a:r>
          </a:p>
          <a:p>
            <a:endParaRPr lang="en-US" dirty="0"/>
          </a:p>
          <a:p>
            <a:r>
              <a:rPr lang="en-US" b="1" dirty="0"/>
              <a:t>interface</a:t>
            </a:r>
            <a:r>
              <a:rPr lang="en-US" dirty="0"/>
              <a:t> </a:t>
            </a:r>
            <a:r>
              <a:rPr lang="en-US" dirty="0" err="1"/>
              <a:t>PenStroke</a:t>
            </a:r>
            <a:r>
              <a:rPr lang="en-US" dirty="0"/>
              <a:t> {</a:t>
            </a:r>
          </a:p>
          <a:p>
            <a:r>
              <a:rPr lang="en-US" dirty="0"/>
              <a:t>    </a:t>
            </a:r>
            <a:r>
              <a:rPr lang="en-US" dirty="0" err="1"/>
              <a:t>penWidth</a:t>
            </a:r>
            <a:r>
              <a:rPr lang="en-US" dirty="0"/>
              <a:t>: number;</a:t>
            </a:r>
          </a:p>
          <a:p>
            <a:r>
              <a:rPr lang="en-US" dirty="0"/>
              <a:t>}</a:t>
            </a:r>
          </a:p>
          <a:p>
            <a:endParaRPr lang="en-US" dirty="0"/>
          </a:p>
          <a:p>
            <a:r>
              <a:rPr lang="en-US" b="1" dirty="0"/>
              <a:t>interface</a:t>
            </a:r>
            <a:r>
              <a:rPr lang="en-US" dirty="0"/>
              <a:t> Square extends Shape, </a:t>
            </a:r>
            <a:r>
              <a:rPr lang="en-US" dirty="0" err="1"/>
              <a:t>PenStroke</a:t>
            </a:r>
            <a:r>
              <a:rPr lang="en-US" dirty="0"/>
              <a:t> {</a:t>
            </a:r>
          </a:p>
          <a:p>
            <a:r>
              <a:rPr lang="en-US" dirty="0"/>
              <a:t>    </a:t>
            </a:r>
            <a:r>
              <a:rPr lang="en-US" dirty="0" err="1"/>
              <a:t>sideLength</a:t>
            </a:r>
            <a:r>
              <a:rPr lang="en-US" dirty="0"/>
              <a:t>: number;</a:t>
            </a:r>
          </a:p>
          <a:p>
            <a:r>
              <a:rPr lang="en-US" dirty="0"/>
              <a:t>}</a:t>
            </a:r>
          </a:p>
          <a:p>
            <a:endParaRPr lang="en-US" dirty="0"/>
          </a:p>
          <a:p>
            <a:r>
              <a:rPr lang="en-US" b="1" dirty="0"/>
              <a:t>let</a:t>
            </a:r>
            <a:r>
              <a:rPr lang="en-US" dirty="0"/>
              <a:t> square = &lt;</a:t>
            </a:r>
            <a:r>
              <a:rPr lang="en-US" b="1" dirty="0"/>
              <a:t>Square</a:t>
            </a:r>
            <a:r>
              <a:rPr lang="en-US" dirty="0"/>
              <a:t>&gt;{};</a:t>
            </a:r>
          </a:p>
          <a:p>
            <a:r>
              <a:rPr lang="en-US" dirty="0" err="1"/>
              <a:t>square.color</a:t>
            </a:r>
            <a:r>
              <a:rPr lang="en-US" dirty="0"/>
              <a:t> = "blue";</a:t>
            </a:r>
          </a:p>
          <a:p>
            <a:r>
              <a:rPr lang="en-US" dirty="0" err="1"/>
              <a:t>square.sideLength</a:t>
            </a:r>
            <a:r>
              <a:rPr lang="en-US" dirty="0"/>
              <a:t> = 10;</a:t>
            </a:r>
          </a:p>
          <a:p>
            <a:r>
              <a:rPr lang="en-US" dirty="0" err="1"/>
              <a:t>square.penWidth</a:t>
            </a:r>
            <a:r>
              <a:rPr lang="en-US" dirty="0"/>
              <a:t> = 5.0;</a:t>
            </a:r>
          </a:p>
        </p:txBody>
      </p:sp>
    </p:spTree>
    <p:extLst>
      <p:ext uri="{BB962C8B-B14F-4D97-AF65-F5344CB8AC3E}">
        <p14:creationId xmlns:p14="http://schemas.microsoft.com/office/powerpoint/2010/main" val="211267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Implementing Interfaces</a:t>
            </a:r>
          </a:p>
        </p:txBody>
      </p:sp>
      <p:sp>
        <p:nvSpPr>
          <p:cNvPr id="9" name="Content Placeholder 2"/>
          <p:cNvSpPr>
            <a:spLocks noGrp="1"/>
          </p:cNvSpPr>
          <p:nvPr>
            <p:ph sz="quarter" idx="1"/>
          </p:nvPr>
        </p:nvSpPr>
        <p:spPr>
          <a:xfrm>
            <a:off x="395536" y="894730"/>
            <a:ext cx="8352928" cy="950094"/>
          </a:xfrm>
        </p:spPr>
        <p:txBody>
          <a:bodyPr/>
          <a:lstStyle/>
          <a:p>
            <a:r>
              <a:rPr lang="en-US" dirty="0"/>
              <a:t>One of the most common uses of interfaces in languages like C# and Java, that of explicitly enforcing that a class meets a particular contract, is also possible in </a:t>
            </a:r>
            <a:r>
              <a:rPr lang="en-US" dirty="0" err="1"/>
              <a:t>TypeScript</a:t>
            </a:r>
            <a:r>
              <a:rPr lang="en-US" dirty="0"/>
              <a:t>.</a:t>
            </a:r>
          </a:p>
        </p:txBody>
      </p:sp>
      <p:sp>
        <p:nvSpPr>
          <p:cNvPr id="2" name="Rectangle 1"/>
          <p:cNvSpPr/>
          <p:nvPr/>
        </p:nvSpPr>
        <p:spPr>
          <a:xfrm>
            <a:off x="755576" y="2060848"/>
            <a:ext cx="3096344" cy="2862322"/>
          </a:xfrm>
          <a:prstGeom prst="rect">
            <a:avLst/>
          </a:prstGeom>
          <a:ln>
            <a:solidFill>
              <a:schemeClr val="accent1"/>
            </a:solidFill>
          </a:ln>
        </p:spPr>
        <p:txBody>
          <a:bodyPr wrap="square">
            <a:spAutoFit/>
          </a:bodyPr>
          <a:lstStyle/>
          <a:p>
            <a:r>
              <a:rPr lang="en-US" b="1" dirty="0"/>
              <a:t>interface</a:t>
            </a:r>
            <a:r>
              <a:rPr lang="en-US" dirty="0"/>
              <a:t> </a:t>
            </a:r>
            <a:r>
              <a:rPr lang="en-US" dirty="0" err="1"/>
              <a:t>ClockInterface</a:t>
            </a:r>
            <a:r>
              <a:rPr lang="en-US" dirty="0"/>
              <a:t> {</a:t>
            </a:r>
          </a:p>
          <a:p>
            <a:r>
              <a:rPr lang="en-US" dirty="0"/>
              <a:t>    </a:t>
            </a:r>
            <a:r>
              <a:rPr lang="en-US" dirty="0" err="1"/>
              <a:t>currentTime</a:t>
            </a:r>
            <a:r>
              <a:rPr lang="en-US" dirty="0"/>
              <a:t>: Date;</a:t>
            </a:r>
          </a:p>
          <a:p>
            <a:r>
              <a:rPr lang="en-US" dirty="0"/>
              <a:t>}</a:t>
            </a:r>
          </a:p>
          <a:p>
            <a:endParaRPr lang="en-US" dirty="0"/>
          </a:p>
          <a:p>
            <a:r>
              <a:rPr lang="en-US" b="1" dirty="0"/>
              <a:t>class</a:t>
            </a:r>
            <a:r>
              <a:rPr lang="en-US" dirty="0"/>
              <a:t> Clock </a:t>
            </a:r>
            <a:r>
              <a:rPr lang="en-US" b="1" dirty="0"/>
              <a:t>implements</a:t>
            </a:r>
            <a:r>
              <a:rPr lang="en-US" dirty="0"/>
              <a:t> </a:t>
            </a:r>
            <a:r>
              <a:rPr lang="en-US" dirty="0" err="1"/>
              <a:t>ClockInterface</a:t>
            </a:r>
            <a:r>
              <a:rPr lang="en-US" dirty="0"/>
              <a:t> {</a:t>
            </a:r>
          </a:p>
          <a:p>
            <a:r>
              <a:rPr lang="en-US" dirty="0"/>
              <a:t>    </a:t>
            </a:r>
            <a:r>
              <a:rPr lang="en-US" dirty="0" err="1"/>
              <a:t>currentTime</a:t>
            </a:r>
            <a:r>
              <a:rPr lang="en-US" dirty="0"/>
              <a:t>: Date;</a:t>
            </a:r>
          </a:p>
          <a:p>
            <a:r>
              <a:rPr lang="en-US" dirty="0"/>
              <a:t>    </a:t>
            </a:r>
            <a:r>
              <a:rPr lang="en-US" b="1" dirty="0"/>
              <a:t>constructor</a:t>
            </a:r>
            <a:r>
              <a:rPr lang="en-US" dirty="0"/>
              <a:t>(h: number, m: number) { }</a:t>
            </a:r>
          </a:p>
          <a:p>
            <a:r>
              <a:rPr lang="en-US" dirty="0"/>
              <a:t>}</a:t>
            </a:r>
          </a:p>
        </p:txBody>
      </p:sp>
      <p:sp>
        <p:nvSpPr>
          <p:cNvPr id="3" name="TextBox 2"/>
          <p:cNvSpPr txBox="1"/>
          <p:nvPr/>
        </p:nvSpPr>
        <p:spPr>
          <a:xfrm>
            <a:off x="4067944" y="2060848"/>
            <a:ext cx="4001929" cy="3139321"/>
          </a:xfrm>
          <a:prstGeom prst="rect">
            <a:avLst/>
          </a:prstGeom>
          <a:noFill/>
          <a:ln>
            <a:solidFill>
              <a:schemeClr val="accent1"/>
            </a:solidFill>
          </a:ln>
        </p:spPr>
        <p:txBody>
          <a:bodyPr wrap="none" rtlCol="0">
            <a:spAutoFit/>
          </a:bodyPr>
          <a:lstStyle/>
          <a:p>
            <a:r>
              <a:rPr lang="en-US" b="1" dirty="0"/>
              <a:t>interface</a:t>
            </a:r>
            <a:r>
              <a:rPr lang="en-US" dirty="0"/>
              <a:t> </a:t>
            </a:r>
            <a:r>
              <a:rPr lang="en-US" dirty="0" err="1"/>
              <a:t>ClockInterface</a:t>
            </a:r>
            <a:r>
              <a:rPr lang="en-US" dirty="0"/>
              <a:t> {</a:t>
            </a:r>
          </a:p>
          <a:p>
            <a:r>
              <a:rPr lang="en-US" dirty="0"/>
              <a:t>    </a:t>
            </a:r>
            <a:r>
              <a:rPr lang="en-US" dirty="0" err="1"/>
              <a:t>currentTime</a:t>
            </a:r>
            <a:r>
              <a:rPr lang="en-US" dirty="0"/>
              <a:t>: Date;</a:t>
            </a:r>
          </a:p>
          <a:p>
            <a:r>
              <a:rPr lang="en-US" dirty="0"/>
              <a:t>    </a:t>
            </a:r>
            <a:r>
              <a:rPr lang="en-US" dirty="0" err="1"/>
              <a:t>setTime</a:t>
            </a:r>
            <a:r>
              <a:rPr lang="en-US" dirty="0"/>
              <a:t>(d: Date);</a:t>
            </a:r>
          </a:p>
          <a:p>
            <a:r>
              <a:rPr lang="en-US" dirty="0"/>
              <a:t>}</a:t>
            </a:r>
          </a:p>
          <a:p>
            <a:r>
              <a:rPr lang="en-US" b="1" dirty="0"/>
              <a:t>class</a:t>
            </a:r>
            <a:r>
              <a:rPr lang="en-US" dirty="0"/>
              <a:t> Clock </a:t>
            </a:r>
            <a:r>
              <a:rPr lang="en-US" b="1" dirty="0"/>
              <a:t>implements</a:t>
            </a:r>
            <a:r>
              <a:rPr lang="en-US" dirty="0"/>
              <a:t> </a:t>
            </a:r>
            <a:r>
              <a:rPr lang="en-US" dirty="0" err="1"/>
              <a:t>ClockInterface</a:t>
            </a:r>
            <a:r>
              <a:rPr lang="en-US" dirty="0"/>
              <a:t> {</a:t>
            </a:r>
          </a:p>
          <a:p>
            <a:r>
              <a:rPr lang="en-US" dirty="0"/>
              <a:t>    </a:t>
            </a:r>
            <a:r>
              <a:rPr lang="en-US" dirty="0" err="1"/>
              <a:t>currentTime</a:t>
            </a:r>
            <a:r>
              <a:rPr lang="en-US" dirty="0"/>
              <a:t>: Date;</a:t>
            </a:r>
          </a:p>
          <a:p>
            <a:r>
              <a:rPr lang="en-US" dirty="0"/>
              <a:t>    </a:t>
            </a:r>
            <a:r>
              <a:rPr lang="en-US" dirty="0" err="1"/>
              <a:t>setTime</a:t>
            </a:r>
            <a:r>
              <a:rPr lang="en-US" dirty="0"/>
              <a:t>(d: Date) {</a:t>
            </a:r>
          </a:p>
          <a:p>
            <a:r>
              <a:rPr lang="en-US" dirty="0"/>
              <a:t>        </a:t>
            </a:r>
            <a:r>
              <a:rPr lang="en-US" b="1" dirty="0" err="1"/>
              <a:t>this</a:t>
            </a:r>
            <a:r>
              <a:rPr lang="en-US" dirty="0" err="1"/>
              <a:t>.currentTime</a:t>
            </a:r>
            <a:r>
              <a:rPr lang="en-US" dirty="0"/>
              <a:t> = d;</a:t>
            </a:r>
          </a:p>
          <a:p>
            <a:r>
              <a:rPr lang="de-DE" dirty="0"/>
              <a:t>    }</a:t>
            </a:r>
          </a:p>
          <a:p>
            <a:r>
              <a:rPr lang="de-DE" dirty="0"/>
              <a:t>    </a:t>
            </a:r>
            <a:r>
              <a:rPr lang="de-DE" b="1" dirty="0" err="1"/>
              <a:t>constructor</a:t>
            </a:r>
            <a:r>
              <a:rPr lang="de-DE" dirty="0"/>
              <a:t>(h: </a:t>
            </a:r>
            <a:r>
              <a:rPr lang="de-DE" dirty="0" err="1"/>
              <a:t>number</a:t>
            </a:r>
            <a:r>
              <a:rPr lang="de-DE" dirty="0"/>
              <a:t>, m: </a:t>
            </a:r>
            <a:r>
              <a:rPr lang="de-DE" dirty="0" err="1"/>
              <a:t>number</a:t>
            </a:r>
            <a:r>
              <a:rPr lang="de-DE" dirty="0"/>
              <a:t>) { }</a:t>
            </a:r>
          </a:p>
          <a:p>
            <a:r>
              <a:rPr lang="de-DE" dirty="0"/>
              <a:t>}</a:t>
            </a:r>
            <a:endParaRPr lang="en-US" dirty="0"/>
          </a:p>
        </p:txBody>
      </p:sp>
    </p:spTree>
    <p:extLst>
      <p:ext uri="{BB962C8B-B14F-4D97-AF65-F5344CB8AC3E}">
        <p14:creationId xmlns:p14="http://schemas.microsoft.com/office/powerpoint/2010/main" val="42897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Nested Objects and Interfaces</a:t>
            </a:r>
          </a:p>
        </p:txBody>
      </p:sp>
      <p:sp>
        <p:nvSpPr>
          <p:cNvPr id="2" name="Rectangle 1"/>
          <p:cNvSpPr/>
          <p:nvPr/>
        </p:nvSpPr>
        <p:spPr>
          <a:xfrm>
            <a:off x="395536" y="1020609"/>
            <a:ext cx="3096344" cy="3970318"/>
          </a:xfrm>
          <a:prstGeom prst="rect">
            <a:avLst/>
          </a:prstGeom>
          <a:ln>
            <a:solidFill>
              <a:schemeClr val="accent1"/>
            </a:solidFill>
          </a:ln>
        </p:spPr>
        <p:txBody>
          <a:bodyPr wrap="square">
            <a:spAutoFit/>
          </a:bodyPr>
          <a:lstStyle/>
          <a:p>
            <a:r>
              <a:rPr lang="en-US" b="1" dirty="0"/>
              <a:t>interface</a:t>
            </a:r>
            <a:r>
              <a:rPr lang="en-US" dirty="0"/>
              <a:t> </a:t>
            </a:r>
            <a:r>
              <a:rPr lang="en-US" dirty="0" err="1"/>
              <a:t>AuthorModel</a:t>
            </a:r>
            <a:r>
              <a:rPr lang="en-US" dirty="0"/>
              <a:t>{</a:t>
            </a:r>
          </a:p>
          <a:p>
            <a:r>
              <a:rPr lang="en-US" dirty="0"/>
              <a:t>    </a:t>
            </a:r>
            <a:r>
              <a:rPr lang="en-US" dirty="0" err="1"/>
              <a:t>fname</a:t>
            </a:r>
            <a:r>
              <a:rPr lang="en-US" dirty="0"/>
              <a:t>: string;</a:t>
            </a:r>
          </a:p>
          <a:p>
            <a:r>
              <a:rPr lang="en-US" dirty="0"/>
              <a:t>    </a:t>
            </a:r>
            <a:r>
              <a:rPr lang="en-US" dirty="0" err="1"/>
              <a:t>lname:string</a:t>
            </a:r>
            <a:r>
              <a:rPr lang="en-US" dirty="0"/>
              <a:t>;</a:t>
            </a:r>
          </a:p>
          <a:p>
            <a:r>
              <a:rPr lang="en-US" dirty="0"/>
              <a:t>    email: string</a:t>
            </a:r>
          </a:p>
          <a:p>
            <a:r>
              <a:rPr lang="en-US" dirty="0"/>
              <a:t>}</a:t>
            </a:r>
          </a:p>
          <a:p>
            <a:endParaRPr lang="en-US" dirty="0"/>
          </a:p>
          <a:p>
            <a:r>
              <a:rPr lang="en-US" b="1" dirty="0"/>
              <a:t>Interface Book</a:t>
            </a:r>
            <a:r>
              <a:rPr lang="en-US" dirty="0"/>
              <a:t> {</a:t>
            </a:r>
          </a:p>
          <a:p>
            <a:r>
              <a:rPr lang="en-US" dirty="0"/>
              <a:t>Authors: </a:t>
            </a:r>
            <a:r>
              <a:rPr lang="en-US" dirty="0" err="1"/>
              <a:t>AuthorModel</a:t>
            </a:r>
            <a:r>
              <a:rPr lang="en-US" dirty="0"/>
              <a:t>[];</a:t>
            </a:r>
          </a:p>
          <a:p>
            <a:r>
              <a:rPr lang="en-US" dirty="0" err="1"/>
              <a:t>Title:string</a:t>
            </a:r>
            <a:r>
              <a:rPr lang="en-US" dirty="0"/>
              <a:t>;</a:t>
            </a:r>
          </a:p>
          <a:p>
            <a:r>
              <a:rPr lang="en-US" dirty="0"/>
              <a:t>Genre : string;</a:t>
            </a:r>
          </a:p>
          <a:p>
            <a:r>
              <a:rPr lang="en-US" dirty="0" err="1"/>
              <a:t>Desc</a:t>
            </a:r>
            <a:r>
              <a:rPr lang="en-US" dirty="0"/>
              <a:t> :string;</a:t>
            </a:r>
          </a:p>
          <a:p>
            <a:r>
              <a:rPr lang="en-US" dirty="0" err="1"/>
              <a:t>Totalpages:number</a:t>
            </a:r>
            <a:r>
              <a:rPr lang="en-US" dirty="0"/>
              <a:t>;</a:t>
            </a:r>
          </a:p>
          <a:p>
            <a:r>
              <a:rPr lang="en-US" dirty="0" err="1"/>
              <a:t>Conditon:string</a:t>
            </a:r>
            <a:r>
              <a:rPr lang="en-US" dirty="0"/>
              <a:t>;</a:t>
            </a:r>
          </a:p>
          <a:p>
            <a:r>
              <a:rPr lang="en-US" dirty="0"/>
              <a:t>}</a:t>
            </a:r>
          </a:p>
        </p:txBody>
      </p:sp>
      <p:sp>
        <p:nvSpPr>
          <p:cNvPr id="3" name="TextBox 2"/>
          <p:cNvSpPr txBox="1"/>
          <p:nvPr/>
        </p:nvSpPr>
        <p:spPr>
          <a:xfrm>
            <a:off x="3880520" y="1020609"/>
            <a:ext cx="3976538" cy="5355312"/>
          </a:xfrm>
          <a:prstGeom prst="rect">
            <a:avLst/>
          </a:prstGeom>
          <a:noFill/>
          <a:ln>
            <a:solidFill>
              <a:schemeClr val="accent1"/>
            </a:solidFill>
          </a:ln>
        </p:spPr>
        <p:txBody>
          <a:bodyPr wrap="none" rtlCol="0">
            <a:spAutoFit/>
          </a:bodyPr>
          <a:lstStyle/>
          <a:p>
            <a:r>
              <a:rPr lang="en-US" b="1" dirty="0" err="1"/>
              <a:t>var</a:t>
            </a:r>
            <a:r>
              <a:rPr lang="en-US" b="1" dirty="0"/>
              <a:t> author1 : </a:t>
            </a:r>
            <a:r>
              <a:rPr lang="en-US" dirty="0" err="1"/>
              <a:t>AuthorModel</a:t>
            </a:r>
            <a:r>
              <a:rPr lang="en-US" dirty="0"/>
              <a:t> = {</a:t>
            </a:r>
          </a:p>
          <a:p>
            <a:r>
              <a:rPr lang="en-US" dirty="0"/>
              <a:t>	</a:t>
            </a:r>
            <a:r>
              <a:rPr lang="en-US" dirty="0" err="1"/>
              <a:t>fname</a:t>
            </a:r>
            <a:r>
              <a:rPr lang="en-US" dirty="0"/>
              <a:t>:’</a:t>
            </a:r>
            <a:r>
              <a:rPr lang="en-US" dirty="0" err="1"/>
              <a:t>paul</a:t>
            </a:r>
            <a:r>
              <a:rPr lang="en-US" dirty="0"/>
              <a:t>’,</a:t>
            </a:r>
          </a:p>
          <a:p>
            <a:r>
              <a:rPr lang="en-US" dirty="0"/>
              <a:t>	</a:t>
            </a:r>
            <a:r>
              <a:rPr lang="en-US" dirty="0" err="1"/>
              <a:t>lname</a:t>
            </a:r>
            <a:r>
              <a:rPr lang="en-US" dirty="0"/>
              <a:t>:’</a:t>
            </a:r>
            <a:r>
              <a:rPr lang="en-US" dirty="0" err="1"/>
              <a:t>galvin</a:t>
            </a:r>
            <a:r>
              <a:rPr lang="en-US" dirty="0"/>
              <a:t>’,</a:t>
            </a:r>
          </a:p>
          <a:p>
            <a:r>
              <a:rPr lang="en-US" dirty="0"/>
              <a:t>	email: ‘</a:t>
            </a:r>
            <a:r>
              <a:rPr lang="en-US" dirty="0" err="1"/>
              <a:t>galvin.paul@gmail.com</a:t>
            </a:r>
            <a:endParaRPr lang="en-US" dirty="0"/>
          </a:p>
          <a:p>
            <a:r>
              <a:rPr lang="en-US" dirty="0"/>
              <a:t>}</a:t>
            </a:r>
          </a:p>
          <a:p>
            <a:r>
              <a:rPr lang="en-US" b="1" dirty="0" err="1"/>
              <a:t>var</a:t>
            </a:r>
            <a:r>
              <a:rPr lang="en-US" b="1" dirty="0"/>
              <a:t> author2 : </a:t>
            </a:r>
            <a:r>
              <a:rPr lang="en-US" dirty="0" err="1"/>
              <a:t>AuthorModel</a:t>
            </a:r>
            <a:r>
              <a:rPr lang="en-US" dirty="0"/>
              <a:t> = {</a:t>
            </a:r>
          </a:p>
          <a:p>
            <a:r>
              <a:rPr lang="en-US" dirty="0"/>
              <a:t>	</a:t>
            </a:r>
            <a:r>
              <a:rPr lang="en-US" dirty="0" err="1"/>
              <a:t>fname</a:t>
            </a:r>
            <a:r>
              <a:rPr lang="en-US" dirty="0"/>
              <a:t>:’</a:t>
            </a:r>
            <a:r>
              <a:rPr lang="en-US" dirty="0" err="1"/>
              <a:t>kelly</a:t>
            </a:r>
            <a:r>
              <a:rPr lang="en-US" dirty="0"/>
              <a:t>’,</a:t>
            </a:r>
          </a:p>
          <a:p>
            <a:r>
              <a:rPr lang="en-US" dirty="0"/>
              <a:t>	</a:t>
            </a:r>
            <a:r>
              <a:rPr lang="en-US" dirty="0" err="1"/>
              <a:t>lname</a:t>
            </a:r>
            <a:r>
              <a:rPr lang="en-US" dirty="0"/>
              <a:t>:’smith’,</a:t>
            </a:r>
          </a:p>
          <a:p>
            <a:r>
              <a:rPr lang="en-US" dirty="0"/>
              <a:t>	email: ‘</a:t>
            </a:r>
            <a:r>
              <a:rPr lang="en-US" dirty="0" err="1"/>
              <a:t>smith.kelly@gmail.com</a:t>
            </a:r>
            <a:endParaRPr lang="en-US" dirty="0"/>
          </a:p>
          <a:p>
            <a:r>
              <a:rPr lang="en-US" dirty="0"/>
              <a:t>}</a:t>
            </a:r>
          </a:p>
          <a:p>
            <a:r>
              <a:rPr lang="en-US" dirty="0" err="1"/>
              <a:t>var</a:t>
            </a:r>
            <a:r>
              <a:rPr lang="en-US" dirty="0"/>
              <a:t> book1:Book={</a:t>
            </a:r>
          </a:p>
          <a:p>
            <a:r>
              <a:rPr lang="en-US" dirty="0"/>
              <a:t>	Authors:[author1,author2],</a:t>
            </a:r>
          </a:p>
          <a:p>
            <a:r>
              <a:rPr lang="en-US" dirty="0"/>
              <a:t>	</a:t>
            </a:r>
            <a:r>
              <a:rPr lang="en-US" dirty="0" err="1"/>
              <a:t>title:The</a:t>
            </a:r>
            <a:r>
              <a:rPr lang="en-US" dirty="0"/>
              <a:t> right food’,</a:t>
            </a:r>
          </a:p>
          <a:p>
            <a:r>
              <a:rPr lang="en-US" dirty="0"/>
              <a:t>	</a:t>
            </a:r>
            <a:r>
              <a:rPr lang="en-US" dirty="0" err="1"/>
              <a:t>genre:’life</a:t>
            </a:r>
            <a:r>
              <a:rPr lang="en-US" dirty="0"/>
              <a:t> hacks’,</a:t>
            </a:r>
          </a:p>
          <a:p>
            <a:r>
              <a:rPr lang="en-US" dirty="0"/>
              <a:t>	</a:t>
            </a:r>
            <a:r>
              <a:rPr lang="en-US" dirty="0" err="1"/>
              <a:t>desc</a:t>
            </a:r>
            <a:r>
              <a:rPr lang="en-US" dirty="0"/>
              <a:t>:’Eggs not for dinner’,</a:t>
            </a:r>
          </a:p>
          <a:p>
            <a:r>
              <a:rPr lang="en-US" dirty="0"/>
              <a:t>	Totalpages:200,</a:t>
            </a:r>
          </a:p>
          <a:p>
            <a:r>
              <a:rPr lang="en-US" dirty="0"/>
              <a:t>	</a:t>
            </a:r>
            <a:r>
              <a:rPr lang="en-US" dirty="0" err="1"/>
              <a:t>Condition:’good</a:t>
            </a:r>
            <a:r>
              <a:rPr lang="en-US" dirty="0"/>
              <a:t>’</a:t>
            </a:r>
          </a:p>
          <a:p>
            <a:r>
              <a:rPr lang="en-US" dirty="0"/>
              <a:t>} </a:t>
            </a:r>
          </a:p>
          <a:p>
            <a:endParaRPr lang="en-US" dirty="0"/>
          </a:p>
        </p:txBody>
      </p:sp>
    </p:spTree>
    <p:extLst>
      <p:ext uri="{BB962C8B-B14F-4D97-AF65-F5344CB8AC3E}">
        <p14:creationId xmlns:p14="http://schemas.microsoft.com/office/powerpoint/2010/main" val="876439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Interfaces a Blue-Print for Functions</a:t>
            </a:r>
          </a:p>
        </p:txBody>
      </p:sp>
      <p:sp>
        <p:nvSpPr>
          <p:cNvPr id="9" name="Content Placeholder 2"/>
          <p:cNvSpPr>
            <a:spLocks noGrp="1"/>
          </p:cNvSpPr>
          <p:nvPr>
            <p:ph sz="quarter" idx="1"/>
          </p:nvPr>
        </p:nvSpPr>
        <p:spPr>
          <a:xfrm>
            <a:off x="611560" y="764704"/>
            <a:ext cx="7704856" cy="1217215"/>
          </a:xfrm>
        </p:spPr>
        <p:txBody>
          <a:bodyPr/>
          <a:lstStyle/>
          <a:p>
            <a:r>
              <a:rPr lang="en-US" dirty="0"/>
              <a:t>Interfaces in </a:t>
            </a:r>
            <a:r>
              <a:rPr lang="en-US" dirty="0" err="1"/>
              <a:t>TypeScript</a:t>
            </a:r>
            <a:r>
              <a:rPr lang="en-US" dirty="0"/>
              <a:t> can be used to define how a function would look like.</a:t>
            </a:r>
          </a:p>
          <a:p>
            <a:r>
              <a:rPr lang="en-US" dirty="0"/>
              <a:t>This is like a function declaration with only the parameter list and return type given. Each parameter in the parameter list requires both name and type.</a:t>
            </a:r>
          </a:p>
          <a:p>
            <a:r>
              <a:rPr lang="en-US" dirty="0"/>
              <a:t>For function types to correctly type-check, the names of the parameters do not need to match. </a:t>
            </a:r>
          </a:p>
          <a:p>
            <a:endParaRPr lang="en-US" dirty="0"/>
          </a:p>
        </p:txBody>
      </p:sp>
      <p:sp>
        <p:nvSpPr>
          <p:cNvPr id="2" name="Rectangle 1"/>
          <p:cNvSpPr/>
          <p:nvPr/>
        </p:nvSpPr>
        <p:spPr>
          <a:xfrm>
            <a:off x="3851920" y="2132856"/>
            <a:ext cx="4572000" cy="3693319"/>
          </a:xfrm>
          <a:prstGeom prst="rect">
            <a:avLst/>
          </a:prstGeom>
        </p:spPr>
        <p:txBody>
          <a:bodyPr>
            <a:spAutoFit/>
          </a:bodyPr>
          <a:lstStyle/>
          <a:p>
            <a:r>
              <a:rPr lang="en-US" dirty="0"/>
              <a:t>// function type interface</a:t>
            </a:r>
          </a:p>
          <a:p>
            <a:r>
              <a:rPr lang="en-US" dirty="0"/>
              <a:t>interface </a:t>
            </a:r>
            <a:r>
              <a:rPr lang="en-US" dirty="0" err="1"/>
              <a:t>PersonNameFunc</a:t>
            </a:r>
            <a:r>
              <a:rPr lang="en-US" dirty="0"/>
              <a:t> {</a:t>
            </a:r>
          </a:p>
          <a:p>
            <a:r>
              <a:rPr lang="en-US" dirty="0"/>
              <a:t>    (</a:t>
            </a:r>
            <a:r>
              <a:rPr lang="en-US" dirty="0" err="1"/>
              <a:t>fristName</a:t>
            </a:r>
            <a:r>
              <a:rPr lang="en-US" dirty="0"/>
              <a:t>: string, </a:t>
            </a:r>
            <a:r>
              <a:rPr lang="en-US" dirty="0" err="1"/>
              <a:t>lastName</a:t>
            </a:r>
            <a:r>
              <a:rPr lang="en-US" dirty="0"/>
              <a:t>: string): string;</a:t>
            </a:r>
          </a:p>
          <a:p>
            <a:r>
              <a:rPr lang="en-US" dirty="0"/>
              <a:t>}</a:t>
            </a:r>
          </a:p>
          <a:p>
            <a:endParaRPr lang="en-US" dirty="0"/>
          </a:p>
          <a:p>
            <a:r>
              <a:rPr lang="en-US" dirty="0"/>
              <a:t>// function variable</a:t>
            </a:r>
          </a:p>
          <a:p>
            <a:r>
              <a:rPr lang="en-US" dirty="0"/>
              <a:t>let </a:t>
            </a:r>
            <a:r>
              <a:rPr lang="en-US" dirty="0" err="1"/>
              <a:t>PersonName</a:t>
            </a:r>
            <a:r>
              <a:rPr lang="en-US" dirty="0"/>
              <a:t>: </a:t>
            </a:r>
            <a:r>
              <a:rPr lang="en-US" dirty="0" err="1"/>
              <a:t>PersonNameFunc</a:t>
            </a:r>
            <a:r>
              <a:rPr lang="en-US" dirty="0"/>
              <a:t>;</a:t>
            </a:r>
          </a:p>
          <a:p>
            <a:endParaRPr lang="en-US" dirty="0"/>
          </a:p>
          <a:p>
            <a:r>
              <a:rPr lang="en-US" dirty="0"/>
              <a:t>// function </a:t>
            </a:r>
            <a:r>
              <a:rPr lang="en-US" dirty="0" err="1"/>
              <a:t>defination</a:t>
            </a:r>
            <a:endParaRPr lang="en-US" dirty="0"/>
          </a:p>
          <a:p>
            <a:r>
              <a:rPr lang="en-US" dirty="0" err="1"/>
              <a:t>PersonName</a:t>
            </a:r>
            <a:r>
              <a:rPr lang="en-US" dirty="0"/>
              <a:t> = function (</a:t>
            </a:r>
            <a:r>
              <a:rPr lang="en-US" dirty="0" err="1"/>
              <a:t>fname</a:t>
            </a:r>
            <a:r>
              <a:rPr lang="en-US" dirty="0"/>
              <a:t>: string, </a:t>
            </a:r>
            <a:r>
              <a:rPr lang="en-US" dirty="0" err="1"/>
              <a:t>lname</a:t>
            </a:r>
            <a:r>
              <a:rPr lang="en-US" dirty="0"/>
              <a:t>: string) {</a:t>
            </a:r>
          </a:p>
          <a:p>
            <a:r>
              <a:rPr lang="en-US" dirty="0"/>
              <a:t>    return </a:t>
            </a:r>
            <a:r>
              <a:rPr lang="en-US" dirty="0" err="1"/>
              <a:t>fname</a:t>
            </a:r>
            <a:r>
              <a:rPr lang="en-US" dirty="0"/>
              <a:t> + ' ' + </a:t>
            </a:r>
            <a:r>
              <a:rPr lang="en-US" dirty="0" err="1"/>
              <a:t>lname</a:t>
            </a:r>
            <a:r>
              <a:rPr lang="en-US" dirty="0"/>
              <a:t>;</a:t>
            </a:r>
          </a:p>
          <a:p>
            <a:r>
              <a:rPr lang="en-US" dirty="0"/>
              <a:t>}</a:t>
            </a:r>
          </a:p>
        </p:txBody>
      </p:sp>
      <p:sp>
        <p:nvSpPr>
          <p:cNvPr id="3" name="TextBox 2"/>
          <p:cNvSpPr txBox="1"/>
          <p:nvPr/>
        </p:nvSpPr>
        <p:spPr>
          <a:xfrm>
            <a:off x="539552" y="5949280"/>
            <a:ext cx="5688632" cy="648072"/>
          </a:xfrm>
          <a:prstGeom prst="rect">
            <a:avLst/>
          </a:prstGeom>
          <a:noFill/>
        </p:spPr>
        <p:txBody>
          <a:bodyPr wrap="square" rtlCol="0">
            <a:spAutoFit/>
          </a:bodyPr>
          <a:lstStyle/>
          <a:p>
            <a:r>
              <a:rPr lang="en-US" dirty="0"/>
              <a:t>Interfaces doesn’t get compiled into JavaScript in anyway.</a:t>
            </a:r>
          </a:p>
          <a:p>
            <a:r>
              <a:rPr lang="en-US" dirty="0"/>
              <a:t>They just play their part in </a:t>
            </a:r>
            <a:r>
              <a:rPr lang="en-US" dirty="0" err="1"/>
              <a:t>TypeScript</a:t>
            </a:r>
            <a:r>
              <a:rPr lang="en-US" dirty="0"/>
              <a:t> and die over there.</a:t>
            </a:r>
          </a:p>
        </p:txBody>
      </p:sp>
    </p:spTree>
    <p:extLst>
      <p:ext uri="{BB962C8B-B14F-4D97-AF65-F5344CB8AC3E}">
        <p14:creationId xmlns:p14="http://schemas.microsoft.com/office/powerpoint/2010/main" val="338256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Interfaces Example</a:t>
            </a:r>
          </a:p>
        </p:txBody>
      </p:sp>
      <p:sp>
        <p:nvSpPr>
          <p:cNvPr id="2" name="Rectangle 1"/>
          <p:cNvSpPr/>
          <p:nvPr/>
        </p:nvSpPr>
        <p:spPr>
          <a:xfrm>
            <a:off x="2483768" y="894730"/>
            <a:ext cx="4572000" cy="5078313"/>
          </a:xfrm>
          <a:prstGeom prst="rect">
            <a:avLst/>
          </a:prstGeom>
        </p:spPr>
        <p:txBody>
          <a:bodyPr>
            <a:spAutoFit/>
          </a:bodyPr>
          <a:lstStyle/>
          <a:p>
            <a:r>
              <a:rPr lang="en-US" b="1" dirty="0"/>
              <a:t>interface</a:t>
            </a:r>
            <a:r>
              <a:rPr lang="en-US" dirty="0"/>
              <a:t> Counter {</a:t>
            </a:r>
          </a:p>
          <a:p>
            <a:r>
              <a:rPr lang="en-US" dirty="0"/>
              <a:t>    (start: number): string;</a:t>
            </a:r>
          </a:p>
          <a:p>
            <a:r>
              <a:rPr lang="en-US" dirty="0"/>
              <a:t>    interval: number;</a:t>
            </a:r>
          </a:p>
          <a:p>
            <a:r>
              <a:rPr lang="en-US" dirty="0"/>
              <a:t>    reset(): void;</a:t>
            </a:r>
          </a:p>
          <a:p>
            <a:r>
              <a:rPr lang="en-US" dirty="0"/>
              <a:t>}</a:t>
            </a:r>
          </a:p>
          <a:p>
            <a:endParaRPr lang="en-US" dirty="0"/>
          </a:p>
          <a:p>
            <a:r>
              <a:rPr lang="en-US" b="1" dirty="0"/>
              <a:t>function</a:t>
            </a:r>
            <a:r>
              <a:rPr lang="en-US" dirty="0"/>
              <a:t> </a:t>
            </a:r>
            <a:r>
              <a:rPr lang="en-US" b="1" dirty="0" err="1"/>
              <a:t>getCounter</a:t>
            </a:r>
            <a:r>
              <a:rPr lang="en-US" dirty="0"/>
              <a:t>(): </a:t>
            </a:r>
            <a:r>
              <a:rPr lang="en-US" b="1" dirty="0"/>
              <a:t>Counter</a:t>
            </a:r>
            <a:r>
              <a:rPr lang="en-US" dirty="0"/>
              <a:t> {</a:t>
            </a:r>
          </a:p>
          <a:p>
            <a:r>
              <a:rPr lang="en-US" dirty="0"/>
              <a:t>    </a:t>
            </a:r>
            <a:r>
              <a:rPr lang="en-US" b="1" dirty="0"/>
              <a:t>let</a:t>
            </a:r>
            <a:r>
              <a:rPr lang="en-US" dirty="0"/>
              <a:t> counter = &lt;</a:t>
            </a:r>
            <a:r>
              <a:rPr lang="en-US" b="1" dirty="0"/>
              <a:t>Counter</a:t>
            </a:r>
            <a:r>
              <a:rPr lang="en-US" dirty="0"/>
              <a:t>&gt;function (start: number) { };</a:t>
            </a:r>
          </a:p>
          <a:p>
            <a:r>
              <a:rPr lang="en-US" dirty="0"/>
              <a:t>    </a:t>
            </a:r>
            <a:r>
              <a:rPr lang="en-US" dirty="0" err="1"/>
              <a:t>counter.interval</a:t>
            </a:r>
            <a:r>
              <a:rPr lang="en-US" dirty="0"/>
              <a:t> = 123;</a:t>
            </a:r>
          </a:p>
          <a:p>
            <a:r>
              <a:rPr lang="en-US" dirty="0"/>
              <a:t>    </a:t>
            </a:r>
            <a:r>
              <a:rPr lang="en-US" dirty="0" err="1"/>
              <a:t>counter.reset</a:t>
            </a:r>
            <a:r>
              <a:rPr lang="en-US" dirty="0"/>
              <a:t> = function () { };</a:t>
            </a:r>
          </a:p>
          <a:p>
            <a:r>
              <a:rPr lang="en-US" dirty="0"/>
              <a:t>    return counter;</a:t>
            </a:r>
          </a:p>
          <a:p>
            <a:r>
              <a:rPr lang="en-US" dirty="0"/>
              <a:t>}</a:t>
            </a:r>
          </a:p>
          <a:p>
            <a:endParaRPr lang="en-US" dirty="0"/>
          </a:p>
          <a:p>
            <a:r>
              <a:rPr lang="en-US" dirty="0"/>
              <a:t>let c = </a:t>
            </a:r>
            <a:r>
              <a:rPr lang="en-US" dirty="0" err="1"/>
              <a:t>getCounter</a:t>
            </a:r>
            <a:r>
              <a:rPr lang="en-US" dirty="0"/>
              <a:t>();</a:t>
            </a:r>
          </a:p>
          <a:p>
            <a:r>
              <a:rPr lang="is-IS" dirty="0"/>
              <a:t>c(10);</a:t>
            </a:r>
          </a:p>
          <a:p>
            <a:r>
              <a:rPr lang="en-US" dirty="0" err="1"/>
              <a:t>c.reset</a:t>
            </a:r>
            <a:r>
              <a:rPr lang="en-US" dirty="0"/>
              <a:t>();</a:t>
            </a:r>
          </a:p>
          <a:p>
            <a:r>
              <a:rPr lang="pl-PL" dirty="0" err="1"/>
              <a:t>c.interval</a:t>
            </a:r>
            <a:r>
              <a:rPr lang="pl-PL" dirty="0"/>
              <a:t> = 5.0;</a:t>
            </a:r>
            <a:endParaRPr lang="en-US" dirty="0"/>
          </a:p>
        </p:txBody>
      </p:sp>
    </p:spTree>
    <p:extLst>
      <p:ext uri="{BB962C8B-B14F-4D97-AF65-F5344CB8AC3E}">
        <p14:creationId xmlns:p14="http://schemas.microsoft.com/office/powerpoint/2010/main" val="84476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Interfaces extend classes</a:t>
            </a:r>
          </a:p>
        </p:txBody>
      </p:sp>
      <p:sp>
        <p:nvSpPr>
          <p:cNvPr id="3" name="TextBox 2"/>
          <p:cNvSpPr txBox="1"/>
          <p:nvPr/>
        </p:nvSpPr>
        <p:spPr>
          <a:xfrm>
            <a:off x="1259632" y="894730"/>
            <a:ext cx="6960576" cy="5355312"/>
          </a:xfrm>
          <a:prstGeom prst="rect">
            <a:avLst/>
          </a:prstGeom>
          <a:noFill/>
        </p:spPr>
        <p:txBody>
          <a:bodyPr wrap="square" rtlCol="0">
            <a:spAutoFit/>
          </a:bodyPr>
          <a:lstStyle/>
          <a:p>
            <a:r>
              <a:rPr lang="en-US" b="1" dirty="0"/>
              <a:t>class</a:t>
            </a:r>
            <a:r>
              <a:rPr lang="en-US" dirty="0"/>
              <a:t> Control {</a:t>
            </a:r>
          </a:p>
          <a:p>
            <a:r>
              <a:rPr lang="en-US" dirty="0"/>
              <a:t>    </a:t>
            </a:r>
            <a:r>
              <a:rPr lang="en-US" b="1" dirty="0"/>
              <a:t>private</a:t>
            </a:r>
            <a:r>
              <a:rPr lang="en-US" dirty="0"/>
              <a:t> state: any;</a:t>
            </a:r>
          </a:p>
          <a:p>
            <a:r>
              <a:rPr lang="en-US" dirty="0"/>
              <a:t>}</a:t>
            </a:r>
          </a:p>
          <a:p>
            <a:r>
              <a:rPr lang="en-US" b="1" dirty="0"/>
              <a:t>interface</a:t>
            </a:r>
            <a:r>
              <a:rPr lang="en-US" dirty="0"/>
              <a:t> </a:t>
            </a:r>
            <a:r>
              <a:rPr lang="en-US" dirty="0" err="1"/>
              <a:t>SelectableControl</a:t>
            </a:r>
            <a:r>
              <a:rPr lang="en-US" dirty="0"/>
              <a:t> extends Control {</a:t>
            </a:r>
          </a:p>
          <a:p>
            <a:r>
              <a:rPr lang="en-US" dirty="0"/>
              <a:t>    select(): void;</a:t>
            </a:r>
          </a:p>
          <a:p>
            <a:r>
              <a:rPr lang="en-US" dirty="0"/>
              <a:t>}</a:t>
            </a:r>
          </a:p>
          <a:p>
            <a:r>
              <a:rPr lang="en-US" b="1" dirty="0"/>
              <a:t>class</a:t>
            </a:r>
            <a:r>
              <a:rPr lang="en-US" dirty="0"/>
              <a:t> Button extends Control </a:t>
            </a:r>
            <a:r>
              <a:rPr lang="en-US" b="1" dirty="0"/>
              <a:t>implements</a:t>
            </a:r>
            <a:r>
              <a:rPr lang="en-US" dirty="0"/>
              <a:t> </a:t>
            </a:r>
            <a:r>
              <a:rPr lang="en-US" dirty="0" err="1"/>
              <a:t>SelectableControl</a:t>
            </a:r>
            <a:r>
              <a:rPr lang="en-US" dirty="0"/>
              <a:t> {</a:t>
            </a:r>
          </a:p>
          <a:p>
            <a:r>
              <a:rPr lang="ro-RO" dirty="0"/>
              <a:t>    select() { }</a:t>
            </a:r>
          </a:p>
          <a:p>
            <a:r>
              <a:rPr lang="ro-RO" dirty="0"/>
              <a:t>}</a:t>
            </a:r>
          </a:p>
          <a:p>
            <a:r>
              <a:rPr lang="ro-RO" b="1" dirty="0" err="1"/>
              <a:t>class</a:t>
            </a:r>
            <a:r>
              <a:rPr lang="ro-RO" dirty="0"/>
              <a:t> </a:t>
            </a:r>
            <a:r>
              <a:rPr lang="ro-RO" dirty="0" err="1"/>
              <a:t>TextBox</a:t>
            </a:r>
            <a:r>
              <a:rPr lang="ro-RO" dirty="0"/>
              <a:t> </a:t>
            </a:r>
            <a:r>
              <a:rPr lang="ro-RO" dirty="0" err="1"/>
              <a:t>extends</a:t>
            </a:r>
            <a:r>
              <a:rPr lang="ro-RO" dirty="0"/>
              <a:t> Control {</a:t>
            </a:r>
          </a:p>
          <a:p>
            <a:endParaRPr lang="ro-RO" dirty="0"/>
          </a:p>
          <a:p>
            <a:r>
              <a:rPr lang="ro-RO" dirty="0"/>
              <a:t>}</a:t>
            </a:r>
          </a:p>
          <a:p>
            <a:r>
              <a:rPr lang="ro-RO" dirty="0"/>
              <a:t>// </a:t>
            </a:r>
            <a:r>
              <a:rPr lang="ro-RO" dirty="0" err="1"/>
              <a:t>Error</a:t>
            </a:r>
            <a:r>
              <a:rPr lang="ro-RO" dirty="0"/>
              <a:t>: </a:t>
            </a:r>
            <a:r>
              <a:rPr lang="ro-RO" dirty="0" err="1"/>
              <a:t>Property</a:t>
            </a:r>
            <a:r>
              <a:rPr lang="ro-RO" dirty="0"/>
              <a:t> 'state' </a:t>
            </a:r>
            <a:r>
              <a:rPr lang="ro-RO" dirty="0" err="1"/>
              <a:t>is</a:t>
            </a:r>
            <a:r>
              <a:rPr lang="ro-RO" dirty="0"/>
              <a:t> </a:t>
            </a:r>
            <a:r>
              <a:rPr lang="ro-RO" dirty="0" err="1"/>
              <a:t>missing</a:t>
            </a:r>
            <a:r>
              <a:rPr lang="ro-RO" dirty="0"/>
              <a:t> in </a:t>
            </a:r>
            <a:r>
              <a:rPr lang="ro-RO" dirty="0" err="1"/>
              <a:t>type</a:t>
            </a:r>
            <a:r>
              <a:rPr lang="ro-RO" dirty="0"/>
              <a:t> '</a:t>
            </a:r>
            <a:r>
              <a:rPr lang="ro-RO" dirty="0" err="1"/>
              <a:t>Image</a:t>
            </a:r>
            <a:r>
              <a:rPr lang="ro-RO" dirty="0"/>
              <a:t>'.</a:t>
            </a:r>
          </a:p>
          <a:p>
            <a:r>
              <a:rPr lang="ro-RO" b="1" dirty="0" err="1"/>
              <a:t>class</a:t>
            </a:r>
            <a:r>
              <a:rPr lang="ro-RO" dirty="0"/>
              <a:t> </a:t>
            </a:r>
            <a:r>
              <a:rPr lang="ro-RO" dirty="0" err="1"/>
              <a:t>Image</a:t>
            </a:r>
            <a:r>
              <a:rPr lang="ro-RO" dirty="0"/>
              <a:t> </a:t>
            </a:r>
            <a:r>
              <a:rPr lang="ro-RO" b="1" dirty="0" err="1"/>
              <a:t>implements</a:t>
            </a:r>
            <a:r>
              <a:rPr lang="ro-RO" dirty="0"/>
              <a:t> </a:t>
            </a:r>
            <a:r>
              <a:rPr lang="ro-RO" dirty="0" err="1"/>
              <a:t>SelectableControl</a:t>
            </a:r>
            <a:r>
              <a:rPr lang="ro-RO" dirty="0"/>
              <a:t> {</a:t>
            </a:r>
          </a:p>
          <a:p>
            <a:r>
              <a:rPr lang="ro-RO" dirty="0"/>
              <a:t>    select() { }</a:t>
            </a:r>
          </a:p>
          <a:p>
            <a:r>
              <a:rPr lang="ro-RO" dirty="0"/>
              <a:t>}</a:t>
            </a:r>
          </a:p>
          <a:p>
            <a:r>
              <a:rPr lang="ro-RO" b="1" dirty="0" err="1"/>
              <a:t>class</a:t>
            </a:r>
            <a:r>
              <a:rPr lang="ro-RO" dirty="0"/>
              <a:t> </a:t>
            </a:r>
            <a:r>
              <a:rPr lang="ro-RO" dirty="0" err="1"/>
              <a:t>Location</a:t>
            </a:r>
            <a:r>
              <a:rPr lang="ro-RO" dirty="0"/>
              <a:t> {</a:t>
            </a:r>
          </a:p>
          <a:p>
            <a:endParaRPr lang="ro-RO" dirty="0"/>
          </a:p>
          <a:p>
            <a:r>
              <a:rPr lang="ro-RO" dirty="0"/>
              <a:t>}</a:t>
            </a:r>
            <a:endParaRPr lang="en-US" dirty="0"/>
          </a:p>
        </p:txBody>
      </p:sp>
    </p:spTree>
    <p:extLst>
      <p:ext uri="{BB962C8B-B14F-4D97-AF65-F5344CB8AC3E}">
        <p14:creationId xmlns:p14="http://schemas.microsoft.com/office/powerpoint/2010/main" val="204946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Type Alias</a:t>
            </a:r>
          </a:p>
        </p:txBody>
      </p:sp>
      <p:sp>
        <p:nvSpPr>
          <p:cNvPr id="9" name="Content Placeholder 2"/>
          <p:cNvSpPr>
            <a:spLocks noGrp="1"/>
          </p:cNvSpPr>
          <p:nvPr>
            <p:ph sz="quarter" idx="1"/>
          </p:nvPr>
        </p:nvSpPr>
        <p:spPr>
          <a:xfrm>
            <a:off x="611560" y="894730"/>
            <a:ext cx="7848872" cy="1310134"/>
          </a:xfrm>
        </p:spPr>
        <p:txBody>
          <a:bodyPr/>
          <a:lstStyle/>
          <a:p>
            <a:r>
              <a:rPr lang="en-US" dirty="0" err="1"/>
              <a:t>TypeScript</a:t>
            </a:r>
            <a:r>
              <a:rPr lang="en-US" dirty="0"/>
              <a:t> provides convenient syntax for providing names for type annotations that you would like to use in more than one place. </a:t>
            </a:r>
          </a:p>
          <a:p>
            <a:r>
              <a:rPr lang="en-US" dirty="0"/>
              <a:t>The aliases are created using the type </a:t>
            </a:r>
            <a:r>
              <a:rPr lang="en-US" dirty="0" err="1"/>
              <a:t>SomeName</a:t>
            </a:r>
            <a:r>
              <a:rPr lang="en-US" dirty="0"/>
              <a:t> = </a:t>
            </a:r>
            <a:r>
              <a:rPr lang="en-US" dirty="0" err="1"/>
              <a:t>someValidTypeAnnotation</a:t>
            </a:r>
            <a:r>
              <a:rPr lang="en-US" dirty="0"/>
              <a:t> syntax.</a:t>
            </a:r>
            <a:endParaRPr lang="en-US" sz="1800" dirty="0"/>
          </a:p>
        </p:txBody>
      </p:sp>
      <p:sp>
        <p:nvSpPr>
          <p:cNvPr id="2" name="TextBox 1"/>
          <p:cNvSpPr txBox="1"/>
          <p:nvPr/>
        </p:nvSpPr>
        <p:spPr>
          <a:xfrm>
            <a:off x="971600" y="2204864"/>
            <a:ext cx="3791679" cy="3693319"/>
          </a:xfrm>
          <a:prstGeom prst="rect">
            <a:avLst/>
          </a:prstGeom>
          <a:noFill/>
        </p:spPr>
        <p:txBody>
          <a:bodyPr wrap="none" rtlCol="0">
            <a:spAutoFit/>
          </a:bodyPr>
          <a:lstStyle/>
          <a:p>
            <a:r>
              <a:rPr lang="en-US" dirty="0"/>
              <a:t>type </a:t>
            </a:r>
            <a:r>
              <a:rPr lang="en-US" dirty="0" err="1"/>
              <a:t>StrOrNum</a:t>
            </a:r>
            <a:r>
              <a:rPr lang="en-US" dirty="0"/>
              <a:t> = </a:t>
            </a:r>
            <a:r>
              <a:rPr lang="en-US" dirty="0" err="1"/>
              <a:t>string|number</a:t>
            </a:r>
            <a:r>
              <a:rPr lang="en-US" dirty="0"/>
              <a:t>;</a:t>
            </a:r>
          </a:p>
          <a:p>
            <a:endParaRPr lang="en-US" dirty="0"/>
          </a:p>
          <a:p>
            <a:r>
              <a:rPr lang="en-US" dirty="0"/>
              <a:t>// Usage: just like any other notation</a:t>
            </a:r>
          </a:p>
          <a:p>
            <a:r>
              <a:rPr lang="en-US" dirty="0" err="1"/>
              <a:t>var</a:t>
            </a:r>
            <a:r>
              <a:rPr lang="en-US" dirty="0"/>
              <a:t> sample: </a:t>
            </a:r>
            <a:r>
              <a:rPr lang="en-US" dirty="0" err="1"/>
              <a:t>StrOrNum</a:t>
            </a:r>
            <a:r>
              <a:rPr lang="en-US" dirty="0"/>
              <a:t>;</a:t>
            </a:r>
          </a:p>
          <a:p>
            <a:r>
              <a:rPr lang="en-US" dirty="0"/>
              <a:t>sample = 123;</a:t>
            </a:r>
          </a:p>
          <a:p>
            <a:r>
              <a:rPr lang="en-US" dirty="0"/>
              <a:t>sample = '123';</a:t>
            </a:r>
          </a:p>
          <a:p>
            <a:endParaRPr lang="en-US" dirty="0"/>
          </a:p>
          <a:p>
            <a:r>
              <a:rPr lang="en-US" dirty="0"/>
              <a:t>// Just checking</a:t>
            </a:r>
          </a:p>
          <a:p>
            <a:r>
              <a:rPr lang="en-US" dirty="0"/>
              <a:t>sample = true; // Error!</a:t>
            </a:r>
          </a:p>
          <a:p>
            <a:endParaRPr lang="en-US" dirty="0"/>
          </a:p>
          <a:p>
            <a:r>
              <a:rPr lang="en-US" dirty="0"/>
              <a:t>type Text = string | { text: string };</a:t>
            </a:r>
          </a:p>
          <a:p>
            <a:r>
              <a:rPr lang="en-US" dirty="0"/>
              <a:t>type Coordinates = [number, number];</a:t>
            </a:r>
          </a:p>
          <a:p>
            <a:r>
              <a:rPr lang="en-US" dirty="0"/>
              <a:t>type Callback = (data: string) =&gt; void;</a:t>
            </a:r>
          </a:p>
        </p:txBody>
      </p:sp>
    </p:spTree>
    <p:extLst>
      <p:ext uri="{BB962C8B-B14F-4D97-AF65-F5344CB8AC3E}">
        <p14:creationId xmlns:p14="http://schemas.microsoft.com/office/powerpoint/2010/main" val="133626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Functions in Typescript</a:t>
            </a:r>
          </a:p>
        </p:txBody>
      </p:sp>
      <p:sp>
        <p:nvSpPr>
          <p:cNvPr id="9" name="Content Placeholder 2"/>
          <p:cNvSpPr>
            <a:spLocks noGrp="1"/>
          </p:cNvSpPr>
          <p:nvPr>
            <p:ph sz="quarter" idx="1"/>
          </p:nvPr>
        </p:nvSpPr>
        <p:spPr>
          <a:xfrm>
            <a:off x="395536" y="894730"/>
            <a:ext cx="7920880" cy="734070"/>
          </a:xfrm>
        </p:spPr>
        <p:txBody>
          <a:bodyPr/>
          <a:lstStyle/>
          <a:p>
            <a:r>
              <a:rPr lang="en-US" dirty="0"/>
              <a:t>Functions can be annotated with parameter and return types.</a:t>
            </a:r>
          </a:p>
          <a:p>
            <a:r>
              <a:rPr lang="en-US" sz="1800" dirty="0" err="1"/>
              <a:t>Eg</a:t>
            </a:r>
            <a:r>
              <a:rPr lang="en-US" sz="1800" dirty="0"/>
              <a:t>: </a:t>
            </a:r>
          </a:p>
        </p:txBody>
      </p:sp>
      <p:sp>
        <p:nvSpPr>
          <p:cNvPr id="2" name="TextBox 1"/>
          <p:cNvSpPr txBox="1"/>
          <p:nvPr/>
        </p:nvSpPr>
        <p:spPr>
          <a:xfrm>
            <a:off x="1475656" y="1661923"/>
            <a:ext cx="5289846" cy="1754326"/>
          </a:xfrm>
          <a:prstGeom prst="rect">
            <a:avLst/>
          </a:prstGeom>
          <a:noFill/>
        </p:spPr>
        <p:txBody>
          <a:bodyPr wrap="none" rtlCol="0">
            <a:spAutoFit/>
          </a:bodyPr>
          <a:lstStyle/>
          <a:p>
            <a:r>
              <a:rPr lang="en-US" dirty="0"/>
              <a:t>function sum(num1:number, num2:number):number {</a:t>
            </a:r>
          </a:p>
          <a:p>
            <a:r>
              <a:rPr lang="en-US" dirty="0"/>
              <a:t>    return num1 + num2;</a:t>
            </a:r>
          </a:p>
          <a:p>
            <a:r>
              <a:rPr lang="en-US" dirty="0"/>
              <a:t>}</a:t>
            </a:r>
          </a:p>
          <a:p>
            <a:r>
              <a:rPr lang="en-US" dirty="0" err="1"/>
              <a:t>console.log</a:t>
            </a:r>
            <a:r>
              <a:rPr lang="en-US" dirty="0"/>
              <a:t>(sum(1, 2)); // prints 3</a:t>
            </a:r>
          </a:p>
          <a:p>
            <a:r>
              <a:rPr lang="en-US" dirty="0" err="1"/>
              <a:t>console.log</a:t>
            </a:r>
            <a:r>
              <a:rPr lang="en-US" dirty="0"/>
              <a:t>(sum('John ', 'Doe')); // compile error</a:t>
            </a:r>
          </a:p>
          <a:p>
            <a:r>
              <a:rPr lang="en-US" dirty="0" err="1"/>
              <a:t>console.log</a:t>
            </a:r>
            <a:r>
              <a:rPr lang="en-US" dirty="0"/>
              <a:t>(sum('</a:t>
            </a:r>
            <a:r>
              <a:rPr lang="en-US" dirty="0" err="1"/>
              <a:t>IsScuccess</a:t>
            </a:r>
            <a:r>
              <a:rPr lang="en-US" dirty="0"/>
              <a:t>: ', true)); // compile error</a:t>
            </a:r>
          </a:p>
        </p:txBody>
      </p:sp>
      <p:sp>
        <p:nvSpPr>
          <p:cNvPr id="3" name="TextBox 2"/>
          <p:cNvSpPr txBox="1"/>
          <p:nvPr/>
        </p:nvSpPr>
        <p:spPr>
          <a:xfrm>
            <a:off x="395536" y="3717032"/>
            <a:ext cx="8280920" cy="646331"/>
          </a:xfrm>
          <a:prstGeom prst="rect">
            <a:avLst/>
          </a:prstGeom>
          <a:noFill/>
        </p:spPr>
        <p:txBody>
          <a:bodyPr wrap="square" rtlCol="0">
            <a:spAutoFit/>
          </a:bodyPr>
          <a:lstStyle/>
          <a:p>
            <a:pPr marL="285750" indent="-285750">
              <a:buFont typeface="Arial" charset="0"/>
              <a:buChar char="•"/>
            </a:pPr>
            <a:r>
              <a:rPr lang="en-US" dirty="0"/>
              <a:t>It can be a possibility that you don’t intend to return any thing from that function.</a:t>
            </a:r>
          </a:p>
          <a:p>
            <a:pPr marL="285750" indent="-285750">
              <a:buFont typeface="Arial" charset="0"/>
              <a:buChar char="•"/>
            </a:pPr>
            <a:r>
              <a:rPr lang="en-US" dirty="0"/>
              <a:t>So, you can use  “void” as a return type.</a:t>
            </a:r>
          </a:p>
        </p:txBody>
      </p:sp>
      <p:sp>
        <p:nvSpPr>
          <p:cNvPr id="4" name="TextBox 3"/>
          <p:cNvSpPr txBox="1"/>
          <p:nvPr/>
        </p:nvSpPr>
        <p:spPr>
          <a:xfrm>
            <a:off x="1449951" y="4581151"/>
            <a:ext cx="6349367" cy="923330"/>
          </a:xfrm>
          <a:prstGeom prst="rect">
            <a:avLst/>
          </a:prstGeom>
          <a:noFill/>
        </p:spPr>
        <p:txBody>
          <a:bodyPr wrap="none" rtlCol="0">
            <a:spAutoFit/>
          </a:bodyPr>
          <a:lstStyle/>
          <a:p>
            <a:r>
              <a:rPr lang="en-US" dirty="0"/>
              <a:t>function </a:t>
            </a:r>
            <a:r>
              <a:rPr lang="en-US" dirty="0" err="1"/>
              <a:t>submitUpdates</a:t>
            </a:r>
            <a:r>
              <a:rPr lang="en-US" dirty="0"/>
              <a:t>(</a:t>
            </a:r>
            <a:r>
              <a:rPr lang="en-US" dirty="0" err="1"/>
              <a:t>postId</a:t>
            </a:r>
            <a:r>
              <a:rPr lang="en-US" dirty="0"/>
              <a:t>: number, </a:t>
            </a:r>
            <a:r>
              <a:rPr lang="en-US" dirty="0" err="1"/>
              <a:t>updateTime:Date</a:t>
            </a:r>
            <a:r>
              <a:rPr lang="en-US" dirty="0"/>
              <a:t>):void {</a:t>
            </a:r>
          </a:p>
          <a:p>
            <a:r>
              <a:rPr lang="en-US" dirty="0"/>
              <a:t>    // do some work like call a </a:t>
            </a:r>
            <a:r>
              <a:rPr lang="en-US" dirty="0" err="1"/>
              <a:t>webhook</a:t>
            </a:r>
            <a:r>
              <a:rPr lang="en-US" dirty="0"/>
              <a:t> and forget</a:t>
            </a:r>
          </a:p>
          <a:p>
            <a:r>
              <a:rPr lang="en-US" dirty="0"/>
              <a:t>}</a:t>
            </a:r>
          </a:p>
        </p:txBody>
      </p:sp>
    </p:spTree>
    <p:extLst>
      <p:ext uri="{BB962C8B-B14F-4D97-AF65-F5344CB8AC3E}">
        <p14:creationId xmlns:p14="http://schemas.microsoft.com/office/powerpoint/2010/main" val="129432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Optional and Default Parameters in Functions</a:t>
            </a:r>
          </a:p>
        </p:txBody>
      </p:sp>
      <p:sp>
        <p:nvSpPr>
          <p:cNvPr id="9" name="Content Placeholder 2"/>
          <p:cNvSpPr>
            <a:spLocks noGrp="1"/>
          </p:cNvSpPr>
          <p:nvPr>
            <p:ph sz="quarter" idx="1"/>
          </p:nvPr>
        </p:nvSpPr>
        <p:spPr>
          <a:xfrm>
            <a:off x="539552" y="908720"/>
            <a:ext cx="7344816" cy="504056"/>
          </a:xfrm>
        </p:spPr>
        <p:txBody>
          <a:bodyPr/>
          <a:lstStyle/>
          <a:p>
            <a:r>
              <a:rPr lang="en-US" dirty="0"/>
              <a:t>You can mark a parameter as optional</a:t>
            </a:r>
          </a:p>
          <a:p>
            <a:r>
              <a:rPr lang="en-US" dirty="0"/>
              <a:t>A required parameter cannot follow the optional parameter</a:t>
            </a:r>
          </a:p>
        </p:txBody>
      </p:sp>
      <p:sp>
        <p:nvSpPr>
          <p:cNvPr id="2" name="TextBox 1"/>
          <p:cNvSpPr txBox="1"/>
          <p:nvPr/>
        </p:nvSpPr>
        <p:spPr>
          <a:xfrm>
            <a:off x="1926950" y="1663640"/>
            <a:ext cx="4450257" cy="1477328"/>
          </a:xfrm>
          <a:prstGeom prst="rect">
            <a:avLst/>
          </a:prstGeom>
          <a:noFill/>
        </p:spPr>
        <p:txBody>
          <a:bodyPr wrap="none" rtlCol="0">
            <a:spAutoFit/>
          </a:bodyPr>
          <a:lstStyle/>
          <a:p>
            <a:r>
              <a:rPr lang="en-US" dirty="0"/>
              <a:t>function foo(bar: number, bas?: string): void {</a:t>
            </a:r>
          </a:p>
          <a:p>
            <a:r>
              <a:rPr lang="de-DE" dirty="0"/>
              <a:t>    // ..</a:t>
            </a:r>
          </a:p>
          <a:p>
            <a:r>
              <a:rPr lang="de-DE" dirty="0"/>
              <a:t>}</a:t>
            </a:r>
          </a:p>
          <a:p>
            <a:r>
              <a:rPr lang="is-IS" dirty="0"/>
              <a:t>foo(123);</a:t>
            </a:r>
          </a:p>
          <a:p>
            <a:r>
              <a:rPr lang="nl-NL" dirty="0" err="1"/>
              <a:t>foo</a:t>
            </a:r>
            <a:r>
              <a:rPr lang="nl-NL" dirty="0"/>
              <a:t>(123, '</a:t>
            </a:r>
            <a:r>
              <a:rPr lang="nl-NL" dirty="0" err="1"/>
              <a:t>hello</a:t>
            </a:r>
            <a:r>
              <a:rPr lang="nl-NL" dirty="0"/>
              <a:t>');</a:t>
            </a:r>
            <a:endParaRPr lang="en-US" dirty="0"/>
          </a:p>
        </p:txBody>
      </p:sp>
      <p:sp>
        <p:nvSpPr>
          <p:cNvPr id="3" name="TextBox 2"/>
          <p:cNvSpPr txBox="1"/>
          <p:nvPr/>
        </p:nvSpPr>
        <p:spPr>
          <a:xfrm>
            <a:off x="539552" y="3140968"/>
            <a:ext cx="7848872" cy="1200329"/>
          </a:xfrm>
          <a:prstGeom prst="rect">
            <a:avLst/>
          </a:prstGeom>
          <a:noFill/>
        </p:spPr>
        <p:txBody>
          <a:bodyPr wrap="square" rtlCol="0">
            <a:spAutoFit/>
          </a:bodyPr>
          <a:lstStyle/>
          <a:p>
            <a:pPr marL="285750" indent="-285750">
              <a:buFont typeface="Arial" charset="0"/>
              <a:buChar char="•"/>
            </a:pPr>
            <a:r>
              <a:rPr lang="en-US" dirty="0"/>
              <a:t>Alternatively you can even provide a default value (using = </a:t>
            </a:r>
            <a:r>
              <a:rPr lang="en-US" dirty="0" err="1"/>
              <a:t>someValue</a:t>
            </a:r>
            <a:r>
              <a:rPr lang="en-US" dirty="0"/>
              <a:t> after the parameter declaration) which will get injected for you if the caller doesn't provide that argument:</a:t>
            </a:r>
          </a:p>
          <a:p>
            <a:pPr marL="285750" indent="-285750">
              <a:buFont typeface="Arial" charset="0"/>
              <a:buChar char="•"/>
            </a:pPr>
            <a:endParaRPr lang="en-US" dirty="0"/>
          </a:p>
        </p:txBody>
      </p:sp>
      <p:sp>
        <p:nvSpPr>
          <p:cNvPr id="5" name="TextBox 4"/>
          <p:cNvSpPr txBox="1"/>
          <p:nvPr/>
        </p:nvSpPr>
        <p:spPr>
          <a:xfrm>
            <a:off x="1927115" y="4341297"/>
            <a:ext cx="4617418" cy="1754326"/>
          </a:xfrm>
          <a:prstGeom prst="rect">
            <a:avLst/>
          </a:prstGeom>
          <a:noFill/>
        </p:spPr>
        <p:txBody>
          <a:bodyPr wrap="none" rtlCol="0">
            <a:spAutoFit/>
          </a:bodyPr>
          <a:lstStyle/>
          <a:p>
            <a:r>
              <a:rPr lang="en-US" dirty="0"/>
              <a:t>function foo(bar: number, bas: string = 'hello') {</a:t>
            </a:r>
          </a:p>
          <a:p>
            <a:r>
              <a:rPr lang="en-US" dirty="0"/>
              <a:t>    </a:t>
            </a:r>
            <a:r>
              <a:rPr lang="en-US" dirty="0" err="1"/>
              <a:t>console.log</a:t>
            </a:r>
            <a:r>
              <a:rPr lang="en-US" dirty="0"/>
              <a:t>(bar, bas);</a:t>
            </a:r>
          </a:p>
          <a:p>
            <a:r>
              <a:rPr lang="en-US" dirty="0"/>
              <a:t>}</a:t>
            </a:r>
          </a:p>
          <a:p>
            <a:endParaRPr lang="en-US" dirty="0"/>
          </a:p>
          <a:p>
            <a:r>
              <a:rPr lang="en-US" dirty="0"/>
              <a:t>foo(123);           // 123, hello</a:t>
            </a:r>
          </a:p>
          <a:p>
            <a:r>
              <a:rPr lang="en-US" dirty="0"/>
              <a:t>foo(123, 'world');  // 123, world</a:t>
            </a:r>
          </a:p>
        </p:txBody>
      </p:sp>
    </p:spTree>
    <p:extLst>
      <p:ext uri="{BB962C8B-B14F-4D97-AF65-F5344CB8AC3E}">
        <p14:creationId xmlns:p14="http://schemas.microsoft.com/office/powerpoint/2010/main" val="64489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Invention- Typescript</a:t>
            </a:r>
          </a:p>
        </p:txBody>
      </p:sp>
      <p:sp>
        <p:nvSpPr>
          <p:cNvPr id="10" name="Content Placeholder 2"/>
          <p:cNvSpPr>
            <a:spLocks noGrp="1"/>
          </p:cNvSpPr>
          <p:nvPr>
            <p:ph sz="quarter" idx="1"/>
          </p:nvPr>
        </p:nvSpPr>
        <p:spPr>
          <a:xfrm>
            <a:off x="233363" y="1112838"/>
            <a:ext cx="8587109" cy="5052466"/>
          </a:xfrm>
        </p:spPr>
        <p:txBody>
          <a:bodyPr>
            <a:normAutofit/>
          </a:bodyPr>
          <a:lstStyle/>
          <a:p>
            <a:r>
              <a:rPr lang="en-US" dirty="0"/>
              <a:t>Anders Hejlsberg, the creator of the C# and Turbo Pascal languages, designed the </a:t>
            </a:r>
            <a:r>
              <a:rPr lang="en-US" dirty="0" err="1"/>
              <a:t>TypeScript</a:t>
            </a:r>
            <a:r>
              <a:rPr lang="en-US" dirty="0"/>
              <a:t> language as a modern tool for rapid development of dynamic web applications. </a:t>
            </a:r>
          </a:p>
          <a:p>
            <a:r>
              <a:rPr lang="en-US" dirty="0"/>
              <a:t>It brings the gap between dynamic language and a compiled strongly typed object-oriented one.</a:t>
            </a:r>
          </a:p>
          <a:p>
            <a:r>
              <a:rPr lang="en-US" dirty="0"/>
              <a:t>It allows programmers to re-use the concepts and ideas of well-established object-oriented languages in JavaScript. </a:t>
            </a:r>
            <a:br>
              <a:rPr lang="en-US" dirty="0"/>
            </a:br>
            <a:br>
              <a:rPr lang="en-US" dirty="0"/>
            </a:br>
            <a:r>
              <a:rPr lang="en-US" dirty="0"/>
              <a:t>There are two critical beneficial factors in </a:t>
            </a:r>
            <a:r>
              <a:rPr lang="en-US" dirty="0" err="1"/>
              <a:t>TypeScript</a:t>
            </a:r>
            <a:r>
              <a:rPr lang="en-US" dirty="0"/>
              <a:t> language.</a:t>
            </a:r>
          </a:p>
          <a:p>
            <a:r>
              <a:rPr lang="en-US" dirty="0"/>
              <a:t> It compiles source code into currently run and executed by browser JavaScript </a:t>
            </a:r>
          </a:p>
          <a:p>
            <a:r>
              <a:rPr lang="en-US" dirty="0"/>
              <a:t>It can be run on any operating system capable of executing JavaScript.</a:t>
            </a:r>
            <a:endParaRPr lang="en-US" sz="1800" dirty="0"/>
          </a:p>
        </p:txBody>
      </p:sp>
    </p:spTree>
    <p:extLst>
      <p:ext uri="{BB962C8B-B14F-4D97-AF65-F5344CB8AC3E}">
        <p14:creationId xmlns:p14="http://schemas.microsoft.com/office/powerpoint/2010/main" val="2102695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Function Overloading</a:t>
            </a:r>
          </a:p>
        </p:txBody>
      </p:sp>
      <p:sp>
        <p:nvSpPr>
          <p:cNvPr id="9" name="Content Placeholder 2"/>
          <p:cNvSpPr>
            <a:spLocks noGrp="1"/>
          </p:cNvSpPr>
          <p:nvPr>
            <p:ph sz="quarter" idx="1"/>
          </p:nvPr>
        </p:nvSpPr>
        <p:spPr>
          <a:xfrm>
            <a:off x="539552" y="764704"/>
            <a:ext cx="8136904" cy="1440160"/>
          </a:xfrm>
        </p:spPr>
        <p:txBody>
          <a:bodyPr/>
          <a:lstStyle/>
          <a:p>
            <a:r>
              <a:rPr lang="en-US" dirty="0" err="1"/>
              <a:t>TypeScript</a:t>
            </a:r>
            <a:r>
              <a:rPr lang="en-US" dirty="0"/>
              <a:t> allows you to </a:t>
            </a:r>
            <a:r>
              <a:rPr lang="en-US" i="1" dirty="0"/>
              <a:t>declare</a:t>
            </a:r>
            <a:r>
              <a:rPr lang="en-US" dirty="0"/>
              <a:t> function overloads.</a:t>
            </a:r>
          </a:p>
          <a:p>
            <a:r>
              <a:rPr lang="en-US" dirty="0"/>
              <a:t>declare the function header multiple times,</a:t>
            </a:r>
          </a:p>
          <a:p>
            <a:r>
              <a:rPr lang="en-US" dirty="0"/>
              <a:t>the last function header is the one that is actually active </a:t>
            </a:r>
            <a:r>
              <a:rPr lang="en-US" i="1" dirty="0"/>
              <a:t>within</a:t>
            </a:r>
            <a:r>
              <a:rPr lang="en-US" dirty="0"/>
              <a:t> the function body but is not available to the outside world.</a:t>
            </a:r>
            <a:endParaRPr lang="fr-FR" sz="1800" dirty="0"/>
          </a:p>
        </p:txBody>
      </p:sp>
      <p:sp>
        <p:nvSpPr>
          <p:cNvPr id="2" name="Rectangle 1"/>
          <p:cNvSpPr/>
          <p:nvPr/>
        </p:nvSpPr>
        <p:spPr>
          <a:xfrm>
            <a:off x="899592" y="2132856"/>
            <a:ext cx="6609928" cy="4635115"/>
          </a:xfrm>
          <a:prstGeom prst="rect">
            <a:avLst/>
          </a:prstGeom>
        </p:spPr>
        <p:txBody>
          <a:bodyPr wrap="square">
            <a:spAutoFit/>
          </a:bodyPr>
          <a:lstStyle/>
          <a:p>
            <a:pPr lvl="1" fontAlgn="base">
              <a:spcBef>
                <a:spcPct val="20000"/>
              </a:spcBef>
              <a:spcAft>
                <a:spcPct val="0"/>
              </a:spcAft>
            </a:pPr>
            <a:r>
              <a:rPr lang="en-US" dirty="0"/>
              <a:t>function display(</a:t>
            </a:r>
            <a:r>
              <a:rPr lang="en-US" dirty="0" err="1"/>
              <a:t>name:string</a:t>
            </a:r>
            <a:r>
              <a:rPr lang="en-US" dirty="0"/>
              <a:t>[]):string;</a:t>
            </a:r>
          </a:p>
          <a:p>
            <a:pPr lvl="1" fontAlgn="base">
              <a:spcBef>
                <a:spcPct val="20000"/>
              </a:spcBef>
              <a:spcAft>
                <a:spcPct val="0"/>
              </a:spcAft>
            </a:pPr>
            <a:r>
              <a:rPr lang="en-US" dirty="0"/>
              <a:t>function display(</a:t>
            </a:r>
            <a:r>
              <a:rPr lang="en-US" dirty="0" err="1"/>
              <a:t>name:string</a:t>
            </a:r>
            <a:r>
              <a:rPr lang="en-US" dirty="0"/>
              <a:t>):string;</a:t>
            </a:r>
          </a:p>
          <a:p>
            <a:pPr lvl="1" fontAlgn="base">
              <a:spcBef>
                <a:spcPct val="20000"/>
              </a:spcBef>
              <a:spcAft>
                <a:spcPct val="0"/>
              </a:spcAft>
            </a:pPr>
            <a:r>
              <a:rPr lang="en-US" dirty="0"/>
              <a:t>function display(</a:t>
            </a:r>
            <a:r>
              <a:rPr lang="en-US" dirty="0" err="1"/>
              <a:t>no:number</a:t>
            </a:r>
            <a:r>
              <a:rPr lang="en-US" dirty="0"/>
              <a:t>):number;</a:t>
            </a:r>
          </a:p>
          <a:p>
            <a:pPr lvl="1" fontAlgn="base">
              <a:spcBef>
                <a:spcPct val="20000"/>
              </a:spcBef>
              <a:spcAft>
                <a:spcPct val="0"/>
              </a:spcAft>
            </a:pPr>
            <a:br>
              <a:rPr lang="en-US" dirty="0"/>
            </a:br>
            <a:r>
              <a:rPr lang="en-US" dirty="0"/>
              <a:t>function display(name):any</a:t>
            </a:r>
          </a:p>
          <a:p>
            <a:pPr lvl="1" fontAlgn="base">
              <a:spcBef>
                <a:spcPct val="20000"/>
              </a:spcBef>
              <a:spcAft>
                <a:spcPct val="0"/>
              </a:spcAft>
            </a:pPr>
            <a:r>
              <a:rPr lang="en-US" dirty="0"/>
              <a:t>{</a:t>
            </a:r>
          </a:p>
          <a:p>
            <a:pPr lvl="1" fontAlgn="base">
              <a:spcBef>
                <a:spcPct val="20000"/>
              </a:spcBef>
              <a:spcAft>
                <a:spcPct val="0"/>
              </a:spcAft>
            </a:pPr>
            <a:r>
              <a:rPr lang="en-US" dirty="0"/>
              <a:t>if(</a:t>
            </a:r>
            <a:r>
              <a:rPr lang="en-US" dirty="0" err="1"/>
              <a:t>typeof</a:t>
            </a:r>
            <a:r>
              <a:rPr lang="en-US" dirty="0"/>
              <a:t> name =="string"){return "Welcome "+name;}</a:t>
            </a:r>
          </a:p>
          <a:p>
            <a:pPr lvl="1" fontAlgn="base">
              <a:spcBef>
                <a:spcPct val="20000"/>
              </a:spcBef>
              <a:spcAft>
                <a:spcPct val="0"/>
              </a:spcAft>
            </a:pPr>
            <a:r>
              <a:rPr lang="en-US" dirty="0"/>
              <a:t>if(</a:t>
            </a:r>
            <a:r>
              <a:rPr lang="en-US" dirty="0" err="1"/>
              <a:t>typeof</a:t>
            </a:r>
            <a:r>
              <a:rPr lang="en-US" dirty="0"/>
              <a:t> name == "object"){return "Yes "+</a:t>
            </a:r>
            <a:r>
              <a:rPr lang="en-US" dirty="0" err="1"/>
              <a:t>name.join</a:t>
            </a:r>
            <a:r>
              <a:rPr lang="en-US" dirty="0"/>
              <a:t>(':');}</a:t>
            </a:r>
          </a:p>
          <a:p>
            <a:pPr lvl="1" fontAlgn="base">
              <a:spcBef>
                <a:spcPct val="20000"/>
              </a:spcBef>
              <a:spcAft>
                <a:spcPct val="0"/>
              </a:spcAft>
            </a:pPr>
            <a:r>
              <a:rPr lang="en-US" dirty="0"/>
              <a:t>if(</a:t>
            </a:r>
            <a:r>
              <a:rPr lang="en-US" dirty="0" err="1"/>
              <a:t>typeof</a:t>
            </a:r>
            <a:r>
              <a:rPr lang="en-US" dirty="0"/>
              <a:t> name == "number"){return "Yes "+name;}</a:t>
            </a:r>
          </a:p>
          <a:p>
            <a:pPr lvl="1" fontAlgn="base">
              <a:spcBef>
                <a:spcPct val="20000"/>
              </a:spcBef>
              <a:spcAft>
                <a:spcPct val="0"/>
              </a:spcAft>
            </a:pPr>
            <a:r>
              <a:rPr lang="en-US" dirty="0"/>
              <a:t>return "";</a:t>
            </a:r>
          </a:p>
          <a:p>
            <a:pPr lvl="1" fontAlgn="base">
              <a:spcBef>
                <a:spcPct val="20000"/>
              </a:spcBef>
              <a:spcAft>
                <a:spcPct val="0"/>
              </a:spcAft>
            </a:pPr>
            <a:r>
              <a:rPr lang="en-US" dirty="0"/>
              <a:t>}</a:t>
            </a:r>
          </a:p>
          <a:p>
            <a:pPr lvl="1" fontAlgn="base">
              <a:spcBef>
                <a:spcPct val="20000"/>
              </a:spcBef>
              <a:spcAft>
                <a:spcPct val="0"/>
              </a:spcAft>
            </a:pPr>
            <a:r>
              <a:rPr lang="en-US" dirty="0" err="1"/>
              <a:t>console.log</a:t>
            </a:r>
            <a:r>
              <a:rPr lang="en-US" dirty="0"/>
              <a:t>(display("</a:t>
            </a:r>
            <a:r>
              <a:rPr lang="en-US" dirty="0" err="1"/>
              <a:t>Shalni</a:t>
            </a:r>
            <a:r>
              <a:rPr lang="en-US" dirty="0"/>
              <a:t>"));</a:t>
            </a:r>
          </a:p>
          <a:p>
            <a:pPr lvl="1" fontAlgn="base">
              <a:spcBef>
                <a:spcPct val="20000"/>
              </a:spcBef>
              <a:spcAft>
                <a:spcPct val="0"/>
              </a:spcAft>
            </a:pPr>
            <a:r>
              <a:rPr lang="en-US" dirty="0" err="1"/>
              <a:t>console.log</a:t>
            </a:r>
            <a:r>
              <a:rPr lang="en-US" dirty="0"/>
              <a:t>(display(3));</a:t>
            </a:r>
          </a:p>
          <a:p>
            <a:pPr lvl="1" fontAlgn="base">
              <a:spcBef>
                <a:spcPct val="20000"/>
              </a:spcBef>
              <a:spcAft>
                <a:spcPct val="0"/>
              </a:spcAft>
            </a:pPr>
            <a:r>
              <a:rPr lang="en-US" dirty="0" err="1"/>
              <a:t>console.log</a:t>
            </a:r>
            <a:r>
              <a:rPr lang="en-US" dirty="0"/>
              <a:t>(display(["</a:t>
            </a:r>
            <a:r>
              <a:rPr lang="en-US" dirty="0" err="1"/>
              <a:t>Shalni</a:t>
            </a:r>
            <a:r>
              <a:rPr lang="en-US" dirty="0"/>
              <a:t>","Manish"]));</a:t>
            </a:r>
          </a:p>
        </p:txBody>
      </p:sp>
    </p:spTree>
    <p:extLst>
      <p:ext uri="{BB962C8B-B14F-4D97-AF65-F5344CB8AC3E}">
        <p14:creationId xmlns:p14="http://schemas.microsoft.com/office/powerpoint/2010/main" val="292141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Rest Parameters</a:t>
            </a:r>
          </a:p>
        </p:txBody>
      </p:sp>
      <p:sp>
        <p:nvSpPr>
          <p:cNvPr id="9" name="Content Placeholder 2"/>
          <p:cNvSpPr>
            <a:spLocks noGrp="1"/>
          </p:cNvSpPr>
          <p:nvPr>
            <p:ph sz="quarter" idx="1"/>
          </p:nvPr>
        </p:nvSpPr>
        <p:spPr>
          <a:xfrm>
            <a:off x="611560" y="894730"/>
            <a:ext cx="7848872" cy="878086"/>
          </a:xfrm>
        </p:spPr>
        <p:txBody>
          <a:bodyPr/>
          <a:lstStyle/>
          <a:p>
            <a:r>
              <a:rPr lang="en-US" dirty="0"/>
              <a:t>Rest parameters (denoted by ...</a:t>
            </a:r>
            <a:r>
              <a:rPr lang="en-US" dirty="0" err="1"/>
              <a:t>argumentName</a:t>
            </a:r>
            <a:r>
              <a:rPr lang="en-US" dirty="0"/>
              <a:t> for the last argument) allow you to quickly accept multiple arguments in your function and get them as an array. </a:t>
            </a:r>
          </a:p>
        </p:txBody>
      </p:sp>
      <p:sp>
        <p:nvSpPr>
          <p:cNvPr id="2" name="TextBox 1"/>
          <p:cNvSpPr txBox="1"/>
          <p:nvPr/>
        </p:nvSpPr>
        <p:spPr>
          <a:xfrm>
            <a:off x="1979712" y="2276872"/>
            <a:ext cx="4615815" cy="1754326"/>
          </a:xfrm>
          <a:prstGeom prst="rect">
            <a:avLst/>
          </a:prstGeom>
          <a:noFill/>
        </p:spPr>
        <p:txBody>
          <a:bodyPr wrap="none" rtlCol="0">
            <a:spAutoFit/>
          </a:bodyPr>
          <a:lstStyle/>
          <a:p>
            <a:r>
              <a:rPr lang="en-US" dirty="0"/>
              <a:t>function </a:t>
            </a:r>
            <a:r>
              <a:rPr lang="en-US" dirty="0" err="1"/>
              <a:t>iTakeItAll</a:t>
            </a:r>
            <a:r>
              <a:rPr lang="en-US" dirty="0"/>
              <a:t>(first, second, ...</a:t>
            </a:r>
            <a:r>
              <a:rPr lang="en-US" dirty="0" err="1"/>
              <a:t>allOthers</a:t>
            </a:r>
            <a:r>
              <a:rPr lang="en-US" dirty="0"/>
              <a:t>) {</a:t>
            </a:r>
          </a:p>
          <a:p>
            <a:r>
              <a:rPr lang="en-US" dirty="0"/>
              <a:t>    </a:t>
            </a:r>
            <a:r>
              <a:rPr lang="en-US" dirty="0" err="1"/>
              <a:t>console.log</a:t>
            </a:r>
            <a:r>
              <a:rPr lang="en-US" dirty="0"/>
              <a:t>(</a:t>
            </a:r>
            <a:r>
              <a:rPr lang="en-US" dirty="0" err="1"/>
              <a:t>allOthers</a:t>
            </a:r>
            <a:r>
              <a:rPr lang="en-US" dirty="0"/>
              <a:t>);</a:t>
            </a:r>
          </a:p>
          <a:p>
            <a:r>
              <a:rPr lang="en-US" dirty="0"/>
              <a:t>}</a:t>
            </a:r>
          </a:p>
          <a:p>
            <a:r>
              <a:rPr lang="nl-NL" dirty="0" err="1"/>
              <a:t>iTakeItAll</a:t>
            </a:r>
            <a:r>
              <a:rPr lang="nl-NL" dirty="0"/>
              <a:t>('</a:t>
            </a:r>
            <a:r>
              <a:rPr lang="nl-NL" dirty="0" err="1"/>
              <a:t>foo</a:t>
            </a:r>
            <a:r>
              <a:rPr lang="nl-NL" dirty="0"/>
              <a:t>', 'bar'); // []</a:t>
            </a:r>
          </a:p>
          <a:p>
            <a:r>
              <a:rPr lang="nl-NL" dirty="0" err="1"/>
              <a:t>iTakeItAll</a:t>
            </a:r>
            <a:r>
              <a:rPr lang="nl-NL" dirty="0"/>
              <a:t>('</a:t>
            </a:r>
            <a:r>
              <a:rPr lang="nl-NL" dirty="0" err="1"/>
              <a:t>foo</a:t>
            </a:r>
            <a:r>
              <a:rPr lang="nl-NL" dirty="0"/>
              <a:t>', 'bar', 'bas', '</a:t>
            </a:r>
            <a:r>
              <a:rPr lang="nl-NL" dirty="0" err="1"/>
              <a:t>qux</a:t>
            </a:r>
            <a:r>
              <a:rPr lang="nl-NL" dirty="0"/>
              <a:t>'); // ['bas','</a:t>
            </a:r>
            <a:r>
              <a:rPr lang="nl-NL" dirty="0" err="1"/>
              <a:t>qux</a:t>
            </a:r>
            <a:r>
              <a:rPr lang="nl-NL" dirty="0"/>
              <a:t>']</a:t>
            </a:r>
          </a:p>
          <a:p>
            <a:endParaRPr lang="en-US" dirty="0"/>
          </a:p>
        </p:txBody>
      </p:sp>
    </p:spTree>
    <p:extLst>
      <p:ext uri="{BB962C8B-B14F-4D97-AF65-F5344CB8AC3E}">
        <p14:creationId xmlns:p14="http://schemas.microsoft.com/office/powerpoint/2010/main" val="52263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Arrow Functions</a:t>
            </a:r>
          </a:p>
        </p:txBody>
      </p:sp>
      <p:sp>
        <p:nvSpPr>
          <p:cNvPr id="9" name="Content Placeholder 2"/>
          <p:cNvSpPr>
            <a:spLocks noGrp="1"/>
          </p:cNvSpPr>
          <p:nvPr>
            <p:ph sz="quarter" idx="1"/>
          </p:nvPr>
        </p:nvSpPr>
        <p:spPr>
          <a:xfrm>
            <a:off x="611560" y="894730"/>
            <a:ext cx="7560840" cy="1814190"/>
          </a:xfrm>
        </p:spPr>
        <p:txBody>
          <a:bodyPr/>
          <a:lstStyle/>
          <a:p>
            <a:r>
              <a:rPr lang="en-US" dirty="0"/>
              <a:t>Called the </a:t>
            </a:r>
            <a:r>
              <a:rPr lang="en-US" i="1" dirty="0"/>
              <a:t>fat arrow</a:t>
            </a:r>
            <a:r>
              <a:rPr lang="en-US" dirty="0"/>
              <a:t> and also called a </a:t>
            </a:r>
            <a:r>
              <a:rPr lang="en-US" i="1" dirty="0"/>
              <a:t>lambda function</a:t>
            </a:r>
            <a:r>
              <a:rPr lang="en-US" dirty="0"/>
              <a:t> </a:t>
            </a:r>
          </a:p>
          <a:p>
            <a:pPr marL="0" indent="0">
              <a:buNone/>
            </a:pPr>
            <a:r>
              <a:rPr lang="en-US" dirty="0"/>
              <a:t>       The motivation for a </a:t>
            </a:r>
            <a:r>
              <a:rPr lang="en-US" i="1" dirty="0"/>
              <a:t>fat arrow</a:t>
            </a:r>
            <a:r>
              <a:rPr lang="en-US" dirty="0"/>
              <a:t> is:</a:t>
            </a:r>
          </a:p>
          <a:p>
            <a:r>
              <a:rPr lang="en-US" dirty="0"/>
              <a:t>You don't need to keep typing function</a:t>
            </a:r>
          </a:p>
          <a:p>
            <a:r>
              <a:rPr lang="en-US" dirty="0"/>
              <a:t>It lexically captures the meaning of this</a:t>
            </a:r>
          </a:p>
          <a:p>
            <a:r>
              <a:rPr lang="en-US" dirty="0"/>
              <a:t>It lexically captures the meaning of arguments</a:t>
            </a:r>
          </a:p>
        </p:txBody>
      </p:sp>
      <p:sp>
        <p:nvSpPr>
          <p:cNvPr id="2" name="TextBox 1"/>
          <p:cNvSpPr txBox="1"/>
          <p:nvPr/>
        </p:nvSpPr>
        <p:spPr>
          <a:xfrm>
            <a:off x="2503321" y="2691739"/>
            <a:ext cx="2329227" cy="646331"/>
          </a:xfrm>
          <a:prstGeom prst="rect">
            <a:avLst/>
          </a:prstGeom>
          <a:noFill/>
        </p:spPr>
        <p:txBody>
          <a:bodyPr wrap="none" rtlCol="0">
            <a:spAutoFit/>
          </a:bodyPr>
          <a:lstStyle/>
          <a:p>
            <a:r>
              <a:rPr lang="nb-NO" dirty="0"/>
              <a:t>var </a:t>
            </a:r>
            <a:r>
              <a:rPr lang="nb-NO" dirty="0" err="1"/>
              <a:t>inc</a:t>
            </a:r>
            <a:r>
              <a:rPr lang="nb-NO" dirty="0"/>
              <a:t> = (x)=&gt;x+1;</a:t>
            </a:r>
          </a:p>
          <a:p>
            <a:r>
              <a:rPr lang="nb-NO" dirty="0" err="1"/>
              <a:t>console.log</a:t>
            </a:r>
            <a:r>
              <a:rPr lang="nb-NO" dirty="0"/>
              <a:t>(</a:t>
            </a:r>
            <a:r>
              <a:rPr lang="nb-NO" dirty="0" err="1"/>
              <a:t>inc</a:t>
            </a:r>
            <a:r>
              <a:rPr lang="nb-NO" dirty="0"/>
              <a:t>(5)); //5</a:t>
            </a:r>
            <a:endParaRPr lang="en-US" dirty="0"/>
          </a:p>
        </p:txBody>
      </p:sp>
    </p:spTree>
    <p:extLst>
      <p:ext uri="{BB962C8B-B14F-4D97-AF65-F5344CB8AC3E}">
        <p14:creationId xmlns:p14="http://schemas.microsoft.com/office/powerpoint/2010/main" val="181919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This in </a:t>
            </a:r>
            <a:r>
              <a:rPr lang="en-US" dirty="0" err="1"/>
              <a:t>javascript</a:t>
            </a:r>
            <a:endParaRPr lang="en-US" dirty="0"/>
          </a:p>
        </p:txBody>
      </p:sp>
      <p:sp>
        <p:nvSpPr>
          <p:cNvPr id="9" name="Content Placeholder 2"/>
          <p:cNvSpPr>
            <a:spLocks noGrp="1"/>
          </p:cNvSpPr>
          <p:nvPr>
            <p:ph sz="quarter" idx="1"/>
          </p:nvPr>
        </p:nvSpPr>
        <p:spPr>
          <a:xfrm>
            <a:off x="611560" y="1052736"/>
            <a:ext cx="7848872" cy="5400600"/>
          </a:xfrm>
        </p:spPr>
        <p:txBody>
          <a:bodyPr/>
          <a:lstStyle/>
          <a:p>
            <a:pPr marL="0" indent="0">
              <a:buNone/>
            </a:pPr>
            <a:r>
              <a:rPr lang="en-US" dirty="0"/>
              <a:t>function hello(thing) {   </a:t>
            </a:r>
            <a:r>
              <a:rPr lang="en-US" dirty="0" err="1"/>
              <a:t>console.log</a:t>
            </a:r>
            <a:r>
              <a:rPr lang="en-US" dirty="0"/>
              <a:t>(this+” says Hello " + thing);	}</a:t>
            </a:r>
          </a:p>
          <a:p>
            <a:pPr marL="0" indent="0">
              <a:buNone/>
            </a:pPr>
            <a:r>
              <a:rPr lang="en-US" dirty="0"/>
              <a:t>// this:</a:t>
            </a:r>
          </a:p>
          <a:p>
            <a:pPr marL="0" indent="0">
              <a:buNone/>
            </a:pPr>
            <a:r>
              <a:rPr lang="en-US" dirty="0"/>
              <a:t>hello("world");// [object Window] says Hello world</a:t>
            </a:r>
          </a:p>
          <a:p>
            <a:pPr marL="0" indent="0">
              <a:buNone/>
            </a:pPr>
            <a:r>
              <a:rPr lang="en-US" dirty="0"/>
              <a:t>// </a:t>
            </a:r>
            <a:r>
              <a:rPr lang="en-US" dirty="0" err="1"/>
              <a:t>desugars</a:t>
            </a:r>
            <a:r>
              <a:rPr lang="en-US" dirty="0"/>
              <a:t> to:</a:t>
            </a:r>
          </a:p>
          <a:p>
            <a:pPr marL="0" indent="0">
              <a:buNone/>
            </a:pPr>
            <a:r>
              <a:rPr lang="en-US" dirty="0" err="1"/>
              <a:t>hello.call</a:t>
            </a:r>
            <a:r>
              <a:rPr lang="en-US" dirty="0"/>
              <a:t>(window, "world");</a:t>
            </a:r>
          </a:p>
          <a:p>
            <a:pPr marL="0" indent="0">
              <a:buNone/>
            </a:pPr>
            <a:endParaRPr lang="en-US" dirty="0"/>
          </a:p>
          <a:p>
            <a:pPr marL="0" indent="0">
              <a:buNone/>
            </a:pPr>
            <a:r>
              <a:rPr lang="en-US" dirty="0"/>
              <a:t>function hello(thing) {  </a:t>
            </a:r>
          </a:p>
          <a:p>
            <a:pPr marL="0" indent="0">
              <a:buNone/>
            </a:pPr>
            <a:r>
              <a:rPr lang="en-US" dirty="0"/>
              <a:t>  </a:t>
            </a:r>
            <a:r>
              <a:rPr lang="en-US" dirty="0" err="1"/>
              <a:t>console.log</a:t>
            </a:r>
            <a:r>
              <a:rPr lang="en-US" dirty="0"/>
              <a:t>(this + " says hello " + thing);</a:t>
            </a:r>
          </a:p>
          <a:p>
            <a:pPr marL="0" indent="0">
              <a:buNone/>
            </a:pPr>
            <a:r>
              <a:rPr lang="en-US" dirty="0"/>
              <a:t>}</a:t>
            </a:r>
          </a:p>
          <a:p>
            <a:pPr marL="0" indent="0">
              <a:buNone/>
            </a:pPr>
            <a:r>
              <a:rPr lang="en-US" dirty="0" err="1"/>
              <a:t>hello.call</a:t>
            </a:r>
            <a:r>
              <a:rPr lang="en-US" dirty="0"/>
              <a:t>("Yehuda", "world") //=&gt; Yehuda says hello world</a:t>
            </a:r>
            <a:endParaRPr lang="en-US" dirty="0">
              <a:effectLst/>
            </a:endParaRPr>
          </a:p>
        </p:txBody>
      </p:sp>
    </p:spTree>
    <p:extLst>
      <p:ext uri="{BB962C8B-B14F-4D97-AF65-F5344CB8AC3E}">
        <p14:creationId xmlns:p14="http://schemas.microsoft.com/office/powerpoint/2010/main" val="1685693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This in member functions</a:t>
            </a:r>
          </a:p>
        </p:txBody>
      </p:sp>
      <p:sp>
        <p:nvSpPr>
          <p:cNvPr id="9" name="Content Placeholder 2"/>
          <p:cNvSpPr>
            <a:spLocks noGrp="1"/>
          </p:cNvSpPr>
          <p:nvPr>
            <p:ph sz="quarter" idx="1"/>
          </p:nvPr>
        </p:nvSpPr>
        <p:spPr>
          <a:xfrm>
            <a:off x="395536" y="908720"/>
            <a:ext cx="8136904" cy="5544616"/>
          </a:xfrm>
        </p:spPr>
        <p:txBody>
          <a:bodyPr/>
          <a:lstStyle/>
          <a:p>
            <a:pPr marL="0" indent="0">
              <a:buNone/>
            </a:pPr>
            <a:r>
              <a:rPr lang="en-US" dirty="0"/>
              <a:t>Next is to invoke a method is as a member of an object (</a:t>
            </a:r>
            <a:r>
              <a:rPr lang="en-US" dirty="0" err="1"/>
              <a:t>person.hello</a:t>
            </a:r>
            <a:r>
              <a:rPr lang="en-US" dirty="0"/>
              <a:t>())</a:t>
            </a:r>
          </a:p>
          <a:p>
            <a:pPr marL="0" indent="0">
              <a:buNone/>
            </a:pPr>
            <a:r>
              <a:rPr lang="en-US" dirty="0" err="1"/>
              <a:t>var</a:t>
            </a:r>
            <a:r>
              <a:rPr lang="en-US" dirty="0"/>
              <a:t> person = {  name: "Brendan </a:t>
            </a:r>
            <a:r>
              <a:rPr lang="en-US" dirty="0" err="1"/>
              <a:t>Eich</a:t>
            </a:r>
            <a:r>
              <a:rPr lang="en-US" dirty="0"/>
              <a:t>",</a:t>
            </a:r>
          </a:p>
          <a:p>
            <a:pPr marL="0" indent="0">
              <a:buNone/>
            </a:pPr>
            <a:r>
              <a:rPr lang="en-US" dirty="0"/>
              <a:t>	         hello: function(thing) { </a:t>
            </a:r>
            <a:r>
              <a:rPr lang="en-US" dirty="0" err="1"/>
              <a:t>console.log</a:t>
            </a:r>
            <a:r>
              <a:rPr lang="en-US" dirty="0"/>
              <a:t>(this + " says hello " + thing);	</a:t>
            </a:r>
            <a:r>
              <a:rPr lang="de-DE" dirty="0"/>
              <a:t>}</a:t>
            </a:r>
          </a:p>
          <a:p>
            <a:pPr marL="0" indent="0">
              <a:buNone/>
            </a:pPr>
            <a:r>
              <a:rPr lang="de-DE" dirty="0"/>
              <a:t>}</a:t>
            </a:r>
          </a:p>
          <a:p>
            <a:pPr marL="0" indent="0">
              <a:buNone/>
            </a:pPr>
            <a:r>
              <a:rPr lang="en-US" dirty="0"/>
              <a:t>// this:	</a:t>
            </a:r>
            <a:r>
              <a:rPr lang="en-US" dirty="0" err="1"/>
              <a:t>person.hello</a:t>
            </a:r>
            <a:r>
              <a:rPr lang="en-US" dirty="0"/>
              <a:t>("world") //[object Object] says hello world</a:t>
            </a:r>
          </a:p>
          <a:p>
            <a:pPr marL="0" indent="0">
              <a:buNone/>
            </a:pPr>
            <a:r>
              <a:rPr lang="en-US" dirty="0"/>
              <a:t>// </a:t>
            </a:r>
            <a:r>
              <a:rPr lang="en-US" dirty="0" err="1"/>
              <a:t>desugars</a:t>
            </a:r>
            <a:r>
              <a:rPr lang="en-US" dirty="0"/>
              <a:t> to this:		</a:t>
            </a:r>
            <a:r>
              <a:rPr lang="en-US" dirty="0" err="1"/>
              <a:t>person.hello.call</a:t>
            </a:r>
            <a:r>
              <a:rPr lang="en-US" dirty="0"/>
              <a:t>(person, "world");</a:t>
            </a:r>
          </a:p>
          <a:p>
            <a:pPr marL="0" indent="0">
              <a:buNone/>
            </a:pPr>
            <a:endParaRPr lang="en-US" dirty="0"/>
          </a:p>
          <a:p>
            <a:pPr marL="0" indent="0">
              <a:buNone/>
            </a:pPr>
            <a:r>
              <a:rPr lang="en-US" b="1" dirty="0"/>
              <a:t>Lets attach a standalone function to the object :</a:t>
            </a:r>
          </a:p>
          <a:p>
            <a:pPr marL="0" indent="0">
              <a:buNone/>
            </a:pPr>
            <a:r>
              <a:rPr lang="en-US" dirty="0"/>
              <a:t>function hello(thing) {   </a:t>
            </a:r>
            <a:r>
              <a:rPr lang="en-US" dirty="0" err="1"/>
              <a:t>console.log</a:t>
            </a:r>
            <a:r>
              <a:rPr lang="en-US" dirty="0"/>
              <a:t>(this + " says hello " + thing);	}</a:t>
            </a:r>
          </a:p>
          <a:p>
            <a:pPr marL="0" indent="0">
              <a:buNone/>
            </a:pPr>
            <a:r>
              <a:rPr lang="en-US" dirty="0"/>
              <a:t>person = { name: "Brendan </a:t>
            </a:r>
            <a:r>
              <a:rPr lang="en-US" dirty="0" err="1"/>
              <a:t>Eich</a:t>
            </a:r>
            <a:r>
              <a:rPr lang="en-US" dirty="0"/>
              <a:t>" }  </a:t>
            </a:r>
          </a:p>
          <a:p>
            <a:pPr marL="0" indent="0">
              <a:buNone/>
            </a:pPr>
            <a:r>
              <a:rPr lang="en-US" dirty="0" err="1"/>
              <a:t>person.hello</a:t>
            </a:r>
            <a:r>
              <a:rPr lang="en-US" dirty="0"/>
              <a:t> = hello;</a:t>
            </a:r>
          </a:p>
          <a:p>
            <a:pPr marL="0" indent="0">
              <a:buNone/>
            </a:pPr>
            <a:r>
              <a:rPr lang="en-US" dirty="0" err="1"/>
              <a:t>person.hello</a:t>
            </a:r>
            <a:r>
              <a:rPr lang="en-US" dirty="0"/>
              <a:t>("world") // still </a:t>
            </a:r>
            <a:r>
              <a:rPr lang="en-US" dirty="0" err="1"/>
              <a:t>desugars</a:t>
            </a:r>
            <a:r>
              <a:rPr lang="en-US" dirty="0"/>
              <a:t> to </a:t>
            </a:r>
            <a:r>
              <a:rPr lang="en-US" dirty="0" err="1"/>
              <a:t>person.hello.call</a:t>
            </a:r>
            <a:r>
              <a:rPr lang="en-US" dirty="0"/>
              <a:t>(person, "world")</a:t>
            </a:r>
          </a:p>
          <a:p>
            <a:pPr marL="0" indent="0">
              <a:buNone/>
            </a:pPr>
            <a:r>
              <a:rPr lang="en-US" dirty="0"/>
              <a:t>hello("world") // "[object </a:t>
            </a:r>
            <a:r>
              <a:rPr lang="en-US" dirty="0" err="1"/>
              <a:t>DOMWindow</a:t>
            </a:r>
            <a:r>
              <a:rPr lang="en-US" dirty="0"/>
              <a:t>]world" </a:t>
            </a:r>
          </a:p>
          <a:p>
            <a:pPr marL="0" indent="0">
              <a:buNone/>
            </a:pPr>
            <a:r>
              <a:rPr lang="en-US" dirty="0"/>
              <a:t>Notice that the function doesn't have a persistent notion of its 'this'. It is always set at call time based upon the way its invoked by its caller</a:t>
            </a:r>
          </a:p>
          <a:p>
            <a:pPr marL="0" indent="0">
              <a:buNone/>
            </a:pPr>
            <a:r>
              <a:rPr lang="en-US" dirty="0" err="1"/>
              <a:t>var</a:t>
            </a:r>
            <a:r>
              <a:rPr lang="en-US" dirty="0"/>
              <a:t> </a:t>
            </a:r>
            <a:r>
              <a:rPr lang="en-US" dirty="0" err="1"/>
              <a:t>boundHello</a:t>
            </a:r>
            <a:r>
              <a:rPr lang="en-US" dirty="0"/>
              <a:t> = </a:t>
            </a:r>
            <a:r>
              <a:rPr lang="en-US" dirty="0" err="1"/>
              <a:t>person.hello.bind</a:t>
            </a:r>
            <a:r>
              <a:rPr lang="en-US" dirty="0"/>
              <a:t>(person);  </a:t>
            </a:r>
          </a:p>
          <a:p>
            <a:pPr marL="0" indent="0">
              <a:buNone/>
            </a:pPr>
            <a:r>
              <a:rPr lang="en-US" dirty="0" err="1"/>
              <a:t>boundHello</a:t>
            </a:r>
            <a:r>
              <a:rPr lang="en-US" dirty="0"/>
              <a:t>("world") // "Brendan </a:t>
            </a:r>
            <a:r>
              <a:rPr lang="en-US" dirty="0" err="1"/>
              <a:t>Eich</a:t>
            </a:r>
            <a:r>
              <a:rPr lang="en-US" dirty="0"/>
              <a:t> says hello world"</a:t>
            </a:r>
          </a:p>
        </p:txBody>
      </p:sp>
    </p:spTree>
    <p:extLst>
      <p:ext uri="{BB962C8B-B14F-4D97-AF65-F5344CB8AC3E}">
        <p14:creationId xmlns:p14="http://schemas.microsoft.com/office/powerpoint/2010/main" val="16525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For--of</a:t>
            </a:r>
          </a:p>
        </p:txBody>
      </p:sp>
      <p:sp>
        <p:nvSpPr>
          <p:cNvPr id="9" name="Content Placeholder 2"/>
          <p:cNvSpPr>
            <a:spLocks noGrp="1"/>
          </p:cNvSpPr>
          <p:nvPr>
            <p:ph sz="quarter" idx="1"/>
          </p:nvPr>
        </p:nvSpPr>
        <p:spPr>
          <a:xfrm>
            <a:off x="467544" y="1052736"/>
            <a:ext cx="8208912" cy="648072"/>
          </a:xfrm>
        </p:spPr>
        <p:txBody>
          <a:bodyPr/>
          <a:lstStyle/>
          <a:p>
            <a:r>
              <a:rPr lang="en-US" dirty="0">
                <a:effectLst/>
              </a:rPr>
              <a:t>In </a:t>
            </a:r>
            <a:r>
              <a:rPr lang="en-US" dirty="0" err="1">
                <a:effectLst/>
              </a:rPr>
              <a:t>javascript</a:t>
            </a:r>
            <a:r>
              <a:rPr lang="en-US" dirty="0">
                <a:effectLst/>
              </a:rPr>
              <a:t> </a:t>
            </a:r>
            <a:r>
              <a:rPr lang="en-US" dirty="0"/>
              <a:t>for...in for an array does not iterate over the array items. Instead it iterates over the </a:t>
            </a:r>
            <a:r>
              <a:rPr lang="en-US" i="1" dirty="0"/>
              <a:t>keys</a:t>
            </a:r>
            <a:r>
              <a:rPr lang="en-US" dirty="0"/>
              <a:t> of the object passed in</a:t>
            </a:r>
            <a:endParaRPr lang="en-US" dirty="0">
              <a:effectLst/>
            </a:endParaRPr>
          </a:p>
        </p:txBody>
      </p:sp>
      <p:sp>
        <p:nvSpPr>
          <p:cNvPr id="2" name="TextBox 1"/>
          <p:cNvSpPr txBox="1"/>
          <p:nvPr/>
        </p:nvSpPr>
        <p:spPr>
          <a:xfrm>
            <a:off x="2195736" y="1729821"/>
            <a:ext cx="2907206" cy="1200329"/>
          </a:xfrm>
          <a:prstGeom prst="rect">
            <a:avLst/>
          </a:prstGeom>
          <a:noFill/>
          <a:ln>
            <a:solidFill>
              <a:schemeClr val="accent1"/>
            </a:solidFill>
          </a:ln>
        </p:spPr>
        <p:txBody>
          <a:bodyPr wrap="none" rtlCol="0">
            <a:spAutoFit/>
          </a:bodyPr>
          <a:lstStyle/>
          <a:p>
            <a:r>
              <a:rPr lang="en-US" dirty="0" err="1"/>
              <a:t>var</a:t>
            </a:r>
            <a:r>
              <a:rPr lang="en-US" dirty="0"/>
              <a:t> </a:t>
            </a:r>
            <a:r>
              <a:rPr lang="en-US" dirty="0" err="1"/>
              <a:t>someArray</a:t>
            </a:r>
            <a:r>
              <a:rPr lang="en-US" dirty="0"/>
              <a:t> = [9, 2, 5];</a:t>
            </a:r>
          </a:p>
          <a:p>
            <a:r>
              <a:rPr lang="en-US" dirty="0"/>
              <a:t>for (</a:t>
            </a:r>
            <a:r>
              <a:rPr lang="en-US" dirty="0" err="1"/>
              <a:t>var</a:t>
            </a:r>
            <a:r>
              <a:rPr lang="en-US" dirty="0"/>
              <a:t> item in </a:t>
            </a:r>
            <a:r>
              <a:rPr lang="en-US" dirty="0" err="1"/>
              <a:t>someArray</a:t>
            </a:r>
            <a:r>
              <a:rPr lang="en-US" dirty="0"/>
              <a:t>) {</a:t>
            </a:r>
          </a:p>
          <a:p>
            <a:r>
              <a:rPr lang="ro-RO" dirty="0"/>
              <a:t>    </a:t>
            </a:r>
            <a:r>
              <a:rPr lang="ro-RO" dirty="0" err="1"/>
              <a:t>console.log</a:t>
            </a:r>
            <a:r>
              <a:rPr lang="ro-RO" dirty="0"/>
              <a:t>(item); // 0,1,2</a:t>
            </a:r>
          </a:p>
          <a:p>
            <a:r>
              <a:rPr lang="ro-RO" dirty="0"/>
              <a:t>}</a:t>
            </a:r>
            <a:endParaRPr lang="en-US" dirty="0"/>
          </a:p>
        </p:txBody>
      </p:sp>
      <p:sp>
        <p:nvSpPr>
          <p:cNvPr id="7" name="Content Placeholder 2"/>
          <p:cNvSpPr txBox="1">
            <a:spLocks/>
          </p:cNvSpPr>
          <p:nvPr/>
        </p:nvSpPr>
        <p:spPr bwMode="auto">
          <a:xfrm>
            <a:off x="467543" y="3054504"/>
            <a:ext cx="8298543" cy="9505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sz="1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Courier New" pitchFamily="49" charset="0"/>
              <a:buChar char="o"/>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for...of exists in </a:t>
            </a:r>
            <a:r>
              <a:rPr lang="en-US" dirty="0" err="1"/>
              <a:t>TypeScript</a:t>
            </a:r>
            <a:r>
              <a:rPr lang="en-US" dirty="0"/>
              <a:t> (and ES6). The following iterates over the array correctly logging out the members as expected:</a:t>
            </a:r>
          </a:p>
          <a:p>
            <a:r>
              <a:rPr lang="en-US" dirty="0"/>
              <a:t>Use for...of only for stuff that </a:t>
            </a:r>
            <a:r>
              <a:rPr lang="en-US" i="1" dirty="0"/>
              <a:t>you know</a:t>
            </a:r>
            <a:r>
              <a:rPr lang="en-US" dirty="0"/>
              <a:t> to be an array or a string</a:t>
            </a:r>
          </a:p>
        </p:txBody>
      </p:sp>
      <p:sp>
        <p:nvSpPr>
          <p:cNvPr id="5" name="TextBox 4"/>
          <p:cNvSpPr txBox="1"/>
          <p:nvPr/>
        </p:nvSpPr>
        <p:spPr>
          <a:xfrm>
            <a:off x="755576" y="4316903"/>
            <a:ext cx="2852384" cy="1200329"/>
          </a:xfrm>
          <a:prstGeom prst="rect">
            <a:avLst/>
          </a:prstGeom>
          <a:noFill/>
          <a:ln>
            <a:solidFill>
              <a:schemeClr val="accent1"/>
            </a:solidFill>
          </a:ln>
        </p:spPr>
        <p:txBody>
          <a:bodyPr wrap="none" rtlCol="0">
            <a:spAutoFit/>
          </a:bodyPr>
          <a:lstStyle/>
          <a:p>
            <a:r>
              <a:rPr lang="en-US" dirty="0" err="1"/>
              <a:t>var</a:t>
            </a:r>
            <a:r>
              <a:rPr lang="en-US" dirty="0"/>
              <a:t> </a:t>
            </a:r>
            <a:r>
              <a:rPr lang="en-US" dirty="0" err="1"/>
              <a:t>someArray</a:t>
            </a:r>
            <a:r>
              <a:rPr lang="en-US" dirty="0"/>
              <a:t> = [9, 2, 5];</a:t>
            </a:r>
          </a:p>
          <a:p>
            <a:r>
              <a:rPr lang="en-US" dirty="0"/>
              <a:t>for (</a:t>
            </a:r>
            <a:r>
              <a:rPr lang="en-US" dirty="0" err="1"/>
              <a:t>var</a:t>
            </a:r>
            <a:r>
              <a:rPr lang="en-US" dirty="0"/>
              <a:t> item of </a:t>
            </a:r>
            <a:r>
              <a:rPr lang="en-US" dirty="0" err="1"/>
              <a:t>someArray</a:t>
            </a:r>
            <a:r>
              <a:rPr lang="en-US" dirty="0"/>
              <a:t>) {</a:t>
            </a:r>
          </a:p>
          <a:p>
            <a:r>
              <a:rPr lang="ro-RO" dirty="0"/>
              <a:t>    </a:t>
            </a:r>
            <a:r>
              <a:rPr lang="ro-RO" dirty="0" err="1"/>
              <a:t>console.log</a:t>
            </a:r>
            <a:r>
              <a:rPr lang="ro-RO" dirty="0"/>
              <a:t>(item); // 9,2,5</a:t>
            </a:r>
          </a:p>
          <a:p>
            <a:r>
              <a:rPr lang="ro-RO" dirty="0"/>
              <a:t>}</a:t>
            </a:r>
            <a:endParaRPr lang="en-US" dirty="0"/>
          </a:p>
        </p:txBody>
      </p:sp>
      <p:sp>
        <p:nvSpPr>
          <p:cNvPr id="8" name="TextBox 7"/>
          <p:cNvSpPr txBox="1"/>
          <p:nvPr/>
        </p:nvSpPr>
        <p:spPr>
          <a:xfrm>
            <a:off x="3923928" y="4290740"/>
            <a:ext cx="4842159" cy="1200329"/>
          </a:xfrm>
          <a:prstGeom prst="rect">
            <a:avLst/>
          </a:prstGeom>
          <a:noFill/>
          <a:ln>
            <a:solidFill>
              <a:schemeClr val="accent1"/>
            </a:solidFill>
          </a:ln>
        </p:spPr>
        <p:txBody>
          <a:bodyPr wrap="none" rtlCol="0">
            <a:spAutoFit/>
          </a:bodyPr>
          <a:lstStyle/>
          <a:p>
            <a:r>
              <a:rPr lang="en-US" dirty="0" err="1"/>
              <a:t>var</a:t>
            </a:r>
            <a:r>
              <a:rPr lang="en-US" dirty="0"/>
              <a:t> hello = "is it me you're looking for?";</a:t>
            </a:r>
          </a:p>
          <a:p>
            <a:r>
              <a:rPr lang="en-US" dirty="0"/>
              <a:t>for (</a:t>
            </a:r>
            <a:r>
              <a:rPr lang="en-US" dirty="0" err="1"/>
              <a:t>var</a:t>
            </a:r>
            <a:r>
              <a:rPr lang="en-US" dirty="0"/>
              <a:t> char of hello) {</a:t>
            </a:r>
          </a:p>
          <a:p>
            <a:r>
              <a:rPr lang="en-US" dirty="0"/>
              <a:t>    </a:t>
            </a:r>
            <a:r>
              <a:rPr lang="en-US" dirty="0" err="1"/>
              <a:t>console.log</a:t>
            </a:r>
            <a:r>
              <a:rPr lang="en-US" dirty="0"/>
              <a:t>(char); // is it me you're looking for?</a:t>
            </a:r>
          </a:p>
          <a:p>
            <a:r>
              <a:rPr lang="en-US" dirty="0"/>
              <a:t>}</a:t>
            </a:r>
          </a:p>
        </p:txBody>
      </p:sp>
    </p:spTree>
    <p:extLst>
      <p:ext uri="{BB962C8B-B14F-4D97-AF65-F5344CB8AC3E}">
        <p14:creationId xmlns:p14="http://schemas.microsoft.com/office/powerpoint/2010/main" val="48015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Classes</a:t>
            </a:r>
          </a:p>
        </p:txBody>
      </p:sp>
      <p:sp>
        <p:nvSpPr>
          <p:cNvPr id="9" name="Content Placeholder 2"/>
          <p:cNvSpPr>
            <a:spLocks noGrp="1"/>
          </p:cNvSpPr>
          <p:nvPr>
            <p:ph sz="quarter" idx="1"/>
          </p:nvPr>
        </p:nvSpPr>
        <p:spPr>
          <a:xfrm>
            <a:off x="539552" y="764704"/>
            <a:ext cx="8280920" cy="2661870"/>
          </a:xfrm>
        </p:spPr>
        <p:txBody>
          <a:bodyPr/>
          <a:lstStyle/>
          <a:p>
            <a:r>
              <a:rPr lang="en-US" dirty="0"/>
              <a:t>Used to define blueprint of objects</a:t>
            </a:r>
          </a:p>
          <a:p>
            <a:r>
              <a:rPr lang="en-US" dirty="0"/>
              <a:t>In JavaScript we created similar functionality to classes using the </a:t>
            </a:r>
            <a:r>
              <a:rPr lang="en-US" i="1" dirty="0"/>
              <a:t>prototype </a:t>
            </a:r>
            <a:r>
              <a:rPr lang="en-US" dirty="0"/>
              <a:t>property of the objects. </a:t>
            </a:r>
          </a:p>
          <a:p>
            <a:r>
              <a:rPr lang="en-US" dirty="0"/>
              <a:t>Classes can have properties and members as instance variables. </a:t>
            </a:r>
          </a:p>
          <a:p>
            <a:r>
              <a:rPr lang="en-US" dirty="0"/>
              <a:t>Their access to the outside world can be controlled using access specifiers. </a:t>
            </a:r>
          </a:p>
          <a:p>
            <a:r>
              <a:rPr lang="en-US" dirty="0"/>
              <a:t>The class can have a constructor to initialize its members. </a:t>
            </a:r>
          </a:p>
          <a:p>
            <a:r>
              <a:rPr lang="en-US" dirty="0"/>
              <a:t>Arguments of the constructor can be automatically converted to instance members if an access specifier is specified in the argument</a:t>
            </a:r>
          </a:p>
          <a:p>
            <a:r>
              <a:rPr lang="en-US" sz="1800" dirty="0"/>
              <a:t>Abstraction</a:t>
            </a:r>
          </a:p>
          <a:p>
            <a:r>
              <a:rPr lang="en-US" dirty="0"/>
              <a:t>Encapsulation</a:t>
            </a:r>
          </a:p>
          <a:p>
            <a:r>
              <a:rPr lang="en-US" sz="1800" dirty="0"/>
              <a:t>Polymorphism – cut(barber, surgeon, director)</a:t>
            </a:r>
          </a:p>
          <a:p>
            <a:r>
              <a:rPr lang="en-US" dirty="0"/>
              <a:t>inheritance</a:t>
            </a:r>
            <a:endParaRPr lang="it-IT" sz="1800" dirty="0"/>
          </a:p>
        </p:txBody>
      </p:sp>
    </p:spTree>
    <p:extLst>
      <p:ext uri="{BB962C8B-B14F-4D97-AF65-F5344CB8AC3E}">
        <p14:creationId xmlns:p14="http://schemas.microsoft.com/office/powerpoint/2010/main" val="165546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Class Example</a:t>
            </a:r>
          </a:p>
        </p:txBody>
      </p:sp>
      <p:sp>
        <p:nvSpPr>
          <p:cNvPr id="4" name="TextBox 3"/>
          <p:cNvSpPr txBox="1"/>
          <p:nvPr/>
        </p:nvSpPr>
        <p:spPr>
          <a:xfrm>
            <a:off x="971600" y="2228671"/>
            <a:ext cx="2143613" cy="1200329"/>
          </a:xfrm>
          <a:prstGeom prst="rect">
            <a:avLst/>
          </a:prstGeom>
          <a:noFill/>
          <a:ln>
            <a:solidFill>
              <a:schemeClr val="accent1"/>
            </a:solidFill>
          </a:ln>
        </p:spPr>
        <p:txBody>
          <a:bodyPr wrap="square" rtlCol="0">
            <a:spAutoFit/>
          </a:bodyPr>
          <a:lstStyle/>
          <a:p>
            <a:r>
              <a:rPr lang="en-US" dirty="0"/>
              <a:t>class Person {</a:t>
            </a:r>
          </a:p>
          <a:p>
            <a:r>
              <a:rPr lang="en-US" dirty="0"/>
              <a:t>    </a:t>
            </a:r>
            <a:r>
              <a:rPr lang="en-US" dirty="0" err="1"/>
              <a:t>firstName</a:t>
            </a:r>
            <a:r>
              <a:rPr lang="en-US" dirty="0"/>
              <a:t>: string;</a:t>
            </a:r>
          </a:p>
          <a:p>
            <a:r>
              <a:rPr lang="en-US" dirty="0"/>
              <a:t>    </a:t>
            </a:r>
            <a:r>
              <a:rPr lang="en-US" dirty="0" err="1"/>
              <a:t>lastName</a:t>
            </a:r>
            <a:r>
              <a:rPr lang="en-US" dirty="0"/>
              <a:t>: string;</a:t>
            </a:r>
          </a:p>
          <a:p>
            <a:r>
              <a:rPr lang="en-US" dirty="0"/>
              <a:t>}</a:t>
            </a:r>
          </a:p>
        </p:txBody>
      </p:sp>
      <p:sp>
        <p:nvSpPr>
          <p:cNvPr id="3" name="TextBox 2"/>
          <p:cNvSpPr txBox="1"/>
          <p:nvPr/>
        </p:nvSpPr>
        <p:spPr>
          <a:xfrm>
            <a:off x="5447144" y="2095688"/>
            <a:ext cx="2564613" cy="1477328"/>
          </a:xfrm>
          <a:prstGeom prst="rect">
            <a:avLst/>
          </a:prstGeom>
          <a:noFill/>
          <a:ln>
            <a:solidFill>
              <a:schemeClr val="accent1"/>
            </a:solidFill>
          </a:ln>
        </p:spPr>
        <p:txBody>
          <a:bodyPr wrap="none" rtlCol="0">
            <a:spAutoFit/>
          </a:bodyPr>
          <a:lstStyle/>
          <a:p>
            <a:r>
              <a:rPr lang="en-US" dirty="0" err="1"/>
              <a:t>var</a:t>
            </a:r>
            <a:r>
              <a:rPr lang="en-US" dirty="0"/>
              <a:t> Person = (function () {</a:t>
            </a:r>
          </a:p>
          <a:p>
            <a:r>
              <a:rPr lang="en-US" dirty="0"/>
              <a:t>    function Person() {</a:t>
            </a:r>
          </a:p>
          <a:p>
            <a:r>
              <a:rPr lang="de-DE" dirty="0"/>
              <a:t>    }</a:t>
            </a:r>
          </a:p>
          <a:p>
            <a:r>
              <a:rPr lang="de-DE" dirty="0"/>
              <a:t>    </a:t>
            </a:r>
            <a:r>
              <a:rPr lang="de-DE" dirty="0" err="1"/>
              <a:t>return</a:t>
            </a:r>
            <a:r>
              <a:rPr lang="de-DE" dirty="0"/>
              <a:t> Person;</a:t>
            </a:r>
          </a:p>
          <a:p>
            <a:r>
              <a:rPr lang="is-IS" dirty="0"/>
              <a:t>}());</a:t>
            </a:r>
            <a:endParaRPr lang="en-US" dirty="0"/>
          </a:p>
        </p:txBody>
      </p:sp>
      <p:sp>
        <p:nvSpPr>
          <p:cNvPr id="5" name="Right Arrow 4"/>
          <p:cNvSpPr/>
          <p:nvPr/>
        </p:nvSpPr>
        <p:spPr>
          <a:xfrm>
            <a:off x="3259229" y="2627620"/>
            <a:ext cx="1872208" cy="3177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547261" y="2843644"/>
            <a:ext cx="1058303" cy="369332"/>
          </a:xfrm>
          <a:prstGeom prst="rect">
            <a:avLst/>
          </a:prstGeom>
          <a:noFill/>
        </p:spPr>
        <p:txBody>
          <a:bodyPr wrap="none" rtlCol="0">
            <a:spAutoFit/>
          </a:bodyPr>
          <a:lstStyle/>
          <a:p>
            <a:r>
              <a:rPr lang="en-US"/>
              <a:t>JS output</a:t>
            </a:r>
          </a:p>
        </p:txBody>
      </p:sp>
    </p:spTree>
    <p:extLst>
      <p:ext uri="{BB962C8B-B14F-4D97-AF65-F5344CB8AC3E}">
        <p14:creationId xmlns:p14="http://schemas.microsoft.com/office/powerpoint/2010/main" val="663503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Constructor</a:t>
            </a:r>
          </a:p>
        </p:txBody>
      </p:sp>
      <p:sp>
        <p:nvSpPr>
          <p:cNvPr id="9" name="Content Placeholder 2"/>
          <p:cNvSpPr>
            <a:spLocks noGrp="1"/>
          </p:cNvSpPr>
          <p:nvPr>
            <p:ph sz="quarter" idx="1"/>
          </p:nvPr>
        </p:nvSpPr>
        <p:spPr>
          <a:xfrm>
            <a:off x="467544" y="962447"/>
            <a:ext cx="8064896" cy="1602457"/>
          </a:xfrm>
        </p:spPr>
        <p:txBody>
          <a:bodyPr/>
          <a:lstStyle/>
          <a:p>
            <a:r>
              <a:rPr lang="en-US" dirty="0"/>
              <a:t>This function is called and used whenever a new instance of the class is created. </a:t>
            </a:r>
          </a:p>
          <a:p>
            <a:r>
              <a:rPr lang="en-US" dirty="0"/>
              <a:t>The above class can be defined with a constructor where it requires 2 parameters to initialize the properties of the class.</a:t>
            </a:r>
          </a:p>
          <a:p>
            <a:r>
              <a:rPr lang="en-US" dirty="0"/>
              <a:t>The only thing you will not get over here is the capabilities of having multiple constructors. But that functionality can be achieved by other means.</a:t>
            </a:r>
          </a:p>
          <a:p>
            <a:r>
              <a:rPr lang="en-US" sz="1800" dirty="0"/>
              <a:t>Constructor is Optional</a:t>
            </a:r>
            <a:endParaRPr lang="it-IT" sz="1800" dirty="0"/>
          </a:p>
        </p:txBody>
      </p:sp>
      <p:sp>
        <p:nvSpPr>
          <p:cNvPr id="4" name="TextBox 3"/>
          <p:cNvSpPr txBox="1"/>
          <p:nvPr/>
        </p:nvSpPr>
        <p:spPr>
          <a:xfrm>
            <a:off x="4148932" y="2742807"/>
            <a:ext cx="4383508" cy="2862322"/>
          </a:xfrm>
          <a:prstGeom prst="rect">
            <a:avLst/>
          </a:prstGeom>
          <a:noFill/>
          <a:ln>
            <a:solidFill>
              <a:schemeClr val="accent1"/>
            </a:solidFill>
          </a:ln>
        </p:spPr>
        <p:txBody>
          <a:bodyPr wrap="none" rtlCol="0">
            <a:spAutoFit/>
          </a:bodyPr>
          <a:lstStyle/>
          <a:p>
            <a:r>
              <a:rPr lang="en-US" dirty="0"/>
              <a:t>class Person {</a:t>
            </a:r>
          </a:p>
          <a:p>
            <a:r>
              <a:rPr lang="en-US" dirty="0"/>
              <a:t>    </a:t>
            </a:r>
            <a:r>
              <a:rPr lang="en-US" dirty="0" err="1"/>
              <a:t>firstName</a:t>
            </a:r>
            <a:r>
              <a:rPr lang="en-US" dirty="0"/>
              <a:t>: string;</a:t>
            </a:r>
          </a:p>
          <a:p>
            <a:r>
              <a:rPr lang="en-US" dirty="0"/>
              <a:t>    </a:t>
            </a:r>
            <a:r>
              <a:rPr lang="en-US" dirty="0" err="1"/>
              <a:t>lastName</a:t>
            </a:r>
            <a:r>
              <a:rPr lang="en-US" dirty="0"/>
              <a:t>: string;</a:t>
            </a:r>
          </a:p>
          <a:p>
            <a:endParaRPr lang="en-US" dirty="0"/>
          </a:p>
          <a:p>
            <a:r>
              <a:rPr lang="en-US" dirty="0"/>
              <a:t>    // parameterized constructor</a:t>
            </a:r>
          </a:p>
          <a:p>
            <a:r>
              <a:rPr lang="en-US" dirty="0"/>
              <a:t>    constructor (</a:t>
            </a:r>
            <a:r>
              <a:rPr lang="en-US" dirty="0" err="1"/>
              <a:t>fname</a:t>
            </a:r>
            <a:r>
              <a:rPr lang="en-US" dirty="0"/>
              <a:t>: string, </a:t>
            </a:r>
            <a:r>
              <a:rPr lang="en-US" dirty="0" err="1"/>
              <a:t>lname</a:t>
            </a:r>
            <a:r>
              <a:rPr lang="en-US" dirty="0"/>
              <a:t>: string) {</a:t>
            </a:r>
          </a:p>
          <a:p>
            <a:r>
              <a:rPr lang="en-US" dirty="0"/>
              <a:t>        </a:t>
            </a:r>
            <a:r>
              <a:rPr lang="en-US" dirty="0" err="1"/>
              <a:t>this.firstName</a:t>
            </a:r>
            <a:r>
              <a:rPr lang="en-US" dirty="0"/>
              <a:t> = </a:t>
            </a:r>
            <a:r>
              <a:rPr lang="en-US" dirty="0" err="1"/>
              <a:t>fname</a:t>
            </a:r>
            <a:r>
              <a:rPr lang="en-US" dirty="0"/>
              <a:t>;</a:t>
            </a:r>
          </a:p>
          <a:p>
            <a:r>
              <a:rPr lang="en-US" dirty="0"/>
              <a:t>        </a:t>
            </a:r>
            <a:r>
              <a:rPr lang="en-US" dirty="0" err="1"/>
              <a:t>this.lastName</a:t>
            </a:r>
            <a:r>
              <a:rPr lang="en-US" dirty="0"/>
              <a:t> = </a:t>
            </a:r>
            <a:r>
              <a:rPr lang="en-US" dirty="0" err="1"/>
              <a:t>lname</a:t>
            </a:r>
            <a:r>
              <a:rPr lang="en-US" dirty="0"/>
              <a:t>;</a:t>
            </a:r>
          </a:p>
          <a:p>
            <a:r>
              <a:rPr lang="de-DE" dirty="0"/>
              <a:t>    }</a:t>
            </a:r>
          </a:p>
          <a:p>
            <a:r>
              <a:rPr lang="de-DE" dirty="0"/>
              <a:t>}</a:t>
            </a:r>
            <a:endParaRPr lang="en-US" dirty="0"/>
          </a:p>
        </p:txBody>
      </p:sp>
      <p:sp>
        <p:nvSpPr>
          <p:cNvPr id="7" name="TextBox 6"/>
          <p:cNvSpPr txBox="1"/>
          <p:nvPr/>
        </p:nvSpPr>
        <p:spPr>
          <a:xfrm>
            <a:off x="4641310" y="5808731"/>
            <a:ext cx="3398751" cy="369332"/>
          </a:xfrm>
          <a:prstGeom prst="rect">
            <a:avLst/>
          </a:prstGeom>
          <a:noFill/>
          <a:ln>
            <a:solidFill>
              <a:schemeClr val="accent1"/>
            </a:solidFill>
          </a:ln>
        </p:spPr>
        <p:txBody>
          <a:bodyPr wrap="none" rtlCol="0">
            <a:spAutoFit/>
          </a:bodyPr>
          <a:lstStyle/>
          <a:p>
            <a:r>
              <a:rPr lang="en-US" b="1" dirty="0" err="1"/>
              <a:t>var</a:t>
            </a:r>
            <a:r>
              <a:rPr lang="en-US" dirty="0"/>
              <a:t> p1= </a:t>
            </a:r>
            <a:r>
              <a:rPr lang="en-US" b="1" dirty="0"/>
              <a:t>new</a:t>
            </a:r>
            <a:r>
              <a:rPr lang="en-US" dirty="0"/>
              <a:t> Person("</a:t>
            </a:r>
            <a:r>
              <a:rPr lang="en-US" dirty="0" err="1"/>
              <a:t>Alex",”Pitt</a:t>
            </a:r>
            <a:r>
              <a:rPr lang="en-US" dirty="0"/>
              <a:t>”);</a:t>
            </a:r>
          </a:p>
        </p:txBody>
      </p:sp>
    </p:spTree>
    <p:extLst>
      <p:ext uri="{BB962C8B-B14F-4D97-AF65-F5344CB8AC3E}">
        <p14:creationId xmlns:p14="http://schemas.microsoft.com/office/powerpoint/2010/main" val="41809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Functions in classes</a:t>
            </a:r>
          </a:p>
        </p:txBody>
      </p:sp>
      <p:sp>
        <p:nvSpPr>
          <p:cNvPr id="9" name="Content Placeholder 2"/>
          <p:cNvSpPr>
            <a:spLocks noGrp="1"/>
          </p:cNvSpPr>
          <p:nvPr>
            <p:ph sz="quarter" idx="1"/>
          </p:nvPr>
        </p:nvSpPr>
        <p:spPr>
          <a:xfrm>
            <a:off x="467544" y="962447"/>
            <a:ext cx="7992888" cy="1098401"/>
          </a:xfrm>
        </p:spPr>
        <p:txBody>
          <a:bodyPr/>
          <a:lstStyle/>
          <a:p>
            <a:r>
              <a:rPr lang="en-US" dirty="0"/>
              <a:t>You can create a function on an instance member of the class, on the prototype, or as a static function.</a:t>
            </a:r>
          </a:p>
          <a:p>
            <a:r>
              <a:rPr lang="en-US" dirty="0"/>
              <a:t>Creating a function on the prototype is easy in </a:t>
            </a:r>
            <a:r>
              <a:rPr lang="en-US" dirty="0" err="1"/>
              <a:t>TypeScript</a:t>
            </a:r>
            <a:endParaRPr lang="it-IT" sz="1800" dirty="0"/>
          </a:p>
        </p:txBody>
      </p:sp>
      <p:sp>
        <p:nvSpPr>
          <p:cNvPr id="4" name="TextBox 3"/>
          <p:cNvSpPr txBox="1"/>
          <p:nvPr/>
        </p:nvSpPr>
        <p:spPr>
          <a:xfrm>
            <a:off x="683568" y="2060848"/>
            <a:ext cx="3493649" cy="3139321"/>
          </a:xfrm>
          <a:prstGeom prst="rect">
            <a:avLst/>
          </a:prstGeom>
          <a:noFill/>
          <a:ln>
            <a:solidFill>
              <a:schemeClr val="accent1"/>
            </a:solidFill>
          </a:ln>
        </p:spPr>
        <p:txBody>
          <a:bodyPr wrap="none" rtlCol="0">
            <a:spAutoFit/>
          </a:bodyPr>
          <a:lstStyle/>
          <a:p>
            <a:r>
              <a:rPr lang="en-US" dirty="0"/>
              <a:t>// </a:t>
            </a:r>
            <a:r>
              <a:rPr lang="en-US" dirty="0" err="1"/>
              <a:t>TypeScript</a:t>
            </a:r>
            <a:endParaRPr lang="en-US" dirty="0"/>
          </a:p>
          <a:p>
            <a:r>
              <a:rPr lang="en-US" dirty="0"/>
              <a:t>class Car {  </a:t>
            </a:r>
          </a:p>
          <a:p>
            <a:r>
              <a:rPr lang="en-US" dirty="0"/>
              <a:t>    engine: string;</a:t>
            </a:r>
          </a:p>
          <a:p>
            <a:r>
              <a:rPr lang="en-US" dirty="0"/>
              <a:t>    constructor (engine: string) {</a:t>
            </a:r>
          </a:p>
          <a:p>
            <a:r>
              <a:rPr lang="en-US" dirty="0"/>
              <a:t>        </a:t>
            </a:r>
            <a:r>
              <a:rPr lang="en-US" dirty="0" err="1"/>
              <a:t>this.engine</a:t>
            </a:r>
            <a:r>
              <a:rPr lang="en-US" dirty="0"/>
              <a:t> = engine;</a:t>
            </a:r>
          </a:p>
          <a:p>
            <a:r>
              <a:rPr lang="de-DE" dirty="0"/>
              <a:t>    }</a:t>
            </a:r>
          </a:p>
          <a:p>
            <a:r>
              <a:rPr lang="de-DE" b="1" dirty="0"/>
              <a:t>//</a:t>
            </a:r>
            <a:r>
              <a:rPr lang="de-DE" b="1" dirty="0" err="1"/>
              <a:t>start</a:t>
            </a:r>
            <a:r>
              <a:rPr lang="de-DE" b="1" dirty="0"/>
              <a:t> on </a:t>
            </a:r>
            <a:r>
              <a:rPr lang="de-DE" b="1" dirty="0" err="1"/>
              <a:t>the</a:t>
            </a:r>
            <a:r>
              <a:rPr lang="de-DE" b="1" dirty="0"/>
              <a:t> prototype</a:t>
            </a:r>
          </a:p>
          <a:p>
            <a:r>
              <a:rPr lang="ro-RO" dirty="0"/>
              <a:t>    start() {</a:t>
            </a:r>
          </a:p>
          <a:p>
            <a:r>
              <a:rPr lang="ro-RO" dirty="0"/>
              <a:t>        </a:t>
            </a:r>
            <a:r>
              <a:rPr lang="ro-RO" dirty="0" err="1"/>
              <a:t>return</a:t>
            </a:r>
            <a:r>
              <a:rPr lang="ro-RO" dirty="0"/>
              <a:t> "</a:t>
            </a:r>
            <a:r>
              <a:rPr lang="ro-RO" dirty="0" err="1"/>
              <a:t>Started</a:t>
            </a:r>
            <a:r>
              <a:rPr lang="ro-RO" dirty="0"/>
              <a:t> " + </a:t>
            </a:r>
            <a:r>
              <a:rPr lang="ro-RO" dirty="0" err="1"/>
              <a:t>this.engine</a:t>
            </a:r>
            <a:r>
              <a:rPr lang="ro-RO" dirty="0"/>
              <a:t>;</a:t>
            </a:r>
          </a:p>
          <a:p>
            <a:r>
              <a:rPr lang="de-DE" dirty="0"/>
              <a:t>    }</a:t>
            </a:r>
          </a:p>
          <a:p>
            <a:r>
              <a:rPr lang="de-DE" dirty="0"/>
              <a:t>} </a:t>
            </a:r>
            <a:endParaRPr lang="en-US" dirty="0"/>
          </a:p>
        </p:txBody>
      </p:sp>
      <p:sp>
        <p:nvSpPr>
          <p:cNvPr id="2" name="TextBox 1"/>
          <p:cNvSpPr txBox="1"/>
          <p:nvPr/>
        </p:nvSpPr>
        <p:spPr>
          <a:xfrm>
            <a:off x="4427984" y="2039392"/>
            <a:ext cx="4427984" cy="4247317"/>
          </a:xfrm>
          <a:prstGeom prst="rect">
            <a:avLst/>
          </a:prstGeom>
          <a:noFill/>
          <a:ln>
            <a:solidFill>
              <a:schemeClr val="accent1"/>
            </a:solidFill>
          </a:ln>
        </p:spPr>
        <p:txBody>
          <a:bodyPr wrap="square" rtlCol="0">
            <a:spAutoFit/>
          </a:bodyPr>
          <a:lstStyle/>
          <a:p>
            <a:r>
              <a:rPr lang="en-US" b="1" dirty="0"/>
              <a:t>But if you want to create a function as an instance member, you can do so like this:</a:t>
            </a:r>
          </a:p>
          <a:p>
            <a:r>
              <a:rPr lang="de-DE" dirty="0"/>
              <a:t>  </a:t>
            </a:r>
          </a:p>
          <a:p>
            <a:r>
              <a:rPr lang="de-DE" dirty="0"/>
              <a:t>// </a:t>
            </a:r>
            <a:r>
              <a:rPr lang="de-DE" dirty="0" err="1"/>
              <a:t>TypeScript</a:t>
            </a:r>
            <a:endParaRPr lang="de-DE" dirty="0"/>
          </a:p>
          <a:p>
            <a:r>
              <a:rPr lang="de-DE" dirty="0" err="1"/>
              <a:t>class</a:t>
            </a:r>
            <a:r>
              <a:rPr lang="de-DE" dirty="0"/>
              <a:t> Car {  </a:t>
            </a:r>
          </a:p>
          <a:p>
            <a:r>
              <a:rPr lang="de-DE" dirty="0"/>
              <a:t>    </a:t>
            </a:r>
            <a:r>
              <a:rPr lang="de-DE" dirty="0" err="1"/>
              <a:t>engine</a:t>
            </a:r>
            <a:r>
              <a:rPr lang="de-DE" dirty="0"/>
              <a:t>: </a:t>
            </a:r>
            <a:r>
              <a:rPr lang="de-DE" dirty="0" err="1"/>
              <a:t>string</a:t>
            </a:r>
            <a:r>
              <a:rPr lang="de-DE" dirty="0"/>
              <a:t>;</a:t>
            </a:r>
          </a:p>
          <a:p>
            <a:r>
              <a:rPr lang="ro-RO" dirty="0"/>
              <a:t>         stop: () =&gt; </a:t>
            </a:r>
            <a:r>
              <a:rPr lang="ro-RO" dirty="0" err="1"/>
              <a:t>string</a:t>
            </a:r>
            <a:r>
              <a:rPr lang="ro-RO" dirty="0"/>
              <a:t>;</a:t>
            </a:r>
          </a:p>
          <a:p>
            <a:r>
              <a:rPr lang="ro-RO" dirty="0"/>
              <a:t>    constructor (</a:t>
            </a:r>
            <a:r>
              <a:rPr lang="ro-RO" dirty="0" err="1"/>
              <a:t>engine</a:t>
            </a:r>
            <a:r>
              <a:rPr lang="ro-RO" dirty="0"/>
              <a:t>: </a:t>
            </a:r>
            <a:r>
              <a:rPr lang="ro-RO" dirty="0" err="1"/>
              <a:t>string</a:t>
            </a:r>
            <a:r>
              <a:rPr lang="ro-RO" dirty="0"/>
              <a:t>) {</a:t>
            </a:r>
          </a:p>
          <a:p>
            <a:r>
              <a:rPr lang="ro-RO" dirty="0"/>
              <a:t>        </a:t>
            </a:r>
            <a:r>
              <a:rPr lang="ro-RO" dirty="0" err="1"/>
              <a:t>this.engine</a:t>
            </a:r>
            <a:r>
              <a:rPr lang="ro-RO" dirty="0"/>
              <a:t> = </a:t>
            </a:r>
            <a:r>
              <a:rPr lang="ro-RO" dirty="0" err="1"/>
              <a:t>engine</a:t>
            </a:r>
            <a:r>
              <a:rPr lang="ro-RO" dirty="0"/>
              <a:t>;</a:t>
            </a:r>
          </a:p>
          <a:p>
            <a:r>
              <a:rPr lang="en-US" dirty="0"/>
              <a:t>        </a:t>
            </a:r>
            <a:r>
              <a:rPr lang="en-US" dirty="0" err="1"/>
              <a:t>this.stop</a:t>
            </a:r>
            <a:r>
              <a:rPr lang="en-US" dirty="0"/>
              <a:t> = () =&gt; "Stopped " + </a:t>
            </a:r>
            <a:r>
              <a:rPr lang="en-US" dirty="0" err="1"/>
              <a:t>this.engine</a:t>
            </a:r>
            <a:r>
              <a:rPr lang="en-US" dirty="0"/>
              <a:t>;</a:t>
            </a:r>
          </a:p>
          <a:p>
            <a:r>
              <a:rPr lang="de-DE" dirty="0"/>
              <a:t>    }</a:t>
            </a:r>
          </a:p>
          <a:p>
            <a:r>
              <a:rPr lang="ro-RO" dirty="0"/>
              <a:t>    start() {</a:t>
            </a:r>
          </a:p>
          <a:p>
            <a:r>
              <a:rPr lang="ro-RO" dirty="0"/>
              <a:t>        </a:t>
            </a:r>
            <a:r>
              <a:rPr lang="ro-RO" dirty="0" err="1"/>
              <a:t>return</a:t>
            </a:r>
            <a:r>
              <a:rPr lang="ro-RO" dirty="0"/>
              <a:t> "</a:t>
            </a:r>
            <a:r>
              <a:rPr lang="ro-RO" dirty="0" err="1"/>
              <a:t>Started</a:t>
            </a:r>
            <a:r>
              <a:rPr lang="ro-RO" dirty="0"/>
              <a:t> " + </a:t>
            </a:r>
            <a:r>
              <a:rPr lang="ro-RO" dirty="0" err="1"/>
              <a:t>this.engine</a:t>
            </a:r>
            <a:r>
              <a:rPr lang="ro-RO" dirty="0"/>
              <a:t>;</a:t>
            </a:r>
          </a:p>
          <a:p>
            <a:r>
              <a:rPr lang="de-DE" dirty="0"/>
              <a:t>    }</a:t>
            </a:r>
          </a:p>
          <a:p>
            <a:r>
              <a:rPr lang="de-DE" dirty="0"/>
              <a:t>}</a:t>
            </a:r>
            <a:endParaRPr lang="en-US" dirty="0"/>
          </a:p>
        </p:txBody>
      </p:sp>
    </p:spTree>
    <p:extLst>
      <p:ext uri="{BB962C8B-B14F-4D97-AF65-F5344CB8AC3E}">
        <p14:creationId xmlns:p14="http://schemas.microsoft.com/office/powerpoint/2010/main" val="196077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bwMode="auto">
          <a:xfrm>
            <a:off x="323528" y="338262"/>
            <a:ext cx="7632848" cy="7144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600" b="1" kern="1200" baseline="0">
                <a:solidFill>
                  <a:schemeClr val="tx1"/>
                </a:solidFill>
                <a:effectLst>
                  <a:outerShdw blurRad="38100" dist="38100" dir="2700000" algn="tl">
                    <a:srgbClr val="000000">
                      <a:alpha val="43137"/>
                    </a:srgbClr>
                  </a:outerShdw>
                </a:effectLst>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t>Introduction - Typescript</a:t>
            </a:r>
          </a:p>
        </p:txBody>
      </p:sp>
      <p:sp>
        <p:nvSpPr>
          <p:cNvPr id="10" name="Content Placeholder 2"/>
          <p:cNvSpPr>
            <a:spLocks noGrp="1"/>
          </p:cNvSpPr>
          <p:nvPr>
            <p:ph sz="quarter" idx="1"/>
          </p:nvPr>
        </p:nvSpPr>
        <p:spPr>
          <a:xfrm>
            <a:off x="233363" y="1112838"/>
            <a:ext cx="8587109" cy="5052466"/>
          </a:xfrm>
        </p:spPr>
        <p:txBody>
          <a:bodyPr>
            <a:normAutofit/>
          </a:bodyPr>
          <a:lstStyle/>
          <a:p>
            <a:r>
              <a:rPr lang="en-US" dirty="0"/>
              <a:t>First of its kind Object Oriented Language for the front-end web application development. </a:t>
            </a:r>
          </a:p>
          <a:p>
            <a:r>
              <a:rPr lang="en-US" dirty="0"/>
              <a:t>Evolved from JavaScript, and much more powerful than that.</a:t>
            </a:r>
          </a:p>
          <a:p>
            <a:r>
              <a:rPr lang="en-US" dirty="0"/>
              <a:t>Requires to be compiled into JavaScript to be usable by most of the world.</a:t>
            </a:r>
          </a:p>
          <a:p>
            <a:r>
              <a:rPr lang="en-US" dirty="0"/>
              <a:t>Developed and maintained by Microsoft. </a:t>
            </a:r>
          </a:p>
          <a:p>
            <a:r>
              <a:rPr lang="en-US" dirty="0"/>
              <a:t>Helps to create big and complex JavaScript applications - number of runtime bugs and error are handled well in advance. </a:t>
            </a:r>
          </a:p>
          <a:p>
            <a:r>
              <a:rPr lang="en-US" dirty="0"/>
              <a:t>JavaScript is not type safe but </a:t>
            </a:r>
            <a:r>
              <a:rPr lang="en-US" dirty="0" err="1"/>
              <a:t>TypeScript</a:t>
            </a:r>
            <a:r>
              <a:rPr lang="en-US" dirty="0"/>
              <a:t> overcomes that weakness by introducing the typing to the platform. </a:t>
            </a:r>
            <a:endParaRPr lang="en-US" sz="1800" dirty="0"/>
          </a:p>
        </p:txBody>
      </p:sp>
      <p:sp>
        <p:nvSpPr>
          <p:cNvPr id="3" name="TextBox 2"/>
          <p:cNvSpPr txBox="1"/>
          <p:nvPr/>
        </p:nvSpPr>
        <p:spPr>
          <a:xfrm>
            <a:off x="388868" y="4149080"/>
            <a:ext cx="8431604" cy="1200329"/>
          </a:xfrm>
          <a:prstGeom prst="rect">
            <a:avLst/>
          </a:prstGeom>
          <a:noFill/>
        </p:spPr>
        <p:txBody>
          <a:bodyPr wrap="none" rtlCol="0">
            <a:spAutoFit/>
          </a:bodyPr>
          <a:lstStyle/>
          <a:p>
            <a:r>
              <a:rPr lang="en-US" dirty="0">
                <a:hlinkClick r:id="rId3"/>
              </a:rPr>
              <a:t>Mindzgrouptech</a:t>
            </a:r>
            <a:endParaRPr lang="en-US" dirty="0"/>
          </a:p>
          <a:p>
            <a:r>
              <a:rPr lang="en-US" dirty="0">
                <a:hlinkClick r:id="rId4"/>
              </a:rPr>
              <a:t>https://basarat.gitbooks.io/typescript/content/docs/types/type-system.html</a:t>
            </a:r>
            <a:endParaRPr lang="en-US" dirty="0"/>
          </a:p>
          <a:p>
            <a:r>
              <a:rPr lang="en-US" dirty="0">
                <a:hlinkClick r:id="rId5"/>
              </a:rPr>
              <a:t>https://angular-2-training-book.rangle.io/handout/features/parameter_decorators.html</a:t>
            </a:r>
            <a:endParaRPr lang="en-US" dirty="0"/>
          </a:p>
          <a:p>
            <a:r>
              <a:rPr lang="en-US" dirty="0"/>
              <a:t>https://ng2.codecraft.tv/</a:t>
            </a:r>
            <a:r>
              <a:rPr lang="en-US" dirty="0" err="1"/>
              <a:t>quickstart</a:t>
            </a:r>
            <a:r>
              <a:rPr lang="en-US" dirty="0"/>
              <a:t>/first-app/</a:t>
            </a:r>
          </a:p>
        </p:txBody>
      </p:sp>
    </p:spTree>
    <p:extLst>
      <p:ext uri="{BB962C8B-B14F-4D97-AF65-F5344CB8AC3E}">
        <p14:creationId xmlns:p14="http://schemas.microsoft.com/office/powerpoint/2010/main" val="101782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Access Modifier</a:t>
            </a:r>
          </a:p>
        </p:txBody>
      </p:sp>
      <p:sp>
        <p:nvSpPr>
          <p:cNvPr id="9" name="Content Placeholder 2"/>
          <p:cNvSpPr>
            <a:spLocks noGrp="1"/>
          </p:cNvSpPr>
          <p:nvPr>
            <p:ph sz="quarter" idx="1"/>
          </p:nvPr>
        </p:nvSpPr>
        <p:spPr>
          <a:xfrm>
            <a:off x="467544" y="962447"/>
            <a:ext cx="8136904" cy="3978721"/>
          </a:xfrm>
        </p:spPr>
        <p:txBody>
          <a:bodyPr/>
          <a:lstStyle/>
          <a:p>
            <a:r>
              <a:rPr lang="en-US" dirty="0"/>
              <a:t>Supports access modifiers public, private and protected which determine the accessibility of a class member as shown below:</a:t>
            </a:r>
          </a:p>
          <a:p>
            <a:endParaRPr lang="en-US" dirty="0"/>
          </a:p>
          <a:p>
            <a:pPr marL="800100" lvl="2" indent="0">
              <a:buNone/>
            </a:pPr>
            <a:r>
              <a:rPr lang="en-US" sz="1800" b="1" dirty="0"/>
              <a:t>accessible on	public	protected	private	</a:t>
            </a:r>
          </a:p>
          <a:p>
            <a:pPr marL="800100" lvl="2" indent="0">
              <a:buNone/>
            </a:pPr>
            <a:r>
              <a:rPr lang="en-US" sz="1800" dirty="0"/>
              <a:t>class		yes	yes		yes	</a:t>
            </a:r>
          </a:p>
          <a:p>
            <a:pPr marL="800100" lvl="2" indent="0">
              <a:buNone/>
            </a:pPr>
            <a:r>
              <a:rPr lang="en-US" sz="1800" dirty="0"/>
              <a:t>class children	yes	yes		no	</a:t>
            </a:r>
          </a:p>
          <a:p>
            <a:pPr marL="800100" lvl="2" indent="0">
              <a:buNone/>
            </a:pPr>
            <a:r>
              <a:rPr lang="en-US" sz="1800" dirty="0"/>
              <a:t>class instances	yes	no		no	</a:t>
            </a:r>
          </a:p>
          <a:p>
            <a:pPr marL="800100" lvl="2" indent="0">
              <a:buNone/>
            </a:pPr>
            <a:endParaRPr lang="en-US" sz="1800" dirty="0"/>
          </a:p>
          <a:p>
            <a:r>
              <a:rPr lang="en-US" dirty="0"/>
              <a:t>If an access modifier is not specified it is implicitly public as that matches the </a:t>
            </a:r>
            <a:r>
              <a:rPr lang="en-US" i="1" dirty="0"/>
              <a:t>convenient</a:t>
            </a:r>
            <a:r>
              <a:rPr lang="en-US" dirty="0"/>
              <a:t> nature of JavaScript </a:t>
            </a:r>
          </a:p>
          <a:p>
            <a:r>
              <a:rPr lang="en-US" dirty="0"/>
              <a:t>Note that at runtime (in the generated JS) these have no significance but will give you compile time errors if you use them incorrectly. An example of each is shown below:</a:t>
            </a:r>
            <a:endParaRPr lang="it-IT" sz="1800" dirty="0"/>
          </a:p>
        </p:txBody>
      </p:sp>
    </p:spTree>
    <p:extLst>
      <p:ext uri="{BB962C8B-B14F-4D97-AF65-F5344CB8AC3E}">
        <p14:creationId xmlns:p14="http://schemas.microsoft.com/office/powerpoint/2010/main" val="1437064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Access Modifier Example</a:t>
            </a:r>
          </a:p>
        </p:txBody>
      </p:sp>
      <p:sp>
        <p:nvSpPr>
          <p:cNvPr id="4" name="TextBox 3"/>
          <p:cNvSpPr txBox="1"/>
          <p:nvPr/>
        </p:nvSpPr>
        <p:spPr>
          <a:xfrm>
            <a:off x="611560" y="764705"/>
            <a:ext cx="3744416" cy="5909310"/>
          </a:xfrm>
          <a:prstGeom prst="rect">
            <a:avLst/>
          </a:prstGeom>
          <a:noFill/>
          <a:ln>
            <a:solidFill>
              <a:schemeClr val="accent1"/>
            </a:solidFill>
          </a:ln>
        </p:spPr>
        <p:txBody>
          <a:bodyPr wrap="square" rtlCol="0">
            <a:spAutoFit/>
          </a:bodyPr>
          <a:lstStyle/>
          <a:p>
            <a:r>
              <a:rPr lang="en-US" dirty="0"/>
              <a:t>class </a:t>
            </a:r>
            <a:r>
              <a:rPr lang="en-US" dirty="0" err="1"/>
              <a:t>FooBase</a:t>
            </a:r>
            <a:r>
              <a:rPr lang="en-US" dirty="0"/>
              <a:t> {</a:t>
            </a:r>
          </a:p>
          <a:p>
            <a:r>
              <a:rPr lang="en-US" dirty="0"/>
              <a:t>    public x: number;</a:t>
            </a:r>
          </a:p>
          <a:p>
            <a:r>
              <a:rPr lang="en-US" dirty="0"/>
              <a:t>    private y: number;</a:t>
            </a:r>
          </a:p>
          <a:p>
            <a:r>
              <a:rPr lang="en-US" dirty="0"/>
              <a:t>    protected z: number;</a:t>
            </a:r>
          </a:p>
          <a:p>
            <a:r>
              <a:rPr lang="en-US" dirty="0"/>
              <a:t>}</a:t>
            </a:r>
          </a:p>
          <a:p>
            <a:endParaRPr lang="en-US" dirty="0"/>
          </a:p>
          <a:p>
            <a:r>
              <a:rPr lang="en-US" dirty="0"/>
              <a:t>// EFFECT ON INSTANCES</a:t>
            </a:r>
          </a:p>
          <a:p>
            <a:r>
              <a:rPr lang="en-US" dirty="0" err="1"/>
              <a:t>var</a:t>
            </a:r>
            <a:r>
              <a:rPr lang="en-US" dirty="0"/>
              <a:t> foo = new </a:t>
            </a:r>
            <a:r>
              <a:rPr lang="en-US" dirty="0" err="1"/>
              <a:t>FooBase</a:t>
            </a:r>
            <a:r>
              <a:rPr lang="en-US" dirty="0"/>
              <a:t>();</a:t>
            </a:r>
          </a:p>
          <a:p>
            <a:r>
              <a:rPr lang="en-US" dirty="0" err="1"/>
              <a:t>foo.x</a:t>
            </a:r>
            <a:r>
              <a:rPr lang="en-US" dirty="0"/>
              <a:t>; // okay</a:t>
            </a:r>
          </a:p>
          <a:p>
            <a:r>
              <a:rPr lang="en-US" dirty="0" err="1"/>
              <a:t>foo.y</a:t>
            </a:r>
            <a:r>
              <a:rPr lang="en-US" dirty="0"/>
              <a:t>; // ERROR : private</a:t>
            </a:r>
          </a:p>
          <a:p>
            <a:r>
              <a:rPr lang="en-US" dirty="0" err="1"/>
              <a:t>foo.z</a:t>
            </a:r>
            <a:r>
              <a:rPr lang="en-US" dirty="0"/>
              <a:t>; // ERROR : protected</a:t>
            </a:r>
          </a:p>
          <a:p>
            <a:endParaRPr lang="en-US" dirty="0"/>
          </a:p>
          <a:p>
            <a:r>
              <a:rPr lang="en-US" dirty="0"/>
              <a:t>// EFFECT ON CHILD CLASSES</a:t>
            </a:r>
          </a:p>
          <a:p>
            <a:r>
              <a:rPr lang="en-US" dirty="0"/>
              <a:t>class </a:t>
            </a:r>
            <a:r>
              <a:rPr lang="en-US" dirty="0" err="1"/>
              <a:t>FooChild</a:t>
            </a:r>
            <a:r>
              <a:rPr lang="en-US" dirty="0"/>
              <a:t> extends </a:t>
            </a:r>
            <a:r>
              <a:rPr lang="en-US" dirty="0" err="1"/>
              <a:t>FooBase</a:t>
            </a:r>
            <a:r>
              <a:rPr lang="en-US" dirty="0"/>
              <a:t> {</a:t>
            </a:r>
          </a:p>
          <a:p>
            <a:r>
              <a:rPr lang="en-US" dirty="0"/>
              <a:t>    constructor() {</a:t>
            </a:r>
          </a:p>
          <a:p>
            <a:r>
              <a:rPr lang="ro-RO" dirty="0"/>
              <a:t>      super();</a:t>
            </a:r>
          </a:p>
          <a:p>
            <a:r>
              <a:rPr lang="en-US" dirty="0"/>
              <a:t>        </a:t>
            </a:r>
            <a:r>
              <a:rPr lang="en-US" dirty="0" err="1"/>
              <a:t>this.x</a:t>
            </a:r>
            <a:r>
              <a:rPr lang="en-US" dirty="0"/>
              <a:t>; // okay</a:t>
            </a:r>
          </a:p>
          <a:p>
            <a:r>
              <a:rPr lang="en-US" dirty="0"/>
              <a:t>        </a:t>
            </a:r>
            <a:r>
              <a:rPr lang="en-US" dirty="0" err="1"/>
              <a:t>this.y</a:t>
            </a:r>
            <a:r>
              <a:rPr lang="en-US" dirty="0"/>
              <a:t>; // ERROR: private</a:t>
            </a:r>
          </a:p>
          <a:p>
            <a:r>
              <a:rPr lang="en-US" dirty="0"/>
              <a:t>        </a:t>
            </a:r>
            <a:r>
              <a:rPr lang="en-US" dirty="0" err="1"/>
              <a:t>this.z</a:t>
            </a:r>
            <a:r>
              <a:rPr lang="en-US" dirty="0"/>
              <a:t>; // okay</a:t>
            </a:r>
          </a:p>
          <a:p>
            <a:r>
              <a:rPr lang="de-DE" dirty="0"/>
              <a:t>    }</a:t>
            </a:r>
          </a:p>
          <a:p>
            <a:r>
              <a:rPr lang="de-DE" dirty="0"/>
              <a:t>}</a:t>
            </a:r>
            <a:endParaRPr lang="en-US" dirty="0"/>
          </a:p>
        </p:txBody>
      </p:sp>
      <p:sp>
        <p:nvSpPr>
          <p:cNvPr id="3" name="TextBox 2"/>
          <p:cNvSpPr txBox="1"/>
          <p:nvPr/>
        </p:nvSpPr>
        <p:spPr>
          <a:xfrm>
            <a:off x="4665217" y="763630"/>
            <a:ext cx="4083247" cy="1477328"/>
          </a:xfrm>
          <a:prstGeom prst="rect">
            <a:avLst/>
          </a:prstGeom>
          <a:noFill/>
        </p:spPr>
        <p:txBody>
          <a:bodyPr wrap="square" rtlCol="0">
            <a:spAutoFit/>
          </a:bodyPr>
          <a:lstStyle/>
          <a:p>
            <a:pPr marL="285750" indent="-285750">
              <a:buFont typeface="Arial" charset="0"/>
              <a:buChar char="•"/>
            </a:pPr>
            <a:r>
              <a:rPr lang="en-US" dirty="0" err="1"/>
              <a:t>TypeScript</a:t>
            </a:r>
            <a:r>
              <a:rPr lang="en-US" dirty="0"/>
              <a:t> provides a shorthand where you can prefix the member with an </a:t>
            </a:r>
            <a:r>
              <a:rPr lang="en-US" i="1" dirty="0"/>
              <a:t>access modifier</a:t>
            </a:r>
            <a:r>
              <a:rPr lang="en-US" dirty="0"/>
              <a:t> and it is automatically declared on the class and copied from the constructor.</a:t>
            </a:r>
          </a:p>
        </p:txBody>
      </p:sp>
      <p:sp>
        <p:nvSpPr>
          <p:cNvPr id="5" name="TextBox 4"/>
          <p:cNvSpPr txBox="1"/>
          <p:nvPr/>
        </p:nvSpPr>
        <p:spPr>
          <a:xfrm>
            <a:off x="4932040" y="2770163"/>
            <a:ext cx="3271986" cy="1200329"/>
          </a:xfrm>
          <a:prstGeom prst="rect">
            <a:avLst/>
          </a:prstGeom>
          <a:noFill/>
          <a:ln>
            <a:solidFill>
              <a:schemeClr val="accent1"/>
            </a:solidFill>
          </a:ln>
        </p:spPr>
        <p:txBody>
          <a:bodyPr wrap="none" rtlCol="0">
            <a:spAutoFit/>
          </a:bodyPr>
          <a:lstStyle/>
          <a:p>
            <a:r>
              <a:rPr lang="en-US" dirty="0"/>
              <a:t>class Foo {</a:t>
            </a:r>
          </a:p>
          <a:p>
            <a:r>
              <a:rPr lang="en-US" dirty="0"/>
              <a:t>    constructor(public </a:t>
            </a:r>
            <a:r>
              <a:rPr lang="en-US" dirty="0" err="1"/>
              <a:t>x:number</a:t>
            </a:r>
            <a:r>
              <a:rPr lang="en-US" dirty="0"/>
              <a:t>) {</a:t>
            </a:r>
          </a:p>
          <a:p>
            <a:r>
              <a:rPr lang="de-DE" dirty="0"/>
              <a:t>    }</a:t>
            </a:r>
          </a:p>
          <a:p>
            <a:r>
              <a:rPr lang="de-DE" dirty="0"/>
              <a:t>}</a:t>
            </a:r>
            <a:endParaRPr lang="en-US" dirty="0"/>
          </a:p>
        </p:txBody>
      </p:sp>
    </p:spTree>
    <p:extLst>
      <p:ext uri="{BB962C8B-B14F-4D97-AF65-F5344CB8AC3E}">
        <p14:creationId xmlns:p14="http://schemas.microsoft.com/office/powerpoint/2010/main" val="98959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Getter and Setter</a:t>
            </a:r>
          </a:p>
        </p:txBody>
      </p:sp>
      <p:sp>
        <p:nvSpPr>
          <p:cNvPr id="9" name="Content Placeholder 2"/>
          <p:cNvSpPr>
            <a:spLocks noGrp="1"/>
          </p:cNvSpPr>
          <p:nvPr>
            <p:ph sz="quarter" idx="1"/>
          </p:nvPr>
        </p:nvSpPr>
        <p:spPr>
          <a:xfrm>
            <a:off x="467544" y="962447"/>
            <a:ext cx="8064896" cy="1674465"/>
          </a:xfrm>
        </p:spPr>
        <p:txBody>
          <a:bodyPr/>
          <a:lstStyle/>
          <a:p>
            <a:r>
              <a:rPr lang="en-US" dirty="0"/>
              <a:t>Classes in </a:t>
            </a:r>
            <a:r>
              <a:rPr lang="en-US" dirty="0" err="1"/>
              <a:t>TypeScript</a:t>
            </a:r>
            <a:r>
              <a:rPr lang="en-US" dirty="0"/>
              <a:t> support getter and setter properties, which can be used to fine-grind the access to the properties of class. </a:t>
            </a:r>
          </a:p>
          <a:p>
            <a:r>
              <a:rPr lang="it-IT" sz="1800" dirty="0" err="1"/>
              <a:t>These</a:t>
            </a:r>
            <a:r>
              <a:rPr lang="it-IT" sz="1800" dirty="0"/>
              <a:t> are </a:t>
            </a:r>
            <a:r>
              <a:rPr lang="it-IT" sz="1800" dirty="0" err="1"/>
              <a:t>functions</a:t>
            </a:r>
            <a:r>
              <a:rPr lang="it-IT" sz="1800" dirty="0"/>
              <a:t> </a:t>
            </a:r>
            <a:r>
              <a:rPr lang="it-IT" sz="1800" dirty="0" err="1"/>
              <a:t>that</a:t>
            </a:r>
            <a:r>
              <a:rPr lang="it-IT" sz="1800" dirty="0"/>
              <a:t> look a </a:t>
            </a:r>
            <a:r>
              <a:rPr lang="it-IT" sz="1800" dirty="0" err="1"/>
              <a:t>lot</a:t>
            </a:r>
            <a:r>
              <a:rPr lang="it-IT" sz="1800" dirty="0"/>
              <a:t> </a:t>
            </a:r>
            <a:r>
              <a:rPr lang="it-IT" sz="1800" dirty="0" err="1"/>
              <a:t>like</a:t>
            </a:r>
            <a:r>
              <a:rPr lang="it-IT" sz="1800" dirty="0"/>
              <a:t> </a:t>
            </a:r>
            <a:r>
              <a:rPr lang="it-IT" sz="1800" dirty="0" err="1"/>
              <a:t>properties</a:t>
            </a:r>
            <a:r>
              <a:rPr lang="it-IT" sz="1800" dirty="0"/>
              <a:t>.</a:t>
            </a:r>
          </a:p>
          <a:p>
            <a:r>
              <a:rPr lang="it-IT" dirty="0"/>
              <a:t>For setter use set </a:t>
            </a:r>
            <a:r>
              <a:rPr lang="it-IT" dirty="0" err="1"/>
              <a:t>followed</a:t>
            </a:r>
            <a:r>
              <a:rPr lang="it-IT" dirty="0"/>
              <a:t> by </a:t>
            </a:r>
            <a:r>
              <a:rPr lang="it-IT" dirty="0" err="1"/>
              <a:t>function</a:t>
            </a:r>
            <a:r>
              <a:rPr lang="it-IT" dirty="0"/>
              <a:t> </a:t>
            </a:r>
            <a:r>
              <a:rPr lang="it-IT" dirty="0" err="1"/>
              <a:t>definition</a:t>
            </a:r>
            <a:endParaRPr lang="it-IT" dirty="0"/>
          </a:p>
          <a:p>
            <a:r>
              <a:rPr lang="it-IT" dirty="0"/>
              <a:t>For </a:t>
            </a:r>
            <a:r>
              <a:rPr lang="it-IT" dirty="0" err="1"/>
              <a:t>getter</a:t>
            </a:r>
            <a:r>
              <a:rPr lang="it-IT" dirty="0"/>
              <a:t> use </a:t>
            </a:r>
            <a:r>
              <a:rPr lang="it-IT" dirty="0" err="1"/>
              <a:t>get</a:t>
            </a:r>
            <a:r>
              <a:rPr lang="it-IT" dirty="0"/>
              <a:t> </a:t>
            </a:r>
            <a:r>
              <a:rPr lang="it-IT" dirty="0" err="1"/>
              <a:t>followed</a:t>
            </a:r>
            <a:r>
              <a:rPr lang="it-IT" dirty="0"/>
              <a:t> by </a:t>
            </a:r>
            <a:r>
              <a:rPr lang="it-IT" dirty="0" err="1"/>
              <a:t>function</a:t>
            </a:r>
            <a:r>
              <a:rPr lang="it-IT" dirty="0"/>
              <a:t> </a:t>
            </a:r>
            <a:r>
              <a:rPr lang="it-IT" dirty="0" err="1"/>
              <a:t>definition</a:t>
            </a:r>
            <a:endParaRPr lang="it-IT" dirty="0"/>
          </a:p>
          <a:p>
            <a:endParaRPr lang="it-IT" sz="1800" dirty="0"/>
          </a:p>
        </p:txBody>
      </p:sp>
      <p:sp>
        <p:nvSpPr>
          <p:cNvPr id="4" name="TextBox 3"/>
          <p:cNvSpPr txBox="1"/>
          <p:nvPr/>
        </p:nvSpPr>
        <p:spPr>
          <a:xfrm>
            <a:off x="2131237" y="2704629"/>
            <a:ext cx="4601003" cy="3970318"/>
          </a:xfrm>
          <a:prstGeom prst="rect">
            <a:avLst/>
          </a:prstGeom>
          <a:noFill/>
          <a:ln>
            <a:solidFill>
              <a:schemeClr val="accent1"/>
            </a:solidFill>
          </a:ln>
        </p:spPr>
        <p:txBody>
          <a:bodyPr wrap="none" rtlCol="0">
            <a:spAutoFit/>
          </a:bodyPr>
          <a:lstStyle/>
          <a:p>
            <a:r>
              <a:rPr lang="en-US" dirty="0"/>
              <a:t>class Person {</a:t>
            </a:r>
          </a:p>
          <a:p>
            <a:r>
              <a:rPr lang="en-US" dirty="0"/>
              <a:t>    private </a:t>
            </a:r>
            <a:r>
              <a:rPr lang="en-US" dirty="0" err="1"/>
              <a:t>firstName</a:t>
            </a:r>
            <a:r>
              <a:rPr lang="en-US" dirty="0"/>
              <a:t>: string;</a:t>
            </a:r>
          </a:p>
          <a:p>
            <a:r>
              <a:rPr lang="en-US" dirty="0"/>
              <a:t>    private </a:t>
            </a:r>
            <a:r>
              <a:rPr lang="en-US" dirty="0" err="1"/>
              <a:t>lastName</a:t>
            </a:r>
            <a:r>
              <a:rPr lang="en-US" dirty="0"/>
              <a:t>: string;</a:t>
            </a:r>
          </a:p>
          <a:p>
            <a:r>
              <a:rPr lang="en-US" dirty="0"/>
              <a:t>    // parameterized constructor</a:t>
            </a:r>
          </a:p>
          <a:p>
            <a:r>
              <a:rPr lang="en-US" dirty="0"/>
              <a:t>    constructor (</a:t>
            </a:r>
            <a:r>
              <a:rPr lang="en-US" dirty="0" err="1"/>
              <a:t>fname</a:t>
            </a:r>
            <a:r>
              <a:rPr lang="en-US" dirty="0"/>
              <a:t>: string, </a:t>
            </a:r>
            <a:r>
              <a:rPr lang="en-US" dirty="0" err="1"/>
              <a:t>lname</a:t>
            </a:r>
            <a:r>
              <a:rPr lang="en-US" dirty="0"/>
              <a:t>: string) {</a:t>
            </a:r>
          </a:p>
          <a:p>
            <a:r>
              <a:rPr lang="en-US" dirty="0"/>
              <a:t>        </a:t>
            </a:r>
            <a:r>
              <a:rPr lang="en-US" dirty="0" err="1"/>
              <a:t>this.firstName</a:t>
            </a:r>
            <a:r>
              <a:rPr lang="en-US" dirty="0"/>
              <a:t> = </a:t>
            </a:r>
            <a:r>
              <a:rPr lang="en-US" dirty="0" err="1"/>
              <a:t>fname</a:t>
            </a:r>
            <a:r>
              <a:rPr lang="en-US" dirty="0"/>
              <a:t>;</a:t>
            </a:r>
          </a:p>
          <a:p>
            <a:r>
              <a:rPr lang="en-US" dirty="0"/>
              <a:t>        </a:t>
            </a:r>
            <a:r>
              <a:rPr lang="en-US" dirty="0" err="1"/>
              <a:t>this.lastName</a:t>
            </a:r>
            <a:r>
              <a:rPr lang="en-US" dirty="0"/>
              <a:t> = </a:t>
            </a:r>
            <a:r>
              <a:rPr lang="en-US" dirty="0" err="1"/>
              <a:t>lname</a:t>
            </a:r>
            <a:r>
              <a:rPr lang="en-US" dirty="0"/>
              <a:t>;</a:t>
            </a:r>
          </a:p>
          <a:p>
            <a:r>
              <a:rPr lang="de-DE" dirty="0"/>
              <a:t>}</a:t>
            </a:r>
          </a:p>
          <a:p>
            <a:r>
              <a:rPr lang="de-DE" dirty="0"/>
              <a:t>    </a:t>
            </a:r>
            <a:r>
              <a:rPr lang="de-DE" dirty="0" err="1"/>
              <a:t>public</a:t>
            </a:r>
            <a:r>
              <a:rPr lang="de-DE" dirty="0"/>
              <a:t> </a:t>
            </a:r>
            <a:r>
              <a:rPr lang="de-DE" dirty="0" err="1"/>
              <a:t>get</a:t>
            </a:r>
            <a:r>
              <a:rPr lang="de-DE" dirty="0"/>
              <a:t> </a:t>
            </a:r>
            <a:r>
              <a:rPr lang="de-DE" dirty="0" err="1"/>
              <a:t>FullName</a:t>
            </a:r>
            <a:r>
              <a:rPr lang="de-DE" dirty="0"/>
              <a:t>(): </a:t>
            </a:r>
            <a:r>
              <a:rPr lang="de-DE" dirty="0" err="1"/>
              <a:t>string</a:t>
            </a:r>
            <a:r>
              <a:rPr lang="de-DE" dirty="0"/>
              <a:t> {</a:t>
            </a:r>
          </a:p>
          <a:p>
            <a:r>
              <a:rPr lang="de-DE" dirty="0"/>
              <a:t>        </a:t>
            </a:r>
            <a:r>
              <a:rPr lang="de-DE" dirty="0" err="1"/>
              <a:t>return</a:t>
            </a:r>
            <a:r>
              <a:rPr lang="de-DE" dirty="0"/>
              <a:t> </a:t>
            </a:r>
            <a:r>
              <a:rPr lang="de-DE" dirty="0" err="1"/>
              <a:t>this.firstName</a:t>
            </a:r>
            <a:r>
              <a:rPr lang="de-DE" dirty="0"/>
              <a:t> + " " + </a:t>
            </a:r>
            <a:r>
              <a:rPr lang="de-DE" dirty="0" err="1"/>
              <a:t>this.lastName</a:t>
            </a:r>
            <a:r>
              <a:rPr lang="de-DE" dirty="0"/>
              <a:t>;</a:t>
            </a:r>
          </a:p>
          <a:p>
            <a:r>
              <a:rPr lang="de-DE" dirty="0"/>
              <a:t>    }</a:t>
            </a:r>
          </a:p>
          <a:p>
            <a:r>
              <a:rPr lang="de-DE" dirty="0"/>
              <a:t>}</a:t>
            </a:r>
          </a:p>
          <a:p>
            <a:r>
              <a:rPr lang="de-DE" dirty="0" err="1"/>
              <a:t>let</a:t>
            </a:r>
            <a:r>
              <a:rPr lang="de-DE" dirty="0"/>
              <a:t> </a:t>
            </a:r>
            <a:r>
              <a:rPr lang="de-DE" dirty="0" err="1"/>
              <a:t>person</a:t>
            </a:r>
            <a:r>
              <a:rPr lang="de-DE" dirty="0"/>
              <a:t> = </a:t>
            </a:r>
            <a:r>
              <a:rPr lang="de-DE" dirty="0" err="1"/>
              <a:t>new</a:t>
            </a:r>
            <a:r>
              <a:rPr lang="de-DE" dirty="0"/>
              <a:t> Person("John", "</a:t>
            </a:r>
            <a:r>
              <a:rPr lang="de-DE" dirty="0" err="1"/>
              <a:t>Doe</a:t>
            </a:r>
            <a:r>
              <a:rPr lang="de-DE" dirty="0"/>
              <a:t>");</a:t>
            </a:r>
          </a:p>
          <a:p>
            <a:r>
              <a:rPr lang="de-DE" dirty="0" err="1"/>
              <a:t>console.log</a:t>
            </a:r>
            <a:r>
              <a:rPr lang="de-DE" dirty="0"/>
              <a:t>(</a:t>
            </a:r>
            <a:r>
              <a:rPr lang="de-DE" dirty="0" err="1"/>
              <a:t>person.FullName</a:t>
            </a:r>
            <a:r>
              <a:rPr lang="de-DE" dirty="0"/>
              <a:t>); //</a:t>
            </a:r>
            <a:r>
              <a:rPr lang="de-DE" dirty="0" err="1"/>
              <a:t>access</a:t>
            </a:r>
            <a:r>
              <a:rPr lang="de-DE" dirty="0"/>
              <a:t> </a:t>
            </a:r>
            <a:r>
              <a:rPr lang="de-DE" dirty="0" err="1"/>
              <a:t>getter</a:t>
            </a:r>
            <a:endParaRPr lang="en-US" dirty="0"/>
          </a:p>
        </p:txBody>
      </p:sp>
    </p:spTree>
    <p:extLst>
      <p:ext uri="{BB962C8B-B14F-4D97-AF65-F5344CB8AC3E}">
        <p14:creationId xmlns:p14="http://schemas.microsoft.com/office/powerpoint/2010/main" val="44715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Inheritance</a:t>
            </a:r>
          </a:p>
        </p:txBody>
      </p:sp>
      <p:sp>
        <p:nvSpPr>
          <p:cNvPr id="9" name="Content Placeholder 2"/>
          <p:cNvSpPr>
            <a:spLocks noGrp="1"/>
          </p:cNvSpPr>
          <p:nvPr>
            <p:ph sz="quarter" idx="1"/>
          </p:nvPr>
        </p:nvSpPr>
        <p:spPr>
          <a:xfrm>
            <a:off x="467544" y="962447"/>
            <a:ext cx="8136904" cy="4554785"/>
          </a:xfrm>
        </p:spPr>
        <p:txBody>
          <a:bodyPr/>
          <a:lstStyle/>
          <a:p>
            <a:r>
              <a:rPr lang="en-US" dirty="0"/>
              <a:t>Reusability is a word that we cannot ignore as programmers.</a:t>
            </a:r>
          </a:p>
          <a:p>
            <a:r>
              <a:rPr lang="en-US" dirty="0"/>
              <a:t>One of the several ways in which code reusability can be achieved while dealing with classes and objects is through </a:t>
            </a:r>
            <a:r>
              <a:rPr lang="en-US" b="1" dirty="0"/>
              <a:t>inheritance</a:t>
            </a:r>
            <a:r>
              <a:rPr lang="en-US" dirty="0"/>
              <a:t>. </a:t>
            </a:r>
          </a:p>
          <a:p>
            <a:r>
              <a:rPr lang="en-US" dirty="0"/>
              <a:t>A class can be inherited from an existing class. </a:t>
            </a:r>
          </a:p>
          <a:p>
            <a:r>
              <a:rPr lang="en-US" dirty="0"/>
              <a:t>The new class gets members of the parent class along with its own.</a:t>
            </a:r>
          </a:p>
          <a:p>
            <a:r>
              <a:rPr lang="en-US" dirty="0"/>
              <a:t>The child class gets access to all </a:t>
            </a:r>
            <a:r>
              <a:rPr lang="en-US" i="1" dirty="0"/>
              <a:t>protected </a:t>
            </a:r>
            <a:r>
              <a:rPr lang="en-US" dirty="0"/>
              <a:t>and </a:t>
            </a:r>
            <a:r>
              <a:rPr lang="en-US" i="1" dirty="0"/>
              <a:t>public </a:t>
            </a:r>
            <a:r>
              <a:rPr lang="en-US" dirty="0"/>
              <a:t>members of the parent class and not to the </a:t>
            </a:r>
            <a:r>
              <a:rPr lang="en-US" i="1" dirty="0"/>
              <a:t>private </a:t>
            </a:r>
            <a:r>
              <a:rPr lang="en-US" dirty="0"/>
              <a:t>members. </a:t>
            </a:r>
          </a:p>
          <a:p>
            <a:r>
              <a:rPr lang="en-US" dirty="0"/>
              <a:t>When a child class is instantiated, the parent class also gets instantiated.</a:t>
            </a:r>
          </a:p>
          <a:p>
            <a:r>
              <a:rPr lang="en-US" dirty="0"/>
              <a:t>The child class can call constructor of the parent class using the </a:t>
            </a:r>
            <a:r>
              <a:rPr lang="en-US" i="1" dirty="0"/>
              <a:t>super </a:t>
            </a:r>
            <a:r>
              <a:rPr lang="en-US" dirty="0"/>
              <a:t>keyword.</a:t>
            </a:r>
          </a:p>
          <a:p>
            <a:r>
              <a:rPr lang="en-US" dirty="0" err="1"/>
              <a:t>TypeScript</a:t>
            </a:r>
            <a:r>
              <a:rPr lang="en-US" dirty="0"/>
              <a:t> doesn’t support multiple inheritance.</a:t>
            </a:r>
          </a:p>
          <a:p>
            <a:r>
              <a:rPr lang="en-US" dirty="0"/>
              <a:t>But we can implement an interface, which specifies the required properties, a class definition should have.</a:t>
            </a:r>
          </a:p>
          <a:p>
            <a:r>
              <a:rPr lang="en-US" dirty="0"/>
              <a:t>Supports </a:t>
            </a:r>
            <a:r>
              <a:rPr lang="en-US" i="1" dirty="0"/>
              <a:t>single</a:t>
            </a:r>
            <a:r>
              <a:rPr lang="en-US" dirty="0"/>
              <a:t> inheritance using the extends keyword</a:t>
            </a:r>
            <a:endParaRPr lang="it-IT" sz="1800" dirty="0"/>
          </a:p>
        </p:txBody>
      </p:sp>
    </p:spTree>
    <p:extLst>
      <p:ext uri="{BB962C8B-B14F-4D97-AF65-F5344CB8AC3E}">
        <p14:creationId xmlns:p14="http://schemas.microsoft.com/office/powerpoint/2010/main" val="6231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Inheritance Example</a:t>
            </a:r>
          </a:p>
        </p:txBody>
      </p:sp>
      <p:sp>
        <p:nvSpPr>
          <p:cNvPr id="9" name="Content Placeholder 2"/>
          <p:cNvSpPr>
            <a:spLocks noGrp="1"/>
          </p:cNvSpPr>
          <p:nvPr>
            <p:ph sz="quarter" idx="1"/>
          </p:nvPr>
        </p:nvSpPr>
        <p:spPr>
          <a:xfrm>
            <a:off x="467544" y="962447"/>
            <a:ext cx="7992888" cy="4698801"/>
          </a:xfrm>
        </p:spPr>
        <p:txBody>
          <a:bodyPr/>
          <a:lstStyle/>
          <a:p>
            <a:pPr marL="0" indent="0">
              <a:buNone/>
            </a:pPr>
            <a:r>
              <a:rPr lang="en-US" dirty="0"/>
              <a:t>// person class</a:t>
            </a:r>
          </a:p>
          <a:p>
            <a:pPr marL="0" indent="0">
              <a:buNone/>
            </a:pPr>
            <a:r>
              <a:rPr lang="en-US" dirty="0"/>
              <a:t>class Person {</a:t>
            </a:r>
          </a:p>
          <a:p>
            <a:pPr marL="0" indent="0">
              <a:buNone/>
            </a:pPr>
            <a:r>
              <a:rPr lang="en-US" dirty="0"/>
              <a:t>    // parameterized constructor</a:t>
            </a:r>
          </a:p>
          <a:p>
            <a:pPr marL="0" indent="0">
              <a:buNone/>
            </a:pPr>
            <a:r>
              <a:rPr lang="en-US" dirty="0"/>
              <a:t>    constructor(public </a:t>
            </a:r>
            <a:r>
              <a:rPr lang="en-US" dirty="0" err="1"/>
              <a:t>FirstName</a:t>
            </a:r>
            <a:r>
              <a:rPr lang="en-US" dirty="0"/>
              <a:t>: string, public </a:t>
            </a:r>
            <a:r>
              <a:rPr lang="en-US" dirty="0" err="1"/>
              <a:t>LastName</a:t>
            </a:r>
            <a:r>
              <a:rPr lang="en-US" dirty="0"/>
              <a:t>: string) { }</a:t>
            </a:r>
          </a:p>
          <a:p>
            <a:pPr marL="0" indent="0">
              <a:buNone/>
            </a:pPr>
            <a:r>
              <a:rPr lang="en-US" dirty="0"/>
              <a:t>}</a:t>
            </a:r>
          </a:p>
          <a:p>
            <a:pPr marL="0" indent="0">
              <a:buNone/>
            </a:pPr>
            <a:endParaRPr lang="en-US" dirty="0"/>
          </a:p>
          <a:p>
            <a:pPr marL="0" indent="0">
              <a:buNone/>
            </a:pPr>
            <a:r>
              <a:rPr lang="en-US" dirty="0"/>
              <a:t>// employee extends a person</a:t>
            </a:r>
          </a:p>
          <a:p>
            <a:pPr marL="0" indent="0">
              <a:buNone/>
            </a:pPr>
            <a:r>
              <a:rPr lang="en-US" dirty="0"/>
              <a:t>class Employee extends Person {</a:t>
            </a:r>
          </a:p>
          <a:p>
            <a:pPr marL="0" indent="0">
              <a:buNone/>
            </a:pPr>
            <a:r>
              <a:rPr lang="en-US" dirty="0"/>
              <a:t>    public </a:t>
            </a:r>
            <a:r>
              <a:rPr lang="en-US" dirty="0" err="1"/>
              <a:t>JobTitle</a:t>
            </a:r>
            <a:r>
              <a:rPr lang="en-US" dirty="0"/>
              <a:t>: string;</a:t>
            </a:r>
          </a:p>
          <a:p>
            <a:pPr marL="0" indent="0">
              <a:buNone/>
            </a:pPr>
            <a:r>
              <a:rPr lang="en-US" dirty="0"/>
              <a:t>}</a:t>
            </a:r>
          </a:p>
          <a:p>
            <a:pPr marL="0" indent="0">
              <a:buNone/>
            </a:pPr>
            <a:endParaRPr lang="en-US" dirty="0"/>
          </a:p>
          <a:p>
            <a:pPr marL="0" indent="0">
              <a:buNone/>
            </a:pPr>
            <a:r>
              <a:rPr lang="en-US" dirty="0"/>
              <a:t>let employee = new Employee("John", "Doe");</a:t>
            </a:r>
          </a:p>
          <a:p>
            <a:pPr marL="0" indent="0">
              <a:buNone/>
            </a:pPr>
            <a:endParaRPr lang="en-US" dirty="0"/>
          </a:p>
          <a:p>
            <a:pPr marL="0" indent="0">
              <a:buNone/>
            </a:pPr>
            <a:r>
              <a:rPr lang="en-US" dirty="0" err="1"/>
              <a:t>employee.JobTitle</a:t>
            </a:r>
            <a:r>
              <a:rPr lang="en-US" dirty="0"/>
              <a:t> = "Manager";</a:t>
            </a:r>
            <a:endParaRPr lang="it-IT" sz="1800" dirty="0"/>
          </a:p>
        </p:txBody>
      </p:sp>
    </p:spTree>
    <p:extLst>
      <p:ext uri="{BB962C8B-B14F-4D97-AF65-F5344CB8AC3E}">
        <p14:creationId xmlns:p14="http://schemas.microsoft.com/office/powerpoint/2010/main" val="3835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Super keyword</a:t>
            </a:r>
          </a:p>
        </p:txBody>
      </p:sp>
      <p:sp>
        <p:nvSpPr>
          <p:cNvPr id="9" name="Content Placeholder 2"/>
          <p:cNvSpPr>
            <a:spLocks noGrp="1"/>
          </p:cNvSpPr>
          <p:nvPr>
            <p:ph sz="quarter" idx="1"/>
          </p:nvPr>
        </p:nvSpPr>
        <p:spPr>
          <a:xfrm>
            <a:off x="467544" y="962447"/>
            <a:ext cx="8064896" cy="738361"/>
          </a:xfrm>
        </p:spPr>
        <p:txBody>
          <a:bodyPr/>
          <a:lstStyle/>
          <a:p>
            <a:r>
              <a:rPr lang="en-US" dirty="0"/>
              <a:t>If child class defines a constructor it has to call parent class constructor using </a:t>
            </a:r>
            <a:r>
              <a:rPr lang="en-US"/>
              <a:t>super keyword.</a:t>
            </a:r>
            <a:endParaRPr lang="it-IT" sz="1800" dirty="0"/>
          </a:p>
        </p:txBody>
      </p:sp>
      <p:sp>
        <p:nvSpPr>
          <p:cNvPr id="4" name="Content Placeholder 2"/>
          <p:cNvSpPr txBox="1">
            <a:spLocks/>
          </p:cNvSpPr>
          <p:nvPr/>
        </p:nvSpPr>
        <p:spPr bwMode="auto">
          <a:xfrm>
            <a:off x="539552" y="1610519"/>
            <a:ext cx="7992888" cy="4698801"/>
          </a:xfrm>
          <a:prstGeom prst="rect">
            <a:avLst/>
          </a:prstGeom>
          <a:noFill/>
          <a:ln w="9525">
            <a:solidFill>
              <a:schemeClr val="accent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sz="1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Courier New" pitchFamily="49" charset="0"/>
              <a:buChar char="o"/>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 person class</a:t>
            </a:r>
          </a:p>
          <a:p>
            <a:pPr marL="0" indent="0">
              <a:buFont typeface="Arial" pitchFamily="34" charset="0"/>
              <a:buNone/>
            </a:pPr>
            <a:r>
              <a:rPr lang="en-US" dirty="0"/>
              <a:t>class Person {</a:t>
            </a:r>
          </a:p>
          <a:p>
            <a:pPr marL="0" indent="0">
              <a:buFont typeface="Arial" pitchFamily="34" charset="0"/>
              <a:buNone/>
            </a:pPr>
            <a:r>
              <a:rPr lang="en-US" dirty="0"/>
              <a:t>    // parameterized constructor</a:t>
            </a:r>
          </a:p>
          <a:p>
            <a:pPr marL="0" indent="0">
              <a:buFont typeface="Arial" pitchFamily="34" charset="0"/>
              <a:buNone/>
            </a:pPr>
            <a:r>
              <a:rPr lang="en-US" dirty="0"/>
              <a:t>    constructor(public </a:t>
            </a:r>
            <a:r>
              <a:rPr lang="en-US" dirty="0" err="1"/>
              <a:t>FirstName</a:t>
            </a:r>
            <a:r>
              <a:rPr lang="en-US" dirty="0"/>
              <a:t>: string, public </a:t>
            </a:r>
            <a:r>
              <a:rPr lang="en-US" dirty="0" err="1"/>
              <a:t>LastName</a:t>
            </a:r>
            <a:r>
              <a:rPr lang="en-US" dirty="0"/>
              <a:t>: string) { }</a:t>
            </a:r>
          </a:p>
          <a:p>
            <a:pPr marL="0" indent="0">
              <a:buFont typeface="Arial" pitchFamily="34" charset="0"/>
              <a:buNone/>
            </a:pPr>
            <a:r>
              <a:rPr lang="en-US" dirty="0"/>
              <a:t>}</a:t>
            </a:r>
          </a:p>
          <a:p>
            <a:pPr marL="0" indent="0">
              <a:buFont typeface="Arial" pitchFamily="34" charset="0"/>
              <a:buNone/>
            </a:pPr>
            <a:r>
              <a:rPr lang="en-US" dirty="0"/>
              <a:t>// employee extends a person</a:t>
            </a:r>
          </a:p>
          <a:p>
            <a:pPr marL="0" indent="0">
              <a:buFont typeface="Arial" pitchFamily="34" charset="0"/>
              <a:buNone/>
            </a:pPr>
            <a:r>
              <a:rPr lang="en-US" dirty="0"/>
              <a:t>class Employee extends Person {</a:t>
            </a:r>
          </a:p>
          <a:p>
            <a:pPr marL="0" indent="0">
              <a:buFont typeface="Arial" pitchFamily="34" charset="0"/>
              <a:buNone/>
            </a:pPr>
            <a:r>
              <a:rPr lang="en-US" dirty="0"/>
              <a:t>    public </a:t>
            </a:r>
            <a:r>
              <a:rPr lang="en-US" dirty="0" err="1"/>
              <a:t>JobTitle</a:t>
            </a:r>
            <a:r>
              <a:rPr lang="en-US" dirty="0"/>
              <a:t>: string;</a:t>
            </a:r>
          </a:p>
          <a:p>
            <a:pPr marL="0" indent="0">
              <a:buNone/>
            </a:pPr>
            <a:r>
              <a:rPr lang="en-US" dirty="0"/>
              <a:t> constructor(){ super(“</a:t>
            </a:r>
            <a:r>
              <a:rPr lang="en-US" dirty="0" err="1"/>
              <a:t>shalini</a:t>
            </a:r>
            <a:r>
              <a:rPr lang="en-US" dirty="0"/>
              <a:t>”,”</a:t>
            </a:r>
            <a:r>
              <a:rPr lang="en-US" dirty="0" err="1"/>
              <a:t>mittal</a:t>
            </a:r>
            <a:r>
              <a:rPr lang="en-US" dirty="0"/>
              <a:t>”);}</a:t>
            </a:r>
          </a:p>
          <a:p>
            <a:pPr marL="0" indent="0">
              <a:buFont typeface="Arial" pitchFamily="34" charset="0"/>
              <a:buNone/>
            </a:pPr>
            <a:r>
              <a:rPr lang="en-US" dirty="0"/>
              <a:t>}</a:t>
            </a:r>
          </a:p>
          <a:p>
            <a:pPr marL="0" indent="0">
              <a:buFont typeface="Arial" pitchFamily="34" charset="0"/>
              <a:buNone/>
            </a:pPr>
            <a:endParaRPr lang="en-US" dirty="0"/>
          </a:p>
          <a:p>
            <a:pPr marL="0" indent="0">
              <a:buFont typeface="Arial" pitchFamily="34" charset="0"/>
              <a:buNone/>
            </a:pPr>
            <a:r>
              <a:rPr lang="en-US" dirty="0"/>
              <a:t>let employee = new Employee("John", "Doe");</a:t>
            </a:r>
          </a:p>
          <a:p>
            <a:pPr marL="0" indent="0">
              <a:buFont typeface="Arial" pitchFamily="34" charset="0"/>
              <a:buNone/>
            </a:pPr>
            <a:endParaRPr lang="en-US" dirty="0"/>
          </a:p>
          <a:p>
            <a:pPr marL="0" indent="0">
              <a:buFont typeface="Arial" pitchFamily="34" charset="0"/>
              <a:buNone/>
            </a:pPr>
            <a:r>
              <a:rPr lang="en-US" dirty="0" err="1"/>
              <a:t>employee.JobTitle</a:t>
            </a:r>
            <a:r>
              <a:rPr lang="en-US" dirty="0"/>
              <a:t> = "Manager";</a:t>
            </a:r>
            <a:endParaRPr lang="it-IT" dirty="0"/>
          </a:p>
        </p:txBody>
      </p:sp>
    </p:spTree>
    <p:extLst>
      <p:ext uri="{BB962C8B-B14F-4D97-AF65-F5344CB8AC3E}">
        <p14:creationId xmlns:p14="http://schemas.microsoft.com/office/powerpoint/2010/main" val="383066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Abstract Classes</a:t>
            </a:r>
          </a:p>
        </p:txBody>
      </p:sp>
      <p:sp>
        <p:nvSpPr>
          <p:cNvPr id="9" name="Content Placeholder 2"/>
          <p:cNvSpPr>
            <a:spLocks noGrp="1"/>
          </p:cNvSpPr>
          <p:nvPr>
            <p:ph sz="quarter" idx="1"/>
          </p:nvPr>
        </p:nvSpPr>
        <p:spPr>
          <a:xfrm>
            <a:off x="467544" y="962447"/>
            <a:ext cx="8136904" cy="2538561"/>
          </a:xfrm>
        </p:spPr>
        <p:txBody>
          <a:bodyPr/>
          <a:lstStyle/>
          <a:p>
            <a:r>
              <a:rPr lang="en-US" dirty="0"/>
              <a:t>abstract can be thought of as an access modifier. </a:t>
            </a:r>
          </a:p>
          <a:p>
            <a:r>
              <a:rPr lang="en-US" dirty="0"/>
              <a:t>It can be on a class as well as any member of the class. </a:t>
            </a:r>
          </a:p>
          <a:p>
            <a:r>
              <a:rPr lang="en-US" dirty="0"/>
              <a:t>Having an abstract modifier primarily means that such functionality </a:t>
            </a:r>
            <a:r>
              <a:rPr lang="en-US" i="1" dirty="0"/>
              <a:t>cannot be directly invoked</a:t>
            </a:r>
            <a:r>
              <a:rPr lang="en-US" dirty="0"/>
              <a:t> and a child class must provide the functionality.</a:t>
            </a:r>
          </a:p>
          <a:p>
            <a:r>
              <a:rPr lang="en-US" dirty="0"/>
              <a:t>abstract </a:t>
            </a:r>
            <a:r>
              <a:rPr lang="en-US" b="1" dirty="0"/>
              <a:t>classes</a:t>
            </a:r>
            <a:r>
              <a:rPr lang="en-US" dirty="0"/>
              <a:t> cannot be directly instantiated. Instead the user must create some class that inherits from the abstract class.</a:t>
            </a:r>
          </a:p>
          <a:p>
            <a:r>
              <a:rPr lang="en-US" dirty="0"/>
              <a:t>abstract </a:t>
            </a:r>
            <a:r>
              <a:rPr lang="en-US" b="1" dirty="0"/>
              <a:t>members</a:t>
            </a:r>
            <a:r>
              <a:rPr lang="en-US" dirty="0"/>
              <a:t> cannot be directly accessed and a child class must provide the functionality.</a:t>
            </a:r>
            <a:endParaRPr lang="it-IT" sz="1800" dirty="0"/>
          </a:p>
        </p:txBody>
      </p:sp>
      <p:sp>
        <p:nvSpPr>
          <p:cNvPr id="4" name="TextBox 3"/>
          <p:cNvSpPr txBox="1"/>
          <p:nvPr/>
        </p:nvSpPr>
        <p:spPr>
          <a:xfrm>
            <a:off x="899592" y="3712741"/>
            <a:ext cx="7209153" cy="2308324"/>
          </a:xfrm>
          <a:prstGeom prst="rect">
            <a:avLst/>
          </a:prstGeom>
          <a:noFill/>
          <a:ln>
            <a:solidFill>
              <a:schemeClr val="accent1"/>
            </a:solidFill>
          </a:ln>
        </p:spPr>
        <p:txBody>
          <a:bodyPr wrap="none" rtlCol="0">
            <a:spAutoFit/>
          </a:bodyPr>
          <a:lstStyle/>
          <a:p>
            <a:r>
              <a:rPr lang="en-US" dirty="0"/>
              <a:t>abstract </a:t>
            </a:r>
            <a:r>
              <a:rPr lang="en-US" b="1" dirty="0"/>
              <a:t>class</a:t>
            </a:r>
            <a:r>
              <a:rPr lang="en-US" dirty="0"/>
              <a:t> Department {</a:t>
            </a:r>
          </a:p>
          <a:p>
            <a:r>
              <a:rPr lang="en-US" dirty="0"/>
              <a:t>    </a:t>
            </a:r>
            <a:r>
              <a:rPr lang="en-US" b="1" dirty="0"/>
              <a:t>constructor</a:t>
            </a:r>
            <a:r>
              <a:rPr lang="en-US" dirty="0"/>
              <a:t>(</a:t>
            </a:r>
            <a:r>
              <a:rPr lang="en-US" b="1" dirty="0"/>
              <a:t>public</a:t>
            </a:r>
            <a:r>
              <a:rPr lang="en-US" dirty="0"/>
              <a:t> name: string) {</a:t>
            </a:r>
          </a:p>
          <a:p>
            <a:r>
              <a:rPr lang="de-DE" dirty="0"/>
              <a:t>    }</a:t>
            </a:r>
          </a:p>
          <a:p>
            <a:r>
              <a:rPr lang="de-DE" dirty="0"/>
              <a:t>    </a:t>
            </a:r>
            <a:r>
              <a:rPr lang="de-DE" dirty="0" err="1"/>
              <a:t>printName</a:t>
            </a:r>
            <a:r>
              <a:rPr lang="de-DE" dirty="0"/>
              <a:t>(): </a:t>
            </a:r>
            <a:r>
              <a:rPr lang="de-DE" dirty="0" err="1"/>
              <a:t>void</a:t>
            </a:r>
            <a:r>
              <a:rPr lang="de-DE" dirty="0"/>
              <a:t> {</a:t>
            </a:r>
          </a:p>
          <a:p>
            <a:r>
              <a:rPr lang="de-DE" dirty="0"/>
              <a:t>        </a:t>
            </a:r>
            <a:r>
              <a:rPr lang="de-DE" dirty="0" err="1"/>
              <a:t>console.log</a:t>
            </a:r>
            <a:r>
              <a:rPr lang="de-DE" dirty="0"/>
              <a:t>("Department </a:t>
            </a:r>
            <a:r>
              <a:rPr lang="de-DE" dirty="0" err="1"/>
              <a:t>name</a:t>
            </a:r>
            <a:r>
              <a:rPr lang="de-DE" dirty="0"/>
              <a:t>: " + </a:t>
            </a:r>
            <a:r>
              <a:rPr lang="de-DE" b="1" dirty="0" err="1"/>
              <a:t>this</a:t>
            </a:r>
            <a:r>
              <a:rPr lang="de-DE" dirty="0" err="1"/>
              <a:t>.name</a:t>
            </a:r>
            <a:r>
              <a:rPr lang="de-DE" dirty="0"/>
              <a:t>);</a:t>
            </a:r>
          </a:p>
          <a:p>
            <a:r>
              <a:rPr lang="de-DE" dirty="0"/>
              <a:t>    }</a:t>
            </a:r>
          </a:p>
          <a:p>
            <a:r>
              <a:rPr lang="de-DE" dirty="0"/>
              <a:t>    </a:t>
            </a:r>
            <a:r>
              <a:rPr lang="de-DE" dirty="0" err="1"/>
              <a:t>abstract</a:t>
            </a:r>
            <a:r>
              <a:rPr lang="de-DE" dirty="0"/>
              <a:t> </a:t>
            </a:r>
            <a:r>
              <a:rPr lang="de-DE" dirty="0" err="1"/>
              <a:t>printMeeting</a:t>
            </a:r>
            <a:r>
              <a:rPr lang="de-DE" dirty="0"/>
              <a:t>(): </a:t>
            </a:r>
            <a:r>
              <a:rPr lang="de-DE" dirty="0" err="1"/>
              <a:t>void</a:t>
            </a:r>
            <a:r>
              <a:rPr lang="de-DE" dirty="0"/>
              <a:t>; // must </a:t>
            </a:r>
            <a:r>
              <a:rPr lang="de-DE" dirty="0" err="1"/>
              <a:t>be</a:t>
            </a:r>
            <a:r>
              <a:rPr lang="de-DE" dirty="0"/>
              <a:t> </a:t>
            </a:r>
            <a:r>
              <a:rPr lang="de-DE" dirty="0" err="1"/>
              <a:t>implemented</a:t>
            </a:r>
            <a:r>
              <a:rPr lang="de-DE" dirty="0"/>
              <a:t> in </a:t>
            </a:r>
            <a:r>
              <a:rPr lang="de-DE" dirty="0" err="1"/>
              <a:t>derived</a:t>
            </a:r>
            <a:r>
              <a:rPr lang="de-DE" dirty="0"/>
              <a:t> </a:t>
            </a:r>
            <a:r>
              <a:rPr lang="de-DE" dirty="0" err="1"/>
              <a:t>classes</a:t>
            </a:r>
            <a:endParaRPr lang="de-DE" dirty="0"/>
          </a:p>
          <a:p>
            <a:r>
              <a:rPr lang="de-DE" dirty="0"/>
              <a:t>}</a:t>
            </a:r>
          </a:p>
        </p:txBody>
      </p:sp>
    </p:spTree>
    <p:extLst>
      <p:ext uri="{BB962C8B-B14F-4D97-AF65-F5344CB8AC3E}">
        <p14:creationId xmlns:p14="http://schemas.microsoft.com/office/powerpoint/2010/main" val="47799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267027"/>
            <a:ext cx="8064896" cy="6463308"/>
          </a:xfrm>
          <a:prstGeom prst="rect">
            <a:avLst/>
          </a:prstGeom>
          <a:noFill/>
          <a:ln>
            <a:solidFill>
              <a:schemeClr val="accent1"/>
            </a:solidFill>
          </a:ln>
        </p:spPr>
        <p:txBody>
          <a:bodyPr wrap="square" rtlCol="0">
            <a:spAutoFit/>
          </a:bodyPr>
          <a:lstStyle/>
          <a:p>
            <a:r>
              <a:rPr lang="en-US" dirty="0"/>
              <a:t>abstract </a:t>
            </a:r>
            <a:r>
              <a:rPr lang="en-US" b="1" dirty="0"/>
              <a:t>class</a:t>
            </a:r>
            <a:r>
              <a:rPr lang="en-US" dirty="0"/>
              <a:t> Department {</a:t>
            </a:r>
          </a:p>
          <a:p>
            <a:r>
              <a:rPr lang="en-US" dirty="0"/>
              <a:t>    </a:t>
            </a:r>
            <a:r>
              <a:rPr lang="en-US" b="1" dirty="0"/>
              <a:t>constructor</a:t>
            </a:r>
            <a:r>
              <a:rPr lang="en-US" dirty="0"/>
              <a:t>(</a:t>
            </a:r>
            <a:r>
              <a:rPr lang="en-US" b="1" dirty="0"/>
              <a:t>public</a:t>
            </a:r>
            <a:r>
              <a:rPr lang="en-US" dirty="0"/>
              <a:t> name: string) {</a:t>
            </a:r>
            <a:r>
              <a:rPr lang="de-DE" dirty="0"/>
              <a:t> }</a:t>
            </a:r>
          </a:p>
          <a:p>
            <a:r>
              <a:rPr lang="de-DE" dirty="0"/>
              <a:t>    </a:t>
            </a:r>
            <a:r>
              <a:rPr lang="de-DE" dirty="0" err="1"/>
              <a:t>printName</a:t>
            </a:r>
            <a:r>
              <a:rPr lang="de-DE" dirty="0"/>
              <a:t>(): </a:t>
            </a:r>
            <a:r>
              <a:rPr lang="de-DE" dirty="0" err="1"/>
              <a:t>void</a:t>
            </a:r>
            <a:r>
              <a:rPr lang="de-DE" dirty="0"/>
              <a:t> {</a:t>
            </a:r>
          </a:p>
          <a:p>
            <a:r>
              <a:rPr lang="de-DE" dirty="0"/>
              <a:t>        </a:t>
            </a:r>
            <a:r>
              <a:rPr lang="de-DE" dirty="0" err="1"/>
              <a:t>console.log</a:t>
            </a:r>
            <a:r>
              <a:rPr lang="de-DE" dirty="0"/>
              <a:t>("Department </a:t>
            </a:r>
            <a:r>
              <a:rPr lang="de-DE" dirty="0" err="1"/>
              <a:t>name</a:t>
            </a:r>
            <a:r>
              <a:rPr lang="de-DE" dirty="0"/>
              <a:t>: " + </a:t>
            </a:r>
            <a:r>
              <a:rPr lang="de-DE" b="1" dirty="0" err="1"/>
              <a:t>this</a:t>
            </a:r>
            <a:r>
              <a:rPr lang="de-DE" dirty="0" err="1"/>
              <a:t>.name</a:t>
            </a:r>
            <a:r>
              <a:rPr lang="de-DE" dirty="0"/>
              <a:t>);	}</a:t>
            </a:r>
          </a:p>
          <a:p>
            <a:r>
              <a:rPr lang="de-DE" dirty="0"/>
              <a:t>    </a:t>
            </a:r>
            <a:r>
              <a:rPr lang="de-DE" dirty="0" err="1"/>
              <a:t>abstract</a:t>
            </a:r>
            <a:r>
              <a:rPr lang="de-DE" dirty="0"/>
              <a:t> </a:t>
            </a:r>
            <a:r>
              <a:rPr lang="de-DE" dirty="0" err="1"/>
              <a:t>printMeeting</a:t>
            </a:r>
            <a:r>
              <a:rPr lang="de-DE" dirty="0"/>
              <a:t>(): </a:t>
            </a:r>
            <a:r>
              <a:rPr lang="de-DE" dirty="0" err="1"/>
              <a:t>void</a:t>
            </a:r>
            <a:r>
              <a:rPr lang="de-DE" dirty="0"/>
              <a:t>; // must </a:t>
            </a:r>
            <a:r>
              <a:rPr lang="de-DE" dirty="0" err="1"/>
              <a:t>be</a:t>
            </a:r>
            <a:r>
              <a:rPr lang="de-DE" dirty="0"/>
              <a:t> </a:t>
            </a:r>
            <a:r>
              <a:rPr lang="de-DE" dirty="0" err="1"/>
              <a:t>implemented</a:t>
            </a:r>
            <a:r>
              <a:rPr lang="de-DE" dirty="0"/>
              <a:t> in </a:t>
            </a:r>
            <a:r>
              <a:rPr lang="de-DE" dirty="0" err="1"/>
              <a:t>derived</a:t>
            </a:r>
            <a:r>
              <a:rPr lang="de-DE" dirty="0"/>
              <a:t> </a:t>
            </a:r>
            <a:r>
              <a:rPr lang="de-DE" dirty="0" err="1"/>
              <a:t>classes</a:t>
            </a:r>
            <a:r>
              <a:rPr lang="de-DE" dirty="0"/>
              <a:t>	}</a:t>
            </a:r>
          </a:p>
          <a:p>
            <a:endParaRPr lang="de-DE" dirty="0"/>
          </a:p>
          <a:p>
            <a:r>
              <a:rPr lang="en-US" b="1" dirty="0">
                <a:solidFill>
                  <a:srgbClr val="243E3E"/>
                </a:solidFill>
                <a:latin typeface="Calibri" charset="0"/>
                <a:ea typeface="Calibri" charset="0"/>
                <a:cs typeface="Calibri" charset="0"/>
              </a:rPr>
              <a:t>class</a:t>
            </a:r>
            <a:r>
              <a:rPr lang="en-US" dirty="0">
                <a:solidFill>
                  <a:srgbClr val="243E3E"/>
                </a:solidFill>
                <a:latin typeface="Calibri" charset="0"/>
                <a:ea typeface="Calibri" charset="0"/>
                <a:cs typeface="Calibri" charset="0"/>
              </a:rPr>
              <a:t> </a:t>
            </a:r>
            <a:r>
              <a:rPr lang="en-US" dirty="0" err="1">
                <a:solidFill>
                  <a:srgbClr val="243E3E"/>
                </a:solidFill>
                <a:latin typeface="Calibri" charset="0"/>
                <a:ea typeface="Calibri" charset="0"/>
                <a:cs typeface="Calibri" charset="0"/>
              </a:rPr>
              <a:t>AccountingDepartment</a:t>
            </a:r>
            <a:r>
              <a:rPr lang="en-US" dirty="0">
                <a:solidFill>
                  <a:srgbClr val="243E3E"/>
                </a:solidFill>
                <a:latin typeface="Calibri" charset="0"/>
                <a:ea typeface="Calibri" charset="0"/>
                <a:cs typeface="Calibri" charset="0"/>
              </a:rPr>
              <a:t> extends Department {</a:t>
            </a:r>
          </a:p>
          <a:p>
            <a:r>
              <a:rPr lang="en-US" dirty="0">
                <a:solidFill>
                  <a:srgbClr val="243E3E"/>
                </a:solidFill>
                <a:latin typeface="Calibri" charset="0"/>
                <a:ea typeface="Calibri" charset="0"/>
                <a:cs typeface="Calibri" charset="0"/>
              </a:rPr>
              <a:t>    </a:t>
            </a:r>
            <a:r>
              <a:rPr lang="en-US" b="1" dirty="0">
                <a:solidFill>
                  <a:srgbClr val="243E3E"/>
                </a:solidFill>
                <a:latin typeface="Calibri" charset="0"/>
                <a:ea typeface="Calibri" charset="0"/>
                <a:cs typeface="Calibri" charset="0"/>
              </a:rPr>
              <a:t>constructor</a:t>
            </a:r>
            <a:r>
              <a:rPr lang="en-US" dirty="0">
                <a:solidFill>
                  <a:srgbClr val="243E3E"/>
                </a:solidFill>
                <a:latin typeface="Calibri" charset="0"/>
                <a:ea typeface="Calibri" charset="0"/>
                <a:cs typeface="Calibri" charset="0"/>
              </a:rPr>
              <a:t>() {</a:t>
            </a:r>
          </a:p>
          <a:p>
            <a:r>
              <a:rPr lang="en-US" dirty="0">
                <a:solidFill>
                  <a:srgbClr val="243E3E"/>
                </a:solidFill>
                <a:latin typeface="Calibri" charset="0"/>
                <a:ea typeface="Calibri" charset="0"/>
                <a:cs typeface="Calibri" charset="0"/>
              </a:rPr>
              <a:t>   </a:t>
            </a:r>
            <a:r>
              <a:rPr lang="en-US" b="1" dirty="0">
                <a:solidFill>
                  <a:srgbClr val="243E3E"/>
                </a:solidFill>
                <a:latin typeface="Calibri" charset="0"/>
                <a:ea typeface="Calibri" charset="0"/>
                <a:cs typeface="Calibri" charset="0"/>
              </a:rPr>
              <a:t>super</a:t>
            </a:r>
            <a:r>
              <a:rPr lang="en-US" dirty="0">
                <a:solidFill>
                  <a:srgbClr val="243E3E"/>
                </a:solidFill>
                <a:latin typeface="Calibri" charset="0"/>
                <a:ea typeface="Calibri" charset="0"/>
                <a:cs typeface="Calibri" charset="0"/>
              </a:rPr>
              <a:t>(</a:t>
            </a:r>
            <a:r>
              <a:rPr lang="en-US" dirty="0">
                <a:solidFill>
                  <a:srgbClr val="04339B"/>
                </a:solidFill>
                <a:latin typeface="Calibri" charset="0"/>
                <a:ea typeface="Calibri" charset="0"/>
                <a:cs typeface="Calibri" charset="0"/>
              </a:rPr>
              <a:t>"Accounting and Auditing"</a:t>
            </a:r>
            <a:r>
              <a:rPr lang="en-US" dirty="0">
                <a:solidFill>
                  <a:srgbClr val="243E3E"/>
                </a:solidFill>
                <a:latin typeface="Calibri" charset="0"/>
                <a:ea typeface="Calibri" charset="0"/>
                <a:cs typeface="Calibri" charset="0"/>
              </a:rPr>
              <a:t>); </a:t>
            </a:r>
            <a:r>
              <a:rPr lang="en-US" dirty="0">
                <a:solidFill>
                  <a:srgbClr val="606D7E"/>
                </a:solidFill>
                <a:latin typeface="Calibri" charset="0"/>
                <a:ea typeface="Calibri" charset="0"/>
                <a:cs typeface="Calibri" charset="0"/>
              </a:rPr>
              <a:t>// constructors in derived classes must call super</a:t>
            </a:r>
            <a:r>
              <a:rPr lang="de-DE" dirty="0">
                <a:solidFill>
                  <a:srgbClr val="243E3E"/>
                </a:solidFill>
                <a:latin typeface="Calibri" charset="0"/>
                <a:ea typeface="Calibri" charset="0"/>
                <a:cs typeface="Calibri" charset="0"/>
              </a:rPr>
              <a:t>}</a:t>
            </a:r>
          </a:p>
          <a:p>
            <a:r>
              <a:rPr lang="de-DE" dirty="0">
                <a:solidFill>
                  <a:srgbClr val="243E3E"/>
                </a:solidFill>
                <a:latin typeface="Calibri" charset="0"/>
                <a:ea typeface="Calibri" charset="0"/>
                <a:cs typeface="Calibri" charset="0"/>
              </a:rPr>
              <a:t>    </a:t>
            </a:r>
            <a:r>
              <a:rPr lang="de-DE" dirty="0" err="1">
                <a:solidFill>
                  <a:srgbClr val="243E3E"/>
                </a:solidFill>
                <a:latin typeface="Calibri" charset="0"/>
                <a:ea typeface="Calibri" charset="0"/>
                <a:cs typeface="Calibri" charset="0"/>
              </a:rPr>
              <a:t>printMeeting</a:t>
            </a:r>
            <a:r>
              <a:rPr lang="de-DE" dirty="0">
                <a:solidFill>
                  <a:srgbClr val="243E3E"/>
                </a:solidFill>
                <a:latin typeface="Calibri" charset="0"/>
                <a:ea typeface="Calibri" charset="0"/>
                <a:cs typeface="Calibri" charset="0"/>
              </a:rPr>
              <a:t>(): </a:t>
            </a:r>
            <a:r>
              <a:rPr lang="de-DE" dirty="0" err="1">
                <a:solidFill>
                  <a:srgbClr val="04339B"/>
                </a:solidFill>
                <a:latin typeface="Calibri" charset="0"/>
                <a:ea typeface="Calibri" charset="0"/>
                <a:cs typeface="Calibri" charset="0"/>
              </a:rPr>
              <a:t>void</a:t>
            </a:r>
            <a:r>
              <a:rPr lang="de-DE" dirty="0">
                <a:solidFill>
                  <a:srgbClr val="243E3E"/>
                </a:solidFill>
                <a:latin typeface="Calibri" charset="0"/>
                <a:ea typeface="Calibri" charset="0"/>
                <a:cs typeface="Calibri" charset="0"/>
              </a:rPr>
              <a:t> {</a:t>
            </a:r>
          </a:p>
          <a:p>
            <a:r>
              <a:rPr lang="de-DE" dirty="0">
                <a:solidFill>
                  <a:srgbClr val="243E3E"/>
                </a:solidFill>
                <a:latin typeface="Calibri" charset="0"/>
                <a:ea typeface="Calibri" charset="0"/>
                <a:cs typeface="Calibri" charset="0"/>
              </a:rPr>
              <a:t>        </a:t>
            </a:r>
            <a:r>
              <a:rPr lang="de-DE" dirty="0" err="1">
                <a:solidFill>
                  <a:srgbClr val="04339B"/>
                </a:solidFill>
                <a:latin typeface="Calibri" charset="0"/>
                <a:ea typeface="Calibri" charset="0"/>
                <a:cs typeface="Calibri" charset="0"/>
              </a:rPr>
              <a:t>console</a:t>
            </a:r>
            <a:r>
              <a:rPr lang="de-DE" dirty="0" err="1">
                <a:solidFill>
                  <a:srgbClr val="243E3E"/>
                </a:solidFill>
                <a:latin typeface="Calibri" charset="0"/>
                <a:ea typeface="Calibri" charset="0"/>
                <a:cs typeface="Calibri" charset="0"/>
              </a:rPr>
              <a:t>.log</a:t>
            </a:r>
            <a:r>
              <a:rPr lang="de-DE" dirty="0">
                <a:solidFill>
                  <a:srgbClr val="243E3E"/>
                </a:solidFill>
                <a:latin typeface="Calibri" charset="0"/>
                <a:ea typeface="Calibri" charset="0"/>
                <a:cs typeface="Calibri" charset="0"/>
              </a:rPr>
              <a:t>(</a:t>
            </a:r>
            <a:r>
              <a:rPr lang="de-DE" dirty="0">
                <a:solidFill>
                  <a:srgbClr val="04339B"/>
                </a:solidFill>
                <a:latin typeface="Calibri" charset="0"/>
                <a:ea typeface="Calibri" charset="0"/>
                <a:cs typeface="Calibri" charset="0"/>
              </a:rPr>
              <a:t>"The Accounting Department </a:t>
            </a:r>
            <a:r>
              <a:rPr lang="de-DE" dirty="0" err="1">
                <a:solidFill>
                  <a:srgbClr val="04339B"/>
                </a:solidFill>
                <a:latin typeface="Calibri" charset="0"/>
                <a:ea typeface="Calibri" charset="0"/>
                <a:cs typeface="Calibri" charset="0"/>
              </a:rPr>
              <a:t>meets</a:t>
            </a:r>
            <a:r>
              <a:rPr lang="de-DE" dirty="0">
                <a:solidFill>
                  <a:srgbClr val="04339B"/>
                </a:solidFill>
                <a:latin typeface="Calibri" charset="0"/>
                <a:ea typeface="Calibri" charset="0"/>
                <a:cs typeface="Calibri" charset="0"/>
              </a:rPr>
              <a:t> </a:t>
            </a:r>
            <a:r>
              <a:rPr lang="de-DE" dirty="0" err="1">
                <a:solidFill>
                  <a:srgbClr val="04339B"/>
                </a:solidFill>
                <a:latin typeface="Calibri" charset="0"/>
                <a:ea typeface="Calibri" charset="0"/>
                <a:cs typeface="Calibri" charset="0"/>
              </a:rPr>
              <a:t>each</a:t>
            </a:r>
            <a:r>
              <a:rPr lang="de-DE" dirty="0">
                <a:solidFill>
                  <a:srgbClr val="04339B"/>
                </a:solidFill>
                <a:latin typeface="Calibri" charset="0"/>
                <a:ea typeface="Calibri" charset="0"/>
                <a:cs typeface="Calibri" charset="0"/>
              </a:rPr>
              <a:t> </a:t>
            </a:r>
            <a:r>
              <a:rPr lang="de-DE" dirty="0" err="1">
                <a:solidFill>
                  <a:srgbClr val="04339B"/>
                </a:solidFill>
                <a:latin typeface="Calibri" charset="0"/>
                <a:ea typeface="Calibri" charset="0"/>
                <a:cs typeface="Calibri" charset="0"/>
              </a:rPr>
              <a:t>Monday</a:t>
            </a:r>
            <a:r>
              <a:rPr lang="de-DE" dirty="0">
                <a:solidFill>
                  <a:srgbClr val="04339B"/>
                </a:solidFill>
                <a:latin typeface="Calibri" charset="0"/>
                <a:ea typeface="Calibri" charset="0"/>
                <a:cs typeface="Calibri" charset="0"/>
              </a:rPr>
              <a:t> at 10am."</a:t>
            </a:r>
            <a:r>
              <a:rPr lang="de-DE" dirty="0">
                <a:solidFill>
                  <a:srgbClr val="243E3E"/>
                </a:solidFill>
                <a:latin typeface="Calibri" charset="0"/>
                <a:ea typeface="Calibri" charset="0"/>
                <a:cs typeface="Calibri" charset="0"/>
              </a:rPr>
              <a:t>);</a:t>
            </a:r>
          </a:p>
          <a:p>
            <a:r>
              <a:rPr lang="de-DE" dirty="0">
                <a:solidFill>
                  <a:srgbClr val="243E3E"/>
                </a:solidFill>
                <a:latin typeface="Calibri" charset="0"/>
                <a:ea typeface="Calibri" charset="0"/>
                <a:cs typeface="Calibri" charset="0"/>
              </a:rPr>
              <a:t>    }</a:t>
            </a:r>
          </a:p>
          <a:p>
            <a:r>
              <a:rPr lang="de-DE" dirty="0">
                <a:solidFill>
                  <a:srgbClr val="243E3E"/>
                </a:solidFill>
                <a:latin typeface="Calibri" charset="0"/>
                <a:ea typeface="Calibri" charset="0"/>
                <a:cs typeface="Calibri" charset="0"/>
              </a:rPr>
              <a:t>    </a:t>
            </a:r>
            <a:r>
              <a:rPr lang="de-DE" dirty="0" err="1">
                <a:solidFill>
                  <a:srgbClr val="243E3E"/>
                </a:solidFill>
                <a:latin typeface="Calibri" charset="0"/>
                <a:ea typeface="Calibri" charset="0"/>
                <a:cs typeface="Calibri" charset="0"/>
              </a:rPr>
              <a:t>generateReports</a:t>
            </a:r>
            <a:r>
              <a:rPr lang="de-DE" dirty="0">
                <a:solidFill>
                  <a:srgbClr val="243E3E"/>
                </a:solidFill>
                <a:latin typeface="Calibri" charset="0"/>
                <a:ea typeface="Calibri" charset="0"/>
                <a:cs typeface="Calibri" charset="0"/>
              </a:rPr>
              <a:t>(): </a:t>
            </a:r>
            <a:r>
              <a:rPr lang="de-DE" dirty="0" err="1">
                <a:solidFill>
                  <a:srgbClr val="04339B"/>
                </a:solidFill>
                <a:latin typeface="Calibri" charset="0"/>
                <a:ea typeface="Calibri" charset="0"/>
                <a:cs typeface="Calibri" charset="0"/>
              </a:rPr>
              <a:t>void</a:t>
            </a:r>
            <a:r>
              <a:rPr lang="de-DE" dirty="0">
                <a:solidFill>
                  <a:srgbClr val="243E3E"/>
                </a:solidFill>
                <a:latin typeface="Calibri" charset="0"/>
                <a:ea typeface="Calibri" charset="0"/>
                <a:cs typeface="Calibri" charset="0"/>
              </a:rPr>
              <a:t> {</a:t>
            </a:r>
          </a:p>
          <a:p>
            <a:r>
              <a:rPr lang="de-DE" dirty="0">
                <a:solidFill>
                  <a:srgbClr val="243E3E"/>
                </a:solidFill>
                <a:latin typeface="Calibri" charset="0"/>
                <a:ea typeface="Calibri" charset="0"/>
                <a:cs typeface="Calibri" charset="0"/>
              </a:rPr>
              <a:t>        </a:t>
            </a:r>
            <a:r>
              <a:rPr lang="de-DE" dirty="0" err="1">
                <a:solidFill>
                  <a:srgbClr val="04339B"/>
                </a:solidFill>
                <a:latin typeface="Calibri" charset="0"/>
                <a:ea typeface="Calibri" charset="0"/>
                <a:cs typeface="Calibri" charset="0"/>
              </a:rPr>
              <a:t>console</a:t>
            </a:r>
            <a:r>
              <a:rPr lang="de-DE" dirty="0" err="1">
                <a:solidFill>
                  <a:srgbClr val="243E3E"/>
                </a:solidFill>
                <a:latin typeface="Calibri" charset="0"/>
                <a:ea typeface="Calibri" charset="0"/>
                <a:cs typeface="Calibri" charset="0"/>
              </a:rPr>
              <a:t>.log</a:t>
            </a:r>
            <a:r>
              <a:rPr lang="de-DE" dirty="0">
                <a:solidFill>
                  <a:srgbClr val="243E3E"/>
                </a:solidFill>
                <a:latin typeface="Calibri" charset="0"/>
                <a:ea typeface="Calibri" charset="0"/>
                <a:cs typeface="Calibri" charset="0"/>
              </a:rPr>
              <a:t>(</a:t>
            </a:r>
            <a:r>
              <a:rPr lang="de-DE" dirty="0">
                <a:solidFill>
                  <a:srgbClr val="04339B"/>
                </a:solidFill>
                <a:latin typeface="Calibri" charset="0"/>
                <a:ea typeface="Calibri" charset="0"/>
                <a:cs typeface="Calibri" charset="0"/>
              </a:rPr>
              <a:t>"Generating </a:t>
            </a:r>
            <a:r>
              <a:rPr lang="de-DE" dirty="0" err="1">
                <a:solidFill>
                  <a:srgbClr val="04339B"/>
                </a:solidFill>
                <a:latin typeface="Calibri" charset="0"/>
                <a:ea typeface="Calibri" charset="0"/>
                <a:cs typeface="Calibri" charset="0"/>
              </a:rPr>
              <a:t>accounting</a:t>
            </a:r>
            <a:r>
              <a:rPr lang="de-DE" dirty="0">
                <a:solidFill>
                  <a:srgbClr val="04339B"/>
                </a:solidFill>
                <a:latin typeface="Calibri" charset="0"/>
                <a:ea typeface="Calibri" charset="0"/>
                <a:cs typeface="Calibri" charset="0"/>
              </a:rPr>
              <a:t> </a:t>
            </a:r>
            <a:r>
              <a:rPr lang="de-DE" dirty="0" err="1">
                <a:solidFill>
                  <a:srgbClr val="04339B"/>
                </a:solidFill>
                <a:latin typeface="Calibri" charset="0"/>
                <a:ea typeface="Calibri" charset="0"/>
                <a:cs typeface="Calibri" charset="0"/>
              </a:rPr>
              <a:t>reports</a:t>
            </a:r>
            <a:r>
              <a:rPr lang="de-DE" dirty="0">
                <a:solidFill>
                  <a:srgbClr val="04339B"/>
                </a:solidFill>
                <a:latin typeface="Calibri" charset="0"/>
                <a:ea typeface="Calibri" charset="0"/>
                <a:cs typeface="Calibri" charset="0"/>
              </a:rPr>
              <a:t>..."</a:t>
            </a:r>
            <a:r>
              <a:rPr lang="de-DE" dirty="0">
                <a:solidFill>
                  <a:srgbClr val="243E3E"/>
                </a:solidFill>
                <a:latin typeface="Calibri" charset="0"/>
                <a:ea typeface="Calibri" charset="0"/>
                <a:cs typeface="Calibri" charset="0"/>
              </a:rPr>
              <a:t>);</a:t>
            </a:r>
          </a:p>
          <a:p>
            <a:r>
              <a:rPr lang="de-DE" dirty="0">
                <a:solidFill>
                  <a:srgbClr val="243E3E"/>
                </a:solidFill>
                <a:latin typeface="Calibri" charset="0"/>
                <a:ea typeface="Calibri" charset="0"/>
                <a:cs typeface="Calibri" charset="0"/>
              </a:rPr>
              <a:t>    }</a:t>
            </a:r>
          </a:p>
          <a:p>
            <a:r>
              <a:rPr lang="de-DE" dirty="0">
                <a:solidFill>
                  <a:srgbClr val="243E3E"/>
                </a:solidFill>
                <a:latin typeface="Calibri" charset="0"/>
                <a:ea typeface="Calibri" charset="0"/>
                <a:cs typeface="Calibri" charset="0"/>
              </a:rPr>
              <a:t>}</a:t>
            </a:r>
          </a:p>
          <a:p>
            <a:r>
              <a:rPr lang="de-DE" b="1" dirty="0" err="1">
                <a:solidFill>
                  <a:srgbClr val="243E3E"/>
                </a:solidFill>
                <a:latin typeface="Calibri" charset="0"/>
                <a:ea typeface="Calibri" charset="0"/>
                <a:cs typeface="Calibri" charset="0"/>
              </a:rPr>
              <a:t>let</a:t>
            </a:r>
            <a:r>
              <a:rPr lang="de-DE" dirty="0">
                <a:solidFill>
                  <a:srgbClr val="243E3E"/>
                </a:solidFill>
                <a:latin typeface="Calibri" charset="0"/>
                <a:ea typeface="Calibri" charset="0"/>
                <a:cs typeface="Calibri" charset="0"/>
              </a:rPr>
              <a:t> </a:t>
            </a:r>
            <a:r>
              <a:rPr lang="de-DE" dirty="0" err="1">
                <a:solidFill>
                  <a:srgbClr val="243E3E"/>
                </a:solidFill>
                <a:latin typeface="Calibri" charset="0"/>
                <a:ea typeface="Calibri" charset="0"/>
                <a:cs typeface="Calibri" charset="0"/>
              </a:rPr>
              <a:t>department</a:t>
            </a:r>
            <a:r>
              <a:rPr lang="de-DE" dirty="0">
                <a:solidFill>
                  <a:srgbClr val="243E3E"/>
                </a:solidFill>
                <a:latin typeface="Calibri" charset="0"/>
                <a:ea typeface="Calibri" charset="0"/>
                <a:cs typeface="Calibri" charset="0"/>
              </a:rPr>
              <a:t>: Department; </a:t>
            </a:r>
            <a:r>
              <a:rPr lang="de-DE" dirty="0">
                <a:solidFill>
                  <a:srgbClr val="606D7E"/>
                </a:solidFill>
                <a:latin typeface="Calibri" charset="0"/>
                <a:ea typeface="Calibri" charset="0"/>
                <a:cs typeface="Calibri" charset="0"/>
              </a:rPr>
              <a:t>// ok </a:t>
            </a:r>
            <a:r>
              <a:rPr lang="de-DE" dirty="0" err="1">
                <a:solidFill>
                  <a:srgbClr val="606D7E"/>
                </a:solidFill>
                <a:latin typeface="Calibri" charset="0"/>
                <a:ea typeface="Calibri" charset="0"/>
                <a:cs typeface="Calibri" charset="0"/>
              </a:rPr>
              <a:t>to</a:t>
            </a:r>
            <a:r>
              <a:rPr lang="de-DE" dirty="0">
                <a:solidFill>
                  <a:srgbClr val="606D7E"/>
                </a:solidFill>
                <a:latin typeface="Calibri" charset="0"/>
                <a:ea typeface="Calibri" charset="0"/>
                <a:cs typeface="Calibri" charset="0"/>
              </a:rPr>
              <a:t> </a:t>
            </a:r>
            <a:r>
              <a:rPr lang="de-DE" dirty="0" err="1">
                <a:solidFill>
                  <a:srgbClr val="606D7E"/>
                </a:solidFill>
                <a:latin typeface="Calibri" charset="0"/>
                <a:ea typeface="Calibri" charset="0"/>
                <a:cs typeface="Calibri" charset="0"/>
              </a:rPr>
              <a:t>create</a:t>
            </a:r>
            <a:r>
              <a:rPr lang="de-DE" dirty="0">
                <a:solidFill>
                  <a:srgbClr val="606D7E"/>
                </a:solidFill>
                <a:latin typeface="Calibri" charset="0"/>
                <a:ea typeface="Calibri" charset="0"/>
                <a:cs typeface="Calibri" charset="0"/>
              </a:rPr>
              <a:t> a </a:t>
            </a:r>
            <a:r>
              <a:rPr lang="de-DE" dirty="0" err="1">
                <a:solidFill>
                  <a:srgbClr val="606D7E"/>
                </a:solidFill>
                <a:latin typeface="Calibri" charset="0"/>
                <a:ea typeface="Calibri" charset="0"/>
                <a:cs typeface="Calibri" charset="0"/>
              </a:rPr>
              <a:t>reference</a:t>
            </a:r>
            <a:r>
              <a:rPr lang="de-DE" dirty="0">
                <a:solidFill>
                  <a:srgbClr val="606D7E"/>
                </a:solidFill>
                <a:latin typeface="Calibri" charset="0"/>
                <a:ea typeface="Calibri" charset="0"/>
                <a:cs typeface="Calibri" charset="0"/>
              </a:rPr>
              <a:t> </a:t>
            </a:r>
            <a:r>
              <a:rPr lang="de-DE" dirty="0" err="1">
                <a:solidFill>
                  <a:srgbClr val="606D7E"/>
                </a:solidFill>
                <a:latin typeface="Calibri" charset="0"/>
                <a:ea typeface="Calibri" charset="0"/>
                <a:cs typeface="Calibri" charset="0"/>
              </a:rPr>
              <a:t>to</a:t>
            </a:r>
            <a:r>
              <a:rPr lang="de-DE" dirty="0">
                <a:solidFill>
                  <a:srgbClr val="606D7E"/>
                </a:solidFill>
                <a:latin typeface="Calibri" charset="0"/>
                <a:ea typeface="Calibri" charset="0"/>
                <a:cs typeface="Calibri" charset="0"/>
              </a:rPr>
              <a:t> an </a:t>
            </a:r>
            <a:r>
              <a:rPr lang="de-DE" dirty="0" err="1">
                <a:solidFill>
                  <a:srgbClr val="606D7E"/>
                </a:solidFill>
                <a:latin typeface="Calibri" charset="0"/>
                <a:ea typeface="Calibri" charset="0"/>
                <a:cs typeface="Calibri" charset="0"/>
              </a:rPr>
              <a:t>abstract</a:t>
            </a:r>
            <a:r>
              <a:rPr lang="de-DE" dirty="0">
                <a:solidFill>
                  <a:srgbClr val="606D7E"/>
                </a:solidFill>
                <a:latin typeface="Calibri" charset="0"/>
                <a:ea typeface="Calibri" charset="0"/>
                <a:cs typeface="Calibri" charset="0"/>
              </a:rPr>
              <a:t> type</a:t>
            </a:r>
            <a:endParaRPr lang="de-DE" dirty="0">
              <a:solidFill>
                <a:srgbClr val="243E3E"/>
              </a:solidFill>
              <a:latin typeface="Calibri" charset="0"/>
              <a:ea typeface="Calibri" charset="0"/>
              <a:cs typeface="Calibri" charset="0"/>
            </a:endParaRPr>
          </a:p>
          <a:p>
            <a:r>
              <a:rPr lang="de-DE" dirty="0" err="1">
                <a:solidFill>
                  <a:srgbClr val="243E3E"/>
                </a:solidFill>
                <a:latin typeface="Calibri" charset="0"/>
                <a:ea typeface="Calibri" charset="0"/>
                <a:cs typeface="Calibri" charset="0"/>
              </a:rPr>
              <a:t>department</a:t>
            </a:r>
            <a:r>
              <a:rPr lang="de-DE" dirty="0">
                <a:solidFill>
                  <a:srgbClr val="243E3E"/>
                </a:solidFill>
                <a:latin typeface="Calibri" charset="0"/>
                <a:ea typeface="Calibri" charset="0"/>
                <a:cs typeface="Calibri" charset="0"/>
              </a:rPr>
              <a:t> = </a:t>
            </a:r>
            <a:r>
              <a:rPr lang="de-DE" b="1" dirty="0" err="1">
                <a:solidFill>
                  <a:srgbClr val="243E3E"/>
                </a:solidFill>
                <a:latin typeface="Calibri" charset="0"/>
                <a:ea typeface="Calibri" charset="0"/>
                <a:cs typeface="Calibri" charset="0"/>
              </a:rPr>
              <a:t>new</a:t>
            </a:r>
            <a:r>
              <a:rPr lang="de-DE" dirty="0">
                <a:solidFill>
                  <a:srgbClr val="243E3E"/>
                </a:solidFill>
                <a:latin typeface="Calibri" charset="0"/>
                <a:ea typeface="Calibri" charset="0"/>
                <a:cs typeface="Calibri" charset="0"/>
              </a:rPr>
              <a:t> Department(); </a:t>
            </a:r>
            <a:r>
              <a:rPr lang="de-DE" dirty="0">
                <a:solidFill>
                  <a:srgbClr val="606D7E"/>
                </a:solidFill>
                <a:latin typeface="Calibri" charset="0"/>
                <a:ea typeface="Calibri" charset="0"/>
                <a:cs typeface="Calibri" charset="0"/>
              </a:rPr>
              <a:t>// </a:t>
            </a:r>
            <a:r>
              <a:rPr lang="de-DE" dirty="0" err="1">
                <a:solidFill>
                  <a:srgbClr val="606D7E"/>
                </a:solidFill>
                <a:latin typeface="Calibri" charset="0"/>
                <a:ea typeface="Calibri" charset="0"/>
                <a:cs typeface="Calibri" charset="0"/>
              </a:rPr>
              <a:t>error</a:t>
            </a:r>
            <a:r>
              <a:rPr lang="de-DE" dirty="0">
                <a:solidFill>
                  <a:srgbClr val="606D7E"/>
                </a:solidFill>
                <a:latin typeface="Calibri" charset="0"/>
                <a:ea typeface="Calibri" charset="0"/>
                <a:cs typeface="Calibri" charset="0"/>
              </a:rPr>
              <a:t>: </a:t>
            </a:r>
            <a:r>
              <a:rPr lang="de-DE" dirty="0" err="1">
                <a:solidFill>
                  <a:srgbClr val="606D7E"/>
                </a:solidFill>
                <a:latin typeface="Calibri" charset="0"/>
                <a:ea typeface="Calibri" charset="0"/>
                <a:cs typeface="Calibri" charset="0"/>
              </a:rPr>
              <a:t>cannot</a:t>
            </a:r>
            <a:r>
              <a:rPr lang="de-DE" dirty="0">
                <a:solidFill>
                  <a:srgbClr val="606D7E"/>
                </a:solidFill>
                <a:latin typeface="Calibri" charset="0"/>
                <a:ea typeface="Calibri" charset="0"/>
                <a:cs typeface="Calibri" charset="0"/>
              </a:rPr>
              <a:t> </a:t>
            </a:r>
            <a:r>
              <a:rPr lang="de-DE" dirty="0" err="1">
                <a:solidFill>
                  <a:srgbClr val="606D7E"/>
                </a:solidFill>
                <a:latin typeface="Calibri" charset="0"/>
                <a:ea typeface="Calibri" charset="0"/>
                <a:cs typeface="Calibri" charset="0"/>
              </a:rPr>
              <a:t>instantiate</a:t>
            </a:r>
            <a:r>
              <a:rPr lang="de-DE" dirty="0">
                <a:solidFill>
                  <a:srgbClr val="606D7E"/>
                </a:solidFill>
                <a:latin typeface="Calibri" charset="0"/>
                <a:ea typeface="Calibri" charset="0"/>
                <a:cs typeface="Calibri" charset="0"/>
              </a:rPr>
              <a:t> an </a:t>
            </a:r>
            <a:r>
              <a:rPr lang="de-DE" dirty="0" err="1">
                <a:solidFill>
                  <a:srgbClr val="606D7E"/>
                </a:solidFill>
                <a:latin typeface="Calibri" charset="0"/>
                <a:ea typeface="Calibri" charset="0"/>
                <a:cs typeface="Calibri" charset="0"/>
              </a:rPr>
              <a:t>abstract</a:t>
            </a:r>
            <a:r>
              <a:rPr lang="de-DE" dirty="0">
                <a:solidFill>
                  <a:srgbClr val="606D7E"/>
                </a:solidFill>
                <a:latin typeface="Calibri" charset="0"/>
                <a:ea typeface="Calibri" charset="0"/>
                <a:cs typeface="Calibri" charset="0"/>
              </a:rPr>
              <a:t> </a:t>
            </a:r>
            <a:r>
              <a:rPr lang="de-DE" dirty="0" err="1">
                <a:solidFill>
                  <a:srgbClr val="606D7E"/>
                </a:solidFill>
                <a:latin typeface="Calibri" charset="0"/>
                <a:ea typeface="Calibri" charset="0"/>
                <a:cs typeface="Calibri" charset="0"/>
              </a:rPr>
              <a:t>class</a:t>
            </a:r>
            <a:endParaRPr lang="de-DE" dirty="0">
              <a:solidFill>
                <a:srgbClr val="243E3E"/>
              </a:solidFill>
              <a:latin typeface="Calibri" charset="0"/>
              <a:ea typeface="Calibri" charset="0"/>
              <a:cs typeface="Calibri" charset="0"/>
            </a:endParaRPr>
          </a:p>
          <a:p>
            <a:r>
              <a:rPr lang="de-DE" dirty="0" err="1">
                <a:solidFill>
                  <a:srgbClr val="243E3E"/>
                </a:solidFill>
                <a:latin typeface="Calibri" charset="0"/>
                <a:ea typeface="Calibri" charset="0"/>
                <a:cs typeface="Calibri" charset="0"/>
              </a:rPr>
              <a:t>department</a:t>
            </a:r>
            <a:r>
              <a:rPr lang="de-DE" dirty="0">
                <a:solidFill>
                  <a:srgbClr val="243E3E"/>
                </a:solidFill>
                <a:latin typeface="Calibri" charset="0"/>
                <a:ea typeface="Calibri" charset="0"/>
                <a:cs typeface="Calibri" charset="0"/>
              </a:rPr>
              <a:t> = </a:t>
            </a:r>
            <a:r>
              <a:rPr lang="de-DE" b="1" dirty="0" err="1">
                <a:solidFill>
                  <a:srgbClr val="243E3E"/>
                </a:solidFill>
                <a:latin typeface="Calibri" charset="0"/>
                <a:ea typeface="Calibri" charset="0"/>
                <a:cs typeface="Calibri" charset="0"/>
              </a:rPr>
              <a:t>new</a:t>
            </a:r>
            <a:r>
              <a:rPr lang="de-DE" dirty="0">
                <a:solidFill>
                  <a:srgbClr val="243E3E"/>
                </a:solidFill>
                <a:latin typeface="Calibri" charset="0"/>
                <a:ea typeface="Calibri" charset="0"/>
                <a:cs typeface="Calibri" charset="0"/>
              </a:rPr>
              <a:t> </a:t>
            </a:r>
            <a:r>
              <a:rPr lang="de-DE" dirty="0" err="1">
                <a:solidFill>
                  <a:srgbClr val="243E3E"/>
                </a:solidFill>
                <a:latin typeface="Calibri" charset="0"/>
                <a:ea typeface="Calibri" charset="0"/>
                <a:cs typeface="Calibri" charset="0"/>
              </a:rPr>
              <a:t>AccountingDepartment</a:t>
            </a:r>
            <a:r>
              <a:rPr lang="de-DE" dirty="0">
                <a:solidFill>
                  <a:srgbClr val="243E3E"/>
                </a:solidFill>
                <a:latin typeface="Calibri" charset="0"/>
                <a:ea typeface="Calibri" charset="0"/>
                <a:cs typeface="Calibri" charset="0"/>
              </a:rPr>
              <a:t>(); </a:t>
            </a:r>
            <a:r>
              <a:rPr lang="de-DE" dirty="0">
                <a:solidFill>
                  <a:srgbClr val="606D7E"/>
                </a:solidFill>
                <a:latin typeface="Calibri" charset="0"/>
                <a:ea typeface="Calibri" charset="0"/>
                <a:cs typeface="Calibri" charset="0"/>
              </a:rPr>
              <a:t>// ok </a:t>
            </a:r>
            <a:r>
              <a:rPr lang="de-DE" dirty="0" err="1">
                <a:solidFill>
                  <a:srgbClr val="606D7E"/>
                </a:solidFill>
                <a:latin typeface="Calibri" charset="0"/>
                <a:ea typeface="Calibri" charset="0"/>
                <a:cs typeface="Calibri" charset="0"/>
              </a:rPr>
              <a:t>and</a:t>
            </a:r>
            <a:r>
              <a:rPr lang="de-DE" dirty="0">
                <a:solidFill>
                  <a:srgbClr val="606D7E"/>
                </a:solidFill>
                <a:latin typeface="Calibri" charset="0"/>
                <a:ea typeface="Calibri" charset="0"/>
                <a:cs typeface="Calibri" charset="0"/>
              </a:rPr>
              <a:t> </a:t>
            </a:r>
            <a:r>
              <a:rPr lang="de-DE" dirty="0" err="1">
                <a:solidFill>
                  <a:srgbClr val="606D7E"/>
                </a:solidFill>
                <a:latin typeface="Calibri" charset="0"/>
                <a:ea typeface="Calibri" charset="0"/>
                <a:cs typeface="Calibri" charset="0"/>
              </a:rPr>
              <a:t>assign</a:t>
            </a:r>
            <a:r>
              <a:rPr lang="de-DE" dirty="0">
                <a:solidFill>
                  <a:srgbClr val="606D7E"/>
                </a:solidFill>
                <a:latin typeface="Calibri" charset="0"/>
                <a:ea typeface="Calibri" charset="0"/>
                <a:cs typeface="Calibri" charset="0"/>
              </a:rPr>
              <a:t> non-abstract </a:t>
            </a:r>
            <a:r>
              <a:rPr lang="de-DE" dirty="0" err="1">
                <a:solidFill>
                  <a:srgbClr val="606D7E"/>
                </a:solidFill>
                <a:latin typeface="Calibri" charset="0"/>
                <a:ea typeface="Calibri" charset="0"/>
                <a:cs typeface="Calibri" charset="0"/>
              </a:rPr>
              <a:t>subclass</a:t>
            </a:r>
            <a:endParaRPr lang="de-DE" dirty="0">
              <a:solidFill>
                <a:srgbClr val="243E3E"/>
              </a:solidFill>
              <a:latin typeface="Calibri" charset="0"/>
              <a:ea typeface="Calibri" charset="0"/>
              <a:cs typeface="Calibri" charset="0"/>
            </a:endParaRPr>
          </a:p>
          <a:p>
            <a:r>
              <a:rPr lang="de-DE" dirty="0" err="1">
                <a:solidFill>
                  <a:srgbClr val="243E3E"/>
                </a:solidFill>
                <a:latin typeface="Calibri" charset="0"/>
                <a:ea typeface="Calibri" charset="0"/>
                <a:cs typeface="Calibri" charset="0"/>
              </a:rPr>
              <a:t>department.printName</a:t>
            </a:r>
            <a:r>
              <a:rPr lang="de-DE" dirty="0">
                <a:solidFill>
                  <a:srgbClr val="243E3E"/>
                </a:solidFill>
                <a:latin typeface="Calibri" charset="0"/>
                <a:ea typeface="Calibri" charset="0"/>
                <a:cs typeface="Calibri" charset="0"/>
              </a:rPr>
              <a:t>();</a:t>
            </a:r>
          </a:p>
          <a:p>
            <a:r>
              <a:rPr lang="de-DE" dirty="0" err="1">
                <a:solidFill>
                  <a:srgbClr val="243E3E"/>
                </a:solidFill>
                <a:latin typeface="Calibri" charset="0"/>
                <a:ea typeface="Calibri" charset="0"/>
                <a:cs typeface="Calibri" charset="0"/>
              </a:rPr>
              <a:t>department.printMeeting</a:t>
            </a:r>
            <a:r>
              <a:rPr lang="de-DE" dirty="0">
                <a:solidFill>
                  <a:srgbClr val="243E3E"/>
                </a:solidFill>
                <a:latin typeface="Calibri" charset="0"/>
                <a:ea typeface="Calibri" charset="0"/>
                <a:cs typeface="Calibri" charset="0"/>
              </a:rPr>
              <a:t>();</a:t>
            </a:r>
          </a:p>
          <a:p>
            <a:r>
              <a:rPr lang="de-DE" dirty="0" err="1">
                <a:solidFill>
                  <a:srgbClr val="243E3E"/>
                </a:solidFill>
                <a:latin typeface="Calibri" charset="0"/>
                <a:ea typeface="Calibri" charset="0"/>
                <a:cs typeface="Calibri" charset="0"/>
              </a:rPr>
              <a:t>department.generateReports</a:t>
            </a:r>
            <a:r>
              <a:rPr lang="de-DE" dirty="0">
                <a:solidFill>
                  <a:srgbClr val="243E3E"/>
                </a:solidFill>
                <a:latin typeface="Calibri" charset="0"/>
                <a:ea typeface="Calibri" charset="0"/>
                <a:cs typeface="Calibri" charset="0"/>
              </a:rPr>
              <a:t>(); </a:t>
            </a:r>
            <a:r>
              <a:rPr lang="de-DE" dirty="0">
                <a:solidFill>
                  <a:srgbClr val="606D7E"/>
                </a:solidFill>
                <a:latin typeface="Calibri" charset="0"/>
                <a:ea typeface="Calibri" charset="0"/>
                <a:cs typeface="Calibri" charset="0"/>
              </a:rPr>
              <a:t>// </a:t>
            </a:r>
            <a:r>
              <a:rPr lang="de-DE" dirty="0" err="1">
                <a:solidFill>
                  <a:srgbClr val="606D7E"/>
                </a:solidFill>
                <a:latin typeface="Calibri" charset="0"/>
                <a:ea typeface="Calibri" charset="0"/>
                <a:cs typeface="Calibri" charset="0"/>
              </a:rPr>
              <a:t>error</a:t>
            </a:r>
            <a:r>
              <a:rPr lang="de-DE" dirty="0">
                <a:solidFill>
                  <a:srgbClr val="606D7E"/>
                </a:solidFill>
                <a:latin typeface="Calibri" charset="0"/>
                <a:ea typeface="Calibri" charset="0"/>
                <a:cs typeface="Calibri" charset="0"/>
              </a:rPr>
              <a:t>: </a:t>
            </a:r>
            <a:r>
              <a:rPr lang="de-DE" dirty="0" err="1">
                <a:solidFill>
                  <a:srgbClr val="606D7E"/>
                </a:solidFill>
                <a:latin typeface="Calibri" charset="0"/>
                <a:ea typeface="Calibri" charset="0"/>
                <a:cs typeface="Calibri" charset="0"/>
              </a:rPr>
              <a:t>method</a:t>
            </a:r>
            <a:r>
              <a:rPr lang="de-DE" dirty="0">
                <a:solidFill>
                  <a:srgbClr val="606D7E"/>
                </a:solidFill>
                <a:latin typeface="Calibri" charset="0"/>
                <a:ea typeface="Calibri" charset="0"/>
                <a:cs typeface="Calibri" charset="0"/>
              </a:rPr>
              <a:t> </a:t>
            </a:r>
            <a:r>
              <a:rPr lang="de-DE" dirty="0" err="1">
                <a:solidFill>
                  <a:srgbClr val="606D7E"/>
                </a:solidFill>
                <a:latin typeface="Calibri" charset="0"/>
                <a:ea typeface="Calibri" charset="0"/>
                <a:cs typeface="Calibri" charset="0"/>
              </a:rPr>
              <a:t>doesn't</a:t>
            </a:r>
            <a:r>
              <a:rPr lang="de-DE" dirty="0">
                <a:solidFill>
                  <a:srgbClr val="606D7E"/>
                </a:solidFill>
                <a:latin typeface="Calibri" charset="0"/>
                <a:ea typeface="Calibri" charset="0"/>
                <a:cs typeface="Calibri" charset="0"/>
              </a:rPr>
              <a:t> </a:t>
            </a:r>
            <a:r>
              <a:rPr lang="de-DE" dirty="0" err="1">
                <a:solidFill>
                  <a:srgbClr val="606D7E"/>
                </a:solidFill>
                <a:latin typeface="Calibri" charset="0"/>
                <a:ea typeface="Calibri" charset="0"/>
                <a:cs typeface="Calibri" charset="0"/>
              </a:rPr>
              <a:t>exist</a:t>
            </a:r>
            <a:r>
              <a:rPr lang="de-DE" dirty="0">
                <a:solidFill>
                  <a:srgbClr val="606D7E"/>
                </a:solidFill>
                <a:latin typeface="Calibri" charset="0"/>
                <a:ea typeface="Calibri" charset="0"/>
                <a:cs typeface="Calibri" charset="0"/>
              </a:rPr>
              <a:t> on </a:t>
            </a:r>
            <a:r>
              <a:rPr lang="de-DE" dirty="0" err="1">
                <a:solidFill>
                  <a:srgbClr val="606D7E"/>
                </a:solidFill>
                <a:latin typeface="Calibri" charset="0"/>
                <a:ea typeface="Calibri" charset="0"/>
                <a:cs typeface="Calibri" charset="0"/>
              </a:rPr>
              <a:t>abstract</a:t>
            </a:r>
            <a:r>
              <a:rPr lang="de-DE" dirty="0">
                <a:solidFill>
                  <a:srgbClr val="606D7E"/>
                </a:solidFill>
                <a:latin typeface="Calibri" charset="0"/>
                <a:ea typeface="Calibri" charset="0"/>
                <a:cs typeface="Calibri" charset="0"/>
              </a:rPr>
              <a:t> type</a:t>
            </a:r>
            <a:endParaRPr lang="en-US" dirty="0">
              <a:latin typeface="Calibri" charset="0"/>
              <a:ea typeface="Calibri" charset="0"/>
              <a:cs typeface="Calibri" charset="0"/>
            </a:endParaRPr>
          </a:p>
        </p:txBody>
      </p:sp>
    </p:spTree>
    <p:extLst>
      <p:ext uri="{BB962C8B-B14F-4D97-AF65-F5344CB8AC3E}">
        <p14:creationId xmlns:p14="http://schemas.microsoft.com/office/powerpoint/2010/main" val="57861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Static Properties</a:t>
            </a:r>
          </a:p>
        </p:txBody>
      </p:sp>
      <p:sp>
        <p:nvSpPr>
          <p:cNvPr id="9" name="Content Placeholder 2"/>
          <p:cNvSpPr>
            <a:spLocks noGrp="1"/>
          </p:cNvSpPr>
          <p:nvPr>
            <p:ph sz="quarter" idx="1"/>
          </p:nvPr>
        </p:nvSpPr>
        <p:spPr>
          <a:xfrm>
            <a:off x="251520" y="692696"/>
            <a:ext cx="8064896" cy="1674465"/>
          </a:xfrm>
        </p:spPr>
        <p:txBody>
          <a:bodyPr/>
          <a:lstStyle/>
          <a:p>
            <a:r>
              <a:rPr lang="en-US" dirty="0"/>
              <a:t>We can also create static members of a class, those that are visible on the class itself rather than on the instances. </a:t>
            </a:r>
          </a:p>
          <a:p>
            <a:r>
              <a:rPr lang="en-US" dirty="0"/>
              <a:t>In this example, we use static on the origin, as it’s a general value for all grids. </a:t>
            </a:r>
          </a:p>
          <a:p>
            <a:r>
              <a:rPr lang="en-US" dirty="0"/>
              <a:t>Each instance accesses this value through prepending the name of the class. </a:t>
            </a:r>
          </a:p>
          <a:p>
            <a:r>
              <a:rPr lang="en-US" dirty="0"/>
              <a:t>Here we prepend Grid. in front of static accesses.</a:t>
            </a:r>
            <a:endParaRPr lang="it-IT" sz="1800" dirty="0"/>
          </a:p>
        </p:txBody>
      </p:sp>
      <p:sp>
        <p:nvSpPr>
          <p:cNvPr id="4" name="TextBox 3"/>
          <p:cNvSpPr txBox="1"/>
          <p:nvPr/>
        </p:nvSpPr>
        <p:spPr>
          <a:xfrm>
            <a:off x="1835696" y="2367161"/>
            <a:ext cx="6209072" cy="4247317"/>
          </a:xfrm>
          <a:prstGeom prst="rect">
            <a:avLst/>
          </a:prstGeom>
          <a:noFill/>
          <a:ln>
            <a:solidFill>
              <a:schemeClr val="accent1"/>
            </a:solidFill>
          </a:ln>
        </p:spPr>
        <p:txBody>
          <a:bodyPr wrap="none" rtlCol="0">
            <a:spAutoFit/>
          </a:bodyPr>
          <a:lstStyle/>
          <a:p>
            <a:r>
              <a:rPr lang="en-US" b="1" dirty="0"/>
              <a:t>class</a:t>
            </a:r>
            <a:r>
              <a:rPr lang="en-US" dirty="0"/>
              <a:t> Grid {</a:t>
            </a:r>
          </a:p>
          <a:p>
            <a:r>
              <a:rPr lang="en-US" dirty="0"/>
              <a:t>    static origin = {x: 0, y: 0};</a:t>
            </a:r>
          </a:p>
          <a:p>
            <a:r>
              <a:rPr lang="en-US" dirty="0"/>
              <a:t>    </a:t>
            </a:r>
            <a:r>
              <a:rPr lang="en-US" dirty="0" err="1"/>
              <a:t>calculateDistanceFromOrigin</a:t>
            </a:r>
            <a:r>
              <a:rPr lang="en-US" dirty="0"/>
              <a:t>(point: {x: number; y: number;}) {</a:t>
            </a:r>
          </a:p>
          <a:p>
            <a:r>
              <a:rPr lang="en-US" dirty="0"/>
              <a:t>        </a:t>
            </a:r>
            <a:r>
              <a:rPr lang="en-US" b="1" dirty="0"/>
              <a:t>let</a:t>
            </a:r>
            <a:r>
              <a:rPr lang="en-US" dirty="0"/>
              <a:t> </a:t>
            </a:r>
            <a:r>
              <a:rPr lang="en-US" dirty="0" err="1"/>
              <a:t>xDist</a:t>
            </a:r>
            <a:r>
              <a:rPr lang="en-US" dirty="0"/>
              <a:t> = (</a:t>
            </a:r>
            <a:r>
              <a:rPr lang="en-US" dirty="0" err="1"/>
              <a:t>point.x</a:t>
            </a:r>
            <a:r>
              <a:rPr lang="en-US" dirty="0"/>
              <a:t> - </a:t>
            </a:r>
            <a:r>
              <a:rPr lang="en-US" dirty="0" err="1"/>
              <a:t>Grid.origin.x</a:t>
            </a:r>
            <a:r>
              <a:rPr lang="en-US" dirty="0"/>
              <a:t>);</a:t>
            </a:r>
          </a:p>
          <a:p>
            <a:r>
              <a:rPr lang="en-US" dirty="0"/>
              <a:t>        </a:t>
            </a:r>
            <a:r>
              <a:rPr lang="en-US" b="1" dirty="0"/>
              <a:t>let</a:t>
            </a:r>
            <a:r>
              <a:rPr lang="en-US" dirty="0"/>
              <a:t> </a:t>
            </a:r>
            <a:r>
              <a:rPr lang="en-US" dirty="0" err="1"/>
              <a:t>yDist</a:t>
            </a:r>
            <a:r>
              <a:rPr lang="en-US" dirty="0"/>
              <a:t> = (</a:t>
            </a:r>
            <a:r>
              <a:rPr lang="en-US" dirty="0" err="1"/>
              <a:t>point.y</a:t>
            </a:r>
            <a:r>
              <a:rPr lang="en-US" dirty="0"/>
              <a:t> - </a:t>
            </a:r>
            <a:r>
              <a:rPr lang="en-US" dirty="0" err="1"/>
              <a:t>Grid.origin.y</a:t>
            </a:r>
            <a:r>
              <a:rPr lang="en-US" dirty="0"/>
              <a:t>);</a:t>
            </a:r>
          </a:p>
          <a:p>
            <a:r>
              <a:rPr lang="en-US" dirty="0"/>
              <a:t>        </a:t>
            </a:r>
            <a:r>
              <a:rPr lang="en-US" b="1" dirty="0"/>
              <a:t>return</a:t>
            </a:r>
            <a:r>
              <a:rPr lang="en-US" dirty="0"/>
              <a:t> </a:t>
            </a:r>
            <a:r>
              <a:rPr lang="en-US" dirty="0" err="1"/>
              <a:t>Math.sqrt</a:t>
            </a:r>
            <a:r>
              <a:rPr lang="en-US" dirty="0"/>
              <a:t>(</a:t>
            </a:r>
            <a:r>
              <a:rPr lang="en-US" dirty="0" err="1"/>
              <a:t>xDist</a:t>
            </a:r>
            <a:r>
              <a:rPr lang="en-US" dirty="0"/>
              <a:t> * </a:t>
            </a:r>
            <a:r>
              <a:rPr lang="en-US" dirty="0" err="1"/>
              <a:t>xDist</a:t>
            </a:r>
            <a:r>
              <a:rPr lang="en-US" dirty="0"/>
              <a:t> + </a:t>
            </a:r>
            <a:r>
              <a:rPr lang="en-US" dirty="0" err="1"/>
              <a:t>yDist</a:t>
            </a:r>
            <a:r>
              <a:rPr lang="en-US" dirty="0"/>
              <a:t> * </a:t>
            </a:r>
            <a:r>
              <a:rPr lang="en-US" dirty="0" err="1"/>
              <a:t>yDist</a:t>
            </a:r>
            <a:r>
              <a:rPr lang="en-US" dirty="0"/>
              <a:t>) / </a:t>
            </a:r>
            <a:r>
              <a:rPr lang="en-US" b="1" dirty="0" err="1"/>
              <a:t>this</a:t>
            </a:r>
            <a:r>
              <a:rPr lang="en-US" dirty="0" err="1"/>
              <a:t>.scale</a:t>
            </a:r>
            <a:r>
              <a:rPr lang="en-US" dirty="0"/>
              <a:t>;</a:t>
            </a:r>
          </a:p>
          <a:p>
            <a:r>
              <a:rPr lang="de-DE" dirty="0"/>
              <a:t>    }</a:t>
            </a:r>
          </a:p>
          <a:p>
            <a:r>
              <a:rPr lang="de-DE" dirty="0"/>
              <a:t>    </a:t>
            </a:r>
            <a:r>
              <a:rPr lang="de-DE" b="1" dirty="0" err="1"/>
              <a:t>constructor</a:t>
            </a:r>
            <a:r>
              <a:rPr lang="de-DE" dirty="0"/>
              <a:t> (</a:t>
            </a:r>
            <a:r>
              <a:rPr lang="de-DE" b="1" dirty="0" err="1"/>
              <a:t>public</a:t>
            </a:r>
            <a:r>
              <a:rPr lang="de-DE" dirty="0"/>
              <a:t> </a:t>
            </a:r>
            <a:r>
              <a:rPr lang="de-DE" dirty="0" err="1"/>
              <a:t>scale</a:t>
            </a:r>
            <a:r>
              <a:rPr lang="de-DE" dirty="0"/>
              <a:t>: </a:t>
            </a:r>
            <a:r>
              <a:rPr lang="de-DE" dirty="0" err="1"/>
              <a:t>number</a:t>
            </a:r>
            <a:r>
              <a:rPr lang="de-DE" dirty="0"/>
              <a:t>) { }</a:t>
            </a:r>
          </a:p>
          <a:p>
            <a:r>
              <a:rPr lang="de-DE" dirty="0"/>
              <a:t>}</a:t>
            </a:r>
          </a:p>
          <a:p>
            <a:endParaRPr lang="de-DE" dirty="0"/>
          </a:p>
          <a:p>
            <a:r>
              <a:rPr lang="en-US" b="1" dirty="0"/>
              <a:t>let</a:t>
            </a:r>
            <a:r>
              <a:rPr lang="en-US" dirty="0"/>
              <a:t> grid1 = </a:t>
            </a:r>
            <a:r>
              <a:rPr lang="en-US" b="1" dirty="0"/>
              <a:t>new</a:t>
            </a:r>
            <a:r>
              <a:rPr lang="en-US" dirty="0"/>
              <a:t> Grid(1.0);  // 1x scale</a:t>
            </a:r>
          </a:p>
          <a:p>
            <a:r>
              <a:rPr lang="en-US" b="1" dirty="0"/>
              <a:t>let</a:t>
            </a:r>
            <a:r>
              <a:rPr lang="en-US" dirty="0"/>
              <a:t> grid2 = </a:t>
            </a:r>
            <a:r>
              <a:rPr lang="en-US" b="1" dirty="0"/>
              <a:t>new</a:t>
            </a:r>
            <a:r>
              <a:rPr lang="en-US" dirty="0"/>
              <a:t> Grid(5.0);  // 5x scale</a:t>
            </a:r>
          </a:p>
          <a:p>
            <a:endParaRPr lang="en-US" dirty="0"/>
          </a:p>
          <a:p>
            <a:r>
              <a:rPr lang="en-US" dirty="0" err="1"/>
              <a:t>console.log</a:t>
            </a:r>
            <a:r>
              <a:rPr lang="en-US" dirty="0"/>
              <a:t>(grid1.calculateDistanceFromOrigin({x: 10, y: 10}));</a:t>
            </a:r>
          </a:p>
          <a:p>
            <a:r>
              <a:rPr lang="en-US" dirty="0" err="1"/>
              <a:t>console.log</a:t>
            </a:r>
            <a:r>
              <a:rPr lang="en-US" dirty="0"/>
              <a:t>(grid2.calculateDistanceFromOrigin({x: 10, y: 10}));</a:t>
            </a:r>
          </a:p>
        </p:txBody>
      </p:sp>
    </p:spTree>
    <p:extLst>
      <p:ext uri="{BB962C8B-B14F-4D97-AF65-F5344CB8AC3E}">
        <p14:creationId xmlns:p14="http://schemas.microsoft.com/office/powerpoint/2010/main" val="1145061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Complete Class</a:t>
            </a:r>
          </a:p>
        </p:txBody>
      </p:sp>
      <p:sp>
        <p:nvSpPr>
          <p:cNvPr id="4" name="TextBox 3"/>
          <p:cNvSpPr txBox="1"/>
          <p:nvPr/>
        </p:nvSpPr>
        <p:spPr>
          <a:xfrm>
            <a:off x="467544" y="764705"/>
            <a:ext cx="8280920" cy="5909310"/>
          </a:xfrm>
          <a:prstGeom prst="rect">
            <a:avLst/>
          </a:prstGeom>
          <a:noFill/>
          <a:ln>
            <a:solidFill>
              <a:schemeClr val="accent1"/>
            </a:solidFill>
          </a:ln>
        </p:spPr>
        <p:txBody>
          <a:bodyPr wrap="square" rtlCol="0">
            <a:spAutoFit/>
          </a:bodyPr>
          <a:lstStyle/>
          <a:p>
            <a:r>
              <a:rPr lang="en-US" dirty="0"/>
              <a:t>class Employee{</a:t>
            </a:r>
          </a:p>
          <a:p>
            <a:r>
              <a:rPr lang="en-US" dirty="0"/>
              <a:t>  private bonus: number;</a:t>
            </a:r>
            <a:endParaRPr lang="sk-SK" dirty="0"/>
          </a:p>
          <a:p>
            <a:r>
              <a:rPr lang="sk-SK" b="1" dirty="0"/>
              <a:t>//</a:t>
            </a:r>
            <a:r>
              <a:rPr lang="sk-SK" b="1" dirty="0" err="1"/>
              <a:t>Constructor</a:t>
            </a:r>
            <a:endParaRPr lang="sk-SK" b="1" dirty="0"/>
          </a:p>
          <a:p>
            <a:r>
              <a:rPr lang="sk-SK" dirty="0"/>
              <a:t>  </a:t>
            </a:r>
            <a:r>
              <a:rPr lang="sk-SK" dirty="0" err="1"/>
              <a:t>constructor</a:t>
            </a:r>
            <a:r>
              <a:rPr lang="sk-SK" dirty="0"/>
              <a:t>(</a:t>
            </a:r>
            <a:r>
              <a:rPr lang="sk-SK" dirty="0" err="1"/>
              <a:t>private</a:t>
            </a:r>
            <a:r>
              <a:rPr lang="sk-SK" dirty="0"/>
              <a:t> </a:t>
            </a:r>
            <a:r>
              <a:rPr lang="sk-SK" dirty="0" err="1"/>
              <a:t>empNo</a:t>
            </a:r>
            <a:r>
              <a:rPr lang="sk-SK" dirty="0"/>
              <a:t>: </a:t>
            </a:r>
            <a:r>
              <a:rPr lang="sk-SK" dirty="0" err="1"/>
              <a:t>string</a:t>
            </a:r>
            <a:r>
              <a:rPr lang="sk-SK" dirty="0"/>
              <a:t>, </a:t>
            </a:r>
            <a:r>
              <a:rPr lang="sk-SK" dirty="0" err="1"/>
              <a:t>private</a:t>
            </a:r>
            <a:r>
              <a:rPr lang="sk-SK" dirty="0"/>
              <a:t> </a:t>
            </a:r>
            <a:r>
              <a:rPr lang="sk-SK" dirty="0" err="1"/>
              <a:t>name</a:t>
            </a:r>
            <a:r>
              <a:rPr lang="sk-SK" dirty="0"/>
              <a:t>: </a:t>
            </a:r>
            <a:r>
              <a:rPr lang="sk-SK" dirty="0" err="1"/>
              <a:t>string</a:t>
            </a:r>
            <a:r>
              <a:rPr lang="sk-SK" dirty="0"/>
              <a:t>, </a:t>
            </a:r>
            <a:r>
              <a:rPr lang="sk-SK" dirty="0" err="1"/>
              <a:t>private</a:t>
            </a:r>
            <a:r>
              <a:rPr lang="sk-SK" dirty="0"/>
              <a:t> </a:t>
            </a:r>
            <a:r>
              <a:rPr lang="sk-SK" dirty="0" err="1"/>
              <a:t>salary</a:t>
            </a:r>
            <a:r>
              <a:rPr lang="sk-SK" dirty="0"/>
              <a:t>: </a:t>
            </a:r>
            <a:r>
              <a:rPr lang="sk-SK" dirty="0" err="1"/>
              <a:t>number</a:t>
            </a:r>
            <a:r>
              <a:rPr lang="sk-SK" dirty="0"/>
              <a:t>){</a:t>
            </a:r>
          </a:p>
          <a:p>
            <a:r>
              <a:rPr lang="sk-SK" dirty="0"/>
              <a:t>    </a:t>
            </a:r>
            <a:r>
              <a:rPr lang="sk-SK" b="1" dirty="0" err="1"/>
              <a:t>this</a:t>
            </a:r>
            <a:r>
              <a:rPr lang="sk-SK" dirty="0" err="1"/>
              <a:t>.bonus</a:t>
            </a:r>
            <a:r>
              <a:rPr lang="sk-SK" dirty="0"/>
              <a:t> = </a:t>
            </a:r>
            <a:r>
              <a:rPr lang="sk-SK" b="1" dirty="0" err="1"/>
              <a:t>this</a:t>
            </a:r>
            <a:r>
              <a:rPr lang="sk-SK" dirty="0" err="1"/>
              <a:t>.salary</a:t>
            </a:r>
            <a:r>
              <a:rPr lang="sk-SK" dirty="0"/>
              <a:t> * 0.1;</a:t>
            </a:r>
          </a:p>
          <a:p>
            <a:r>
              <a:rPr lang="bg-BG" dirty="0"/>
              <a:t>  }</a:t>
            </a:r>
          </a:p>
          <a:p>
            <a:r>
              <a:rPr lang="sk-SK" dirty="0"/>
              <a:t> </a:t>
            </a:r>
            <a:r>
              <a:rPr lang="sk-SK" b="1" dirty="0"/>
              <a:t>//</a:t>
            </a:r>
            <a:r>
              <a:rPr lang="sk-SK" b="1" dirty="0" err="1"/>
              <a:t>Method</a:t>
            </a:r>
            <a:endParaRPr lang="sk-SK" dirty="0"/>
          </a:p>
          <a:p>
            <a:r>
              <a:rPr lang="sk-SK" dirty="0"/>
              <a:t>  </a:t>
            </a:r>
            <a:r>
              <a:rPr lang="sk-SK" dirty="0" err="1"/>
              <a:t>getDetails</a:t>
            </a:r>
            <a:r>
              <a:rPr lang="sk-SK" dirty="0"/>
              <a:t>(){</a:t>
            </a:r>
          </a:p>
          <a:p>
            <a:r>
              <a:rPr lang="sk-SK" dirty="0"/>
              <a:t>    </a:t>
            </a:r>
            <a:r>
              <a:rPr lang="sk-SK" b="1" dirty="0" err="1"/>
              <a:t>return</a:t>
            </a:r>
            <a:r>
              <a:rPr lang="sk-SK" dirty="0"/>
              <a:t> `</a:t>
            </a:r>
            <a:r>
              <a:rPr lang="sk-SK" dirty="0" err="1"/>
              <a:t>Employee</a:t>
            </a:r>
            <a:r>
              <a:rPr lang="sk-SK" dirty="0"/>
              <a:t> </a:t>
            </a:r>
            <a:r>
              <a:rPr lang="sk-SK" dirty="0" err="1"/>
              <a:t>number</a:t>
            </a:r>
            <a:r>
              <a:rPr lang="sk-SK" dirty="0"/>
              <a:t> </a:t>
            </a:r>
            <a:r>
              <a:rPr lang="sk-SK" dirty="0" err="1"/>
              <a:t>is</a:t>
            </a:r>
            <a:r>
              <a:rPr lang="sk-SK" dirty="0"/>
              <a:t> ${</a:t>
            </a:r>
            <a:r>
              <a:rPr lang="sk-SK" b="1" dirty="0" err="1"/>
              <a:t>this</a:t>
            </a:r>
            <a:r>
              <a:rPr lang="sk-SK" dirty="0" err="1"/>
              <a:t>.empNo</a:t>
            </a:r>
            <a:r>
              <a:rPr lang="sk-SK" dirty="0"/>
              <a:t>} and </a:t>
            </a:r>
            <a:r>
              <a:rPr lang="sk-SK" dirty="0" err="1"/>
              <a:t>name</a:t>
            </a:r>
            <a:r>
              <a:rPr lang="sk-SK" dirty="0"/>
              <a:t> </a:t>
            </a:r>
            <a:r>
              <a:rPr lang="sk-SK" dirty="0" err="1"/>
              <a:t>is</a:t>
            </a:r>
            <a:r>
              <a:rPr lang="sk-SK" dirty="0"/>
              <a:t> ${</a:t>
            </a:r>
            <a:r>
              <a:rPr lang="sk-SK" b="1" dirty="0" err="1"/>
              <a:t>this</a:t>
            </a:r>
            <a:r>
              <a:rPr lang="sk-SK" dirty="0" err="1"/>
              <a:t>.name</a:t>
            </a:r>
            <a:r>
              <a:rPr lang="sk-SK" dirty="0"/>
              <a:t>}`;</a:t>
            </a:r>
          </a:p>
          <a:p>
            <a:r>
              <a:rPr lang="bg-BG" dirty="0"/>
              <a:t>  }</a:t>
            </a:r>
            <a:endParaRPr lang="en-US" dirty="0"/>
          </a:p>
          <a:p>
            <a:r>
              <a:rPr lang="is-IS" b="1" dirty="0"/>
              <a:t>//getter or accessor</a:t>
            </a:r>
          </a:p>
          <a:p>
            <a:r>
              <a:rPr lang="de-DE" dirty="0"/>
              <a:t>  </a:t>
            </a:r>
            <a:r>
              <a:rPr lang="de-DE" dirty="0" err="1"/>
              <a:t>get</a:t>
            </a:r>
            <a:r>
              <a:rPr lang="de-DE" dirty="0"/>
              <a:t> Name() {</a:t>
            </a:r>
          </a:p>
          <a:p>
            <a:r>
              <a:rPr lang="de-DE" dirty="0"/>
              <a:t>   </a:t>
            </a:r>
            <a:r>
              <a:rPr lang="de-DE" b="1" dirty="0" err="1"/>
              <a:t>return</a:t>
            </a:r>
            <a:r>
              <a:rPr lang="de-DE" dirty="0"/>
              <a:t> </a:t>
            </a:r>
            <a:r>
              <a:rPr lang="de-DE" b="1" dirty="0" err="1"/>
              <a:t>this</a:t>
            </a:r>
            <a:r>
              <a:rPr lang="de-DE" dirty="0" err="1"/>
              <a:t>.name</a:t>
            </a:r>
            <a:r>
              <a:rPr lang="de-DE" dirty="0"/>
              <a:t>;</a:t>
            </a:r>
          </a:p>
          <a:p>
            <a:r>
              <a:rPr lang="bg-BG" dirty="0"/>
              <a:t>  }</a:t>
            </a:r>
            <a:endParaRPr lang="en-US" dirty="0"/>
          </a:p>
          <a:p>
            <a:r>
              <a:rPr lang="de-DE" dirty="0"/>
              <a:t> </a:t>
            </a:r>
            <a:r>
              <a:rPr lang="de-DE" dirty="0" err="1"/>
              <a:t>get</a:t>
            </a:r>
            <a:r>
              <a:rPr lang="de-DE" dirty="0"/>
              <a:t> Bonus() {</a:t>
            </a:r>
          </a:p>
          <a:p>
            <a:r>
              <a:rPr lang="de-DE" dirty="0"/>
              <a:t>   </a:t>
            </a:r>
            <a:r>
              <a:rPr lang="de-DE" b="1" dirty="0" err="1"/>
              <a:t>return</a:t>
            </a:r>
            <a:r>
              <a:rPr lang="de-DE" dirty="0"/>
              <a:t> </a:t>
            </a:r>
            <a:r>
              <a:rPr lang="de-DE" b="1" dirty="0" err="1"/>
              <a:t>this</a:t>
            </a:r>
            <a:r>
              <a:rPr lang="de-DE" dirty="0" err="1"/>
              <a:t>.bonus</a:t>
            </a:r>
            <a:r>
              <a:rPr lang="de-DE" dirty="0"/>
              <a:t>;</a:t>
            </a:r>
          </a:p>
          <a:p>
            <a:r>
              <a:rPr lang="bg-BG" dirty="0"/>
              <a:t>  }</a:t>
            </a:r>
          </a:p>
          <a:p>
            <a:r>
              <a:rPr lang="sk-SK" dirty="0"/>
              <a:t> </a:t>
            </a:r>
            <a:r>
              <a:rPr lang="is-IS" b="1" dirty="0"/>
              <a:t>//setter or mutator</a:t>
            </a:r>
            <a:endParaRPr lang="sk-SK" dirty="0"/>
          </a:p>
          <a:p>
            <a:r>
              <a:rPr lang="sk-SK" dirty="0"/>
              <a:t>  set </a:t>
            </a:r>
            <a:r>
              <a:rPr lang="sk-SK" dirty="0" err="1"/>
              <a:t>Name</a:t>
            </a:r>
            <a:r>
              <a:rPr lang="sk-SK" dirty="0"/>
              <a:t>(</a:t>
            </a:r>
            <a:r>
              <a:rPr lang="sk-SK" dirty="0" err="1"/>
              <a:t>name</a:t>
            </a:r>
            <a:r>
              <a:rPr lang="sk-SK" dirty="0"/>
              <a:t>: </a:t>
            </a:r>
            <a:r>
              <a:rPr lang="sk-SK" dirty="0" err="1"/>
              <a:t>string</a:t>
            </a:r>
            <a:r>
              <a:rPr lang="sk-SK" dirty="0"/>
              <a:t>){</a:t>
            </a:r>
          </a:p>
          <a:p>
            <a:r>
              <a:rPr lang="sk-SK" dirty="0"/>
              <a:t>   </a:t>
            </a:r>
            <a:r>
              <a:rPr lang="sk-SK" b="1" dirty="0" err="1"/>
              <a:t>this</a:t>
            </a:r>
            <a:r>
              <a:rPr lang="sk-SK" dirty="0" err="1"/>
              <a:t>.name</a:t>
            </a:r>
            <a:r>
              <a:rPr lang="sk-SK" dirty="0"/>
              <a:t> = </a:t>
            </a:r>
            <a:r>
              <a:rPr lang="sk-SK" dirty="0" err="1"/>
              <a:t>name</a:t>
            </a:r>
            <a:r>
              <a:rPr lang="sk-SK" dirty="0"/>
              <a:t>;</a:t>
            </a:r>
          </a:p>
          <a:p>
            <a:r>
              <a:rPr lang="bg-BG" dirty="0"/>
              <a:t>  }</a:t>
            </a:r>
            <a:r>
              <a:rPr lang="en-US" dirty="0"/>
              <a:t>	</a:t>
            </a:r>
            <a:r>
              <a:rPr lang="bg-BG" dirty="0"/>
              <a:t>}</a:t>
            </a:r>
            <a:endParaRPr lang="en-US" dirty="0"/>
          </a:p>
        </p:txBody>
      </p:sp>
      <p:sp>
        <p:nvSpPr>
          <p:cNvPr id="2" name="TextBox 1"/>
          <p:cNvSpPr txBox="1"/>
          <p:nvPr/>
        </p:nvSpPr>
        <p:spPr>
          <a:xfrm>
            <a:off x="3577748" y="3789040"/>
            <a:ext cx="4810676" cy="1477328"/>
          </a:xfrm>
          <a:prstGeom prst="rect">
            <a:avLst/>
          </a:prstGeom>
          <a:noFill/>
          <a:ln>
            <a:solidFill>
              <a:schemeClr val="accent1"/>
            </a:solidFill>
          </a:ln>
        </p:spPr>
        <p:txBody>
          <a:bodyPr wrap="none" rtlCol="0">
            <a:spAutoFit/>
          </a:bodyPr>
          <a:lstStyle/>
          <a:p>
            <a:r>
              <a:rPr lang="en-US" b="1" dirty="0" err="1"/>
              <a:t>var</a:t>
            </a:r>
            <a:r>
              <a:rPr lang="en-US" dirty="0"/>
              <a:t> </a:t>
            </a:r>
            <a:r>
              <a:rPr lang="en-US" dirty="0" err="1"/>
              <a:t>emp</a:t>
            </a:r>
            <a:r>
              <a:rPr lang="en-US" dirty="0"/>
              <a:t> = </a:t>
            </a:r>
            <a:r>
              <a:rPr lang="en-US" b="1" dirty="0"/>
              <a:t>new</a:t>
            </a:r>
            <a:r>
              <a:rPr lang="en-US" dirty="0"/>
              <a:t> Employee("E001", "Alex", 10000);</a:t>
            </a:r>
          </a:p>
          <a:p>
            <a:r>
              <a:rPr lang="en-US" dirty="0" err="1"/>
              <a:t>emp.Name</a:t>
            </a:r>
            <a:r>
              <a:rPr lang="en-US" dirty="0"/>
              <a:t> = "Alisa"; //calling setter</a:t>
            </a:r>
          </a:p>
          <a:p>
            <a:r>
              <a:rPr lang="sk-SK" dirty="0"/>
              <a:t> </a:t>
            </a:r>
          </a:p>
          <a:p>
            <a:r>
              <a:rPr lang="sk-SK" dirty="0" err="1"/>
              <a:t>console.log</a:t>
            </a:r>
            <a:r>
              <a:rPr lang="sk-SK" dirty="0"/>
              <a:t>(</a:t>
            </a:r>
            <a:r>
              <a:rPr lang="sk-SK" dirty="0" err="1"/>
              <a:t>emp.getDetails</a:t>
            </a:r>
            <a:r>
              <a:rPr lang="sk-SK" dirty="0"/>
              <a:t>());</a:t>
            </a:r>
          </a:p>
          <a:p>
            <a:r>
              <a:rPr lang="sk-SK" dirty="0" err="1"/>
              <a:t>console.log</a:t>
            </a:r>
            <a:r>
              <a:rPr lang="sk-SK" dirty="0"/>
              <a:t>(</a:t>
            </a:r>
            <a:r>
              <a:rPr lang="sk-SK" dirty="0" err="1"/>
              <a:t>emp.Bonus</a:t>
            </a:r>
            <a:r>
              <a:rPr lang="sk-SK" dirty="0"/>
              <a:t>);</a:t>
            </a:r>
            <a:endParaRPr lang="en-US" dirty="0"/>
          </a:p>
        </p:txBody>
      </p:sp>
    </p:spTree>
    <p:extLst>
      <p:ext uri="{BB962C8B-B14F-4D97-AF65-F5344CB8AC3E}">
        <p14:creationId xmlns:p14="http://schemas.microsoft.com/office/powerpoint/2010/main" val="67581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23528" y="260648"/>
            <a:ext cx="7474024" cy="706090"/>
          </a:xfrm>
        </p:spPr>
        <p:txBody>
          <a:bodyPr/>
          <a:lstStyle/>
          <a:p>
            <a:r>
              <a:rPr lang="en-US" dirty="0"/>
              <a:t>Why Typescript</a:t>
            </a:r>
          </a:p>
        </p:txBody>
      </p:sp>
      <p:sp>
        <p:nvSpPr>
          <p:cNvPr id="7" name="Content Placeholder 2"/>
          <p:cNvSpPr>
            <a:spLocks noGrp="1"/>
          </p:cNvSpPr>
          <p:nvPr>
            <p:ph sz="quarter" idx="1"/>
          </p:nvPr>
        </p:nvSpPr>
        <p:spPr>
          <a:xfrm>
            <a:off x="539552" y="966738"/>
            <a:ext cx="8064896" cy="5414590"/>
          </a:xfrm>
        </p:spPr>
        <p:txBody>
          <a:bodyPr/>
          <a:lstStyle/>
          <a:p>
            <a:r>
              <a:rPr lang="en-US" sz="2000" b="1" dirty="0"/>
              <a:t>The </a:t>
            </a:r>
            <a:r>
              <a:rPr lang="en-US" sz="2000" b="1" dirty="0" err="1"/>
              <a:t>TypeScript</a:t>
            </a:r>
            <a:r>
              <a:rPr lang="en-US" sz="2000" b="1" dirty="0"/>
              <a:t> type system - </a:t>
            </a:r>
            <a:r>
              <a:rPr lang="en-US" sz="2000" dirty="0"/>
              <a:t>Types have proven ability to enhance code quality and understandability.</a:t>
            </a:r>
          </a:p>
          <a:p>
            <a:r>
              <a:rPr lang="en-US" sz="2000" b="1" dirty="0"/>
              <a:t>Your JavaScript is </a:t>
            </a:r>
            <a:r>
              <a:rPr lang="en-US" sz="2000" b="1" dirty="0" err="1"/>
              <a:t>TypeScript</a:t>
            </a:r>
            <a:r>
              <a:rPr lang="en-US" sz="2000" b="1" dirty="0"/>
              <a:t> - </a:t>
            </a:r>
            <a:r>
              <a:rPr lang="en-US" sz="2000" dirty="0"/>
              <a:t>Your JavaScript code .</a:t>
            </a:r>
            <a:r>
              <a:rPr lang="en-US" sz="2000" dirty="0" err="1"/>
              <a:t>js</a:t>
            </a:r>
            <a:r>
              <a:rPr lang="en-US" sz="2000" dirty="0"/>
              <a:t> file can be renamed to a .</a:t>
            </a:r>
            <a:r>
              <a:rPr lang="en-US" sz="2000" dirty="0" err="1"/>
              <a:t>ts</a:t>
            </a:r>
            <a:r>
              <a:rPr lang="en-US" sz="2000" dirty="0"/>
              <a:t> file and </a:t>
            </a:r>
            <a:r>
              <a:rPr lang="en-US" sz="2000" dirty="0" err="1"/>
              <a:t>TypeScript</a:t>
            </a:r>
            <a:r>
              <a:rPr lang="en-US" sz="2000" dirty="0"/>
              <a:t> will still give you back valid .</a:t>
            </a:r>
            <a:r>
              <a:rPr lang="en-US" sz="2000" dirty="0" err="1"/>
              <a:t>js</a:t>
            </a:r>
            <a:endParaRPr lang="en-US" sz="2000" dirty="0"/>
          </a:p>
          <a:p>
            <a:r>
              <a:rPr lang="en-US" sz="2000" b="1" dirty="0"/>
              <a:t>Types can be Implicit  </a:t>
            </a:r>
          </a:p>
          <a:p>
            <a:r>
              <a:rPr lang="en-US" sz="2000" b="1" dirty="0"/>
              <a:t>Types can be Explicit - </a:t>
            </a:r>
            <a:r>
              <a:rPr lang="en-US" sz="2000" dirty="0" err="1"/>
              <a:t>TypeScript</a:t>
            </a:r>
            <a:r>
              <a:rPr lang="en-US" sz="2000" dirty="0"/>
              <a:t> uses postfix type annotations</a:t>
            </a:r>
          </a:p>
          <a:p>
            <a:r>
              <a:rPr lang="en-US" sz="2000" b="1" dirty="0"/>
              <a:t>Types are structural </a:t>
            </a:r>
          </a:p>
          <a:p>
            <a:r>
              <a:rPr lang="en-US" sz="2000" b="1" dirty="0"/>
              <a:t>Type errors do not prevent JavaScript emit</a:t>
            </a:r>
          </a:p>
          <a:p>
            <a:endParaRPr lang="en-US" sz="2000" dirty="0"/>
          </a:p>
        </p:txBody>
      </p:sp>
    </p:spTree>
    <p:extLst>
      <p:ext uri="{BB962C8B-B14F-4D97-AF65-F5344CB8AC3E}">
        <p14:creationId xmlns:p14="http://schemas.microsoft.com/office/powerpoint/2010/main" val="19809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Modules</a:t>
            </a:r>
          </a:p>
        </p:txBody>
      </p:sp>
      <p:sp>
        <p:nvSpPr>
          <p:cNvPr id="3" name="TextBox 2"/>
          <p:cNvSpPr txBox="1"/>
          <p:nvPr/>
        </p:nvSpPr>
        <p:spPr>
          <a:xfrm>
            <a:off x="395536" y="836712"/>
            <a:ext cx="7632848" cy="5632311"/>
          </a:xfrm>
          <a:prstGeom prst="rect">
            <a:avLst/>
          </a:prstGeom>
          <a:noFill/>
        </p:spPr>
        <p:txBody>
          <a:bodyPr wrap="square" rtlCol="0">
            <a:spAutoFit/>
          </a:bodyPr>
          <a:lstStyle/>
          <a:p>
            <a:pPr marL="285750" indent="-285750">
              <a:buFont typeface="Arial" charset="0"/>
              <a:buChar char="•"/>
            </a:pPr>
            <a:r>
              <a:rPr lang="en-US" dirty="0"/>
              <a:t>Code without modules might be strewn all over the place, tangled, hard to locate where the functionality you need lives. </a:t>
            </a:r>
          </a:p>
          <a:p>
            <a:pPr marL="285750" indent="-285750">
              <a:buFont typeface="Arial" charset="0"/>
              <a:buChar char="•"/>
            </a:pPr>
            <a:r>
              <a:rPr lang="en-US" dirty="0"/>
              <a:t>Help keep code with a specific role contained within the module. </a:t>
            </a:r>
          </a:p>
          <a:p>
            <a:pPr marL="285750" indent="-285750">
              <a:buFont typeface="Arial" charset="0"/>
              <a:buChar char="•"/>
            </a:pPr>
            <a:r>
              <a:rPr lang="en-US" dirty="0"/>
              <a:t>Makes it easy to identify which module performs what task or service. </a:t>
            </a:r>
          </a:p>
          <a:p>
            <a:pPr marL="285750" indent="-285750">
              <a:buFont typeface="Arial" charset="0"/>
              <a:buChar char="•"/>
            </a:pPr>
            <a:r>
              <a:rPr lang="en-US" dirty="0"/>
              <a:t>Easy way to help maintain code re-use and organize your code </a:t>
            </a:r>
          </a:p>
          <a:p>
            <a:pPr marL="285750" indent="-285750">
              <a:buFont typeface="Arial" charset="0"/>
              <a:buChar char="•"/>
            </a:pPr>
            <a:r>
              <a:rPr lang="en-US" dirty="0"/>
              <a:t>Revealing Module Pattern (RMP) in JavaScript makes this quite simple, but </a:t>
            </a:r>
            <a:r>
              <a:rPr lang="en-US" dirty="0" err="1"/>
              <a:t>TypeScript</a:t>
            </a:r>
            <a:r>
              <a:rPr lang="en-US" dirty="0"/>
              <a:t> modules become even easier with the module keyword (from the proposed ECMAScript 6 spec).</a:t>
            </a:r>
          </a:p>
          <a:p>
            <a:pPr marL="285750" indent="-285750">
              <a:buFont typeface="Arial" charset="0"/>
              <a:buChar char="•"/>
            </a:pPr>
            <a:r>
              <a:rPr lang="en-US" dirty="0"/>
              <a:t>Modules are executed within their own scope, not in the global scope</a:t>
            </a:r>
          </a:p>
          <a:p>
            <a:pPr marL="285750" indent="-285750">
              <a:buFont typeface="Arial" charset="0"/>
              <a:buChar char="•"/>
            </a:pPr>
            <a:r>
              <a:rPr lang="en-US" dirty="0"/>
              <a:t>Variables, functions, classes, etc. declared in a module are not visible outside the module. </a:t>
            </a:r>
          </a:p>
          <a:p>
            <a:pPr marL="285750" indent="-285750">
              <a:buFont typeface="Arial" charset="0"/>
              <a:buChar char="•"/>
            </a:pPr>
            <a:r>
              <a:rPr lang="en-US" dirty="0"/>
              <a:t>If you want to expose and use certain features of a module outside of the module, you will require to export.</a:t>
            </a:r>
          </a:p>
          <a:p>
            <a:pPr marL="285750" indent="-285750">
              <a:buFont typeface="Arial" charset="0"/>
              <a:buChar char="•"/>
            </a:pPr>
            <a:r>
              <a:rPr lang="en-US" dirty="0"/>
              <a:t>ES6 module system treats every file as a module. </a:t>
            </a:r>
          </a:p>
          <a:p>
            <a:pPr marL="285750" indent="-285750">
              <a:buFont typeface="Arial" charset="0"/>
              <a:buChar char="•"/>
            </a:pPr>
            <a:r>
              <a:rPr lang="en-US" dirty="0"/>
              <a:t>A module can export the objects that it wants to make them available to the other modules and also import the objects exported by other modules.</a:t>
            </a:r>
          </a:p>
          <a:p>
            <a:pPr marL="285750" indent="-285750">
              <a:buFont typeface="Arial" charset="0"/>
              <a:buChar char="•"/>
            </a:pPr>
            <a:r>
              <a:rPr lang="en-US" dirty="0"/>
              <a:t>A module can export any number of functions, classes or variables. By default, the objects are exported with their original names. We can change this, if required. </a:t>
            </a:r>
          </a:p>
          <a:p>
            <a:pPr marL="285750" indent="-285750">
              <a:buFont typeface="Arial" charset="0"/>
              <a:buChar char="•"/>
            </a:pPr>
            <a:r>
              <a:rPr lang="en-US" dirty="0"/>
              <a:t>A module can have a default exported member as well</a:t>
            </a:r>
          </a:p>
        </p:txBody>
      </p:sp>
    </p:spTree>
    <p:extLst>
      <p:ext uri="{BB962C8B-B14F-4D97-AF65-F5344CB8AC3E}">
        <p14:creationId xmlns:p14="http://schemas.microsoft.com/office/powerpoint/2010/main" val="84037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Types of Modules</a:t>
            </a:r>
          </a:p>
        </p:txBody>
      </p:sp>
      <p:sp>
        <p:nvSpPr>
          <p:cNvPr id="3" name="TextBox 2"/>
          <p:cNvSpPr txBox="1"/>
          <p:nvPr/>
        </p:nvSpPr>
        <p:spPr>
          <a:xfrm>
            <a:off x="395536" y="836712"/>
            <a:ext cx="7632848" cy="5863144"/>
          </a:xfrm>
          <a:prstGeom prst="rect">
            <a:avLst/>
          </a:prstGeom>
          <a:noFill/>
        </p:spPr>
        <p:txBody>
          <a:bodyPr wrap="square" rtlCol="0">
            <a:spAutoFit/>
          </a:bodyPr>
          <a:lstStyle/>
          <a:p>
            <a:pPr marL="285750" indent="-285750">
              <a:buFont typeface="Arial" charset="0"/>
              <a:buChar char="•"/>
            </a:pPr>
            <a:r>
              <a:rPr lang="en-US" dirty="0" err="1"/>
              <a:t>TypeScript</a:t>
            </a:r>
            <a:r>
              <a:rPr lang="en-US" dirty="0"/>
              <a:t> categorizes modules into internal and external modules</a:t>
            </a:r>
          </a:p>
          <a:p>
            <a:pPr marL="285750" indent="-285750">
              <a:buFont typeface="Arial" charset="0"/>
              <a:buChar char="•"/>
            </a:pPr>
            <a:r>
              <a:rPr lang="en-US" dirty="0"/>
              <a:t>if you want to use AMD or </a:t>
            </a:r>
            <a:r>
              <a:rPr lang="en-US" dirty="0" err="1"/>
              <a:t>CommonJS</a:t>
            </a:r>
            <a:r>
              <a:rPr lang="en-US" dirty="0"/>
              <a:t>, you want to look at external modules. If you want to organize your code into files and define your own module names , then internal named modules are a good choice</a:t>
            </a:r>
            <a:br>
              <a:rPr lang="en-US" dirty="0"/>
            </a:br>
            <a:br>
              <a:rPr lang="en-US" dirty="0"/>
            </a:br>
            <a:r>
              <a:rPr lang="en-US" b="1" dirty="0"/>
              <a:t>Named Internal Modules</a:t>
            </a:r>
            <a:endParaRPr lang="en-US" dirty="0"/>
          </a:p>
          <a:p>
            <a:pPr marL="285750" indent="-285750">
              <a:buFont typeface="Arial" charset="0"/>
              <a:buChar char="•"/>
            </a:pPr>
            <a:r>
              <a:rPr lang="en-US" dirty="0"/>
              <a:t>When you use the module keyword you are using (named) internal modules. </a:t>
            </a:r>
          </a:p>
          <a:p>
            <a:pPr marL="285750" indent="-285750">
              <a:buFont typeface="Arial" charset="0"/>
              <a:buChar char="•"/>
            </a:pPr>
            <a:r>
              <a:rPr lang="en-US" dirty="0"/>
              <a:t>All variables defined within the module are scoped to the module and removed from the global scope. </a:t>
            </a:r>
          </a:p>
          <a:p>
            <a:pPr marL="285750" indent="-285750">
              <a:buFont typeface="Arial" charset="0"/>
              <a:buChar char="•"/>
            </a:pPr>
            <a:r>
              <a:rPr lang="en-US" dirty="0"/>
              <a:t>The module itself is in the global scope (though you can nest modules too). </a:t>
            </a:r>
          </a:p>
          <a:p>
            <a:pPr marL="285750" indent="-285750">
              <a:buFont typeface="Arial" charset="0"/>
              <a:buChar char="•"/>
            </a:pPr>
            <a:r>
              <a:rPr lang="en-US" dirty="0"/>
              <a:t>They cannot be accessed outside of the module</a:t>
            </a:r>
          </a:p>
          <a:p>
            <a:pPr marL="285750" indent="-285750">
              <a:buFont typeface="Arial" charset="0"/>
              <a:buChar char="•"/>
            </a:pPr>
            <a:r>
              <a:rPr lang="en-US" dirty="0"/>
              <a:t>To make internal aspects of the module accessible outside of the module using the export keyword.</a:t>
            </a:r>
            <a:br>
              <a:rPr lang="en-US" dirty="0"/>
            </a:br>
            <a:br>
              <a:rPr lang="en-US" dirty="0"/>
            </a:br>
            <a:r>
              <a:rPr lang="en-US" b="1" dirty="0"/>
              <a:t>External Modules</a:t>
            </a:r>
          </a:p>
          <a:p>
            <a:pPr marL="285750" indent="-285750">
              <a:buFont typeface="Arial" charset="0"/>
              <a:buChar char="•"/>
            </a:pPr>
            <a:r>
              <a:rPr lang="en-US" dirty="0" err="1"/>
              <a:t>TypeScript</a:t>
            </a:r>
            <a:r>
              <a:rPr lang="en-US" dirty="0"/>
              <a:t> supports AMD or </a:t>
            </a:r>
            <a:r>
              <a:rPr lang="en-US" dirty="0" err="1"/>
              <a:t>commonjs</a:t>
            </a:r>
            <a:r>
              <a:rPr lang="en-US" dirty="0"/>
              <a:t> using external modules</a:t>
            </a:r>
          </a:p>
          <a:p>
            <a:pPr marL="285750" indent="-285750">
              <a:buFont typeface="Arial" charset="0"/>
              <a:buChar char="•"/>
            </a:pPr>
            <a:r>
              <a:rPr lang="en-US" dirty="0"/>
              <a:t>When using AMD (or </a:t>
            </a:r>
            <a:r>
              <a:rPr lang="en-US" dirty="0" err="1"/>
              <a:t>CommonJS</a:t>
            </a:r>
            <a:r>
              <a:rPr lang="en-US" dirty="0"/>
              <a:t>) and external modules, you can export an entire module and then import it into another module. This defines a dependency chain that AMD and </a:t>
            </a:r>
            <a:r>
              <a:rPr lang="en-US" dirty="0" err="1"/>
              <a:t>require.js</a:t>
            </a:r>
            <a:r>
              <a:rPr lang="en-US" dirty="0"/>
              <a:t> can manage for you.</a:t>
            </a:r>
            <a:br>
              <a:rPr lang="en-US" dirty="0"/>
            </a:br>
            <a:br>
              <a:rPr lang="en-US" dirty="0"/>
            </a:br>
            <a:endParaRPr lang="en-US" dirty="0"/>
          </a:p>
        </p:txBody>
      </p:sp>
    </p:spTree>
    <p:extLst>
      <p:ext uri="{BB962C8B-B14F-4D97-AF65-F5344CB8AC3E}">
        <p14:creationId xmlns:p14="http://schemas.microsoft.com/office/powerpoint/2010/main" val="96806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Modules Demo</a:t>
            </a:r>
          </a:p>
        </p:txBody>
      </p:sp>
      <p:sp>
        <p:nvSpPr>
          <p:cNvPr id="2" name="TextBox 1"/>
          <p:cNvSpPr txBox="1"/>
          <p:nvPr/>
        </p:nvSpPr>
        <p:spPr>
          <a:xfrm>
            <a:off x="539552" y="1052736"/>
            <a:ext cx="3672408" cy="4524315"/>
          </a:xfrm>
          <a:prstGeom prst="rect">
            <a:avLst/>
          </a:prstGeom>
          <a:noFill/>
          <a:ln>
            <a:solidFill>
              <a:schemeClr val="accent1"/>
            </a:solidFill>
          </a:ln>
        </p:spPr>
        <p:txBody>
          <a:bodyPr wrap="square" rtlCol="0">
            <a:spAutoFit/>
          </a:bodyPr>
          <a:lstStyle/>
          <a:p>
            <a:r>
              <a:rPr lang="en-US" dirty="0"/>
              <a:t>defined a module which limits the scope for </a:t>
            </a:r>
            <a:r>
              <a:rPr lang="en-US" dirty="0" err="1"/>
              <a:t>ToDo</a:t>
            </a:r>
            <a:r>
              <a:rPr lang="en-US" dirty="0"/>
              <a:t> class and a list of </a:t>
            </a:r>
            <a:r>
              <a:rPr lang="en-US" dirty="0" err="1"/>
              <a:t>ToDos</a:t>
            </a:r>
            <a:r>
              <a:rPr lang="en-US" dirty="0"/>
              <a:t> which cannot be used outside </a:t>
            </a:r>
            <a:r>
              <a:rPr lang="en-US" dirty="0" err="1"/>
              <a:t>ToDoApp</a:t>
            </a:r>
            <a:r>
              <a:rPr lang="en-US" dirty="0"/>
              <a:t>.</a:t>
            </a:r>
          </a:p>
          <a:p>
            <a:endParaRPr lang="en-US" dirty="0"/>
          </a:p>
          <a:p>
            <a:r>
              <a:rPr lang="en-US" dirty="0"/>
              <a:t>module </a:t>
            </a:r>
            <a:r>
              <a:rPr lang="en-US" dirty="0" err="1"/>
              <a:t>ToDoApp</a:t>
            </a:r>
            <a:r>
              <a:rPr lang="en-US" dirty="0"/>
              <a:t> {</a:t>
            </a:r>
          </a:p>
          <a:p>
            <a:r>
              <a:rPr lang="en-US" dirty="0"/>
              <a:t>    class </a:t>
            </a:r>
            <a:r>
              <a:rPr lang="en-US" dirty="0" err="1"/>
              <a:t>ToDo</a:t>
            </a:r>
            <a:r>
              <a:rPr lang="en-US" dirty="0"/>
              <a:t> {</a:t>
            </a:r>
          </a:p>
          <a:p>
            <a:r>
              <a:rPr lang="de-DE" dirty="0"/>
              <a:t>        Text : </a:t>
            </a:r>
            <a:r>
              <a:rPr lang="de-DE" dirty="0" err="1"/>
              <a:t>string</a:t>
            </a:r>
            <a:r>
              <a:rPr lang="de-DE" dirty="0"/>
              <a:t>;</a:t>
            </a:r>
          </a:p>
          <a:p>
            <a:r>
              <a:rPr lang="de-DE" dirty="0"/>
              <a:t>        </a:t>
            </a:r>
            <a:r>
              <a:rPr lang="de-DE" dirty="0" err="1"/>
              <a:t>IsCompleted</a:t>
            </a:r>
            <a:r>
              <a:rPr lang="de-DE" dirty="0"/>
              <a:t> : </a:t>
            </a:r>
            <a:r>
              <a:rPr lang="de-DE" dirty="0" err="1"/>
              <a:t>boolean</a:t>
            </a:r>
            <a:r>
              <a:rPr lang="de-DE" dirty="0"/>
              <a:t>;</a:t>
            </a:r>
          </a:p>
          <a:p>
            <a:r>
              <a:rPr lang="de-DE" dirty="0"/>
              <a:t>    }</a:t>
            </a:r>
          </a:p>
          <a:p>
            <a:endParaRPr lang="de-DE" dirty="0"/>
          </a:p>
          <a:p>
            <a:r>
              <a:rPr lang="en-US" dirty="0"/>
              <a:t>    let list: Array&lt;</a:t>
            </a:r>
            <a:r>
              <a:rPr lang="en-US" dirty="0" err="1"/>
              <a:t>ToDo</a:t>
            </a:r>
            <a:r>
              <a:rPr lang="en-US" dirty="0"/>
              <a:t>&gt; = [];</a:t>
            </a:r>
          </a:p>
          <a:p>
            <a:r>
              <a:rPr lang="en-US" dirty="0"/>
              <a:t>}</a:t>
            </a:r>
          </a:p>
          <a:p>
            <a:endParaRPr lang="en-US" dirty="0"/>
          </a:p>
          <a:p>
            <a:r>
              <a:rPr lang="en-US" dirty="0"/>
              <a:t>To use in same file declare using export as shown </a:t>
            </a:r>
          </a:p>
        </p:txBody>
      </p:sp>
      <p:sp>
        <p:nvSpPr>
          <p:cNvPr id="3" name="Rectangle 2"/>
          <p:cNvSpPr/>
          <p:nvPr/>
        </p:nvSpPr>
        <p:spPr>
          <a:xfrm>
            <a:off x="4355976" y="214932"/>
            <a:ext cx="4572000" cy="6463308"/>
          </a:xfrm>
          <a:prstGeom prst="rect">
            <a:avLst/>
          </a:prstGeom>
          <a:ln>
            <a:solidFill>
              <a:schemeClr val="accent1"/>
            </a:solidFill>
          </a:ln>
        </p:spPr>
        <p:txBody>
          <a:bodyPr>
            <a:spAutoFit/>
          </a:bodyPr>
          <a:lstStyle/>
          <a:p>
            <a:r>
              <a:rPr lang="en-US" dirty="0"/>
              <a:t>module </a:t>
            </a:r>
            <a:r>
              <a:rPr lang="en-US" dirty="0" err="1"/>
              <a:t>ToDoApp</a:t>
            </a:r>
            <a:r>
              <a:rPr lang="en-US" dirty="0"/>
              <a:t> {</a:t>
            </a:r>
          </a:p>
          <a:p>
            <a:r>
              <a:rPr lang="en-US" dirty="0"/>
              <a:t>    </a:t>
            </a:r>
            <a:r>
              <a:rPr lang="en-US" dirty="0" err="1"/>
              <a:t>var</a:t>
            </a:r>
            <a:r>
              <a:rPr lang="en-US" dirty="0"/>
              <a:t> </a:t>
            </a:r>
            <a:r>
              <a:rPr lang="en-US" dirty="0" err="1"/>
              <a:t>saveLocalData</a:t>
            </a:r>
            <a:r>
              <a:rPr lang="en-US" dirty="0"/>
              <a:t> = function () {</a:t>
            </a:r>
          </a:p>
          <a:p>
            <a:r>
              <a:rPr lang="en-US" dirty="0"/>
              <a:t>        </a:t>
            </a:r>
            <a:r>
              <a:rPr lang="en-US" dirty="0" err="1"/>
              <a:t>localStorage.setItem</a:t>
            </a:r>
            <a:r>
              <a:rPr lang="en-US" dirty="0"/>
              <a:t>('</a:t>
            </a:r>
            <a:r>
              <a:rPr lang="en-US" dirty="0" err="1"/>
              <a:t>todos</a:t>
            </a:r>
            <a:r>
              <a:rPr lang="en-US" dirty="0"/>
              <a:t>', </a:t>
            </a:r>
            <a:r>
              <a:rPr lang="en-US" dirty="0" err="1"/>
              <a:t>JSON.stringify</a:t>
            </a:r>
            <a:r>
              <a:rPr lang="en-US" dirty="0"/>
              <a:t>(list));</a:t>
            </a:r>
          </a:p>
          <a:p>
            <a:r>
              <a:rPr lang="en-US" dirty="0"/>
              <a:t>    }</a:t>
            </a:r>
          </a:p>
          <a:p>
            <a:r>
              <a:rPr lang="en-US" dirty="0"/>
              <a:t>    export class </a:t>
            </a:r>
            <a:r>
              <a:rPr lang="en-US" dirty="0" err="1"/>
              <a:t>ToDo</a:t>
            </a:r>
            <a:r>
              <a:rPr lang="en-US" dirty="0"/>
              <a:t> {</a:t>
            </a:r>
          </a:p>
          <a:p>
            <a:r>
              <a:rPr lang="en-US" dirty="0"/>
              <a:t>        Text: string;</a:t>
            </a:r>
          </a:p>
          <a:p>
            <a:r>
              <a:rPr lang="en-US" dirty="0"/>
              <a:t>        </a:t>
            </a:r>
            <a:r>
              <a:rPr lang="en-US" dirty="0" err="1"/>
              <a:t>IsCompleted</a:t>
            </a:r>
            <a:r>
              <a:rPr lang="en-US" dirty="0"/>
              <a:t>: string;</a:t>
            </a:r>
          </a:p>
          <a:p>
            <a:r>
              <a:rPr lang="en-US" dirty="0"/>
              <a:t>    }</a:t>
            </a:r>
          </a:p>
          <a:p>
            <a:r>
              <a:rPr lang="en-US" dirty="0"/>
              <a:t>    let list: Array&lt;</a:t>
            </a:r>
            <a:r>
              <a:rPr lang="en-US" dirty="0" err="1"/>
              <a:t>ToDo</a:t>
            </a:r>
            <a:r>
              <a:rPr lang="en-US" dirty="0"/>
              <a:t>&gt; = [];</a:t>
            </a:r>
          </a:p>
          <a:p>
            <a:r>
              <a:rPr lang="en-US" dirty="0"/>
              <a:t>    export </a:t>
            </a:r>
            <a:r>
              <a:rPr lang="en-US" dirty="0" err="1"/>
              <a:t>var</a:t>
            </a:r>
            <a:r>
              <a:rPr lang="en-US" dirty="0"/>
              <a:t> </a:t>
            </a:r>
            <a:r>
              <a:rPr lang="en-US" dirty="0" err="1"/>
              <a:t>addToDo</a:t>
            </a:r>
            <a:r>
              <a:rPr lang="en-US" dirty="0"/>
              <a:t> = function (</a:t>
            </a:r>
            <a:r>
              <a:rPr lang="en-US" dirty="0" err="1"/>
              <a:t>todo</a:t>
            </a:r>
            <a:r>
              <a:rPr lang="en-US" dirty="0"/>
              <a:t>: </a:t>
            </a:r>
            <a:r>
              <a:rPr lang="en-US" dirty="0" err="1"/>
              <a:t>ToDo</a:t>
            </a:r>
            <a:r>
              <a:rPr lang="en-US" dirty="0"/>
              <a:t>) {</a:t>
            </a:r>
          </a:p>
          <a:p>
            <a:r>
              <a:rPr lang="en-US" dirty="0"/>
              <a:t>        </a:t>
            </a:r>
            <a:r>
              <a:rPr lang="en-US" dirty="0" err="1"/>
              <a:t>list.push</a:t>
            </a:r>
            <a:r>
              <a:rPr lang="en-US" dirty="0"/>
              <a:t>(</a:t>
            </a:r>
            <a:r>
              <a:rPr lang="en-US" dirty="0" err="1"/>
              <a:t>todo</a:t>
            </a:r>
            <a:r>
              <a:rPr lang="en-US" dirty="0"/>
              <a:t>);</a:t>
            </a:r>
          </a:p>
          <a:p>
            <a:r>
              <a:rPr lang="en-US" dirty="0"/>
              <a:t>        </a:t>
            </a:r>
            <a:r>
              <a:rPr lang="en-US" dirty="0" err="1"/>
              <a:t>saveLocalData</a:t>
            </a:r>
            <a:r>
              <a:rPr lang="en-US" dirty="0"/>
              <a:t>();</a:t>
            </a:r>
          </a:p>
          <a:p>
            <a:r>
              <a:rPr lang="en-US" dirty="0"/>
              <a:t>    }</a:t>
            </a:r>
          </a:p>
          <a:p>
            <a:r>
              <a:rPr lang="en-US" dirty="0"/>
              <a:t>    export </a:t>
            </a:r>
            <a:r>
              <a:rPr lang="en-US" dirty="0" err="1"/>
              <a:t>var</a:t>
            </a:r>
            <a:r>
              <a:rPr lang="en-US" dirty="0"/>
              <a:t> </a:t>
            </a:r>
            <a:r>
              <a:rPr lang="en-US" dirty="0" err="1"/>
              <a:t>removeToDo</a:t>
            </a:r>
            <a:r>
              <a:rPr lang="en-US" dirty="0"/>
              <a:t> = function (</a:t>
            </a:r>
            <a:r>
              <a:rPr lang="en-US" dirty="0" err="1"/>
              <a:t>todo</a:t>
            </a:r>
            <a:r>
              <a:rPr lang="en-US" dirty="0"/>
              <a:t>: </a:t>
            </a:r>
            <a:r>
              <a:rPr lang="en-US" dirty="0" err="1"/>
              <a:t>ToDo</a:t>
            </a:r>
            <a:r>
              <a:rPr lang="en-US" dirty="0"/>
              <a:t>) {</a:t>
            </a:r>
          </a:p>
          <a:p>
            <a:r>
              <a:rPr lang="en-US" dirty="0"/>
              <a:t>        </a:t>
            </a:r>
            <a:r>
              <a:rPr lang="en-US" dirty="0" err="1"/>
              <a:t>list.splice</a:t>
            </a:r>
            <a:r>
              <a:rPr lang="en-US" dirty="0"/>
              <a:t>(</a:t>
            </a:r>
            <a:r>
              <a:rPr lang="en-US" dirty="0" err="1"/>
              <a:t>list.indexOf</a:t>
            </a:r>
            <a:r>
              <a:rPr lang="en-US" dirty="0"/>
              <a:t>(</a:t>
            </a:r>
            <a:r>
              <a:rPr lang="en-US" dirty="0" err="1"/>
              <a:t>todo</a:t>
            </a:r>
            <a:r>
              <a:rPr lang="en-US" dirty="0"/>
              <a:t>), 1);</a:t>
            </a:r>
          </a:p>
          <a:p>
            <a:r>
              <a:rPr lang="en-US" dirty="0"/>
              <a:t>        </a:t>
            </a:r>
            <a:r>
              <a:rPr lang="en-US" dirty="0" err="1"/>
              <a:t>saveLocalData</a:t>
            </a:r>
            <a:r>
              <a:rPr lang="en-US" dirty="0"/>
              <a:t>();</a:t>
            </a:r>
          </a:p>
          <a:p>
            <a:r>
              <a:rPr lang="en-US" dirty="0"/>
              <a:t>    }</a:t>
            </a:r>
          </a:p>
          <a:p>
            <a:r>
              <a:rPr lang="en-US" dirty="0"/>
              <a:t>    export </a:t>
            </a:r>
            <a:r>
              <a:rPr lang="en-US" dirty="0" err="1"/>
              <a:t>var</a:t>
            </a:r>
            <a:r>
              <a:rPr lang="en-US" dirty="0"/>
              <a:t> </a:t>
            </a:r>
            <a:r>
              <a:rPr lang="en-US" dirty="0" err="1"/>
              <a:t>getList</a:t>
            </a:r>
            <a:r>
              <a:rPr lang="en-US" dirty="0"/>
              <a:t> = function() {</a:t>
            </a:r>
          </a:p>
          <a:p>
            <a:r>
              <a:rPr lang="en-US" dirty="0"/>
              <a:t>        return list;</a:t>
            </a:r>
          </a:p>
          <a:p>
            <a:r>
              <a:rPr lang="en-US" dirty="0"/>
              <a:t>    }</a:t>
            </a:r>
          </a:p>
          <a:p>
            <a:r>
              <a:rPr lang="en-US" dirty="0"/>
              <a:t>}</a:t>
            </a:r>
          </a:p>
        </p:txBody>
      </p:sp>
      <p:sp>
        <p:nvSpPr>
          <p:cNvPr id="5" name="Right Arrow 4"/>
          <p:cNvSpPr/>
          <p:nvPr/>
        </p:nvSpPr>
        <p:spPr>
          <a:xfrm>
            <a:off x="2699792" y="5301208"/>
            <a:ext cx="136815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8353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Export Modules</a:t>
            </a:r>
          </a:p>
        </p:txBody>
      </p:sp>
      <p:sp>
        <p:nvSpPr>
          <p:cNvPr id="4" name="TextBox 3"/>
          <p:cNvSpPr txBox="1"/>
          <p:nvPr/>
        </p:nvSpPr>
        <p:spPr>
          <a:xfrm>
            <a:off x="4355976" y="906591"/>
            <a:ext cx="3570593" cy="5355312"/>
          </a:xfrm>
          <a:prstGeom prst="rect">
            <a:avLst/>
          </a:prstGeom>
          <a:noFill/>
          <a:ln>
            <a:solidFill>
              <a:schemeClr val="accent1"/>
            </a:solidFill>
          </a:ln>
        </p:spPr>
        <p:txBody>
          <a:bodyPr wrap="none" rtlCol="0">
            <a:spAutoFit/>
          </a:bodyPr>
          <a:lstStyle/>
          <a:p>
            <a:r>
              <a:rPr lang="en-US" dirty="0"/>
              <a:t>//Inline export with same name</a:t>
            </a:r>
          </a:p>
          <a:p>
            <a:r>
              <a:rPr lang="en-US" dirty="0"/>
              <a:t>export class </a:t>
            </a:r>
            <a:r>
              <a:rPr lang="en-US" dirty="0" err="1"/>
              <a:t>MyClass</a:t>
            </a:r>
            <a:r>
              <a:rPr lang="en-US" dirty="0"/>
              <a:t>{}</a:t>
            </a:r>
          </a:p>
          <a:p>
            <a:r>
              <a:rPr lang="en-US" dirty="0"/>
              <a:t>export </a:t>
            </a:r>
            <a:r>
              <a:rPr lang="en-US" b="1" dirty="0"/>
              <a:t>function</a:t>
            </a:r>
            <a:r>
              <a:rPr lang="en-US" dirty="0"/>
              <a:t> </a:t>
            </a:r>
            <a:r>
              <a:rPr lang="en-US" dirty="0" err="1"/>
              <a:t>myFunc</a:t>
            </a:r>
            <a:r>
              <a:rPr lang="en-US" dirty="0"/>
              <a:t>(){}</a:t>
            </a:r>
          </a:p>
          <a:p>
            <a:r>
              <a:rPr lang="sk-SK" dirty="0"/>
              <a:t> </a:t>
            </a:r>
          </a:p>
          <a:p>
            <a:r>
              <a:rPr lang="sk-SK" dirty="0"/>
              <a:t>//</a:t>
            </a:r>
            <a:r>
              <a:rPr lang="sk-SK" dirty="0" err="1"/>
              <a:t>Exporting</a:t>
            </a:r>
            <a:r>
              <a:rPr lang="sk-SK" dirty="0"/>
              <a:t> a </a:t>
            </a:r>
            <a:r>
              <a:rPr lang="sk-SK" dirty="0" err="1"/>
              <a:t>group</a:t>
            </a:r>
            <a:r>
              <a:rPr lang="sk-SK" dirty="0"/>
              <a:t> of </a:t>
            </a:r>
            <a:r>
              <a:rPr lang="sk-SK" dirty="0" err="1"/>
              <a:t>members</a:t>
            </a:r>
            <a:endParaRPr lang="sk-SK" dirty="0"/>
          </a:p>
          <a:p>
            <a:r>
              <a:rPr lang="sk-SK" dirty="0"/>
              <a:t>export {</a:t>
            </a:r>
          </a:p>
          <a:p>
            <a:r>
              <a:rPr lang="sk-SK" dirty="0"/>
              <a:t>  </a:t>
            </a:r>
            <a:r>
              <a:rPr lang="sk-SK" dirty="0" err="1"/>
              <a:t>MyClass</a:t>
            </a:r>
            <a:r>
              <a:rPr lang="sk-SK" dirty="0"/>
              <a:t>,</a:t>
            </a:r>
          </a:p>
          <a:p>
            <a:r>
              <a:rPr lang="sk-SK" dirty="0"/>
              <a:t>  </a:t>
            </a:r>
            <a:r>
              <a:rPr lang="sk-SK" dirty="0" err="1"/>
              <a:t>myFunc</a:t>
            </a:r>
            <a:endParaRPr lang="sk-SK" dirty="0"/>
          </a:p>
          <a:p>
            <a:r>
              <a:rPr lang="uk-UA" dirty="0"/>
              <a:t>};</a:t>
            </a:r>
          </a:p>
          <a:p>
            <a:r>
              <a:rPr lang="sk-SK" dirty="0"/>
              <a:t> </a:t>
            </a:r>
          </a:p>
          <a:p>
            <a:r>
              <a:rPr lang="sk-SK" dirty="0"/>
              <a:t> </a:t>
            </a:r>
          </a:p>
          <a:p>
            <a:r>
              <a:rPr lang="sk-SK" dirty="0"/>
              <a:t>//</a:t>
            </a:r>
            <a:r>
              <a:rPr lang="sk-SK" dirty="0" err="1"/>
              <a:t>Rename</a:t>
            </a:r>
            <a:r>
              <a:rPr lang="sk-SK" dirty="0"/>
              <a:t> </a:t>
            </a:r>
            <a:r>
              <a:rPr lang="sk-SK" dirty="0" err="1"/>
              <a:t>while</a:t>
            </a:r>
            <a:r>
              <a:rPr lang="sk-SK" dirty="0"/>
              <a:t> </a:t>
            </a:r>
            <a:r>
              <a:rPr lang="sk-SK" dirty="0" err="1"/>
              <a:t>exporting</a:t>
            </a:r>
            <a:endParaRPr lang="sk-SK" dirty="0"/>
          </a:p>
          <a:p>
            <a:r>
              <a:rPr lang="sk-SK" dirty="0"/>
              <a:t>export {</a:t>
            </a:r>
          </a:p>
          <a:p>
            <a:r>
              <a:rPr lang="sk-SK" dirty="0"/>
              <a:t>  </a:t>
            </a:r>
            <a:r>
              <a:rPr lang="sk-SK" dirty="0" err="1"/>
              <a:t>MyClass</a:t>
            </a:r>
            <a:r>
              <a:rPr lang="sk-SK" dirty="0"/>
              <a:t> as </a:t>
            </a:r>
            <a:r>
              <a:rPr lang="sk-SK" dirty="0" err="1"/>
              <a:t>AnotherClass</a:t>
            </a:r>
            <a:r>
              <a:rPr lang="sk-SK" dirty="0"/>
              <a:t>,</a:t>
            </a:r>
          </a:p>
          <a:p>
            <a:r>
              <a:rPr lang="sk-SK" dirty="0"/>
              <a:t>  </a:t>
            </a:r>
            <a:r>
              <a:rPr lang="sk-SK" dirty="0" err="1"/>
              <a:t>myFunc</a:t>
            </a:r>
            <a:r>
              <a:rPr lang="sk-SK" dirty="0"/>
              <a:t> as </a:t>
            </a:r>
            <a:r>
              <a:rPr lang="sk-SK" dirty="0" err="1"/>
              <a:t>anotherFunc</a:t>
            </a:r>
            <a:endParaRPr lang="sk-SK" dirty="0"/>
          </a:p>
          <a:p>
            <a:r>
              <a:rPr lang="uk-UA" dirty="0"/>
              <a:t>};</a:t>
            </a:r>
          </a:p>
          <a:p>
            <a:r>
              <a:rPr lang="sk-SK" dirty="0"/>
              <a:t> </a:t>
            </a:r>
          </a:p>
          <a:p>
            <a:r>
              <a:rPr lang="sk-SK" dirty="0"/>
              <a:t>//Default export</a:t>
            </a:r>
          </a:p>
          <a:p>
            <a:r>
              <a:rPr lang="sk-SK" dirty="0"/>
              <a:t>export </a:t>
            </a:r>
            <a:r>
              <a:rPr lang="sk-SK" b="1" dirty="0"/>
              <a:t>default</a:t>
            </a:r>
            <a:r>
              <a:rPr lang="sk-SK" dirty="0"/>
              <a:t> </a:t>
            </a:r>
            <a:r>
              <a:rPr lang="sk-SK" dirty="0" err="1"/>
              <a:t>myMemberToExport</a:t>
            </a:r>
            <a:r>
              <a:rPr lang="sk-SK" dirty="0"/>
              <a:t>;</a:t>
            </a:r>
            <a:endParaRPr lang="en-US" dirty="0"/>
          </a:p>
        </p:txBody>
      </p:sp>
      <p:sp>
        <p:nvSpPr>
          <p:cNvPr id="5" name="TextBox 4"/>
          <p:cNvSpPr txBox="1"/>
          <p:nvPr/>
        </p:nvSpPr>
        <p:spPr>
          <a:xfrm>
            <a:off x="755576" y="1556792"/>
            <a:ext cx="2952328" cy="923330"/>
          </a:xfrm>
          <a:prstGeom prst="rect">
            <a:avLst/>
          </a:prstGeom>
          <a:noFill/>
        </p:spPr>
        <p:txBody>
          <a:bodyPr wrap="square" rtlCol="0">
            <a:spAutoFit/>
          </a:bodyPr>
          <a:lstStyle/>
          <a:p>
            <a:r>
              <a:rPr lang="en-US" dirty="0"/>
              <a:t>To use modules outside the file various ways of  exporting </a:t>
            </a:r>
            <a:r>
              <a:rPr lang="en-US"/>
              <a:t>are shown : </a:t>
            </a:r>
            <a:endParaRPr lang="en-US" dirty="0"/>
          </a:p>
        </p:txBody>
      </p:sp>
      <p:sp>
        <p:nvSpPr>
          <p:cNvPr id="7" name="Right Arrow 6"/>
          <p:cNvSpPr/>
          <p:nvPr/>
        </p:nvSpPr>
        <p:spPr>
          <a:xfrm>
            <a:off x="2411760" y="2276872"/>
            <a:ext cx="136815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246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Import modules</a:t>
            </a:r>
          </a:p>
        </p:txBody>
      </p:sp>
      <p:sp>
        <p:nvSpPr>
          <p:cNvPr id="9" name="Content Placeholder 2"/>
          <p:cNvSpPr>
            <a:spLocks noGrp="1"/>
          </p:cNvSpPr>
          <p:nvPr>
            <p:ph sz="quarter" idx="1"/>
          </p:nvPr>
        </p:nvSpPr>
        <p:spPr>
          <a:xfrm>
            <a:off x="467544" y="894730"/>
            <a:ext cx="7776864" cy="1382142"/>
          </a:xfrm>
        </p:spPr>
        <p:txBody>
          <a:bodyPr/>
          <a:lstStyle/>
          <a:p>
            <a:r>
              <a:rPr lang="en-US" dirty="0"/>
              <a:t>When a module imports another module, it may import all exported members, some of them or none at all. The importing module also has the option to rename the importing object. The following snippet shows examples of different import statements:</a:t>
            </a:r>
            <a:r>
              <a:rPr lang="sk-SK" dirty="0"/>
              <a:t>	</a:t>
            </a:r>
          </a:p>
        </p:txBody>
      </p:sp>
      <p:sp>
        <p:nvSpPr>
          <p:cNvPr id="2" name="TextBox 1"/>
          <p:cNvSpPr txBox="1"/>
          <p:nvPr/>
        </p:nvSpPr>
        <p:spPr>
          <a:xfrm>
            <a:off x="251520" y="2420888"/>
            <a:ext cx="8768234" cy="3139321"/>
          </a:xfrm>
          <a:prstGeom prst="rect">
            <a:avLst/>
          </a:prstGeom>
          <a:noFill/>
          <a:ln>
            <a:solidFill>
              <a:schemeClr val="accent1"/>
            </a:solidFill>
          </a:ln>
        </p:spPr>
        <p:txBody>
          <a:bodyPr wrap="none" rtlCol="0">
            <a:spAutoFit/>
          </a:bodyPr>
          <a:lstStyle/>
          <a:p>
            <a:r>
              <a:rPr lang="en-US" dirty="0"/>
              <a:t>//Importing all exported objects</a:t>
            </a:r>
          </a:p>
          <a:p>
            <a:r>
              <a:rPr lang="en-US" dirty="0"/>
              <a:t>import * as module1 from "./module1";</a:t>
            </a:r>
          </a:p>
          <a:p>
            <a:r>
              <a:rPr lang="sk-SK" dirty="0"/>
              <a:t> </a:t>
            </a:r>
          </a:p>
          <a:p>
            <a:r>
              <a:rPr lang="sk-SK" dirty="0"/>
              <a:t>//</a:t>
            </a:r>
            <a:r>
              <a:rPr lang="sk-SK" dirty="0" err="1"/>
              <a:t>Importing</a:t>
            </a:r>
            <a:r>
              <a:rPr lang="sk-SK" dirty="0"/>
              <a:t> </a:t>
            </a:r>
            <a:r>
              <a:rPr lang="sk-SK" dirty="0" err="1"/>
              <a:t>selected</a:t>
            </a:r>
            <a:r>
              <a:rPr lang="sk-SK" dirty="0"/>
              <a:t> </a:t>
            </a:r>
            <a:r>
              <a:rPr lang="sk-SK" dirty="0" err="1"/>
              <a:t>objects</a:t>
            </a:r>
            <a:endParaRPr lang="sk-SK" dirty="0"/>
          </a:p>
          <a:p>
            <a:r>
              <a:rPr lang="sk-SK" dirty="0"/>
              <a:t>import {MyClass1, MyClass2} </a:t>
            </a:r>
            <a:r>
              <a:rPr lang="sk-SK" dirty="0" err="1"/>
              <a:t>from</a:t>
            </a:r>
            <a:r>
              <a:rPr lang="sk-SK" dirty="0"/>
              <a:t> "./module1";</a:t>
            </a:r>
          </a:p>
          <a:p>
            <a:r>
              <a:rPr lang="sk-SK" dirty="0"/>
              <a:t> </a:t>
            </a:r>
          </a:p>
          <a:p>
            <a:r>
              <a:rPr lang="sk-SK" dirty="0"/>
              <a:t>//</a:t>
            </a:r>
            <a:r>
              <a:rPr lang="sk-SK" dirty="0" err="1"/>
              <a:t>Importing</a:t>
            </a:r>
            <a:r>
              <a:rPr lang="sk-SK" dirty="0"/>
              <a:t> </a:t>
            </a:r>
            <a:r>
              <a:rPr lang="sk-SK" dirty="0" err="1"/>
              <a:t>selected</a:t>
            </a:r>
            <a:r>
              <a:rPr lang="sk-SK" dirty="0"/>
              <a:t> </a:t>
            </a:r>
            <a:r>
              <a:rPr lang="sk-SK" dirty="0" err="1"/>
              <a:t>objects</a:t>
            </a:r>
            <a:r>
              <a:rPr lang="sk-SK" dirty="0"/>
              <a:t> and </a:t>
            </a:r>
            <a:r>
              <a:rPr lang="sk-SK" dirty="0" err="1"/>
              <a:t>rename</a:t>
            </a:r>
            <a:r>
              <a:rPr lang="sk-SK" dirty="0"/>
              <a:t> </a:t>
            </a:r>
            <a:r>
              <a:rPr lang="sk-SK" dirty="0" err="1"/>
              <a:t>them</a:t>
            </a:r>
            <a:endParaRPr lang="sk-SK" dirty="0"/>
          </a:p>
          <a:p>
            <a:r>
              <a:rPr lang="sk-SK" dirty="0"/>
              <a:t>import {MyClass1 as Module1MyClass1, MyClass2 as Module1MyClass2} </a:t>
            </a:r>
            <a:r>
              <a:rPr lang="sk-SK" dirty="0" err="1"/>
              <a:t>from</a:t>
            </a:r>
            <a:r>
              <a:rPr lang="sk-SK" dirty="0"/>
              <a:t> "./module1";</a:t>
            </a:r>
          </a:p>
          <a:p>
            <a:r>
              <a:rPr lang="sk-SK" dirty="0"/>
              <a:t> </a:t>
            </a:r>
          </a:p>
          <a:p>
            <a:r>
              <a:rPr lang="sk-SK" dirty="0"/>
              <a:t>//</a:t>
            </a:r>
            <a:r>
              <a:rPr lang="sk-SK" dirty="0" err="1"/>
              <a:t>Importing</a:t>
            </a:r>
            <a:r>
              <a:rPr lang="sk-SK" dirty="0"/>
              <a:t> default export </a:t>
            </a:r>
            <a:r>
              <a:rPr lang="sk-SK" dirty="0" err="1"/>
              <a:t>object</a:t>
            </a:r>
            <a:endParaRPr lang="sk-SK" dirty="0"/>
          </a:p>
          <a:p>
            <a:r>
              <a:rPr lang="sk-SK" dirty="0"/>
              <a:t>import d </a:t>
            </a:r>
            <a:r>
              <a:rPr lang="sk-SK" dirty="0" err="1"/>
              <a:t>from</a:t>
            </a:r>
            <a:r>
              <a:rPr lang="sk-SK" dirty="0"/>
              <a:t> "./module1";</a:t>
            </a:r>
            <a:endParaRPr lang="en-US" dirty="0"/>
          </a:p>
        </p:txBody>
      </p:sp>
    </p:spTree>
    <p:extLst>
      <p:ext uri="{BB962C8B-B14F-4D97-AF65-F5344CB8AC3E}">
        <p14:creationId xmlns:p14="http://schemas.microsoft.com/office/powerpoint/2010/main" val="1199884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Another way of importing and exporting</a:t>
            </a:r>
          </a:p>
        </p:txBody>
      </p:sp>
      <p:sp>
        <p:nvSpPr>
          <p:cNvPr id="9" name="Content Placeholder 2"/>
          <p:cNvSpPr>
            <a:spLocks noGrp="1"/>
          </p:cNvSpPr>
          <p:nvPr>
            <p:ph sz="quarter" idx="1"/>
          </p:nvPr>
        </p:nvSpPr>
        <p:spPr>
          <a:xfrm>
            <a:off x="2555776" y="3501008"/>
            <a:ext cx="4320480" cy="2736304"/>
          </a:xfrm>
          <a:ln>
            <a:solidFill>
              <a:schemeClr val="accent1"/>
            </a:solidFill>
          </a:ln>
        </p:spPr>
        <p:txBody>
          <a:bodyPr/>
          <a:lstStyle/>
          <a:p>
            <a:pPr marL="0" indent="0">
              <a:buNone/>
            </a:pPr>
            <a:r>
              <a:rPr lang="en-US" dirty="0"/>
              <a:t>import </a:t>
            </a:r>
            <a:r>
              <a:rPr lang="en-US" dirty="0" err="1"/>
              <a:t>ToDoApp</a:t>
            </a:r>
            <a:r>
              <a:rPr lang="en-US" dirty="0"/>
              <a:t> = require("./</a:t>
            </a:r>
            <a:r>
              <a:rPr lang="en-US" dirty="0" err="1"/>
              <a:t>todoModule</a:t>
            </a:r>
            <a:r>
              <a:rPr lang="en-US" dirty="0"/>
              <a:t>");</a:t>
            </a:r>
          </a:p>
          <a:p>
            <a:pPr marL="0" indent="0">
              <a:buNone/>
            </a:pPr>
            <a:endParaRPr lang="en-US" dirty="0"/>
          </a:p>
          <a:p>
            <a:pPr marL="0" indent="0">
              <a:buNone/>
            </a:pPr>
            <a:r>
              <a:rPr lang="en-US" dirty="0"/>
              <a:t>let </a:t>
            </a:r>
            <a:r>
              <a:rPr lang="en-US" dirty="0" err="1"/>
              <a:t>todo</a:t>
            </a:r>
            <a:r>
              <a:rPr lang="en-US" dirty="0"/>
              <a:t> = new </a:t>
            </a:r>
            <a:r>
              <a:rPr lang="en-US" dirty="0" err="1"/>
              <a:t>ToDoApp.ToDo</a:t>
            </a:r>
            <a:r>
              <a:rPr lang="en-US" dirty="0"/>
              <a:t>();</a:t>
            </a:r>
          </a:p>
          <a:p>
            <a:pPr marL="0" indent="0">
              <a:buNone/>
            </a:pPr>
            <a:endParaRPr lang="en-US" dirty="0"/>
          </a:p>
          <a:p>
            <a:pPr marL="0" indent="0">
              <a:buNone/>
            </a:pPr>
            <a:r>
              <a:rPr lang="en-US" dirty="0" err="1"/>
              <a:t>todo.Text</a:t>
            </a:r>
            <a:r>
              <a:rPr lang="en-US" dirty="0"/>
              <a:t> = "Buy Milk";</a:t>
            </a:r>
          </a:p>
          <a:p>
            <a:pPr marL="0" indent="0">
              <a:buNone/>
            </a:pPr>
            <a:r>
              <a:rPr lang="en-US" dirty="0" err="1"/>
              <a:t>todo.IsCompleted</a:t>
            </a:r>
            <a:r>
              <a:rPr lang="en-US" dirty="0"/>
              <a:t> = false;</a:t>
            </a:r>
          </a:p>
          <a:p>
            <a:pPr marL="0" indent="0">
              <a:buNone/>
            </a:pPr>
            <a:endParaRPr lang="en-US" dirty="0"/>
          </a:p>
          <a:p>
            <a:pPr marL="0" indent="0">
              <a:buNone/>
            </a:pPr>
            <a:r>
              <a:rPr lang="en-US" dirty="0" err="1"/>
              <a:t>ToDoApp.addToDo</a:t>
            </a:r>
            <a:r>
              <a:rPr lang="en-US" dirty="0"/>
              <a:t>(</a:t>
            </a:r>
            <a:r>
              <a:rPr lang="en-US" dirty="0" err="1"/>
              <a:t>todo</a:t>
            </a:r>
            <a:r>
              <a:rPr lang="en-US" dirty="0"/>
              <a:t>);</a:t>
            </a:r>
            <a:endParaRPr lang="en-US" sz="1800" dirty="0"/>
          </a:p>
        </p:txBody>
      </p:sp>
      <p:sp>
        <p:nvSpPr>
          <p:cNvPr id="2" name="TextBox 1"/>
          <p:cNvSpPr txBox="1"/>
          <p:nvPr/>
        </p:nvSpPr>
        <p:spPr>
          <a:xfrm>
            <a:off x="3275856" y="1428718"/>
            <a:ext cx="1935658" cy="1754326"/>
          </a:xfrm>
          <a:prstGeom prst="rect">
            <a:avLst/>
          </a:prstGeom>
          <a:noFill/>
          <a:ln>
            <a:solidFill>
              <a:schemeClr val="accent1"/>
            </a:solidFill>
          </a:ln>
        </p:spPr>
        <p:txBody>
          <a:bodyPr wrap="none" rtlCol="0">
            <a:spAutoFit/>
          </a:bodyPr>
          <a:lstStyle/>
          <a:p>
            <a:r>
              <a:rPr lang="en-US" dirty="0"/>
              <a:t>module </a:t>
            </a:r>
            <a:r>
              <a:rPr lang="en-US" dirty="0" err="1"/>
              <a:t>ToDoApp</a:t>
            </a:r>
            <a:r>
              <a:rPr lang="en-US" dirty="0"/>
              <a:t> {</a:t>
            </a:r>
          </a:p>
          <a:p>
            <a:r>
              <a:rPr lang="ro-RO" dirty="0"/>
              <a:t>    </a:t>
            </a:r>
            <a:r>
              <a:rPr lang="ro-RO" dirty="0" err="1"/>
              <a:t>exports</a:t>
            </a:r>
            <a:r>
              <a:rPr lang="ro-RO" dirty="0"/>
              <a:t> ...</a:t>
            </a:r>
          </a:p>
          <a:p>
            <a:r>
              <a:rPr lang="de-DE" dirty="0"/>
              <a:t>    ...</a:t>
            </a:r>
          </a:p>
          <a:p>
            <a:r>
              <a:rPr lang="de-DE" dirty="0"/>
              <a:t>}</a:t>
            </a:r>
          </a:p>
          <a:p>
            <a:endParaRPr lang="de-DE" dirty="0"/>
          </a:p>
          <a:p>
            <a:r>
              <a:rPr lang="de-DE" dirty="0" err="1"/>
              <a:t>export</a:t>
            </a:r>
            <a:r>
              <a:rPr lang="de-DE" dirty="0"/>
              <a:t> = </a:t>
            </a:r>
            <a:r>
              <a:rPr lang="de-DE" dirty="0" err="1"/>
              <a:t>ToDoApp</a:t>
            </a:r>
            <a:r>
              <a:rPr lang="de-DE" dirty="0"/>
              <a:t>;</a:t>
            </a:r>
            <a:endParaRPr lang="en-US" dirty="0"/>
          </a:p>
        </p:txBody>
      </p:sp>
    </p:spTree>
    <p:extLst>
      <p:ext uri="{BB962C8B-B14F-4D97-AF65-F5344CB8AC3E}">
        <p14:creationId xmlns:p14="http://schemas.microsoft.com/office/powerpoint/2010/main" val="1525476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16632"/>
            <a:ext cx="7200800" cy="576064"/>
          </a:xfrm>
        </p:spPr>
        <p:txBody>
          <a:bodyPr/>
          <a:lstStyle/>
          <a:p>
            <a:r>
              <a:rPr lang="en-US" dirty="0"/>
              <a:t>Module Loader</a:t>
            </a:r>
          </a:p>
        </p:txBody>
      </p:sp>
      <p:sp>
        <p:nvSpPr>
          <p:cNvPr id="9" name="Content Placeholder 2"/>
          <p:cNvSpPr>
            <a:spLocks noGrp="1"/>
          </p:cNvSpPr>
          <p:nvPr>
            <p:ph sz="quarter" idx="1"/>
          </p:nvPr>
        </p:nvSpPr>
        <p:spPr>
          <a:xfrm>
            <a:off x="611560" y="620688"/>
            <a:ext cx="7848872" cy="5400600"/>
          </a:xfrm>
        </p:spPr>
        <p:txBody>
          <a:bodyPr/>
          <a:lstStyle/>
          <a:p>
            <a:r>
              <a:rPr lang="en-US" dirty="0"/>
              <a:t>When referencing modules from different typescript files, depending on the way its referred compilation differs :</a:t>
            </a:r>
          </a:p>
          <a:p>
            <a:endParaRPr lang="en-US" dirty="0"/>
          </a:p>
          <a:p>
            <a:r>
              <a:rPr lang="en-US" dirty="0"/>
              <a:t>If referred using ‘triple slash’ . For </a:t>
            </a:r>
            <a:r>
              <a:rPr lang="en-US" dirty="0" err="1"/>
              <a:t>eg</a:t>
            </a:r>
            <a:r>
              <a:rPr lang="en-US" dirty="0"/>
              <a:t> : module1.ts being refereed in </a:t>
            </a:r>
            <a:r>
              <a:rPr lang="en-US" dirty="0" err="1"/>
              <a:t>moduleref.ts</a:t>
            </a:r>
            <a:r>
              <a:rPr lang="en-US" dirty="0"/>
              <a:t> using </a:t>
            </a:r>
            <a:r>
              <a:rPr lang="en-US" b="1" dirty="0"/>
              <a:t>/// &lt;reference path="./module1.ts" /&gt;, </a:t>
            </a:r>
            <a:r>
              <a:rPr lang="en-US" dirty="0"/>
              <a:t>it is for internal modules and following command is used : </a:t>
            </a:r>
            <a:r>
              <a:rPr lang="en-US" b="1" dirty="0"/>
              <a:t>[Note : --out is mandatory ]</a:t>
            </a:r>
            <a:br>
              <a:rPr lang="en-US" b="1" dirty="0"/>
            </a:br>
            <a:br>
              <a:rPr lang="en-US" dirty="0"/>
            </a:br>
            <a:r>
              <a:rPr lang="en-US" dirty="0" err="1"/>
              <a:t>tsc</a:t>
            </a:r>
            <a:r>
              <a:rPr lang="en-US" dirty="0"/>
              <a:t> </a:t>
            </a:r>
            <a:r>
              <a:rPr lang="en-US" dirty="0" err="1"/>
              <a:t>modulerefpathd.ts</a:t>
            </a:r>
            <a:r>
              <a:rPr lang="en-US" dirty="0"/>
              <a:t>  --target 'ES5' --out </a:t>
            </a:r>
            <a:r>
              <a:rPr lang="en-US" dirty="0" err="1"/>
              <a:t>moduleref.js</a:t>
            </a:r>
            <a:endParaRPr lang="en-US" dirty="0"/>
          </a:p>
          <a:p>
            <a:endParaRPr lang="en-US" b="1" dirty="0"/>
          </a:p>
          <a:p>
            <a:r>
              <a:rPr lang="en-US" dirty="0"/>
              <a:t>If used export and referred using import, it is for external modules and a module loader </a:t>
            </a:r>
            <a:r>
              <a:rPr lang="en-US" dirty="0" err="1"/>
              <a:t>amd</a:t>
            </a:r>
            <a:r>
              <a:rPr lang="en-US" dirty="0"/>
              <a:t> (for web browser) or </a:t>
            </a:r>
            <a:r>
              <a:rPr lang="en-US" dirty="0" err="1"/>
              <a:t>commonjs</a:t>
            </a:r>
            <a:r>
              <a:rPr lang="en-US" dirty="0"/>
              <a:t> (for </a:t>
            </a:r>
            <a:r>
              <a:rPr lang="en-US" dirty="0" err="1"/>
              <a:t>nodejs</a:t>
            </a:r>
            <a:r>
              <a:rPr lang="en-US" dirty="0"/>
              <a:t>) is required.</a:t>
            </a:r>
            <a:br>
              <a:rPr lang="en-US" dirty="0"/>
            </a:br>
            <a:r>
              <a:rPr lang="en-US" dirty="0"/>
              <a:t>This module loader converts all imports and exports in </a:t>
            </a:r>
            <a:r>
              <a:rPr lang="en-US" dirty="0" err="1"/>
              <a:t>javascript</a:t>
            </a:r>
            <a:r>
              <a:rPr lang="en-US" dirty="0"/>
              <a:t> syntax and for </a:t>
            </a:r>
            <a:r>
              <a:rPr lang="en-US" dirty="0" err="1"/>
              <a:t>amd</a:t>
            </a:r>
            <a:r>
              <a:rPr lang="en-US" dirty="0"/>
              <a:t>, </a:t>
            </a:r>
            <a:r>
              <a:rPr lang="en-US" dirty="0" err="1"/>
              <a:t>require.js</a:t>
            </a:r>
            <a:r>
              <a:rPr lang="en-US" dirty="0"/>
              <a:t> file is needed for it to map all the definitions :</a:t>
            </a:r>
            <a:br>
              <a:rPr lang="en-US" dirty="0"/>
            </a:br>
            <a:r>
              <a:rPr lang="en-US" b="1" dirty="0"/>
              <a:t>[NOTE : do not use –out, TSC automatically infers all the dependencies with imports]</a:t>
            </a:r>
            <a:br>
              <a:rPr lang="en-US" b="1" dirty="0"/>
            </a:br>
            <a:br>
              <a:rPr lang="en-US" dirty="0"/>
            </a:br>
            <a:r>
              <a:rPr lang="en-US" dirty="0" err="1"/>
              <a:t>tsc</a:t>
            </a:r>
            <a:r>
              <a:rPr lang="en-US" dirty="0"/>
              <a:t> </a:t>
            </a:r>
            <a:r>
              <a:rPr lang="en-US" dirty="0" err="1"/>
              <a:t>modulerefpathd.ts</a:t>
            </a:r>
            <a:r>
              <a:rPr lang="en-US" dirty="0"/>
              <a:t> --module "</a:t>
            </a:r>
            <a:r>
              <a:rPr lang="en-US" dirty="0" err="1"/>
              <a:t>amd</a:t>
            </a:r>
            <a:r>
              <a:rPr lang="en-US" dirty="0"/>
              <a:t>" --target 'ES5’</a:t>
            </a:r>
            <a:br>
              <a:rPr lang="en-US" dirty="0"/>
            </a:br>
            <a:r>
              <a:rPr lang="en-US" dirty="0" err="1"/>
              <a:t>tsc</a:t>
            </a:r>
            <a:r>
              <a:rPr lang="en-US" dirty="0"/>
              <a:t> </a:t>
            </a:r>
            <a:r>
              <a:rPr lang="en-US" dirty="0" err="1"/>
              <a:t>modulerefpathd.ts</a:t>
            </a:r>
            <a:r>
              <a:rPr lang="en-US" dirty="0"/>
              <a:t> --module ”</a:t>
            </a:r>
            <a:r>
              <a:rPr lang="en-US" dirty="0" err="1"/>
              <a:t>commonjs</a:t>
            </a:r>
            <a:r>
              <a:rPr lang="en-US" dirty="0"/>
              <a:t>" --target 'ES5'</a:t>
            </a:r>
            <a:br>
              <a:rPr lang="en-US" dirty="0"/>
            </a:br>
            <a:endParaRPr lang="en-US" dirty="0"/>
          </a:p>
          <a:p>
            <a:endParaRPr lang="en-US" dirty="0"/>
          </a:p>
        </p:txBody>
      </p:sp>
    </p:spTree>
    <p:extLst>
      <p:ext uri="{BB962C8B-B14F-4D97-AF65-F5344CB8AC3E}">
        <p14:creationId xmlns:p14="http://schemas.microsoft.com/office/powerpoint/2010/main" val="1266858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16632"/>
            <a:ext cx="7200800" cy="576064"/>
          </a:xfrm>
        </p:spPr>
        <p:txBody>
          <a:bodyPr/>
          <a:lstStyle/>
          <a:p>
            <a:r>
              <a:rPr lang="en-US" dirty="0"/>
              <a:t>Decorators</a:t>
            </a:r>
          </a:p>
        </p:txBody>
      </p:sp>
      <p:sp>
        <p:nvSpPr>
          <p:cNvPr id="9" name="Content Placeholder 2"/>
          <p:cNvSpPr>
            <a:spLocks noGrp="1"/>
          </p:cNvSpPr>
          <p:nvPr>
            <p:ph sz="quarter" idx="1"/>
          </p:nvPr>
        </p:nvSpPr>
        <p:spPr>
          <a:xfrm>
            <a:off x="611560" y="620688"/>
            <a:ext cx="7848872" cy="5400600"/>
          </a:xfrm>
        </p:spPr>
        <p:txBody>
          <a:bodyPr/>
          <a:lstStyle/>
          <a:p>
            <a:r>
              <a:rPr lang="en-US" dirty="0"/>
              <a:t>A Decorator is a special kind of declaration that can be attached to a class declaration, method, accessor, property, or parameter. </a:t>
            </a:r>
          </a:p>
          <a:p>
            <a:r>
              <a:rPr lang="en-US" dirty="0"/>
              <a:t>Decorators use the form @expression, where expression must evaluate to a function that will be called at runtime with information about the decorated declaration.</a:t>
            </a:r>
          </a:p>
          <a:p>
            <a:r>
              <a:rPr lang="en-US" dirty="0"/>
              <a:t>They are just functions that can be used to add meta-data, properties or functions to the thing they are attached to.</a:t>
            </a:r>
          </a:p>
          <a:p>
            <a:r>
              <a:rPr lang="en-US" dirty="0"/>
              <a:t>Decorators are called when the class is declared—not when an object is instantiated.</a:t>
            </a:r>
          </a:p>
          <a:p>
            <a:r>
              <a:rPr lang="en-US" dirty="0"/>
              <a:t>Multiple decorators can be defined on the same Class/Property/Method/Parameter.</a:t>
            </a:r>
          </a:p>
          <a:p>
            <a:r>
              <a:rPr lang="en-US" dirty="0"/>
              <a:t>Decorators are not allowed on constructors.</a:t>
            </a:r>
          </a:p>
          <a:p>
            <a:r>
              <a:rPr lang="en-US" dirty="0"/>
              <a:t>A valid decorator should be:</a:t>
            </a:r>
          </a:p>
          <a:p>
            <a:r>
              <a:rPr lang="en-US" dirty="0"/>
              <a:t>Assignable to one of the Decorator types (</a:t>
            </a:r>
            <a:r>
              <a:rPr lang="en-US" dirty="0" err="1"/>
              <a:t>ClassDecorator</a:t>
            </a:r>
            <a:r>
              <a:rPr lang="en-US" dirty="0"/>
              <a:t> | </a:t>
            </a:r>
            <a:r>
              <a:rPr lang="en-US" dirty="0" err="1"/>
              <a:t>PropertyDecorator</a:t>
            </a:r>
            <a:r>
              <a:rPr lang="en-US" dirty="0"/>
              <a:t> | </a:t>
            </a:r>
            <a:r>
              <a:rPr lang="en-US" dirty="0" err="1"/>
              <a:t>MethodDecorator</a:t>
            </a:r>
            <a:r>
              <a:rPr lang="en-US" dirty="0"/>
              <a:t> | </a:t>
            </a:r>
            <a:r>
              <a:rPr lang="en-US" dirty="0" err="1"/>
              <a:t>ParameterDecorator</a:t>
            </a:r>
            <a:r>
              <a:rPr lang="en-US" dirty="0"/>
              <a:t>).</a:t>
            </a:r>
          </a:p>
          <a:p>
            <a:r>
              <a:rPr lang="en-US" dirty="0"/>
              <a:t>Return a value (in the case of class decorators and method decorator) that is assignable to the decorated value.</a:t>
            </a:r>
          </a:p>
        </p:txBody>
      </p:sp>
    </p:spTree>
    <p:extLst>
      <p:ext uri="{BB962C8B-B14F-4D97-AF65-F5344CB8AC3E}">
        <p14:creationId xmlns:p14="http://schemas.microsoft.com/office/powerpoint/2010/main" val="1833192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Third Party Library</a:t>
            </a:r>
          </a:p>
        </p:txBody>
      </p:sp>
      <p:sp>
        <p:nvSpPr>
          <p:cNvPr id="9" name="Content Placeholder 2"/>
          <p:cNvSpPr>
            <a:spLocks noGrp="1"/>
          </p:cNvSpPr>
          <p:nvPr>
            <p:ph sz="quarter" idx="1"/>
          </p:nvPr>
        </p:nvSpPr>
        <p:spPr>
          <a:xfrm>
            <a:off x="1115616" y="764704"/>
            <a:ext cx="7488832" cy="5630614"/>
          </a:xfrm>
        </p:spPr>
        <p:txBody>
          <a:bodyPr/>
          <a:lstStyle/>
          <a:p>
            <a:r>
              <a:rPr lang="en-US" dirty="0">
                <a:hlinkClick r:id="rId3"/>
              </a:rPr>
              <a:t>http://www.albertgao.xyz/2016/08/10/how-to-use-a-third-party-library-in-typescript-with-or-without-its-type-definition-file/</a:t>
            </a:r>
            <a:endParaRPr lang="en-US" dirty="0"/>
          </a:p>
          <a:p>
            <a:r>
              <a:rPr lang="en-US" dirty="0"/>
              <a:t>https://</a:t>
            </a:r>
            <a:r>
              <a:rPr lang="en-US" dirty="0" err="1"/>
              <a:t>www.mindzgrouptech.net</a:t>
            </a:r>
            <a:r>
              <a:rPr lang="en-US" dirty="0"/>
              <a:t>/2017/03/13/typescript-tutorial-using-typings-chapter-9/</a:t>
            </a:r>
          </a:p>
        </p:txBody>
      </p:sp>
    </p:spTree>
    <p:extLst>
      <p:ext uri="{BB962C8B-B14F-4D97-AF65-F5344CB8AC3E}">
        <p14:creationId xmlns:p14="http://schemas.microsoft.com/office/powerpoint/2010/main" val="1388011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74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a:t>Installation</a:t>
            </a:r>
            <a:endParaRPr lang="en-US" dirty="0"/>
          </a:p>
        </p:txBody>
      </p:sp>
      <p:sp>
        <p:nvSpPr>
          <p:cNvPr id="9" name="Content Placeholder 2"/>
          <p:cNvSpPr>
            <a:spLocks noGrp="1"/>
          </p:cNvSpPr>
          <p:nvPr>
            <p:ph sz="quarter" idx="1"/>
          </p:nvPr>
        </p:nvSpPr>
        <p:spPr>
          <a:xfrm>
            <a:off x="611560" y="1052736"/>
            <a:ext cx="7848872" cy="5400600"/>
          </a:xfrm>
        </p:spPr>
        <p:txBody>
          <a:bodyPr/>
          <a:lstStyle/>
          <a:p>
            <a:r>
              <a:rPr lang="en-US" dirty="0" err="1"/>
              <a:t>TypeScript</a:t>
            </a:r>
            <a:r>
              <a:rPr lang="en-US" dirty="0"/>
              <a:t> compiles into JavaScript. JavaScript is what you are actually going to execute. </a:t>
            </a:r>
            <a:br>
              <a:rPr lang="en-US" dirty="0"/>
            </a:br>
            <a:br>
              <a:rPr lang="en-US" dirty="0"/>
            </a:br>
            <a:r>
              <a:rPr lang="en-US" dirty="0"/>
              <a:t>You will need the following : </a:t>
            </a:r>
          </a:p>
          <a:p>
            <a:r>
              <a:rPr lang="en-US" dirty="0" err="1"/>
              <a:t>NodeJS</a:t>
            </a:r>
            <a:r>
              <a:rPr lang="en-US" dirty="0"/>
              <a:t> – </a:t>
            </a:r>
          </a:p>
          <a:p>
            <a:pPr lvl="1"/>
            <a:r>
              <a:rPr lang="en-US" dirty="0"/>
              <a:t>Install </a:t>
            </a:r>
            <a:r>
              <a:rPr lang="en-US" dirty="0" err="1"/>
              <a:t>NodeJS</a:t>
            </a:r>
            <a:r>
              <a:rPr lang="en-US" dirty="0"/>
              <a:t> from </a:t>
            </a:r>
            <a:r>
              <a:rPr lang="en-US" dirty="0">
                <a:hlinkClick r:id="rId2"/>
              </a:rPr>
              <a:t>https://nodejs.org/en/</a:t>
            </a:r>
            <a:r>
              <a:rPr lang="en-US" dirty="0"/>
              <a:t>. Install V 7.7.</a:t>
            </a:r>
          </a:p>
          <a:p>
            <a:pPr lvl="1"/>
            <a:r>
              <a:rPr lang="en-US" dirty="0"/>
              <a:t>Check </a:t>
            </a:r>
            <a:r>
              <a:rPr lang="en-US" dirty="0" err="1"/>
              <a:t>nodejs</a:t>
            </a:r>
            <a:r>
              <a:rPr lang="en-US" dirty="0"/>
              <a:t> installed by typing </a:t>
            </a:r>
            <a:r>
              <a:rPr lang="en-US" b="1" dirty="0"/>
              <a:t>node –version</a:t>
            </a:r>
            <a:r>
              <a:rPr lang="en-US" dirty="0"/>
              <a:t> on </a:t>
            </a:r>
            <a:r>
              <a:rPr lang="en-US" dirty="0" err="1"/>
              <a:t>cmd</a:t>
            </a:r>
            <a:r>
              <a:rPr lang="en-US" dirty="0"/>
              <a:t> or terminal</a:t>
            </a:r>
          </a:p>
          <a:p>
            <a:pPr lvl="1"/>
            <a:r>
              <a:rPr lang="en-US" dirty="0"/>
              <a:t>Check the NPM version. NPM comes with </a:t>
            </a:r>
            <a:r>
              <a:rPr lang="en-US" dirty="0" err="1"/>
              <a:t>NodeJS</a:t>
            </a:r>
            <a:r>
              <a:rPr lang="en-US" dirty="0"/>
              <a:t> and type </a:t>
            </a:r>
            <a:r>
              <a:rPr lang="en-US" dirty="0" err="1"/>
              <a:t>npm</a:t>
            </a:r>
            <a:r>
              <a:rPr lang="en-US" dirty="0"/>
              <a:t> --version. </a:t>
            </a:r>
          </a:p>
          <a:p>
            <a:r>
              <a:rPr lang="en-US" dirty="0" err="1"/>
              <a:t>TypeScript</a:t>
            </a:r>
            <a:r>
              <a:rPr lang="en-US" dirty="0"/>
              <a:t> compiler - </a:t>
            </a:r>
            <a:r>
              <a:rPr lang="en-US" dirty="0" err="1"/>
              <a:t>npm</a:t>
            </a:r>
            <a:r>
              <a:rPr lang="en-US" dirty="0"/>
              <a:t> install -g typescript.</a:t>
            </a:r>
            <a:br>
              <a:rPr lang="en-US" dirty="0"/>
            </a:br>
            <a:r>
              <a:rPr lang="en-US" dirty="0"/>
              <a:t>To know whether Typescript is installed correctly or not type </a:t>
            </a:r>
            <a:r>
              <a:rPr lang="en-US" dirty="0" err="1"/>
              <a:t>tsc</a:t>
            </a:r>
            <a:r>
              <a:rPr lang="en-US" dirty="0"/>
              <a:t> -v in your terminal</a:t>
            </a:r>
          </a:p>
          <a:p>
            <a:r>
              <a:rPr lang="en-US" dirty="0" err="1"/>
              <a:t>TypeScript</a:t>
            </a:r>
            <a:r>
              <a:rPr lang="en-US" dirty="0"/>
              <a:t> editor – download Visual Studio Code</a:t>
            </a:r>
            <a:endParaRPr lang="en-US" dirty="0">
              <a:effectLst/>
            </a:endParaRPr>
          </a:p>
        </p:txBody>
      </p:sp>
      <p:sp>
        <p:nvSpPr>
          <p:cNvPr id="3" name="Rectangle 2">
            <a:extLst>
              <a:ext uri="{FF2B5EF4-FFF2-40B4-BE49-F238E27FC236}">
                <a16:creationId xmlns:a16="http://schemas.microsoft.com/office/drawing/2014/main" id="{CF0E883E-6536-AC4A-91BA-358A6E13ED6B}"/>
              </a:ext>
            </a:extLst>
          </p:cNvPr>
          <p:cNvSpPr/>
          <p:nvPr/>
        </p:nvSpPr>
        <p:spPr>
          <a:xfrm>
            <a:off x="956792" y="4869160"/>
            <a:ext cx="7359624" cy="923330"/>
          </a:xfrm>
          <a:prstGeom prst="rect">
            <a:avLst/>
          </a:prstGeom>
        </p:spPr>
        <p:txBody>
          <a:bodyPr wrap="square">
            <a:spAutoFit/>
          </a:bodyPr>
          <a:lstStyle/>
          <a:p>
            <a:r>
              <a:rPr lang="en-US" dirty="0"/>
              <a:t>https://</a:t>
            </a:r>
            <a:r>
              <a:rPr lang="en-US" dirty="0" err="1"/>
              <a:t>www.donovanbrown.com</a:t>
            </a:r>
            <a:r>
              <a:rPr lang="en-US" dirty="0"/>
              <a:t>/post/Using-PowerShell-in-VS-Code</a:t>
            </a:r>
          </a:p>
          <a:p>
            <a:r>
              <a:rPr lang="en-US" dirty="0"/>
              <a:t>Set-</a:t>
            </a:r>
            <a:r>
              <a:rPr lang="en-US" dirty="0" err="1"/>
              <a:t>ExecutionPolicy</a:t>
            </a:r>
            <a:r>
              <a:rPr lang="en-US" dirty="0"/>
              <a:t> -</a:t>
            </a:r>
            <a:r>
              <a:rPr lang="en-US" dirty="0" err="1"/>
              <a:t>ExecutionPolicy</a:t>
            </a:r>
            <a:r>
              <a:rPr lang="en-US" dirty="0"/>
              <a:t> </a:t>
            </a:r>
            <a:r>
              <a:rPr lang="en-US" dirty="0" err="1"/>
              <a:t>RemoteSigned</a:t>
            </a:r>
            <a:r>
              <a:rPr lang="en-US" dirty="0"/>
              <a:t> run </a:t>
            </a:r>
            <a:r>
              <a:rPr lang="en-US" dirty="0" err="1"/>
              <a:t>powershell</a:t>
            </a:r>
            <a:r>
              <a:rPr lang="en-US" dirty="0"/>
              <a:t> as admin and then type the above command u will be able to run the script</a:t>
            </a:r>
          </a:p>
        </p:txBody>
      </p:sp>
    </p:spTree>
    <p:extLst>
      <p:ext uri="{BB962C8B-B14F-4D97-AF65-F5344CB8AC3E}">
        <p14:creationId xmlns:p14="http://schemas.microsoft.com/office/powerpoint/2010/main" val="3948842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860" y="3162300"/>
            <a:ext cx="3914280" cy="533400"/>
          </a:xfrm>
        </p:spPr>
        <p:txBody>
          <a:bodyPr/>
          <a:lstStyle/>
          <a:p>
            <a:r>
              <a:rPr lang="en-US" dirty="0"/>
              <a:t>Thank you !</a:t>
            </a:r>
            <a:br>
              <a:rPr lang="en-US" dirty="0"/>
            </a:br>
            <a:br>
              <a:rPr lang="en-US"/>
            </a:br>
            <a:endParaRPr lang="en-IN" dirty="0"/>
          </a:p>
        </p:txBody>
      </p:sp>
    </p:spTree>
    <p:extLst>
      <p:ext uri="{BB962C8B-B14F-4D97-AF65-F5344CB8AC3E}">
        <p14:creationId xmlns:p14="http://schemas.microsoft.com/office/powerpoint/2010/main" val="114619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Typescript Code</a:t>
            </a:r>
          </a:p>
        </p:txBody>
      </p:sp>
      <p:sp>
        <p:nvSpPr>
          <p:cNvPr id="9" name="Content Placeholder 2"/>
          <p:cNvSpPr>
            <a:spLocks noGrp="1"/>
          </p:cNvSpPr>
          <p:nvPr>
            <p:ph sz="quarter" idx="1"/>
          </p:nvPr>
        </p:nvSpPr>
        <p:spPr>
          <a:xfrm>
            <a:off x="611560" y="1052736"/>
            <a:ext cx="4608512" cy="792088"/>
          </a:xfrm>
        </p:spPr>
        <p:txBody>
          <a:bodyPr/>
          <a:lstStyle/>
          <a:p>
            <a:r>
              <a:rPr lang="en-US" dirty="0">
                <a:effectLst/>
              </a:rPr>
              <a:t>Create a file hello with an extension .</a:t>
            </a:r>
            <a:r>
              <a:rPr lang="en-US" dirty="0" err="1">
                <a:effectLst/>
              </a:rPr>
              <a:t>ts</a:t>
            </a:r>
            <a:endParaRPr lang="en-US" dirty="0">
              <a:effectLst/>
            </a:endParaRPr>
          </a:p>
          <a:p>
            <a:r>
              <a:rPr lang="en-US" dirty="0"/>
              <a:t>Write the code :  </a:t>
            </a:r>
            <a:r>
              <a:rPr lang="en-US" dirty="0">
                <a:sym typeface="Wingdings"/>
              </a:rPr>
              <a:t></a:t>
            </a:r>
            <a:br>
              <a:rPr lang="en-US" dirty="0"/>
            </a:br>
            <a:endParaRPr lang="en-US" dirty="0">
              <a:effectLst/>
            </a:endParaRPr>
          </a:p>
        </p:txBody>
      </p:sp>
      <p:sp>
        <p:nvSpPr>
          <p:cNvPr id="2" name="TextBox 1"/>
          <p:cNvSpPr txBox="1"/>
          <p:nvPr/>
        </p:nvSpPr>
        <p:spPr>
          <a:xfrm>
            <a:off x="5632339" y="1063839"/>
            <a:ext cx="1877181" cy="646331"/>
          </a:xfrm>
          <a:prstGeom prst="rect">
            <a:avLst/>
          </a:prstGeom>
          <a:noFill/>
          <a:ln>
            <a:solidFill>
              <a:schemeClr val="accent1"/>
            </a:solidFill>
          </a:ln>
        </p:spPr>
        <p:txBody>
          <a:bodyPr wrap="none" rtlCol="0">
            <a:spAutoFit/>
          </a:bodyPr>
          <a:lstStyle/>
          <a:p>
            <a:r>
              <a:rPr lang="en-US" dirty="0" err="1"/>
              <a:t>var</a:t>
            </a:r>
            <a:r>
              <a:rPr lang="en-US" dirty="0"/>
              <a:t> </a:t>
            </a:r>
            <a:r>
              <a:rPr lang="en-US" dirty="0" err="1"/>
              <a:t>num</a:t>
            </a:r>
            <a:r>
              <a:rPr lang="en-US" dirty="0"/>
              <a:t> = 23;</a:t>
            </a:r>
          </a:p>
          <a:p>
            <a:r>
              <a:rPr lang="en-US" dirty="0" err="1"/>
              <a:t>console.log</a:t>
            </a:r>
            <a:r>
              <a:rPr lang="en-US" dirty="0"/>
              <a:t>(</a:t>
            </a:r>
            <a:r>
              <a:rPr lang="en-US" dirty="0" err="1"/>
              <a:t>num</a:t>
            </a:r>
            <a:r>
              <a:rPr lang="en-US" dirty="0"/>
              <a:t>);</a:t>
            </a:r>
          </a:p>
        </p:txBody>
      </p:sp>
      <p:sp>
        <p:nvSpPr>
          <p:cNvPr id="7" name="Content Placeholder 2"/>
          <p:cNvSpPr txBox="1">
            <a:spLocks/>
          </p:cNvSpPr>
          <p:nvPr/>
        </p:nvSpPr>
        <p:spPr bwMode="auto">
          <a:xfrm>
            <a:off x="612221" y="1916832"/>
            <a:ext cx="7488832" cy="792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sz="1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Courier New" pitchFamily="49" charset="0"/>
              <a:buChar char="o"/>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Open </a:t>
            </a:r>
            <a:r>
              <a:rPr lang="en-US" dirty="0" err="1"/>
              <a:t>cmd</a:t>
            </a:r>
            <a:r>
              <a:rPr lang="en-US" dirty="0"/>
              <a:t> or terminal and go to the folder where you save the .</a:t>
            </a:r>
            <a:r>
              <a:rPr lang="en-US" dirty="0" err="1"/>
              <a:t>ts</a:t>
            </a:r>
            <a:r>
              <a:rPr lang="en-US" dirty="0"/>
              <a:t> file</a:t>
            </a:r>
          </a:p>
          <a:p>
            <a:r>
              <a:rPr lang="en-US" dirty="0"/>
              <a:t>Type the following:  </a:t>
            </a:r>
            <a:r>
              <a:rPr lang="en-US" dirty="0">
                <a:sym typeface="Wingdings"/>
              </a:rPr>
              <a:t></a:t>
            </a:r>
            <a:endParaRPr lang="en-US" dirty="0"/>
          </a:p>
        </p:txBody>
      </p:sp>
      <p:sp>
        <p:nvSpPr>
          <p:cNvPr id="4" name="TextBox 3"/>
          <p:cNvSpPr txBox="1"/>
          <p:nvPr/>
        </p:nvSpPr>
        <p:spPr>
          <a:xfrm>
            <a:off x="5632339" y="2411596"/>
            <a:ext cx="1239378" cy="369332"/>
          </a:xfrm>
          <a:prstGeom prst="rect">
            <a:avLst/>
          </a:prstGeom>
          <a:noFill/>
          <a:ln>
            <a:solidFill>
              <a:schemeClr val="accent1"/>
            </a:solidFill>
          </a:ln>
        </p:spPr>
        <p:txBody>
          <a:bodyPr wrap="none" rtlCol="0">
            <a:spAutoFit/>
          </a:bodyPr>
          <a:lstStyle/>
          <a:p>
            <a:r>
              <a:rPr lang="en-US" err="1"/>
              <a:t>tsc</a:t>
            </a:r>
            <a:r>
              <a:rPr lang="en-US" dirty="0"/>
              <a:t>  </a:t>
            </a:r>
            <a:r>
              <a:rPr lang="en-US" dirty="0" err="1"/>
              <a:t>hello.ts</a:t>
            </a:r>
            <a:endParaRPr lang="en-US" dirty="0"/>
          </a:p>
        </p:txBody>
      </p:sp>
      <p:sp>
        <p:nvSpPr>
          <p:cNvPr id="8" name="Content Placeholder 2"/>
          <p:cNvSpPr txBox="1">
            <a:spLocks/>
          </p:cNvSpPr>
          <p:nvPr/>
        </p:nvSpPr>
        <p:spPr bwMode="auto">
          <a:xfrm>
            <a:off x="611560" y="2852936"/>
            <a:ext cx="7992888" cy="784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sz="1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16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Courier New" pitchFamily="49" charset="0"/>
              <a:buChar char="o"/>
              <a:defRPr sz="1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14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Tsc</a:t>
            </a:r>
            <a:r>
              <a:rPr lang="en-US" dirty="0"/>
              <a:t> compiles the .</a:t>
            </a:r>
            <a:r>
              <a:rPr lang="en-US" dirty="0" err="1"/>
              <a:t>ts</a:t>
            </a:r>
            <a:r>
              <a:rPr lang="en-US" dirty="0"/>
              <a:t> files, checks for compile time errors and converts it to .</a:t>
            </a:r>
            <a:r>
              <a:rPr lang="en-US" dirty="0" err="1"/>
              <a:t>js</a:t>
            </a:r>
            <a:r>
              <a:rPr lang="en-US" dirty="0"/>
              <a:t> file</a:t>
            </a:r>
          </a:p>
          <a:p>
            <a:r>
              <a:rPr lang="en-US" dirty="0"/>
              <a:t>Then type the following in </a:t>
            </a:r>
            <a:r>
              <a:rPr lang="en-US" dirty="0" err="1"/>
              <a:t>cmd</a:t>
            </a:r>
            <a:r>
              <a:rPr lang="en-US" dirty="0"/>
              <a:t> or terminal :</a:t>
            </a:r>
          </a:p>
        </p:txBody>
      </p:sp>
      <p:sp>
        <p:nvSpPr>
          <p:cNvPr id="5" name="TextBox 4"/>
          <p:cNvSpPr txBox="1"/>
          <p:nvPr/>
        </p:nvSpPr>
        <p:spPr>
          <a:xfrm>
            <a:off x="5632339" y="3275692"/>
            <a:ext cx="1385316" cy="369332"/>
          </a:xfrm>
          <a:prstGeom prst="rect">
            <a:avLst/>
          </a:prstGeom>
          <a:noFill/>
          <a:ln>
            <a:solidFill>
              <a:schemeClr val="accent1"/>
            </a:solidFill>
          </a:ln>
        </p:spPr>
        <p:txBody>
          <a:bodyPr wrap="none" rtlCol="0">
            <a:spAutoFit/>
          </a:bodyPr>
          <a:lstStyle/>
          <a:p>
            <a:r>
              <a:rPr lang="en-US" dirty="0"/>
              <a:t>n</a:t>
            </a:r>
            <a:r>
              <a:rPr lang="en-US"/>
              <a:t>ode </a:t>
            </a:r>
            <a:r>
              <a:rPr lang="en-US" dirty="0" err="1"/>
              <a:t>hello.js</a:t>
            </a:r>
            <a:endParaRPr lang="en-US" dirty="0"/>
          </a:p>
        </p:txBody>
      </p:sp>
      <p:sp>
        <p:nvSpPr>
          <p:cNvPr id="10" name="TextBox 9"/>
          <p:cNvSpPr txBox="1"/>
          <p:nvPr/>
        </p:nvSpPr>
        <p:spPr>
          <a:xfrm>
            <a:off x="827584" y="3739101"/>
            <a:ext cx="3515447" cy="646331"/>
          </a:xfrm>
          <a:prstGeom prst="rect">
            <a:avLst/>
          </a:prstGeom>
          <a:noFill/>
        </p:spPr>
        <p:txBody>
          <a:bodyPr wrap="square" rtlCol="0">
            <a:spAutoFit/>
          </a:bodyPr>
          <a:lstStyle/>
          <a:p>
            <a:r>
              <a:rPr lang="en-US" b="1" dirty="0"/>
              <a:t>To compile multiple .</a:t>
            </a:r>
            <a:r>
              <a:rPr lang="en-US" b="1" dirty="0" err="1"/>
              <a:t>ts</a:t>
            </a:r>
            <a:r>
              <a:rPr lang="en-US" b="1" dirty="0"/>
              <a:t> files:</a:t>
            </a:r>
          </a:p>
          <a:p>
            <a:r>
              <a:rPr lang="en-US" dirty="0" err="1"/>
              <a:t>tsc</a:t>
            </a:r>
            <a:r>
              <a:rPr lang="en-US" dirty="0"/>
              <a:t> </a:t>
            </a:r>
            <a:r>
              <a:rPr lang="en-US" dirty="0" err="1"/>
              <a:t>app.ts</a:t>
            </a:r>
            <a:r>
              <a:rPr lang="en-US" dirty="0"/>
              <a:t> </a:t>
            </a:r>
            <a:r>
              <a:rPr lang="en-US" dirty="0" err="1"/>
              <a:t>another.ts</a:t>
            </a:r>
            <a:r>
              <a:rPr lang="en-US" dirty="0"/>
              <a:t> </a:t>
            </a:r>
            <a:r>
              <a:rPr lang="en-US" dirty="0" err="1"/>
              <a:t>someMore.ts</a:t>
            </a:r>
            <a:endParaRPr lang="en-US" dirty="0"/>
          </a:p>
        </p:txBody>
      </p:sp>
      <p:sp>
        <p:nvSpPr>
          <p:cNvPr id="11" name="Rectangle 10"/>
          <p:cNvSpPr/>
          <p:nvPr/>
        </p:nvSpPr>
        <p:spPr>
          <a:xfrm>
            <a:off x="827584" y="4629160"/>
            <a:ext cx="6302046" cy="646331"/>
          </a:xfrm>
          <a:prstGeom prst="rect">
            <a:avLst/>
          </a:prstGeom>
        </p:spPr>
        <p:txBody>
          <a:bodyPr wrap="none">
            <a:spAutoFit/>
          </a:bodyPr>
          <a:lstStyle/>
          <a:p>
            <a:r>
              <a:rPr lang="en-US" b="1" dirty="0"/>
              <a:t>compile all your </a:t>
            </a:r>
            <a:r>
              <a:rPr lang="en-US" b="1" dirty="0" err="1"/>
              <a:t>TypeScript</a:t>
            </a:r>
            <a:r>
              <a:rPr lang="en-US" b="1" dirty="0"/>
              <a:t> files down to a single JavaScript file.</a:t>
            </a:r>
            <a:r>
              <a:rPr lang="en-US" dirty="0"/>
              <a:t> </a:t>
            </a:r>
            <a:endParaRPr lang="en-US" dirty="0">
              <a:solidFill>
                <a:srgbClr val="2B3137"/>
              </a:solidFill>
              <a:latin typeface="Courier" charset="0"/>
            </a:endParaRPr>
          </a:p>
          <a:p>
            <a:r>
              <a:rPr lang="en-US" dirty="0" err="1">
                <a:solidFill>
                  <a:srgbClr val="2B3137"/>
                </a:solidFill>
                <a:latin typeface="Courier" charset="0"/>
              </a:rPr>
              <a:t>tsc</a:t>
            </a:r>
            <a:r>
              <a:rPr lang="en-US" dirty="0">
                <a:solidFill>
                  <a:srgbClr val="2B3137"/>
                </a:solidFill>
                <a:latin typeface="Courier" charset="0"/>
              </a:rPr>
              <a:t> *.</a:t>
            </a:r>
            <a:r>
              <a:rPr lang="en-US" dirty="0" err="1">
                <a:solidFill>
                  <a:srgbClr val="2B3137"/>
                </a:solidFill>
                <a:latin typeface="Courier" charset="0"/>
              </a:rPr>
              <a:t>ts</a:t>
            </a:r>
            <a:r>
              <a:rPr lang="en-US" dirty="0">
                <a:solidFill>
                  <a:srgbClr val="2B3137"/>
                </a:solidFill>
                <a:latin typeface="Courier" charset="0"/>
              </a:rPr>
              <a:t> --out </a:t>
            </a:r>
            <a:r>
              <a:rPr lang="en-US" dirty="0" err="1">
                <a:solidFill>
                  <a:srgbClr val="2B3137"/>
                </a:solidFill>
                <a:latin typeface="Courier" charset="0"/>
              </a:rPr>
              <a:t>app.js</a:t>
            </a:r>
            <a:endParaRPr lang="en-US" dirty="0"/>
          </a:p>
        </p:txBody>
      </p:sp>
      <p:sp>
        <p:nvSpPr>
          <p:cNvPr id="12" name="Rectangle 11"/>
          <p:cNvSpPr/>
          <p:nvPr/>
        </p:nvSpPr>
        <p:spPr>
          <a:xfrm>
            <a:off x="827584" y="5519219"/>
            <a:ext cx="7848872" cy="615553"/>
          </a:xfrm>
          <a:prstGeom prst="rect">
            <a:avLst/>
          </a:prstGeom>
        </p:spPr>
        <p:txBody>
          <a:bodyPr wrap="square">
            <a:spAutoFit/>
          </a:bodyPr>
          <a:lstStyle/>
          <a:p>
            <a:r>
              <a:rPr lang="en-US" dirty="0">
                <a:solidFill>
                  <a:srgbClr val="455053"/>
                </a:solidFill>
                <a:latin typeface="Font" charset="0"/>
              </a:rPr>
              <a:t>Instead of running the </a:t>
            </a:r>
            <a:r>
              <a:rPr lang="en-US" sz="1600" dirty="0" err="1">
                <a:solidFill>
                  <a:srgbClr val="E64248"/>
                </a:solidFill>
                <a:latin typeface="Courier" charset="0"/>
              </a:rPr>
              <a:t>tsc</a:t>
            </a:r>
            <a:r>
              <a:rPr lang="en-US" dirty="0">
                <a:solidFill>
                  <a:srgbClr val="455053"/>
                </a:solidFill>
                <a:latin typeface="Font" charset="0"/>
              </a:rPr>
              <a:t> command all the time you can use the option </a:t>
            </a:r>
            <a:r>
              <a:rPr lang="en-US" sz="1600" dirty="0">
                <a:solidFill>
                  <a:srgbClr val="E64248"/>
                </a:solidFill>
                <a:latin typeface="Courier" charset="0"/>
              </a:rPr>
              <a:t>--watch</a:t>
            </a:r>
            <a:r>
              <a:rPr lang="en-US" dirty="0">
                <a:solidFill>
                  <a:srgbClr val="455053"/>
                </a:solidFill>
                <a:latin typeface="Font" charset="0"/>
              </a:rPr>
              <a:t>.</a:t>
            </a:r>
          </a:p>
          <a:p>
            <a:r>
              <a:rPr lang="en-US" sz="1600" dirty="0" err="1">
                <a:solidFill>
                  <a:srgbClr val="2B3137"/>
                </a:solidFill>
                <a:latin typeface="Courier" charset="0"/>
              </a:rPr>
              <a:t>tsc</a:t>
            </a:r>
            <a:r>
              <a:rPr lang="en-US" sz="1600" dirty="0">
                <a:solidFill>
                  <a:srgbClr val="2B3137"/>
                </a:solidFill>
                <a:latin typeface="Courier" charset="0"/>
              </a:rPr>
              <a:t> *.</a:t>
            </a:r>
            <a:r>
              <a:rPr lang="en-US" sz="1600" dirty="0" err="1">
                <a:solidFill>
                  <a:srgbClr val="2B3137"/>
                </a:solidFill>
                <a:latin typeface="Courier" charset="0"/>
              </a:rPr>
              <a:t>ts</a:t>
            </a:r>
            <a:r>
              <a:rPr lang="en-US" sz="1600" dirty="0">
                <a:solidFill>
                  <a:srgbClr val="2B3137"/>
                </a:solidFill>
                <a:latin typeface="Courier" charset="0"/>
              </a:rPr>
              <a:t> --out </a:t>
            </a:r>
            <a:r>
              <a:rPr lang="en-US" sz="1600" dirty="0" err="1">
                <a:solidFill>
                  <a:srgbClr val="2B3137"/>
                </a:solidFill>
                <a:latin typeface="Courier" charset="0"/>
              </a:rPr>
              <a:t>app.js</a:t>
            </a:r>
            <a:r>
              <a:rPr lang="en-US" sz="1600" dirty="0">
                <a:solidFill>
                  <a:srgbClr val="2B3137"/>
                </a:solidFill>
                <a:latin typeface="Courier" charset="0"/>
              </a:rPr>
              <a:t> --watch</a:t>
            </a:r>
            <a:endParaRPr lang="en-US" dirty="0"/>
          </a:p>
        </p:txBody>
      </p:sp>
    </p:spTree>
    <p:extLst>
      <p:ext uri="{BB962C8B-B14F-4D97-AF65-F5344CB8AC3E}">
        <p14:creationId xmlns:p14="http://schemas.microsoft.com/office/powerpoint/2010/main" val="527045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Primitive Types in Typescript</a:t>
            </a:r>
          </a:p>
        </p:txBody>
      </p:sp>
      <p:sp>
        <p:nvSpPr>
          <p:cNvPr id="9" name="Content Placeholder 2"/>
          <p:cNvSpPr>
            <a:spLocks noGrp="1"/>
          </p:cNvSpPr>
          <p:nvPr>
            <p:ph sz="quarter" idx="1"/>
          </p:nvPr>
        </p:nvSpPr>
        <p:spPr>
          <a:xfrm>
            <a:off x="611560" y="1052736"/>
            <a:ext cx="8136904" cy="2736304"/>
          </a:xfrm>
        </p:spPr>
        <p:txBody>
          <a:bodyPr/>
          <a:lstStyle/>
          <a:p>
            <a:r>
              <a:rPr lang="en-US" dirty="0"/>
              <a:t>Types are the biggest addition to the </a:t>
            </a:r>
            <a:r>
              <a:rPr lang="en-US" dirty="0" err="1"/>
              <a:t>TypeScript</a:t>
            </a:r>
            <a:r>
              <a:rPr lang="en-US" dirty="0"/>
              <a:t> over JavaScript, which makes it much superior.</a:t>
            </a:r>
            <a:br>
              <a:rPr lang="en-US" dirty="0"/>
            </a:br>
            <a:r>
              <a:rPr lang="en-US" b="1" dirty="0"/>
              <a:t>Primitive Types:</a:t>
            </a:r>
          </a:p>
          <a:p>
            <a:r>
              <a:rPr lang="en-US" dirty="0"/>
              <a:t>String: when an array of characters are required to be stored, like name, email, password </a:t>
            </a:r>
            <a:r>
              <a:rPr lang="en-US" dirty="0" err="1"/>
              <a:t>etc</a:t>
            </a:r>
            <a:r>
              <a:rPr lang="en-US" dirty="0"/>
              <a:t>, this type is used.</a:t>
            </a:r>
          </a:p>
          <a:p>
            <a:r>
              <a:rPr lang="en-US" dirty="0"/>
              <a:t>Number: like integer, decimal, hex, float, binary </a:t>
            </a:r>
            <a:r>
              <a:rPr lang="en-US" dirty="0" err="1"/>
              <a:t>etc</a:t>
            </a:r>
            <a:r>
              <a:rPr lang="en-US" dirty="0"/>
              <a:t> are stored in this type of variable.</a:t>
            </a:r>
          </a:p>
          <a:p>
            <a:r>
              <a:rPr lang="en-US" dirty="0"/>
              <a:t>Boolean: when a true or false value has to be stored in </a:t>
            </a:r>
            <a:r>
              <a:rPr lang="en-US" dirty="0" err="1"/>
              <a:t>TypeScript</a:t>
            </a:r>
            <a:r>
              <a:rPr lang="en-US" dirty="0"/>
              <a:t> we have to use this type of variable.</a:t>
            </a:r>
          </a:p>
          <a:p>
            <a:endParaRPr lang="en-US" dirty="0"/>
          </a:p>
        </p:txBody>
      </p:sp>
      <p:sp>
        <p:nvSpPr>
          <p:cNvPr id="2" name="TextBox 1"/>
          <p:cNvSpPr txBox="1"/>
          <p:nvPr/>
        </p:nvSpPr>
        <p:spPr>
          <a:xfrm>
            <a:off x="2915816" y="3930857"/>
            <a:ext cx="2726324" cy="2308324"/>
          </a:xfrm>
          <a:prstGeom prst="rect">
            <a:avLst/>
          </a:prstGeom>
          <a:noFill/>
        </p:spPr>
        <p:txBody>
          <a:bodyPr wrap="none" rtlCol="0">
            <a:spAutoFit/>
          </a:bodyPr>
          <a:lstStyle/>
          <a:p>
            <a:r>
              <a:rPr lang="en-US" dirty="0"/>
              <a:t>// string</a:t>
            </a:r>
          </a:p>
          <a:p>
            <a:r>
              <a:rPr lang="en-US" dirty="0"/>
              <a:t>let color: string = "blue";</a:t>
            </a:r>
          </a:p>
          <a:p>
            <a:endParaRPr lang="en-US" dirty="0"/>
          </a:p>
          <a:p>
            <a:r>
              <a:rPr lang="en-US" dirty="0"/>
              <a:t>// number</a:t>
            </a:r>
          </a:p>
          <a:p>
            <a:r>
              <a:rPr lang="en-US" dirty="0"/>
              <a:t>let age: number = 6;</a:t>
            </a:r>
          </a:p>
          <a:p>
            <a:endParaRPr lang="en-US" dirty="0"/>
          </a:p>
          <a:p>
            <a:r>
              <a:rPr lang="en-US" dirty="0"/>
              <a:t>// </a:t>
            </a:r>
            <a:r>
              <a:rPr lang="en-US" dirty="0" err="1"/>
              <a:t>boolean</a:t>
            </a:r>
            <a:endParaRPr lang="en-US" dirty="0"/>
          </a:p>
          <a:p>
            <a:r>
              <a:rPr lang="en-US" dirty="0"/>
              <a:t>let </a:t>
            </a:r>
            <a:r>
              <a:rPr lang="en-US" dirty="0" err="1"/>
              <a:t>isDone</a:t>
            </a:r>
            <a:r>
              <a:rPr lang="en-US" dirty="0"/>
              <a:t>: </a:t>
            </a:r>
            <a:r>
              <a:rPr lang="en-US" dirty="0" err="1"/>
              <a:t>boolean</a:t>
            </a:r>
            <a:r>
              <a:rPr lang="en-US" dirty="0"/>
              <a:t> = false;</a:t>
            </a:r>
          </a:p>
        </p:txBody>
      </p:sp>
    </p:spTree>
    <p:extLst>
      <p:ext uri="{BB962C8B-B14F-4D97-AF65-F5344CB8AC3E}">
        <p14:creationId xmlns:p14="http://schemas.microsoft.com/office/powerpoint/2010/main" val="205798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1520" y="188640"/>
            <a:ext cx="7258000" cy="706090"/>
          </a:xfrm>
        </p:spPr>
        <p:txBody>
          <a:bodyPr/>
          <a:lstStyle/>
          <a:p>
            <a:r>
              <a:rPr lang="en-US" dirty="0"/>
              <a:t>Declaring Variables</a:t>
            </a:r>
          </a:p>
        </p:txBody>
      </p:sp>
      <p:sp>
        <p:nvSpPr>
          <p:cNvPr id="9" name="Content Placeholder 2"/>
          <p:cNvSpPr>
            <a:spLocks noGrp="1"/>
          </p:cNvSpPr>
          <p:nvPr>
            <p:ph sz="quarter" idx="1"/>
          </p:nvPr>
        </p:nvSpPr>
        <p:spPr>
          <a:xfrm>
            <a:off x="611560" y="908720"/>
            <a:ext cx="7848872" cy="1381742"/>
          </a:xfrm>
        </p:spPr>
        <p:txBody>
          <a:bodyPr/>
          <a:lstStyle/>
          <a:p>
            <a:r>
              <a:rPr lang="en-US" dirty="0"/>
              <a:t>3 ways to declare variables :</a:t>
            </a:r>
          </a:p>
          <a:p>
            <a:r>
              <a:rPr lang="en-US" dirty="0" err="1"/>
              <a:t>Var</a:t>
            </a:r>
            <a:r>
              <a:rPr lang="en-US" dirty="0"/>
              <a:t> – same as </a:t>
            </a:r>
            <a:r>
              <a:rPr lang="en-US" dirty="0" err="1"/>
              <a:t>javascript</a:t>
            </a:r>
            <a:r>
              <a:rPr lang="en-US" dirty="0"/>
              <a:t> </a:t>
            </a:r>
          </a:p>
          <a:p>
            <a:r>
              <a:rPr lang="en-US" dirty="0"/>
              <a:t>Let - </a:t>
            </a:r>
            <a:r>
              <a:rPr lang="en-IN" dirty="0"/>
              <a:t>This syntax can be used to declare a block-scope local variable. </a:t>
            </a:r>
            <a:endParaRPr lang="en-US" dirty="0"/>
          </a:p>
          <a:p>
            <a:r>
              <a:rPr lang="en-US" dirty="0" err="1"/>
              <a:t>Const</a:t>
            </a:r>
            <a:r>
              <a:rPr lang="en-US" dirty="0"/>
              <a:t> - must be initialized and can never change</a:t>
            </a:r>
          </a:p>
        </p:txBody>
      </p:sp>
      <p:sp>
        <p:nvSpPr>
          <p:cNvPr id="5" name="AutoShape 3"/>
          <p:cNvSpPr>
            <a:spLocks noChangeArrowheads="1"/>
          </p:cNvSpPr>
          <p:nvPr/>
        </p:nvSpPr>
        <p:spPr bwMode="auto">
          <a:xfrm>
            <a:off x="395536" y="2572535"/>
            <a:ext cx="2448272" cy="959048"/>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t>if (true) {</a:t>
            </a:r>
          </a:p>
          <a:p>
            <a:r>
              <a:rPr lang="en-US" dirty="0"/>
              <a:t>  </a:t>
            </a:r>
            <a:r>
              <a:rPr lang="en-US" dirty="0" err="1"/>
              <a:t>var</a:t>
            </a:r>
            <a:r>
              <a:rPr lang="en-US" dirty="0"/>
              <a:t> x = 5;	}</a:t>
            </a:r>
          </a:p>
          <a:p>
            <a:r>
              <a:rPr lang="en-US" dirty="0" err="1"/>
              <a:t>console.log</a:t>
            </a:r>
            <a:r>
              <a:rPr lang="en-US" dirty="0"/>
              <a:t>(x);  // x is 5</a:t>
            </a:r>
          </a:p>
        </p:txBody>
      </p:sp>
      <p:sp>
        <p:nvSpPr>
          <p:cNvPr id="7" name="AutoShape 3"/>
          <p:cNvSpPr>
            <a:spLocks noChangeArrowheads="1"/>
          </p:cNvSpPr>
          <p:nvPr/>
        </p:nvSpPr>
        <p:spPr bwMode="auto">
          <a:xfrm>
            <a:off x="2987824" y="2572535"/>
            <a:ext cx="2977743" cy="959048"/>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a:t>if (true) {  let y = 5;	   }</a:t>
            </a:r>
          </a:p>
          <a:p>
            <a:r>
              <a:rPr lang="en-US" dirty="0" err="1"/>
              <a:t>console.log</a:t>
            </a:r>
            <a:r>
              <a:rPr lang="en-US" dirty="0"/>
              <a:t>(y);  // </a:t>
            </a:r>
            <a:r>
              <a:rPr lang="en-US" dirty="0" err="1"/>
              <a:t>ReferenceError</a:t>
            </a:r>
            <a:r>
              <a:rPr lang="en-US" dirty="0"/>
              <a:t>: y not defined</a:t>
            </a:r>
            <a:endParaRPr lang="en-IN" dirty="0"/>
          </a:p>
        </p:txBody>
      </p:sp>
      <p:sp>
        <p:nvSpPr>
          <p:cNvPr id="8" name="AutoShape 3"/>
          <p:cNvSpPr>
            <a:spLocks noChangeArrowheads="1"/>
          </p:cNvSpPr>
          <p:nvPr/>
        </p:nvSpPr>
        <p:spPr bwMode="auto">
          <a:xfrm>
            <a:off x="1461252" y="3952630"/>
            <a:ext cx="5919060" cy="2685336"/>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indent="-114300"/>
            <a:r>
              <a:rPr lang="en-IN" dirty="0" err="1"/>
              <a:t>var</a:t>
            </a:r>
            <a:r>
              <a:rPr lang="en-IN" dirty="0"/>
              <a:t> a;</a:t>
            </a:r>
          </a:p>
          <a:p>
            <a:pPr indent="-114300"/>
            <a:r>
              <a:rPr lang="en-IN" dirty="0" err="1"/>
              <a:t>console.log</a:t>
            </a:r>
            <a:r>
              <a:rPr lang="en-IN" dirty="0"/>
              <a:t>(a); // The value of a is undefined</a:t>
            </a:r>
          </a:p>
          <a:p>
            <a:pPr indent="-114300"/>
            <a:r>
              <a:rPr lang="en-IN" dirty="0" err="1"/>
              <a:t>console.log</a:t>
            </a:r>
            <a:r>
              <a:rPr lang="en-IN" dirty="0"/>
              <a:t>(b); // The value of b is undefined</a:t>
            </a:r>
          </a:p>
          <a:p>
            <a:pPr indent="-114300"/>
            <a:r>
              <a:rPr lang="en-IN" dirty="0" err="1"/>
              <a:t>var</a:t>
            </a:r>
            <a:r>
              <a:rPr lang="en-IN" dirty="0"/>
              <a:t> b;</a:t>
            </a:r>
          </a:p>
          <a:p>
            <a:pPr indent="-114300"/>
            <a:r>
              <a:rPr lang="en-IN" dirty="0" err="1"/>
              <a:t>console.log</a:t>
            </a:r>
            <a:r>
              <a:rPr lang="en-IN" dirty="0"/>
              <a:t>(c); // Uncaught </a:t>
            </a:r>
            <a:r>
              <a:rPr lang="en-IN" dirty="0" err="1"/>
              <a:t>ReferenceError</a:t>
            </a:r>
            <a:r>
              <a:rPr lang="en-IN" dirty="0"/>
              <a:t>: c is not defined</a:t>
            </a:r>
          </a:p>
          <a:p>
            <a:pPr indent="-114300"/>
            <a:r>
              <a:rPr lang="en-IN" dirty="0"/>
              <a:t>let x;</a:t>
            </a:r>
          </a:p>
          <a:p>
            <a:pPr indent="-114300"/>
            <a:r>
              <a:rPr lang="en-IN" dirty="0" err="1"/>
              <a:t>console.log</a:t>
            </a:r>
            <a:r>
              <a:rPr lang="en-IN" dirty="0"/>
              <a:t>(x); // The value of x is undefined</a:t>
            </a:r>
          </a:p>
          <a:p>
            <a:pPr indent="-114300"/>
            <a:r>
              <a:rPr lang="en-IN" dirty="0" err="1"/>
              <a:t>console.log</a:t>
            </a:r>
            <a:r>
              <a:rPr lang="en-IN" dirty="0"/>
              <a:t>(y); // Uncaught </a:t>
            </a:r>
            <a:r>
              <a:rPr lang="en-IN" dirty="0" err="1"/>
              <a:t>ReferenceError</a:t>
            </a:r>
            <a:r>
              <a:rPr lang="en-IN" dirty="0"/>
              <a:t>: y is not defined</a:t>
            </a:r>
          </a:p>
          <a:p>
            <a:pPr indent="-114300"/>
            <a:r>
              <a:rPr lang="en-IN" dirty="0"/>
              <a:t>let y;</a:t>
            </a:r>
          </a:p>
        </p:txBody>
      </p:sp>
      <p:sp>
        <p:nvSpPr>
          <p:cNvPr id="10" name="AutoShape 3"/>
          <p:cNvSpPr>
            <a:spLocks noChangeArrowheads="1"/>
          </p:cNvSpPr>
          <p:nvPr/>
        </p:nvSpPr>
        <p:spPr bwMode="auto">
          <a:xfrm>
            <a:off x="6130761" y="2555188"/>
            <a:ext cx="2761719" cy="959048"/>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dirty="0" err="1"/>
              <a:t>const</a:t>
            </a:r>
            <a:r>
              <a:rPr lang="en-US" dirty="0"/>
              <a:t> </a:t>
            </a:r>
            <a:r>
              <a:rPr lang="en-US" dirty="0" err="1"/>
              <a:t>myname:string</a:t>
            </a:r>
            <a:r>
              <a:rPr lang="en-US" dirty="0"/>
              <a:t>=‘</a:t>
            </a:r>
            <a:r>
              <a:rPr lang="en-US" dirty="0" err="1"/>
              <a:t>abc</a:t>
            </a:r>
            <a:r>
              <a:rPr lang="en-US" dirty="0"/>
              <a:t>’</a:t>
            </a:r>
          </a:p>
          <a:p>
            <a:r>
              <a:rPr lang="en-US" dirty="0" err="1"/>
              <a:t>Myname</a:t>
            </a:r>
            <a:r>
              <a:rPr lang="en-US" dirty="0"/>
              <a:t> = ‘</a:t>
            </a:r>
            <a:r>
              <a:rPr lang="en-US" dirty="0" err="1"/>
              <a:t>pqr</a:t>
            </a:r>
            <a:r>
              <a:rPr lang="en-US" dirty="0"/>
              <a:t>’</a:t>
            </a:r>
          </a:p>
          <a:p>
            <a:r>
              <a:rPr lang="en-US" dirty="0"/>
              <a:t>//error</a:t>
            </a:r>
            <a:endParaRPr lang="en-IN" dirty="0"/>
          </a:p>
        </p:txBody>
      </p:sp>
    </p:spTree>
    <p:extLst>
      <p:ext uri="{BB962C8B-B14F-4D97-AF65-F5344CB8AC3E}">
        <p14:creationId xmlns:p14="http://schemas.microsoft.com/office/powerpoint/2010/main" val="112167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 Training .PPT Template</Template>
  <TotalTime>21805</TotalTime>
  <Words>8257</Words>
  <Application>Microsoft Macintosh PowerPoint</Application>
  <PresentationFormat>On-screen Show (4:3)</PresentationFormat>
  <Paragraphs>1029</Paragraphs>
  <Slides>60</Slides>
  <Notes>48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60</vt:i4>
      </vt:variant>
    </vt:vector>
  </HeadingPairs>
  <TitlesOfParts>
    <vt:vector size="68" baseType="lpstr">
      <vt:lpstr>Arial</vt:lpstr>
      <vt:lpstr>Calibri</vt:lpstr>
      <vt:lpstr>Courier</vt:lpstr>
      <vt:lpstr>Courier New</vt:lpstr>
      <vt:lpstr>Font</vt:lpstr>
      <vt:lpstr>Tahoma</vt:lpstr>
      <vt:lpstr>2_CT-Master</vt:lpstr>
      <vt:lpstr>3_CT-Master</vt:lpstr>
      <vt:lpstr>TypeScript</vt:lpstr>
      <vt:lpstr>Contents</vt:lpstr>
      <vt:lpstr>PowerPoint Presentation</vt:lpstr>
      <vt:lpstr>PowerPoint Presentation</vt:lpstr>
      <vt:lpstr>Why Typescript</vt:lpstr>
      <vt:lpstr>Installation</vt:lpstr>
      <vt:lpstr>Typescript Code</vt:lpstr>
      <vt:lpstr>Primitive Types in Typescript</vt:lpstr>
      <vt:lpstr>Declaring Variables</vt:lpstr>
      <vt:lpstr>Derived Types in Typescript</vt:lpstr>
      <vt:lpstr>Enum</vt:lpstr>
      <vt:lpstr>Any</vt:lpstr>
      <vt:lpstr>Template Strings</vt:lpstr>
      <vt:lpstr>Generics</vt:lpstr>
      <vt:lpstr>Union Type</vt:lpstr>
      <vt:lpstr>Intersection Type</vt:lpstr>
      <vt:lpstr>Interface</vt:lpstr>
      <vt:lpstr>Optional Properties</vt:lpstr>
      <vt:lpstr>ReadOnly Properties</vt:lpstr>
      <vt:lpstr>Excess Property Checks</vt:lpstr>
      <vt:lpstr>Extending Interfaces</vt:lpstr>
      <vt:lpstr>Implementing Interfaces</vt:lpstr>
      <vt:lpstr>Nested Objects and Interfaces</vt:lpstr>
      <vt:lpstr>Interfaces a Blue-Print for Functions</vt:lpstr>
      <vt:lpstr>Interfaces Example</vt:lpstr>
      <vt:lpstr>Interfaces extend classes</vt:lpstr>
      <vt:lpstr>Type Alias</vt:lpstr>
      <vt:lpstr>Functions in Typescript</vt:lpstr>
      <vt:lpstr>Optional and Default Parameters in Functions</vt:lpstr>
      <vt:lpstr>Function Overloading</vt:lpstr>
      <vt:lpstr>Rest Parameters</vt:lpstr>
      <vt:lpstr>Arrow Functions</vt:lpstr>
      <vt:lpstr>This in javascript</vt:lpstr>
      <vt:lpstr>This in member functions</vt:lpstr>
      <vt:lpstr>For--of</vt:lpstr>
      <vt:lpstr>Classes</vt:lpstr>
      <vt:lpstr>Class Example</vt:lpstr>
      <vt:lpstr>Constructor</vt:lpstr>
      <vt:lpstr>Functions in classes</vt:lpstr>
      <vt:lpstr>Access Modifier</vt:lpstr>
      <vt:lpstr>Access Modifier Example</vt:lpstr>
      <vt:lpstr>Getter and Setter</vt:lpstr>
      <vt:lpstr>Inheritance</vt:lpstr>
      <vt:lpstr>Inheritance Example</vt:lpstr>
      <vt:lpstr>Super keyword</vt:lpstr>
      <vt:lpstr>Abstract Classes</vt:lpstr>
      <vt:lpstr>PowerPoint Presentation</vt:lpstr>
      <vt:lpstr>Static Properties</vt:lpstr>
      <vt:lpstr>Complete Class</vt:lpstr>
      <vt:lpstr>Modules</vt:lpstr>
      <vt:lpstr>Types of Modules</vt:lpstr>
      <vt:lpstr>Modules Demo</vt:lpstr>
      <vt:lpstr>Export Modules</vt:lpstr>
      <vt:lpstr>Import modules</vt:lpstr>
      <vt:lpstr>Another way of importing and exporting</vt:lpstr>
      <vt:lpstr>Module Loader</vt:lpstr>
      <vt:lpstr>Decorators</vt:lpstr>
      <vt:lpstr>Third Party Library</vt:lpstr>
      <vt:lpstr>Any Question ?</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Document</dc:title>
  <dc:creator>manojj2</dc:creator>
  <cp:lastModifiedBy>Microsoft Office User</cp:lastModifiedBy>
  <cp:revision>937</cp:revision>
  <dcterms:created xsi:type="dcterms:W3CDTF">2012-01-30T11:39:54Z</dcterms:created>
  <dcterms:modified xsi:type="dcterms:W3CDTF">2022-08-26T07:08:10Z</dcterms:modified>
</cp:coreProperties>
</file>