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0"/>
  </p:notesMasterIdLst>
  <p:sldIdLst>
    <p:sldId id="308" r:id="rId2"/>
    <p:sldId id="288" r:id="rId3"/>
    <p:sldId id="289" r:id="rId4"/>
    <p:sldId id="290" r:id="rId5"/>
    <p:sldId id="291" r:id="rId6"/>
    <p:sldId id="292" r:id="rId7"/>
    <p:sldId id="294" r:id="rId8"/>
    <p:sldId id="295" r:id="rId9"/>
    <p:sldId id="297" r:id="rId10"/>
    <p:sldId id="298" r:id="rId11"/>
    <p:sldId id="299" r:id="rId12"/>
    <p:sldId id="300" r:id="rId13"/>
    <p:sldId id="301" r:id="rId14"/>
    <p:sldId id="302" r:id="rId15"/>
    <p:sldId id="303" r:id="rId16"/>
    <p:sldId id="305" r:id="rId17"/>
    <p:sldId id="306" r:id="rId18"/>
    <p:sldId id="307" r:id="rId1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E9EDF4"/>
    <a:srgbClr val="D0D8E8"/>
    <a:srgbClr val="595959"/>
    <a:srgbClr val="376092"/>
    <a:srgbClr val="1F497D"/>
    <a:srgbClr val="4F81BD"/>
    <a:srgbClr val="BFBFBF"/>
    <a:srgbClr val="7F7F7F"/>
    <a:srgbClr val="A6A6A6"/>
    <a:srgbClr val="C2583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721" autoAdjust="0"/>
    <p:restoredTop sz="99332" autoAdjust="0"/>
  </p:normalViewPr>
  <p:slideViewPr>
    <p:cSldViewPr showGuides="1">
      <p:cViewPr varScale="1">
        <p:scale>
          <a:sx n="79" d="100"/>
          <a:sy n="79" d="100"/>
        </p:scale>
        <p:origin x="-756" y="-90"/>
      </p:cViewPr>
      <p:guideLst>
        <p:guide orient="horz" pos="4319"/>
        <p:guide orient="horz" pos="605"/>
        <p:guide orient="horz" pos="3875"/>
        <p:guide pos="6239"/>
        <p:guide pos="5951"/>
        <p:guide pos="32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11/12/2013</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201382"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3384550"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65000"/>
                    <a:lumOff val="35000"/>
                  </a:schemeClr>
                </a:solidFill>
              </a:rPr>
              <a:t>© EduPristine </a:t>
            </a:r>
            <a:r>
              <a:rPr lang="en-US" sz="1200" dirty="0" smtClean="0">
                <a:solidFill>
                  <a:schemeClr val="tx1">
                    <a:lumMod val="65000"/>
                    <a:lumOff val="35000"/>
                  </a:schemeClr>
                </a:solidFill>
              </a:rPr>
              <a:t>–</a:t>
            </a:r>
            <a:r>
              <a:rPr lang="en-US" sz="1200" b="1" dirty="0" smtClean="0">
                <a:solidFill>
                  <a:schemeClr val="tx1">
                    <a:lumMod val="65000"/>
                    <a:lumOff val="35000"/>
                  </a:schemeClr>
                </a:solidFill>
              </a:rPr>
              <a:t> </a:t>
            </a:r>
            <a:r>
              <a:rPr lang="en-US" sz="1200" dirty="0" smtClean="0">
                <a:solidFill>
                  <a:schemeClr val="tx1">
                    <a:lumMod val="65000"/>
                    <a:lumOff val="35000"/>
                  </a:schemeClr>
                </a:solidFill>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hank_You_Slide">
    <p:bg>
      <p:bgRef idx="1001">
        <a:schemeClr val="bg1"/>
      </p:bgRef>
    </p:bg>
    <p:spTree>
      <p:nvGrpSpPr>
        <p:cNvPr id="1" name=""/>
        <p:cNvGrpSpPr/>
        <p:nvPr/>
      </p:nvGrpSpPr>
      <p:grpSpPr>
        <a:xfrm>
          <a:off x="0" y="0"/>
          <a:ext cx="0" cy="0"/>
          <a:chOff x="0" y="0"/>
          <a:chExt cx="0" cy="0"/>
        </a:xfrm>
      </p:grpSpPr>
      <p:pic>
        <p:nvPicPr>
          <p:cNvPr id="15"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51476" y="970458"/>
            <a:ext cx="3606300" cy="2393231"/>
          </a:xfrm>
          <a:prstGeom prst="rect">
            <a:avLst/>
          </a:prstGeom>
          <a:noFill/>
          <a:ln w="9525">
            <a:noFill/>
            <a:miter lim="800000"/>
            <a:headEnd/>
            <a:tailEnd/>
          </a:ln>
        </p:spPr>
      </p:pic>
      <p:grpSp>
        <p:nvGrpSpPr>
          <p:cNvPr id="2" name="Group 4"/>
          <p:cNvGrpSpPr>
            <a:grpSpLocks/>
          </p:cNvGrpSpPr>
          <p:nvPr userDrawn="1"/>
        </p:nvGrpSpPr>
        <p:grpSpPr bwMode="auto">
          <a:xfrm>
            <a:off x="4193409" y="3265779"/>
            <a:ext cx="4561819" cy="97910"/>
            <a:chOff x="-76200" y="3048000"/>
            <a:chExt cx="4267200" cy="108268"/>
          </a:xfrm>
        </p:grpSpPr>
        <p:cxnSp>
          <p:nvCxnSpPr>
            <p:cNvPr id="17" name="Straight Connector 16"/>
            <p:cNvCxnSpPr/>
            <p:nvPr/>
          </p:nvCxnSpPr>
          <p:spPr bwMode="gray">
            <a:xfrm>
              <a:off x="-76200" y="3048000"/>
              <a:ext cx="4267200" cy="1593"/>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gray">
            <a:xfrm>
              <a:off x="-76200" y="3154676"/>
              <a:ext cx="4267200" cy="15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 name="TextBox 4"/>
          <p:cNvSpPr txBox="1">
            <a:spLocks/>
          </p:cNvSpPr>
          <p:nvPr userDrawn="1"/>
        </p:nvSpPr>
        <p:spPr bwMode="gray">
          <a:xfrm>
            <a:off x="3500042" y="6563910"/>
            <a:ext cx="2905917" cy="254067"/>
          </a:xfrm>
          <a:prstGeom prst="rect">
            <a:avLst/>
          </a:prstGeom>
          <a:noFill/>
        </p:spPr>
        <p:txBody>
          <a:bodyPr wrap="square" lIns="83969" tIns="41985" rIns="83969" bIns="4198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100" b="1" dirty="0" smtClean="0">
                <a:solidFill>
                  <a:schemeClr val="tx1">
                    <a:lumMod val="65000"/>
                    <a:lumOff val="35000"/>
                  </a:schemeClr>
                </a:solidFill>
              </a:rPr>
              <a:t>© EduPristine </a:t>
            </a:r>
            <a:r>
              <a:rPr lang="en-US" sz="1100" dirty="0" smtClean="0">
                <a:solidFill>
                  <a:schemeClr val="tx1">
                    <a:lumMod val="65000"/>
                    <a:lumOff val="35000"/>
                  </a:schemeClr>
                </a:solidFill>
              </a:rPr>
              <a:t>–</a:t>
            </a:r>
            <a:r>
              <a:rPr lang="en-US" sz="1100" b="1" dirty="0" smtClean="0">
                <a:solidFill>
                  <a:schemeClr val="tx1">
                    <a:lumMod val="65000"/>
                    <a:lumOff val="35000"/>
                  </a:schemeClr>
                </a:solidFill>
              </a:rPr>
              <a:t> </a:t>
            </a:r>
            <a:r>
              <a:rPr lang="en-US" sz="1100" dirty="0" smtClean="0">
                <a:solidFill>
                  <a:schemeClr val="tx1">
                    <a:lumMod val="65000"/>
                    <a:lumOff val="35000"/>
                  </a:schemeClr>
                </a:solidFill>
              </a:rPr>
              <a:t>www.edupristine.com</a:t>
            </a:r>
            <a:endParaRPr lang="en-US" sz="1100" b="1" dirty="0" smtClean="0">
              <a:solidFill>
                <a:schemeClr val="tx1">
                  <a:lumMod val="65000"/>
                  <a:lumOff val="35000"/>
                </a:schemeClr>
              </a:solidFill>
            </a:endParaRPr>
          </a:p>
        </p:txBody>
      </p:sp>
      <p:sp>
        <p:nvSpPr>
          <p:cNvPr id="10" name="TextBox 9"/>
          <p:cNvSpPr txBox="1"/>
          <p:nvPr userDrawn="1"/>
        </p:nvSpPr>
        <p:spPr>
          <a:xfrm>
            <a:off x="5154105" y="2645272"/>
            <a:ext cx="2463732" cy="654177"/>
          </a:xfrm>
          <a:prstGeom prst="rect">
            <a:avLst/>
          </a:prstGeom>
          <a:noFill/>
        </p:spPr>
        <p:txBody>
          <a:bodyPr wrap="none" lIns="83969" tIns="41985" rIns="83969" bIns="41985" rtlCol="0">
            <a:spAutoFit/>
          </a:bodyPr>
          <a:lstStyle/>
          <a:p>
            <a:r>
              <a:rPr lang="en-US" sz="3700" b="1" dirty="0" smtClean="0">
                <a:solidFill>
                  <a:schemeClr val="accent1">
                    <a:lumMod val="75000"/>
                  </a:schemeClr>
                </a:solidFill>
                <a:latin typeface="+mj-lt"/>
              </a:rPr>
              <a:t>Thank You !</a:t>
            </a:r>
            <a:endParaRPr lang="en-IN" sz="3700" b="1" dirty="0">
              <a:solidFill>
                <a:schemeClr val="accent1">
                  <a:lumMod val="75000"/>
                </a:schemeClr>
              </a:solidFill>
              <a:latin typeface="+mj-lt"/>
            </a:endParaRPr>
          </a:p>
        </p:txBody>
      </p:sp>
      <p:sp>
        <p:nvSpPr>
          <p:cNvPr id="9" name="Title 1"/>
          <p:cNvSpPr txBox="1">
            <a:spLocks/>
          </p:cNvSpPr>
          <p:nvPr userDrawn="1"/>
        </p:nvSpPr>
        <p:spPr bwMode="gray">
          <a:xfrm>
            <a:off x="4219237" y="5083927"/>
            <a:ext cx="4821890" cy="1349362"/>
          </a:xfrm>
          <a:prstGeom prst="rect">
            <a:avLst/>
          </a:prstGeom>
        </p:spPr>
        <p:txBody>
          <a:bodyPr vert="horz" lIns="0" tIns="41983" rIns="41983" bIns="41983" rtlCol="0" anchor="t" anchorCtr="0">
            <a:normAutofit/>
          </a:bodyPr>
          <a:lstStyle>
            <a:lvl1pPr algn="l">
              <a:defRPr sz="1600" b="0">
                <a:solidFill>
                  <a:schemeClr val="tx1">
                    <a:lumMod val="50000"/>
                    <a:lumOff val="50000"/>
                  </a:schemeClr>
                </a:solidFill>
              </a:defRPr>
            </a:lvl1pPr>
          </a:lstStyle>
          <a:p>
            <a:pPr marL="0" marR="0" lvl="0" indent="0" algn="l" defTabSz="839669" rtl="0" eaLnBrk="1" fontAlgn="auto" latinLnBrk="0" hangingPunct="1">
              <a:lnSpc>
                <a:spcPts val="2020"/>
              </a:lnSpc>
              <a:spcBef>
                <a:spcPct val="0"/>
              </a:spcBef>
              <a:spcAft>
                <a:spcPts val="0"/>
              </a:spcAft>
              <a:buClrTx/>
              <a:buSzTx/>
              <a:buFontTx/>
              <a:buNone/>
              <a:tabLst/>
              <a:defRPr/>
            </a:pPr>
            <a:endParaRPr kumimoji="0" lang="en-US" sz="1300" b="1" i="0" u="none" strike="noStrike" kern="1200" cap="none" spc="0" normalizeH="0" baseline="0" noProof="0" dirty="0" smtClean="0">
              <a:ln>
                <a:noFill/>
              </a:ln>
              <a:solidFill>
                <a:srgbClr val="376092"/>
              </a:solidFill>
              <a:effectLst/>
              <a:uLnTx/>
              <a:uFillTx/>
              <a:latin typeface="+mj-lt"/>
              <a:ea typeface="+mj-ea"/>
              <a:cs typeface="+mj-cs"/>
            </a:endParaRPr>
          </a:p>
          <a:p>
            <a:pPr marL="0" marR="0" lvl="0" indent="0" algn="l" defTabSz="839669" rtl="0" eaLnBrk="1" fontAlgn="auto" latinLnBrk="0" hangingPunct="1">
              <a:lnSpc>
                <a:spcPts val="2020"/>
              </a:lnSpc>
              <a:spcBef>
                <a:spcPct val="0"/>
              </a:spcBef>
              <a:spcAft>
                <a:spcPts val="0"/>
              </a:spcAft>
              <a:buClrTx/>
              <a:buSzTx/>
              <a:buFontTx/>
              <a:buNone/>
              <a:tabLst/>
              <a:defRPr/>
            </a:pPr>
            <a:r>
              <a:rPr kumimoji="0" lang="en-US" sz="1300" b="1" i="0" u="none" strike="noStrike" kern="1200" cap="none" spc="0" normalizeH="0" baseline="0" noProof="0" dirty="0" smtClean="0">
                <a:ln>
                  <a:noFill/>
                </a:ln>
                <a:solidFill>
                  <a:srgbClr val="376092"/>
                </a:solidFill>
                <a:effectLst/>
                <a:uLnTx/>
                <a:uFillTx/>
                <a:latin typeface="+mj-lt"/>
                <a:ea typeface="+mj-ea"/>
                <a:cs typeface="+mj-cs"/>
              </a:rPr>
              <a:t>help@edupristine.com</a:t>
            </a:r>
          </a:p>
          <a:p>
            <a:pPr marL="0" marR="0" lvl="0" indent="0" algn="l" defTabSz="839669" rtl="0" eaLnBrk="1" fontAlgn="auto" latinLnBrk="0" hangingPunct="1">
              <a:lnSpc>
                <a:spcPts val="2020"/>
              </a:lnSpc>
              <a:spcBef>
                <a:spcPct val="0"/>
              </a:spcBef>
              <a:spcAft>
                <a:spcPts val="0"/>
              </a:spcAft>
              <a:buClrTx/>
              <a:buSzTx/>
              <a:buFontTx/>
              <a:buNone/>
              <a:tabLst/>
              <a:defRPr/>
            </a:pPr>
            <a:r>
              <a:rPr kumimoji="0" lang="en-US" sz="1300" b="1" i="0" u="none" strike="noStrike" kern="1200" cap="none" spc="0" normalizeH="0" baseline="0" noProof="0" dirty="0" smtClean="0">
                <a:ln>
                  <a:noFill/>
                </a:ln>
                <a:solidFill>
                  <a:srgbClr val="376092"/>
                </a:solidFill>
                <a:effectLst/>
                <a:uLnTx/>
                <a:uFillTx/>
                <a:latin typeface="+mj-lt"/>
                <a:ea typeface="+mj-ea"/>
                <a:cs typeface="+mj-cs"/>
              </a:rPr>
              <a:t>www.edupristine.com</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3776" y="962025"/>
            <a:ext cx="8933688" cy="5172075"/>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49530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3555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495300" y="960120"/>
            <a:ext cx="57531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960120"/>
            <a:ext cx="30099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3"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3776" y="64008"/>
            <a:ext cx="7516368"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493776" y="962025"/>
            <a:ext cx="8929687" cy="5172075"/>
          </a:xfrm>
        </p:spPr>
        <p:txBody>
          <a:bodyPr/>
          <a:lstStyle>
            <a:lvl2pPr>
              <a:spcAft>
                <a:spcPts val="400"/>
              </a:spcAft>
              <a:buClr>
                <a:srgbClr val="376092"/>
              </a:buClr>
              <a:defRPr lang="en-US" sz="1700" kern="1200" dirty="0" smtClean="0">
                <a:solidFill>
                  <a:schemeClr val="tx1">
                    <a:lumMod val="50000"/>
                    <a:lumOff val="50000"/>
                  </a:schemeClr>
                </a:solidFill>
                <a:latin typeface="+mn-lt"/>
                <a:ea typeface="+mn-ea"/>
                <a:cs typeface="+mn-cs"/>
              </a:defRPr>
            </a:lvl2pPr>
            <a:lvl3pPr>
              <a:spcBef>
                <a:spcPts val="300"/>
              </a:spcBef>
              <a:defRPr lang="en-US" sz="1500" kern="1200" dirty="0" smtClean="0">
                <a:solidFill>
                  <a:schemeClr val="tx1">
                    <a:lumMod val="50000"/>
                    <a:lumOff val="50000"/>
                  </a:schemeClr>
                </a:solidFill>
                <a:latin typeface="+mn-lt"/>
                <a:ea typeface="+mn-ea"/>
                <a:cs typeface="+mn-cs"/>
              </a:defRPr>
            </a:lvl3pPr>
            <a:lvl4pPr>
              <a:spcBef>
                <a:spcPts val="200"/>
              </a:spcBef>
              <a:spcAft>
                <a:spcPts val="200"/>
              </a:spcAft>
              <a:defRPr lang="en-US" sz="1500" kern="1200" dirty="0" smtClean="0">
                <a:solidFill>
                  <a:schemeClr val="tx1">
                    <a:lumMod val="50000"/>
                    <a:lumOff val="50000"/>
                  </a:schemeClr>
                </a:solidFill>
                <a:latin typeface="+mn-lt"/>
                <a:ea typeface="+mn-ea"/>
                <a:cs typeface="+mn-cs"/>
              </a:defRPr>
            </a:lvl4pPr>
            <a:lvl5pPr>
              <a:spcBef>
                <a:spcPts val="200"/>
              </a:spcBef>
              <a:spcAft>
                <a:spcPts val="200"/>
              </a:spcAft>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600"/>
              </a:spcBef>
              <a:spcAft>
                <a:spcPts val="300"/>
              </a:spcAft>
              <a:buClr>
                <a:schemeClr val="accent6">
                  <a:lumMod val="75000"/>
                </a:schemeClr>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495300" y="962025"/>
            <a:ext cx="8933688" cy="517207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5300" y="62630"/>
            <a:ext cx="7513638"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95300" y="962025"/>
            <a:ext cx="8915400" cy="5172075"/>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userDrawn="1"/>
        </p:nvSpPr>
        <p:spPr bwMode="gray">
          <a:xfrm flipH="1">
            <a:off x="256858"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2136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2954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BA-Session-II</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5" r:id="rId8"/>
    <p:sldLayoutId id="2147483656" r:id="rId9"/>
    <p:sldLayoutId id="2147483662" r:id="rId10"/>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376092"/>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chemeClr val="tx1">
            <a:lumMod val="65000"/>
            <a:lumOff val="35000"/>
          </a:schemeClr>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lumMod val="75000"/>
          </a:schemeClr>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chemeClr val="accent1"/>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Market Basket Analysis Case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9</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smtClean="0"/>
              <a:t>35  {Prod1=C} =&gt; {Prod2=F} 0.088125  0.3440703 1.0175831</a:t>
            </a:r>
          </a:p>
          <a:p>
            <a:pPr>
              <a:spcBef>
                <a:spcPts val="300"/>
              </a:spcBef>
              <a:spcAft>
                <a:spcPts val="300"/>
              </a:spcAft>
            </a:pPr>
            <a:r>
              <a:rPr lang="en-US" sz="3600" dirty="0" smtClean="0"/>
              <a:t>36  {Prod2=F} =&gt; {Prod1=C} 0.088125  0.2606285 1.0175831</a:t>
            </a:r>
          </a:p>
          <a:p>
            <a:pPr>
              <a:spcBef>
                <a:spcPts val="300"/>
              </a:spcBef>
              <a:spcAft>
                <a:spcPts val="300"/>
              </a:spcAft>
            </a:pPr>
            <a:r>
              <a:rPr lang="en-US" sz="3600" dirty="0" smtClean="0"/>
              <a:t>37  {Prod1=C} =&gt; {Prod3=H} 0.124375  0.4856027 0.9895114</a:t>
            </a:r>
          </a:p>
          <a:p>
            <a:pPr>
              <a:spcBef>
                <a:spcPts val="300"/>
              </a:spcBef>
              <a:spcAft>
                <a:spcPts val="300"/>
              </a:spcAft>
            </a:pPr>
            <a:r>
              <a:rPr lang="en-US" sz="3600" dirty="0" smtClean="0"/>
              <a:t>38  {Prod3=H} =&gt; {Prod1=C} 0.124375  0.2534386 0.9895114</a:t>
            </a:r>
          </a:p>
          <a:p>
            <a:pPr>
              <a:spcBef>
                <a:spcPts val="300"/>
              </a:spcBef>
              <a:spcAft>
                <a:spcPts val="300"/>
              </a:spcAft>
            </a:pPr>
            <a:r>
              <a:rPr lang="en-US" sz="3600" dirty="0" smtClean="0"/>
              <a:t>39  {Prod1=C} =&gt; {Prod3=I} 0.131750  0.5143973 1.0101075</a:t>
            </a:r>
          </a:p>
          <a:p>
            <a:pPr>
              <a:spcBef>
                <a:spcPts val="300"/>
              </a:spcBef>
              <a:spcAft>
                <a:spcPts val="300"/>
              </a:spcAft>
            </a:pPr>
            <a:r>
              <a:rPr lang="en-US" sz="3600" dirty="0" smtClean="0"/>
              <a:t>40  {Prod3=I} =&gt; {Prod1=C} 0.131750  0.2587138 1.0101075</a:t>
            </a:r>
          </a:p>
          <a:p>
            <a:pPr>
              <a:spcBef>
                <a:spcPts val="300"/>
              </a:spcBef>
              <a:spcAft>
                <a:spcPts val="300"/>
              </a:spcAft>
            </a:pPr>
            <a:r>
              <a:rPr lang="en-US" sz="3600" dirty="0" smtClean="0"/>
              <a:t>41  {Prod2=E} =&gt; {Prod3=H} 0.155500  0.4719272 0.9616448</a:t>
            </a:r>
          </a:p>
          <a:p>
            <a:pPr>
              <a:spcBef>
                <a:spcPts val="300"/>
              </a:spcBef>
              <a:spcAft>
                <a:spcPts val="300"/>
              </a:spcAft>
            </a:pPr>
            <a:r>
              <a:rPr lang="en-US" sz="3600" dirty="0" smtClean="0"/>
              <a:t>42  {Prod3=H} =&gt; {Prod2=E} 0.155500  0.3168619 0.9616448</a:t>
            </a:r>
          </a:p>
          <a:p>
            <a:pPr>
              <a:spcBef>
                <a:spcPts val="300"/>
              </a:spcBef>
              <a:spcAft>
                <a:spcPts val="300"/>
              </a:spcAft>
            </a:pPr>
            <a:r>
              <a:rPr lang="en-US" sz="3600" dirty="0" smtClean="0"/>
              <a:t>43  {Prod2=E} =&gt; {Prod3=I} 0.174000  0.5280728 1.0369619</a:t>
            </a:r>
          </a:p>
          <a:p>
            <a:pPr>
              <a:spcBef>
                <a:spcPts val="300"/>
              </a:spcBef>
              <a:spcAft>
                <a:spcPts val="300"/>
              </a:spcAft>
            </a:pPr>
            <a:r>
              <a:rPr lang="en-US" sz="3600" dirty="0" smtClean="0"/>
              <a:t>44  {Prod3=I} =&gt; {Prod2=E} 0.174000  0.3416789 1.0369619</a:t>
            </a:r>
          </a:p>
          <a:p>
            <a:pPr>
              <a:spcBef>
                <a:spcPts val="300"/>
              </a:spcBef>
              <a:spcAft>
                <a:spcPts val="300"/>
              </a:spcAft>
            </a:pPr>
            <a:r>
              <a:rPr lang="en-US" sz="3600" dirty="0" smtClean="0"/>
              <a:t>45  {Prod2=G} =&gt; {Prod3=H} 0.162875  0.4900338 0.9985407</a:t>
            </a:r>
          </a:p>
          <a:p>
            <a:pPr>
              <a:spcBef>
                <a:spcPts val="300"/>
              </a:spcBef>
              <a:spcAft>
                <a:spcPts val="300"/>
              </a:spcAft>
            </a:pPr>
            <a:r>
              <a:rPr lang="en-US" sz="3600" dirty="0" smtClean="0"/>
              <a:t>46  {Prod3=H} =&gt; {Prod2=G} 0.162875  0.3318900 0.9985407</a:t>
            </a:r>
          </a:p>
          <a:p>
            <a:pPr>
              <a:spcBef>
                <a:spcPts val="300"/>
              </a:spcBef>
              <a:spcAft>
                <a:spcPts val="300"/>
              </a:spcAft>
            </a:pPr>
            <a:r>
              <a:rPr lang="en-US" sz="3600" dirty="0" smtClean="0"/>
              <a:t>47  {Prod2=G} =&gt; {Prod3=I} 0.169500  0.5099662 1.0014063</a:t>
            </a:r>
          </a:p>
          <a:p>
            <a:pPr>
              <a:spcBef>
                <a:spcPts val="300"/>
              </a:spcBef>
              <a:spcAft>
                <a:spcPts val="300"/>
              </a:spcAft>
            </a:pPr>
            <a:r>
              <a:rPr lang="en-US" sz="3600" dirty="0" smtClean="0"/>
              <a:t>48  {Prod3=I} =&gt; {Prod2=G} 0.169500  0.3328424 1.0014063</a:t>
            </a:r>
          </a:p>
          <a:p>
            <a:pPr>
              <a:spcBef>
                <a:spcPts val="300"/>
              </a:spcBef>
              <a:spcAft>
                <a:spcPts val="300"/>
              </a:spcAft>
            </a:pPr>
            <a:r>
              <a:rPr lang="en-US" sz="3600" dirty="0" smtClean="0"/>
              <a:t>49  {Prod2=F} =&gt; {Prod3=H} 0.172375  0.5097967 1.0388114</a:t>
            </a:r>
          </a:p>
          <a:p>
            <a:pPr>
              <a:spcBef>
                <a:spcPts val="300"/>
              </a:spcBef>
              <a:spcAft>
                <a:spcPts val="300"/>
              </a:spcAft>
            </a:pPr>
            <a:r>
              <a:rPr lang="en-US" sz="3600" dirty="0" smtClean="0"/>
              <a:t>50  {Prod3=H} =&gt; {Prod2=F} 0.172375  0.3512481 1.0388114</a:t>
            </a:r>
          </a:p>
          <a:p>
            <a:pPr>
              <a:spcBef>
                <a:spcPts val="300"/>
              </a:spcBef>
              <a:spcAft>
                <a:spcPts val="300"/>
              </a:spcAft>
            </a:pPr>
            <a:r>
              <a:rPr lang="en-US" sz="3600" dirty="0" smtClean="0"/>
              <a:t>51  {Prod2=F} =&gt; {Prod3=I} 0.165750  0.4902033 0.9625986</a:t>
            </a:r>
          </a:p>
          <a:p>
            <a:pPr>
              <a:spcBef>
                <a:spcPts val="300"/>
              </a:spcBef>
              <a:spcAft>
                <a:spcPts val="300"/>
              </a:spcAft>
            </a:pPr>
            <a:r>
              <a:rPr lang="en-US" sz="3600" dirty="0" smtClean="0"/>
              <a:t>52  {Prod3=I} =&gt; {Prod2=F} 0.165750  0.3254786 0.9625986</a:t>
            </a:r>
          </a:p>
          <a:p>
            <a:pPr>
              <a:spcBef>
                <a:spcPts val="300"/>
              </a:spcBef>
              <a:spcAft>
                <a:spcPts val="300"/>
              </a:spcAft>
            </a:pPr>
            <a:r>
              <a:rPr lang="en-US" sz="3600" dirty="0" smtClean="0"/>
              <a:t>53  {Prod1=A,                                     </a:t>
            </a:r>
          </a:p>
          <a:p>
            <a:pPr>
              <a:spcBef>
                <a:spcPts val="300"/>
              </a:spcBef>
              <a:spcAft>
                <a:spcPts val="300"/>
              </a:spcAft>
            </a:pPr>
            <a:r>
              <a:rPr lang="en-US" sz="3600" dirty="0" smtClean="0"/>
              <a:t>     Prod2=E} =&gt; {Prod3=H} 0.038750  0.4647676 0.9470558</a:t>
            </a:r>
          </a:p>
          <a:p>
            <a:pPr>
              <a:spcBef>
                <a:spcPts val="300"/>
              </a:spcBef>
              <a:spcAft>
                <a:spcPts val="300"/>
              </a:spcAft>
            </a:pPr>
            <a:r>
              <a:rPr lang="en-US" sz="3600" dirty="0" smtClean="0"/>
              <a:t>54  {Prod1=A,                                           </a:t>
            </a:r>
          </a:p>
          <a:p>
            <a:pPr>
              <a:spcBef>
                <a:spcPts val="300"/>
              </a:spcBef>
              <a:spcAft>
                <a:spcPts val="300"/>
              </a:spcAft>
            </a:pPr>
            <a:r>
              <a:rPr lang="en-US" sz="3600" dirty="0" smtClean="0"/>
              <a:t>     Prod3=H} =&gt; {Prod2=E} 0.038750  0.3225806 0.9790004</a:t>
            </a:r>
          </a:p>
          <a:p>
            <a:pPr>
              <a:spcBef>
                <a:spcPts val="300"/>
              </a:spcBef>
              <a:spcAft>
                <a:spcPts val="300"/>
              </a:spcAft>
            </a:pPr>
            <a:r>
              <a:rPr lang="en-US" sz="3600" dirty="0" smtClean="0"/>
              <a:t>55  {Prod2=E,                                           </a:t>
            </a:r>
          </a:p>
          <a:p>
            <a:pPr>
              <a:spcBef>
                <a:spcPts val="300"/>
              </a:spcBef>
              <a:spcAft>
                <a:spcPts val="300"/>
              </a:spcAft>
            </a:pPr>
            <a:r>
              <a:rPr lang="en-US" sz="3600" dirty="0" smtClean="0"/>
              <a:t>     Prod3=H} =&gt; {Prod1=A} 0.038750  0.2491961 1.0270835</a:t>
            </a:r>
          </a:p>
          <a:p>
            <a:pPr>
              <a:spcBef>
                <a:spcPts val="300"/>
              </a:spcBef>
              <a:spcAft>
                <a:spcPts val="300"/>
              </a:spcAft>
            </a:pPr>
            <a:r>
              <a:rPr lang="en-US" sz="3600" dirty="0" smtClean="0"/>
              <a:t>56  {Prod1=A,                                           </a:t>
            </a:r>
          </a:p>
          <a:p>
            <a:pPr>
              <a:spcBef>
                <a:spcPts val="300"/>
              </a:spcBef>
              <a:spcAft>
                <a:spcPts val="300"/>
              </a:spcAft>
            </a:pPr>
            <a:r>
              <a:rPr lang="en-US" sz="3600" dirty="0" smtClean="0"/>
              <a:t>     Prod2=E} =&gt; {Prod3=I} 0.044625  0.5352324 1.0510209</a:t>
            </a:r>
          </a:p>
          <a:p>
            <a:pPr>
              <a:spcBef>
                <a:spcPts val="300"/>
              </a:spcBef>
              <a:spcAft>
                <a:spcPts val="300"/>
              </a:spcAft>
            </a:pPr>
            <a:r>
              <a:rPr lang="en-US" sz="3600" dirty="0" smtClean="0"/>
              <a:t>57  {Prod1=A,                                           </a:t>
            </a:r>
          </a:p>
          <a:p>
            <a:pPr>
              <a:spcBef>
                <a:spcPts val="300"/>
              </a:spcBef>
              <a:spcAft>
                <a:spcPts val="300"/>
              </a:spcAft>
            </a:pPr>
            <a:r>
              <a:rPr lang="en-US" sz="3600" dirty="0" smtClean="0"/>
              <a:t>     Prod3=I} =&gt; {Prod2=E} 0.044625  0.3642857 1.1055712</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10</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smtClean="0"/>
              <a:t>58  {Prod2=E,                                           </a:t>
            </a:r>
          </a:p>
          <a:p>
            <a:pPr>
              <a:spcBef>
                <a:spcPts val="300"/>
              </a:spcBef>
              <a:spcAft>
                <a:spcPts val="300"/>
              </a:spcAft>
            </a:pPr>
            <a:r>
              <a:rPr lang="en-US" sz="3600" dirty="0" smtClean="0"/>
              <a:t>     Prod3=I} =&gt; {Prod1=A} 0.044625  0.2564655 1.0570449</a:t>
            </a:r>
          </a:p>
          <a:p>
            <a:pPr>
              <a:spcBef>
                <a:spcPts val="300"/>
              </a:spcBef>
              <a:spcAft>
                <a:spcPts val="300"/>
              </a:spcAft>
            </a:pPr>
            <a:r>
              <a:rPr lang="en-US" sz="3600" dirty="0" smtClean="0"/>
              <a:t>59  {Prod1=A,                                           </a:t>
            </a:r>
          </a:p>
          <a:p>
            <a:pPr>
              <a:spcBef>
                <a:spcPts val="300"/>
              </a:spcBef>
              <a:spcAft>
                <a:spcPts val="300"/>
              </a:spcAft>
            </a:pPr>
            <a:r>
              <a:rPr lang="en-US" sz="3600" dirty="0" smtClean="0"/>
              <a:t>     Prod2=G} =&gt; {Prod3=H} 0.040250  0.5103011 1.0398392</a:t>
            </a:r>
          </a:p>
          <a:p>
            <a:pPr>
              <a:spcBef>
                <a:spcPts val="300"/>
              </a:spcBef>
              <a:spcAft>
                <a:spcPts val="300"/>
              </a:spcAft>
            </a:pPr>
            <a:r>
              <a:rPr lang="en-US" sz="3600" dirty="0" smtClean="0"/>
              <a:t>60  {Prod1=A,                                           </a:t>
            </a:r>
          </a:p>
          <a:p>
            <a:pPr>
              <a:spcBef>
                <a:spcPts val="300"/>
              </a:spcBef>
              <a:spcAft>
                <a:spcPts val="300"/>
              </a:spcAft>
            </a:pPr>
            <a:r>
              <a:rPr lang="en-US" sz="3600" dirty="0" smtClean="0"/>
              <a:t>     Prod3=H} =&gt; {Prod2=G} 0.040250  0.3350676 1.0081012</a:t>
            </a:r>
          </a:p>
          <a:p>
            <a:pPr>
              <a:spcBef>
                <a:spcPts val="300"/>
              </a:spcBef>
              <a:spcAft>
                <a:spcPts val="300"/>
              </a:spcAft>
            </a:pPr>
            <a:r>
              <a:rPr lang="en-US" sz="3600" dirty="0" smtClean="0"/>
              <a:t>61  {Prod2=G,                                           </a:t>
            </a:r>
          </a:p>
          <a:p>
            <a:pPr>
              <a:spcBef>
                <a:spcPts val="300"/>
              </a:spcBef>
              <a:spcAft>
                <a:spcPts val="300"/>
              </a:spcAft>
            </a:pPr>
            <a:r>
              <a:rPr lang="en-US" sz="3600" dirty="0" smtClean="0"/>
              <a:t>     Prod3=H} =&gt; {Prod1=A} 0.040250  0.2471220 1.0185349</a:t>
            </a:r>
          </a:p>
          <a:p>
            <a:pPr>
              <a:spcBef>
                <a:spcPts val="300"/>
              </a:spcBef>
              <a:spcAft>
                <a:spcPts val="300"/>
              </a:spcAft>
            </a:pPr>
            <a:r>
              <a:rPr lang="en-US" sz="3600" dirty="0" smtClean="0"/>
              <a:t>62  {Prod1=A,                                           </a:t>
            </a:r>
          </a:p>
          <a:p>
            <a:pPr>
              <a:spcBef>
                <a:spcPts val="300"/>
              </a:spcBef>
              <a:spcAft>
                <a:spcPts val="300"/>
              </a:spcAft>
            </a:pPr>
            <a:r>
              <a:rPr lang="en-US" sz="3600" dirty="0" smtClean="0"/>
              <a:t>     Prod2=G} =&gt; {Prod3=I} 0.038625  0.4896989 0.9616080</a:t>
            </a:r>
          </a:p>
          <a:p>
            <a:pPr>
              <a:spcBef>
                <a:spcPts val="300"/>
              </a:spcBef>
              <a:spcAft>
                <a:spcPts val="300"/>
              </a:spcAft>
            </a:pPr>
            <a:r>
              <a:rPr lang="en-US" sz="3600" dirty="0" smtClean="0"/>
              <a:t>63  {Prod1=A,                                           </a:t>
            </a:r>
          </a:p>
          <a:p>
            <a:pPr>
              <a:spcBef>
                <a:spcPts val="300"/>
              </a:spcBef>
              <a:spcAft>
                <a:spcPts val="300"/>
              </a:spcAft>
            </a:pPr>
            <a:r>
              <a:rPr lang="en-US" sz="3600" dirty="0" smtClean="0"/>
              <a:t>     Prod3=I} =&gt; {Prod2=G} 0.038625  0.3153061 0.9486457</a:t>
            </a:r>
          </a:p>
          <a:p>
            <a:pPr>
              <a:spcBef>
                <a:spcPts val="300"/>
              </a:spcBef>
              <a:spcAft>
                <a:spcPts val="300"/>
              </a:spcAft>
            </a:pPr>
            <a:r>
              <a:rPr lang="en-US" sz="3600" dirty="0" smtClean="0"/>
              <a:t>64  {Prod2=G,                                           </a:t>
            </a:r>
          </a:p>
          <a:p>
            <a:pPr>
              <a:spcBef>
                <a:spcPts val="300"/>
              </a:spcBef>
              <a:spcAft>
                <a:spcPts val="300"/>
              </a:spcAft>
            </a:pPr>
            <a:r>
              <a:rPr lang="en-US" sz="3600" dirty="0" smtClean="0"/>
              <a:t>     Prod3=I} =&gt; {Prod1=A} 0.038625  0.2278761 0.9392112</a:t>
            </a:r>
          </a:p>
          <a:p>
            <a:pPr>
              <a:spcBef>
                <a:spcPts val="300"/>
              </a:spcBef>
              <a:spcAft>
                <a:spcPts val="300"/>
              </a:spcAft>
            </a:pPr>
            <a:r>
              <a:rPr lang="en-US" sz="3600" dirty="0" smtClean="0"/>
              <a:t>65  {Prod1=A,                                           </a:t>
            </a:r>
          </a:p>
          <a:p>
            <a:pPr>
              <a:spcBef>
                <a:spcPts val="300"/>
              </a:spcBef>
              <a:spcAft>
                <a:spcPts val="300"/>
              </a:spcAft>
            </a:pPr>
            <a:r>
              <a:rPr lang="en-US" sz="3600" dirty="0" smtClean="0"/>
              <a:t>     Prod2=F} =&gt; {Prod3=H} 0.041125  0.5116641 1.0426166</a:t>
            </a:r>
          </a:p>
          <a:p>
            <a:pPr>
              <a:spcBef>
                <a:spcPts val="300"/>
              </a:spcBef>
              <a:spcAft>
                <a:spcPts val="300"/>
              </a:spcAft>
            </a:pPr>
            <a:r>
              <a:rPr lang="en-US" sz="3600" dirty="0" smtClean="0"/>
              <a:t>66  {Prod1=A,                                           </a:t>
            </a:r>
          </a:p>
          <a:p>
            <a:pPr>
              <a:spcBef>
                <a:spcPts val="300"/>
              </a:spcBef>
              <a:spcAft>
                <a:spcPts val="300"/>
              </a:spcAft>
            </a:pPr>
            <a:r>
              <a:rPr lang="en-US" sz="3600" dirty="0" smtClean="0"/>
              <a:t>     Prod3=H} =&gt; {Prod2=F} 0.041125  0.3423517 1.0125005</a:t>
            </a:r>
          </a:p>
          <a:p>
            <a:pPr>
              <a:spcBef>
                <a:spcPts val="300"/>
              </a:spcBef>
              <a:spcAft>
                <a:spcPts val="300"/>
              </a:spcAft>
            </a:pPr>
            <a:r>
              <a:rPr lang="en-US" sz="3600" dirty="0" smtClean="0"/>
              <a:t>67  {Prod2=F,                                           </a:t>
            </a:r>
          </a:p>
          <a:p>
            <a:pPr>
              <a:spcBef>
                <a:spcPts val="300"/>
              </a:spcBef>
              <a:spcAft>
                <a:spcPts val="300"/>
              </a:spcAft>
            </a:pPr>
            <a:r>
              <a:rPr lang="en-US" sz="3600" dirty="0" smtClean="0"/>
              <a:t>     Prod3=H} =&gt; {Prod1=A} 0.041125  0.2385787 0.9833227</a:t>
            </a:r>
          </a:p>
          <a:p>
            <a:pPr>
              <a:spcBef>
                <a:spcPts val="300"/>
              </a:spcBef>
              <a:spcAft>
                <a:spcPts val="300"/>
              </a:spcAft>
            </a:pPr>
            <a:r>
              <a:rPr lang="en-US" sz="3600" dirty="0" smtClean="0"/>
              <a:t>68  {Prod1=A,                                           </a:t>
            </a:r>
          </a:p>
          <a:p>
            <a:pPr>
              <a:spcBef>
                <a:spcPts val="300"/>
              </a:spcBef>
              <a:spcAft>
                <a:spcPts val="300"/>
              </a:spcAft>
            </a:pPr>
            <a:r>
              <a:rPr lang="en-US" sz="3600" dirty="0" smtClean="0"/>
              <a:t>     Prod2=F} =&gt; {Prod3=I} 0.039250  0.4883359 0.9589316</a:t>
            </a:r>
          </a:p>
          <a:p>
            <a:pPr>
              <a:spcBef>
                <a:spcPts val="300"/>
              </a:spcBef>
              <a:spcAft>
                <a:spcPts val="300"/>
              </a:spcAft>
            </a:pPr>
            <a:r>
              <a:rPr lang="en-US" sz="3600" dirty="0" smtClean="0"/>
              <a:t>69  {Prod1=A,                                           </a:t>
            </a:r>
          </a:p>
          <a:p>
            <a:pPr>
              <a:spcBef>
                <a:spcPts val="300"/>
              </a:spcBef>
              <a:spcAft>
                <a:spcPts val="300"/>
              </a:spcAft>
            </a:pPr>
            <a:r>
              <a:rPr lang="en-US" sz="3600" dirty="0" smtClean="0"/>
              <a:t>     Prod3=I} =&gt; {Prod2=F} 0.039250  0.3204082 0.9476027</a:t>
            </a:r>
          </a:p>
          <a:p>
            <a:pPr>
              <a:spcBef>
                <a:spcPts val="300"/>
              </a:spcBef>
              <a:spcAft>
                <a:spcPts val="300"/>
              </a:spcAft>
            </a:pPr>
            <a:r>
              <a:rPr lang="en-US" sz="3600" dirty="0" smtClean="0"/>
              <a:t>70  {Prod2=F,                                           </a:t>
            </a:r>
          </a:p>
          <a:p>
            <a:pPr>
              <a:spcBef>
                <a:spcPts val="300"/>
              </a:spcBef>
              <a:spcAft>
                <a:spcPts val="300"/>
              </a:spcAft>
            </a:pPr>
            <a:r>
              <a:rPr lang="en-US" sz="3600" dirty="0" smtClean="0"/>
              <a:t>     Prod3=I} =&gt; {Prod1=A} 0.039250  0.2368024 0.9760017</a:t>
            </a:r>
          </a:p>
          <a:p>
            <a:pPr>
              <a:spcBef>
                <a:spcPts val="300"/>
              </a:spcBef>
              <a:spcAft>
                <a:spcPts val="300"/>
              </a:spcAft>
            </a:pPr>
            <a:r>
              <a:rPr lang="en-US" sz="3600" dirty="0" smtClean="0"/>
              <a:t>71  {Prod1=D,                                           </a:t>
            </a:r>
          </a:p>
          <a:p>
            <a:pPr>
              <a:spcBef>
                <a:spcPts val="300"/>
              </a:spcBef>
              <a:spcAft>
                <a:spcPts val="300"/>
              </a:spcAft>
            </a:pPr>
            <a:r>
              <a:rPr lang="en-US" sz="3600" dirty="0" smtClean="0"/>
              <a:t>     Prod2=E} =&gt; {Prod3=H} 0.035625  0.4545455 0.9262261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11</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smtClean="0"/>
              <a:t>72  {Prod1=D,                                           </a:t>
            </a:r>
          </a:p>
          <a:p>
            <a:pPr>
              <a:spcBef>
                <a:spcPts val="300"/>
              </a:spcBef>
              <a:spcAft>
                <a:spcPts val="300"/>
              </a:spcAft>
            </a:pPr>
            <a:r>
              <a:rPr lang="en-US" sz="3600" dirty="0" smtClean="0"/>
              <a:t>     Prod3=H} =&gt; {Prod2=E} 0.035625  0.2978056 0.9038108</a:t>
            </a:r>
          </a:p>
          <a:p>
            <a:pPr>
              <a:spcBef>
                <a:spcPts val="300"/>
              </a:spcBef>
              <a:spcAft>
                <a:spcPts val="300"/>
              </a:spcAft>
            </a:pPr>
            <a:r>
              <a:rPr lang="en-US" sz="3600" dirty="0" smtClean="0"/>
              <a:t>73  {Prod2=E,                                           </a:t>
            </a:r>
          </a:p>
          <a:p>
            <a:pPr>
              <a:spcBef>
                <a:spcPts val="300"/>
              </a:spcBef>
              <a:spcAft>
                <a:spcPts val="300"/>
              </a:spcAft>
            </a:pPr>
            <a:r>
              <a:rPr lang="en-US" sz="3600" dirty="0" smtClean="0"/>
              <a:t>     Prod3=H} =&gt; {Prod1=D} 0.035625  0.2290997 0.9303540</a:t>
            </a:r>
          </a:p>
          <a:p>
            <a:pPr>
              <a:spcBef>
                <a:spcPts val="300"/>
              </a:spcBef>
              <a:spcAft>
                <a:spcPts val="300"/>
              </a:spcAft>
            </a:pPr>
            <a:r>
              <a:rPr lang="en-US" sz="3600" dirty="0" smtClean="0"/>
              <a:t>74  {Prod1=D,                                           </a:t>
            </a:r>
          </a:p>
          <a:p>
            <a:pPr>
              <a:spcBef>
                <a:spcPts val="300"/>
              </a:spcBef>
              <a:spcAft>
                <a:spcPts val="300"/>
              </a:spcAft>
            </a:pPr>
            <a:r>
              <a:rPr lang="en-US" sz="3600" dirty="0" smtClean="0"/>
              <a:t>     Prod2=E} =&gt; {Prod3=I} 0.042750  0.5454545 1.0710939</a:t>
            </a:r>
          </a:p>
          <a:p>
            <a:pPr>
              <a:spcBef>
                <a:spcPts val="300"/>
              </a:spcBef>
              <a:spcAft>
                <a:spcPts val="300"/>
              </a:spcAft>
            </a:pPr>
            <a:r>
              <a:rPr lang="en-US" sz="3600" dirty="0" smtClean="0"/>
              <a:t>75  {Prod1=D,                                           </a:t>
            </a:r>
          </a:p>
          <a:p>
            <a:pPr>
              <a:spcBef>
                <a:spcPts val="300"/>
              </a:spcBef>
              <a:spcAft>
                <a:spcPts val="300"/>
              </a:spcAft>
            </a:pPr>
            <a:r>
              <a:rPr lang="en-US" sz="3600" dirty="0" smtClean="0"/>
              <a:t>     Prod3=I} =&gt; {Prod2=E} 0.042750  0.3376111 1.0246163</a:t>
            </a:r>
          </a:p>
          <a:p>
            <a:pPr>
              <a:spcBef>
                <a:spcPts val="300"/>
              </a:spcBef>
              <a:spcAft>
                <a:spcPts val="300"/>
              </a:spcAft>
            </a:pPr>
            <a:r>
              <a:rPr lang="en-US" sz="3600" dirty="0" smtClean="0"/>
              <a:t>76  {Prod2=E,                                           </a:t>
            </a:r>
          </a:p>
          <a:p>
            <a:pPr>
              <a:spcBef>
                <a:spcPts val="300"/>
              </a:spcBef>
              <a:spcAft>
                <a:spcPts val="300"/>
              </a:spcAft>
            </a:pPr>
            <a:r>
              <a:rPr lang="en-US" sz="3600" dirty="0" smtClean="0"/>
              <a:t>     Prod3=I} =&gt; {Prod1=D} 0.042750  0.2456897 0.9977245</a:t>
            </a:r>
          </a:p>
          <a:p>
            <a:pPr>
              <a:spcBef>
                <a:spcPts val="300"/>
              </a:spcBef>
              <a:spcAft>
                <a:spcPts val="300"/>
              </a:spcAft>
            </a:pPr>
            <a:r>
              <a:rPr lang="en-US" sz="3600" dirty="0" smtClean="0"/>
              <a:t>77  {Prod1=D,                                           </a:t>
            </a:r>
          </a:p>
          <a:p>
            <a:pPr>
              <a:spcBef>
                <a:spcPts val="300"/>
              </a:spcBef>
              <a:spcAft>
                <a:spcPts val="300"/>
              </a:spcAft>
            </a:pPr>
            <a:r>
              <a:rPr lang="en-US" sz="3600" dirty="0" smtClean="0"/>
              <a:t>     Prod2=G} =&gt; {Prod3=H} 0.040750  0.5038640 1.0267223</a:t>
            </a:r>
          </a:p>
          <a:p>
            <a:pPr>
              <a:spcBef>
                <a:spcPts val="300"/>
              </a:spcBef>
              <a:spcAft>
                <a:spcPts val="300"/>
              </a:spcAft>
            </a:pPr>
            <a:r>
              <a:rPr lang="en-US" sz="3600" dirty="0" smtClean="0"/>
              <a:t>78  {Prod1=D,                                           </a:t>
            </a:r>
          </a:p>
          <a:p>
            <a:pPr>
              <a:spcBef>
                <a:spcPts val="300"/>
              </a:spcBef>
              <a:spcAft>
                <a:spcPts val="300"/>
              </a:spcAft>
            </a:pPr>
            <a:r>
              <a:rPr lang="en-US" sz="3600" dirty="0" smtClean="0"/>
              <a:t>     Prod3=H} =&gt; {Prod2=G} 0.040750  0.3406479 1.0248901</a:t>
            </a:r>
          </a:p>
          <a:p>
            <a:pPr>
              <a:spcBef>
                <a:spcPts val="300"/>
              </a:spcBef>
              <a:spcAft>
                <a:spcPts val="300"/>
              </a:spcAft>
            </a:pPr>
            <a:r>
              <a:rPr lang="en-US" sz="3600" dirty="0" smtClean="0"/>
              <a:t>79  {Prod2=G,                                           </a:t>
            </a:r>
          </a:p>
          <a:p>
            <a:pPr>
              <a:spcBef>
                <a:spcPts val="300"/>
              </a:spcBef>
              <a:spcAft>
                <a:spcPts val="300"/>
              </a:spcAft>
            </a:pPr>
            <a:r>
              <a:rPr lang="en-US" sz="3600" dirty="0" smtClean="0"/>
              <a:t>     Prod3=H} =&gt; {Prod1=D} 0.040750  0.2501919 1.0160076</a:t>
            </a:r>
          </a:p>
          <a:p>
            <a:pPr>
              <a:spcBef>
                <a:spcPts val="300"/>
              </a:spcBef>
              <a:spcAft>
                <a:spcPts val="300"/>
              </a:spcAft>
            </a:pPr>
            <a:r>
              <a:rPr lang="en-US" sz="3600" dirty="0" smtClean="0"/>
              <a:t>80  {Prod1=D,                                           </a:t>
            </a:r>
          </a:p>
          <a:p>
            <a:pPr>
              <a:spcBef>
                <a:spcPts val="300"/>
              </a:spcBef>
              <a:spcAft>
                <a:spcPts val="300"/>
              </a:spcAft>
            </a:pPr>
            <a:r>
              <a:rPr lang="en-US" sz="3600" dirty="0" smtClean="0"/>
              <a:t>     Prod2=G} =&gt; {Prod3=I} 0.040125  0.4961360 0.9742484</a:t>
            </a:r>
          </a:p>
          <a:p>
            <a:pPr>
              <a:spcBef>
                <a:spcPts val="300"/>
              </a:spcBef>
              <a:spcAft>
                <a:spcPts val="300"/>
              </a:spcAft>
            </a:pPr>
            <a:r>
              <a:rPr lang="en-US" sz="3600" dirty="0" smtClean="0"/>
              <a:t>81  {Prod1=D,                                           </a:t>
            </a:r>
          </a:p>
          <a:p>
            <a:pPr>
              <a:spcBef>
                <a:spcPts val="300"/>
              </a:spcBef>
              <a:spcAft>
                <a:spcPts val="300"/>
              </a:spcAft>
            </a:pPr>
            <a:r>
              <a:rPr lang="en-US" sz="3600" dirty="0" smtClean="0"/>
              <a:t>     Prod3=I} =&gt; {Prod2=G} 0.040125  0.3168806 0.9533826</a:t>
            </a:r>
          </a:p>
          <a:p>
            <a:pPr>
              <a:spcBef>
                <a:spcPts val="300"/>
              </a:spcBef>
              <a:spcAft>
                <a:spcPts val="300"/>
              </a:spcAft>
            </a:pPr>
            <a:r>
              <a:rPr lang="en-US" sz="3600" dirty="0" smtClean="0"/>
              <a:t>82  {Prod2=G,                                           </a:t>
            </a:r>
          </a:p>
          <a:p>
            <a:pPr>
              <a:spcBef>
                <a:spcPts val="300"/>
              </a:spcBef>
              <a:spcAft>
                <a:spcPts val="300"/>
              </a:spcAft>
            </a:pPr>
            <a:r>
              <a:rPr lang="en-US" sz="3600" dirty="0" smtClean="0"/>
              <a:t>     Prod3=I} =&gt; {Prod1=D} 0.040125  0.2367257 0.9613225</a:t>
            </a:r>
          </a:p>
          <a:p>
            <a:pPr>
              <a:spcBef>
                <a:spcPts val="300"/>
              </a:spcBef>
              <a:spcAft>
                <a:spcPts val="300"/>
              </a:spcAft>
            </a:pPr>
            <a:r>
              <a:rPr lang="en-US" sz="3600" dirty="0" smtClean="0"/>
              <a:t>83  {Prod1=D,                                           </a:t>
            </a:r>
          </a:p>
          <a:p>
            <a:pPr>
              <a:spcBef>
                <a:spcPts val="300"/>
              </a:spcBef>
              <a:spcAft>
                <a:spcPts val="300"/>
              </a:spcAft>
            </a:pPr>
            <a:r>
              <a:rPr lang="en-US" sz="3600" dirty="0" smtClean="0"/>
              <a:t>     Prod2=F} =&gt; {Prod3=H} 0.043250  0.4971264 1.0129932</a:t>
            </a:r>
          </a:p>
          <a:p>
            <a:pPr>
              <a:spcBef>
                <a:spcPts val="300"/>
              </a:spcBef>
              <a:spcAft>
                <a:spcPts val="300"/>
              </a:spcAft>
            </a:pPr>
            <a:r>
              <a:rPr lang="en-US" sz="3600" dirty="0" smtClean="0"/>
              <a:t>84  {Prod1=D,                                           </a:t>
            </a:r>
          </a:p>
          <a:p>
            <a:pPr>
              <a:spcBef>
                <a:spcPts val="300"/>
              </a:spcBef>
              <a:spcAft>
                <a:spcPts val="300"/>
              </a:spcAft>
            </a:pPr>
            <a:r>
              <a:rPr lang="en-US" sz="3600" dirty="0" smtClean="0"/>
              <a:t>     Prod3=H} =&gt; {Prod2=F} 0.043250  0.3615465 1.0692688</a:t>
            </a:r>
          </a:p>
          <a:p>
            <a:pPr>
              <a:spcBef>
                <a:spcPts val="300"/>
              </a:spcBef>
              <a:spcAft>
                <a:spcPts val="300"/>
              </a:spcAft>
            </a:pPr>
            <a:r>
              <a:rPr lang="en-US" sz="3600" dirty="0" smtClean="0"/>
              <a:t>85  {Prod2=F,                                           </a:t>
            </a:r>
          </a:p>
          <a:p>
            <a:pPr>
              <a:spcBef>
                <a:spcPts val="300"/>
              </a:spcBef>
              <a:spcAft>
                <a:spcPts val="300"/>
              </a:spcAft>
            </a:pPr>
            <a:r>
              <a:rPr lang="en-US" sz="3600" dirty="0" smtClean="0"/>
              <a:t>     Prod3=H} =&gt; {Prod1=D} 0.043250  0.2509065 1.0189095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12</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smtClean="0"/>
              <a:t>86  {Prod1=D,                                           </a:t>
            </a:r>
          </a:p>
          <a:p>
            <a:pPr>
              <a:spcBef>
                <a:spcPts val="300"/>
              </a:spcBef>
              <a:spcAft>
                <a:spcPts val="300"/>
              </a:spcAft>
            </a:pPr>
            <a:r>
              <a:rPr lang="en-US" sz="3600" dirty="0" smtClean="0"/>
              <a:t>     Prod2=F} =&gt; {Prod3=I} 0.043750  0.5028736 0.9874788</a:t>
            </a:r>
          </a:p>
          <a:p>
            <a:pPr>
              <a:spcBef>
                <a:spcPts val="300"/>
              </a:spcBef>
              <a:spcAft>
                <a:spcPts val="300"/>
              </a:spcAft>
            </a:pPr>
            <a:r>
              <a:rPr lang="en-US" sz="3600" dirty="0" smtClean="0"/>
              <a:t>87  {Prod1=D,                                           </a:t>
            </a:r>
          </a:p>
          <a:p>
            <a:pPr>
              <a:spcBef>
                <a:spcPts val="300"/>
              </a:spcBef>
              <a:spcAft>
                <a:spcPts val="300"/>
              </a:spcAft>
            </a:pPr>
            <a:r>
              <a:rPr lang="en-US" sz="3600" dirty="0" smtClean="0"/>
              <a:t>     Prod3=I} =&gt; {Prod2=F} 0.043750  0.3455084 1.0218363</a:t>
            </a:r>
          </a:p>
          <a:p>
            <a:pPr>
              <a:spcBef>
                <a:spcPts val="300"/>
              </a:spcBef>
              <a:spcAft>
                <a:spcPts val="300"/>
              </a:spcAft>
            </a:pPr>
            <a:r>
              <a:rPr lang="en-US" sz="3600" dirty="0" smtClean="0"/>
              <a:t>88  {Prod2=F,                                           </a:t>
            </a:r>
          </a:p>
          <a:p>
            <a:pPr>
              <a:spcBef>
                <a:spcPts val="300"/>
              </a:spcBef>
              <a:spcAft>
                <a:spcPts val="300"/>
              </a:spcAft>
            </a:pPr>
            <a:r>
              <a:rPr lang="en-US" sz="3600" dirty="0" smtClean="0"/>
              <a:t>     Prod3=I} =&gt; {Prod1=D} 0.043750  0.2639517 1.0718852</a:t>
            </a:r>
          </a:p>
          <a:p>
            <a:pPr>
              <a:spcBef>
                <a:spcPts val="300"/>
              </a:spcBef>
              <a:spcAft>
                <a:spcPts val="300"/>
              </a:spcAft>
            </a:pPr>
            <a:r>
              <a:rPr lang="en-US" sz="3600" dirty="0" smtClean="0"/>
              <a:t>89  {Prod1=B,                                           </a:t>
            </a:r>
          </a:p>
          <a:p>
            <a:pPr>
              <a:spcBef>
                <a:spcPts val="300"/>
              </a:spcBef>
              <a:spcAft>
                <a:spcPts val="300"/>
              </a:spcAft>
            </a:pPr>
            <a:r>
              <a:rPr lang="en-US" sz="3600" dirty="0" smtClean="0"/>
              <a:t>     Prod2=E} =&gt; {Prod3=H} 0.041375  0.4783237 0.9746790</a:t>
            </a:r>
          </a:p>
          <a:p>
            <a:pPr>
              <a:spcBef>
                <a:spcPts val="300"/>
              </a:spcBef>
              <a:spcAft>
                <a:spcPts val="300"/>
              </a:spcAft>
            </a:pPr>
            <a:r>
              <a:rPr lang="en-US" sz="3600" dirty="0" smtClean="0"/>
              <a:t>90  {Prod1=B,                                           </a:t>
            </a:r>
          </a:p>
          <a:p>
            <a:pPr>
              <a:spcBef>
                <a:spcPts val="300"/>
              </a:spcBef>
              <a:spcAft>
                <a:spcPts val="300"/>
              </a:spcAft>
            </a:pPr>
            <a:r>
              <a:rPr lang="en-US" sz="3600" dirty="0" smtClean="0"/>
              <a:t>     Prod3=H} =&gt; {Prod2=E} 0.041375  0.3267522 0.9916608</a:t>
            </a:r>
          </a:p>
          <a:p>
            <a:pPr>
              <a:spcBef>
                <a:spcPts val="300"/>
              </a:spcBef>
              <a:spcAft>
                <a:spcPts val="300"/>
              </a:spcAft>
            </a:pPr>
            <a:r>
              <a:rPr lang="en-US" sz="3600" dirty="0" smtClean="0"/>
              <a:t>91  {Prod2=E,                                           </a:t>
            </a:r>
          </a:p>
          <a:p>
            <a:pPr>
              <a:spcBef>
                <a:spcPts val="300"/>
              </a:spcBef>
              <a:spcAft>
                <a:spcPts val="300"/>
              </a:spcAft>
            </a:pPr>
            <a:r>
              <a:rPr lang="en-US" sz="3600" dirty="0" smtClean="0"/>
              <a:t>     Prod3=H} =&gt; {Prod1=B} 0.041375  0.2660772 1.0434399</a:t>
            </a:r>
          </a:p>
          <a:p>
            <a:pPr>
              <a:spcBef>
                <a:spcPts val="300"/>
              </a:spcBef>
              <a:spcAft>
                <a:spcPts val="300"/>
              </a:spcAft>
            </a:pPr>
            <a:r>
              <a:rPr lang="en-US" sz="3600" dirty="0" smtClean="0"/>
              <a:t>92  {Prod1=B,                                           </a:t>
            </a:r>
          </a:p>
          <a:p>
            <a:pPr>
              <a:spcBef>
                <a:spcPts val="300"/>
              </a:spcBef>
              <a:spcAft>
                <a:spcPts val="300"/>
              </a:spcAft>
            </a:pPr>
            <a:r>
              <a:rPr lang="en-US" sz="3600" dirty="0" smtClean="0"/>
              <a:t>     Prod2=E} =&gt; {Prod3=I} 0.045125  0.5216763 1.0244012</a:t>
            </a:r>
          </a:p>
          <a:p>
            <a:pPr>
              <a:spcBef>
                <a:spcPts val="300"/>
              </a:spcBef>
              <a:spcAft>
                <a:spcPts val="300"/>
              </a:spcAft>
            </a:pPr>
            <a:r>
              <a:rPr lang="en-US" sz="3600" dirty="0" smtClean="0"/>
              <a:t>93  {Prod1=B,                                           </a:t>
            </a:r>
          </a:p>
          <a:p>
            <a:pPr>
              <a:spcBef>
                <a:spcPts val="300"/>
              </a:spcBef>
              <a:spcAft>
                <a:spcPts val="300"/>
              </a:spcAft>
            </a:pPr>
            <a:r>
              <a:rPr lang="en-US" sz="3600" dirty="0" smtClean="0"/>
              <a:t>     Prod3=I} =&gt; {Prod2=E} 0.045125  0.3515093 1.0667959</a:t>
            </a:r>
          </a:p>
          <a:p>
            <a:pPr>
              <a:spcBef>
                <a:spcPts val="300"/>
              </a:spcBef>
              <a:spcAft>
                <a:spcPts val="300"/>
              </a:spcAft>
            </a:pPr>
            <a:r>
              <a:rPr lang="en-US" sz="3600" dirty="0" smtClean="0"/>
              <a:t>94  {Prod2=E,                                           </a:t>
            </a:r>
          </a:p>
          <a:p>
            <a:pPr>
              <a:spcBef>
                <a:spcPts val="300"/>
              </a:spcBef>
              <a:spcAft>
                <a:spcPts val="300"/>
              </a:spcAft>
            </a:pPr>
            <a:r>
              <a:rPr lang="en-US" sz="3600" dirty="0" smtClean="0"/>
              <a:t>     Prod3=I} =&gt; {Prod1=B} 0.045125  0.2593391 1.0170160</a:t>
            </a:r>
          </a:p>
          <a:p>
            <a:pPr>
              <a:spcBef>
                <a:spcPts val="300"/>
              </a:spcBef>
              <a:spcAft>
                <a:spcPts val="300"/>
              </a:spcAft>
            </a:pPr>
            <a:r>
              <a:rPr lang="en-US" sz="3600" dirty="0" smtClean="0"/>
              <a:t>95  {Prod1=B,                                           </a:t>
            </a:r>
          </a:p>
          <a:p>
            <a:pPr>
              <a:spcBef>
                <a:spcPts val="300"/>
              </a:spcBef>
              <a:spcAft>
                <a:spcPts val="300"/>
              </a:spcAft>
            </a:pPr>
            <a:r>
              <a:rPr lang="en-US" sz="3600" dirty="0" smtClean="0"/>
              <a:t>     Prod2=G} =&gt; {Prod3=H} 0.041500  0.4832606 0.9847388</a:t>
            </a:r>
          </a:p>
          <a:p>
            <a:pPr>
              <a:spcBef>
                <a:spcPts val="300"/>
              </a:spcBef>
              <a:spcAft>
                <a:spcPts val="300"/>
              </a:spcAft>
            </a:pPr>
            <a:r>
              <a:rPr lang="en-US" sz="3600" dirty="0" smtClean="0"/>
              <a:t>96  {Prod1=B,                                           </a:t>
            </a:r>
          </a:p>
          <a:p>
            <a:pPr>
              <a:spcBef>
                <a:spcPts val="300"/>
              </a:spcBef>
              <a:spcAft>
                <a:spcPts val="300"/>
              </a:spcAft>
            </a:pPr>
            <a:r>
              <a:rPr lang="en-US" sz="3600" dirty="0" smtClean="0"/>
              <a:t>     Prod3=H} =&gt; {Prod2=G} 0.041500  0.3277394 0.9860531</a:t>
            </a:r>
          </a:p>
          <a:p>
            <a:pPr>
              <a:spcBef>
                <a:spcPts val="300"/>
              </a:spcBef>
              <a:spcAft>
                <a:spcPts val="300"/>
              </a:spcAft>
            </a:pPr>
            <a:r>
              <a:rPr lang="en-US" sz="3600" dirty="0" smtClean="0"/>
              <a:t>97  {Prod2=G,                                           </a:t>
            </a:r>
          </a:p>
          <a:p>
            <a:pPr>
              <a:spcBef>
                <a:spcPts val="300"/>
              </a:spcBef>
              <a:spcAft>
                <a:spcPts val="300"/>
              </a:spcAft>
            </a:pPr>
            <a:r>
              <a:rPr lang="en-US" sz="3600" dirty="0" smtClean="0"/>
              <a:t>     Prod3=H} =&gt; {Prod1=B} 0.041500  0.2547966 0.9992024</a:t>
            </a:r>
          </a:p>
          <a:p>
            <a:pPr>
              <a:spcBef>
                <a:spcPts val="300"/>
              </a:spcBef>
              <a:spcAft>
                <a:spcPts val="300"/>
              </a:spcAft>
            </a:pPr>
            <a:r>
              <a:rPr lang="en-US" sz="3600" dirty="0" smtClean="0"/>
              <a:t>98  {Prod1=B,                                           </a:t>
            </a:r>
          </a:p>
          <a:p>
            <a:pPr>
              <a:spcBef>
                <a:spcPts val="300"/>
              </a:spcBef>
              <a:spcAft>
                <a:spcPts val="300"/>
              </a:spcAft>
            </a:pPr>
            <a:r>
              <a:rPr lang="en-US" sz="3600" dirty="0" smtClean="0"/>
              <a:t>     Prod2=G} =&gt; {Prod3=I} 0.044375  0.5167394 1.0147068</a:t>
            </a:r>
          </a:p>
          <a:p>
            <a:pPr>
              <a:spcBef>
                <a:spcPts val="300"/>
              </a:spcBef>
              <a:spcAft>
                <a:spcPts val="300"/>
              </a:spcAft>
            </a:pPr>
            <a:r>
              <a:rPr lang="en-US" sz="3600" dirty="0" smtClean="0"/>
              <a:t>99  {Prod1=B,                                           </a:t>
            </a:r>
          </a:p>
          <a:p>
            <a:pPr>
              <a:spcBef>
                <a:spcPts val="300"/>
              </a:spcBef>
              <a:spcAft>
                <a:spcPts val="300"/>
              </a:spcAft>
            </a:pPr>
            <a:r>
              <a:rPr lang="en-US" sz="3600" dirty="0" smtClean="0"/>
              <a:t>     Prod3=I} =&gt; {Prod2=G} 0.044375  0.3456670 1.0399909</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13</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smtClean="0"/>
              <a:t>100 {Prod2=G,                                           </a:t>
            </a:r>
          </a:p>
          <a:p>
            <a:pPr>
              <a:spcBef>
                <a:spcPts val="300"/>
              </a:spcBef>
              <a:spcAft>
                <a:spcPts val="300"/>
              </a:spcAft>
            </a:pPr>
            <a:r>
              <a:rPr lang="en-US" sz="3600" dirty="0" smtClean="0"/>
              <a:t>     Prod3=I} =&gt; {Prod1=B} 0.044375  0.2617994 1.0266644</a:t>
            </a:r>
          </a:p>
          <a:p>
            <a:pPr>
              <a:spcBef>
                <a:spcPts val="300"/>
              </a:spcBef>
              <a:spcAft>
                <a:spcPts val="300"/>
              </a:spcAft>
            </a:pPr>
            <a:r>
              <a:rPr lang="en-US" sz="3600" dirty="0" smtClean="0"/>
              <a:t>101 {Prod1=B,                                           </a:t>
            </a:r>
          </a:p>
          <a:p>
            <a:pPr>
              <a:spcBef>
                <a:spcPts val="300"/>
              </a:spcBef>
              <a:spcAft>
                <a:spcPts val="300"/>
              </a:spcAft>
            </a:pPr>
            <a:r>
              <a:rPr lang="en-US" sz="3600" dirty="0" smtClean="0"/>
              <a:t>     Prod2=F} =&gt; {Prod3=H} 0.043750  0.5295008 1.0789623</a:t>
            </a:r>
          </a:p>
          <a:p>
            <a:pPr>
              <a:spcBef>
                <a:spcPts val="300"/>
              </a:spcBef>
              <a:spcAft>
                <a:spcPts val="300"/>
              </a:spcAft>
            </a:pPr>
            <a:r>
              <a:rPr lang="en-US" sz="3600" dirty="0" smtClean="0"/>
              <a:t>102 {Prod1=B,                                           </a:t>
            </a:r>
          </a:p>
          <a:p>
            <a:pPr>
              <a:spcBef>
                <a:spcPts val="300"/>
              </a:spcBef>
              <a:spcAft>
                <a:spcPts val="300"/>
              </a:spcAft>
            </a:pPr>
            <a:r>
              <a:rPr lang="en-US" sz="3600" dirty="0" smtClean="0"/>
              <a:t>     Prod3=H} =&gt; {Prod2=F} 0.043750  0.3455084 1.0218363</a:t>
            </a:r>
          </a:p>
          <a:p>
            <a:pPr>
              <a:spcBef>
                <a:spcPts val="300"/>
              </a:spcBef>
              <a:spcAft>
                <a:spcPts val="300"/>
              </a:spcAft>
            </a:pPr>
            <a:r>
              <a:rPr lang="en-US" sz="3600" dirty="0" smtClean="0"/>
              <a:t>103 {Prod2=F,                                           </a:t>
            </a:r>
          </a:p>
          <a:p>
            <a:pPr>
              <a:spcBef>
                <a:spcPts val="300"/>
              </a:spcBef>
              <a:spcAft>
                <a:spcPts val="300"/>
              </a:spcAft>
            </a:pPr>
            <a:r>
              <a:rPr lang="en-US" sz="3600" dirty="0" smtClean="0"/>
              <a:t>     Prod3=H} =&gt; {Prod1=B} 0.043750  0.2538071 0.9953220</a:t>
            </a:r>
          </a:p>
          <a:p>
            <a:pPr>
              <a:spcBef>
                <a:spcPts val="300"/>
              </a:spcBef>
              <a:spcAft>
                <a:spcPts val="300"/>
              </a:spcAft>
            </a:pPr>
            <a:r>
              <a:rPr lang="en-US" sz="3600" dirty="0" smtClean="0"/>
              <a:t>104 {Prod1=B,                                           </a:t>
            </a:r>
          </a:p>
          <a:p>
            <a:pPr>
              <a:spcBef>
                <a:spcPts val="300"/>
              </a:spcBef>
              <a:spcAft>
                <a:spcPts val="300"/>
              </a:spcAft>
            </a:pPr>
            <a:r>
              <a:rPr lang="en-US" sz="3600" dirty="0" smtClean="0"/>
              <a:t>     Prod2=F} =&gt; {Prod3=I} 0.038875  0.4704992 0.9239062</a:t>
            </a:r>
          </a:p>
          <a:p>
            <a:pPr>
              <a:spcBef>
                <a:spcPts val="300"/>
              </a:spcBef>
              <a:spcAft>
                <a:spcPts val="300"/>
              </a:spcAft>
            </a:pPr>
            <a:r>
              <a:rPr lang="en-US" sz="3600" dirty="0" smtClean="0"/>
              <a:t>105 {Prod1=B,                                           </a:t>
            </a:r>
          </a:p>
          <a:p>
            <a:pPr>
              <a:spcBef>
                <a:spcPts val="300"/>
              </a:spcBef>
              <a:spcAft>
                <a:spcPts val="300"/>
              </a:spcAft>
            </a:pPr>
            <a:r>
              <a:rPr lang="en-US" sz="3600" dirty="0" smtClean="0"/>
              <a:t>     Prod3=I} =&gt; {Prod2=F} 0.038875  0.3028238 0.8955971</a:t>
            </a:r>
          </a:p>
          <a:p>
            <a:pPr>
              <a:spcBef>
                <a:spcPts val="300"/>
              </a:spcBef>
              <a:spcAft>
                <a:spcPts val="300"/>
              </a:spcAft>
            </a:pPr>
            <a:r>
              <a:rPr lang="en-US" sz="3600" dirty="0" smtClean="0"/>
              <a:t>106 {Prod2=F,                                           </a:t>
            </a:r>
          </a:p>
          <a:p>
            <a:pPr>
              <a:spcBef>
                <a:spcPts val="300"/>
              </a:spcBef>
              <a:spcAft>
                <a:spcPts val="300"/>
              </a:spcAft>
            </a:pPr>
            <a:r>
              <a:rPr lang="en-US" sz="3600" dirty="0" smtClean="0"/>
              <a:t>     Prod3=I} =&gt; {Prod1=B} 0.038875  0.2345400 0.9197646</a:t>
            </a:r>
          </a:p>
          <a:p>
            <a:pPr>
              <a:spcBef>
                <a:spcPts val="300"/>
              </a:spcBef>
              <a:spcAft>
                <a:spcPts val="300"/>
              </a:spcAft>
            </a:pPr>
            <a:r>
              <a:rPr lang="en-US" sz="3600" dirty="0" smtClean="0"/>
              <a:t>107 {Prod1=C,                                           </a:t>
            </a:r>
          </a:p>
          <a:p>
            <a:pPr>
              <a:spcBef>
                <a:spcPts val="300"/>
              </a:spcBef>
              <a:spcAft>
                <a:spcPts val="300"/>
              </a:spcAft>
            </a:pPr>
            <a:r>
              <a:rPr lang="en-US" sz="3600" dirty="0" smtClean="0"/>
              <a:t>     Prod2=E} =&gt; {Prod3=H} 0.039750  0.4892308 0.9969043</a:t>
            </a:r>
          </a:p>
          <a:p>
            <a:pPr>
              <a:spcBef>
                <a:spcPts val="300"/>
              </a:spcBef>
              <a:spcAft>
                <a:spcPts val="300"/>
              </a:spcAft>
            </a:pPr>
            <a:r>
              <a:rPr lang="en-US" sz="3600" dirty="0" smtClean="0"/>
              <a:t>108 {Prod1=C,                                           </a:t>
            </a:r>
          </a:p>
          <a:p>
            <a:pPr>
              <a:spcBef>
                <a:spcPts val="300"/>
              </a:spcBef>
              <a:spcAft>
                <a:spcPts val="300"/>
              </a:spcAft>
            </a:pPr>
            <a:r>
              <a:rPr lang="en-US" sz="3600" dirty="0" smtClean="0"/>
              <a:t>     Prod3=H} =&gt; {Prod2=E} 0.039750  0.3195980 0.9699484</a:t>
            </a:r>
          </a:p>
          <a:p>
            <a:pPr>
              <a:spcBef>
                <a:spcPts val="300"/>
              </a:spcBef>
              <a:spcAft>
                <a:spcPts val="300"/>
              </a:spcAft>
            </a:pPr>
            <a:r>
              <a:rPr lang="en-US" sz="3600" dirty="0" smtClean="0"/>
              <a:t>109 {Prod2=E,                                           </a:t>
            </a:r>
          </a:p>
          <a:p>
            <a:pPr>
              <a:spcBef>
                <a:spcPts val="300"/>
              </a:spcBef>
              <a:spcAft>
                <a:spcPts val="300"/>
              </a:spcAft>
            </a:pPr>
            <a:r>
              <a:rPr lang="en-US" sz="3600" dirty="0" smtClean="0"/>
              <a:t>     Prod3=H} =&gt; {Prod1=C} 0.039750  0.2556270 0.9980557</a:t>
            </a:r>
          </a:p>
          <a:p>
            <a:pPr>
              <a:spcBef>
                <a:spcPts val="300"/>
              </a:spcBef>
              <a:spcAft>
                <a:spcPts val="300"/>
              </a:spcAft>
            </a:pPr>
            <a:r>
              <a:rPr lang="en-US" sz="3600" dirty="0" smtClean="0"/>
              <a:t>110 {Prod1=C,                                           </a:t>
            </a:r>
          </a:p>
          <a:p>
            <a:pPr>
              <a:spcBef>
                <a:spcPts val="300"/>
              </a:spcBef>
              <a:spcAft>
                <a:spcPts val="300"/>
              </a:spcAft>
            </a:pPr>
            <a:r>
              <a:rPr lang="en-US" sz="3600" dirty="0" smtClean="0"/>
              <a:t>     Prod2=E} =&gt; {Prod3=I} 0.041500  0.5107692 1.0029833</a:t>
            </a:r>
          </a:p>
          <a:p>
            <a:pPr>
              <a:spcBef>
                <a:spcPts val="300"/>
              </a:spcBef>
              <a:spcAft>
                <a:spcPts val="300"/>
              </a:spcAft>
            </a:pPr>
            <a:r>
              <a:rPr lang="en-US" sz="3600" dirty="0" smtClean="0"/>
              <a:t>111 {Prod1=C,                                           </a:t>
            </a:r>
          </a:p>
          <a:p>
            <a:pPr>
              <a:spcBef>
                <a:spcPts val="300"/>
              </a:spcBef>
              <a:spcAft>
                <a:spcPts val="300"/>
              </a:spcAft>
            </a:pPr>
            <a:r>
              <a:rPr lang="en-US" sz="3600" dirty="0" smtClean="0"/>
              <a:t>     Prod3=I} =&gt; {Prod2=E} 0.041500  0.3149905 0.9559651</a:t>
            </a:r>
          </a:p>
          <a:p>
            <a:pPr>
              <a:spcBef>
                <a:spcPts val="300"/>
              </a:spcBef>
              <a:spcAft>
                <a:spcPts val="300"/>
              </a:spcAft>
            </a:pPr>
            <a:r>
              <a:rPr lang="en-US" sz="3600" dirty="0" smtClean="0"/>
              <a:t>112 {Prod2=E,                                           </a:t>
            </a:r>
          </a:p>
          <a:p>
            <a:pPr>
              <a:spcBef>
                <a:spcPts val="300"/>
              </a:spcBef>
              <a:spcAft>
                <a:spcPts val="300"/>
              </a:spcAft>
            </a:pPr>
            <a:r>
              <a:rPr lang="en-US" sz="3600" dirty="0" smtClean="0"/>
              <a:t>     Prod3=I} =&gt; {Prod1=C} 0.041500  0.2385057 0.9312084</a:t>
            </a:r>
          </a:p>
          <a:p>
            <a:pPr>
              <a:spcBef>
                <a:spcPts val="300"/>
              </a:spcBef>
              <a:spcAft>
                <a:spcPts val="300"/>
              </a:spcAft>
            </a:pPr>
            <a:r>
              <a:rPr lang="en-US" sz="3600" dirty="0" smtClean="0"/>
              <a:t>113 {Prod1=C,                                           </a:t>
            </a:r>
          </a:p>
          <a:p>
            <a:pPr>
              <a:spcBef>
                <a:spcPts val="300"/>
              </a:spcBef>
              <a:spcAft>
                <a:spcPts val="300"/>
              </a:spcAft>
            </a:pPr>
            <a:r>
              <a:rPr lang="en-US" sz="3600" dirty="0" smtClean="0"/>
              <a:t>     Prod2=G} =&gt; {Prod3=H} 0.040375  0.4654179 0.9483808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14</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a:bodyPr>
          <a:lstStyle/>
          <a:p>
            <a:pPr>
              <a:spcBef>
                <a:spcPts val="300"/>
              </a:spcBef>
              <a:spcAft>
                <a:spcPts val="300"/>
              </a:spcAft>
            </a:pPr>
            <a:r>
              <a:rPr lang="en-US" sz="900" dirty="0" smtClean="0"/>
              <a:t>114 {Prod1=C,                                           </a:t>
            </a:r>
          </a:p>
          <a:p>
            <a:pPr>
              <a:spcBef>
                <a:spcPts val="300"/>
              </a:spcBef>
              <a:spcAft>
                <a:spcPts val="300"/>
              </a:spcAft>
            </a:pPr>
            <a:r>
              <a:rPr lang="en-US" sz="900" dirty="0" smtClean="0"/>
              <a:t>     Prod3=H} =&gt; {Prod2=G} 0.040375  0.3246231 0.9766773</a:t>
            </a:r>
          </a:p>
          <a:p>
            <a:pPr>
              <a:spcBef>
                <a:spcPts val="300"/>
              </a:spcBef>
              <a:spcAft>
                <a:spcPts val="300"/>
              </a:spcAft>
            </a:pPr>
            <a:r>
              <a:rPr lang="en-US" sz="900" dirty="0" smtClean="0"/>
              <a:t>115 {Prod2=G,                                           </a:t>
            </a:r>
          </a:p>
          <a:p>
            <a:pPr>
              <a:spcBef>
                <a:spcPts val="300"/>
              </a:spcBef>
              <a:spcAft>
                <a:spcPts val="300"/>
              </a:spcAft>
            </a:pPr>
            <a:r>
              <a:rPr lang="en-US" sz="900" dirty="0" smtClean="0"/>
              <a:t>     Prod3=H} =&gt; {Prod1=C} 0.040375  0.2478895 0.9678457</a:t>
            </a:r>
          </a:p>
          <a:p>
            <a:pPr>
              <a:spcBef>
                <a:spcPts val="300"/>
              </a:spcBef>
              <a:spcAft>
                <a:spcPts val="300"/>
              </a:spcAft>
            </a:pPr>
            <a:r>
              <a:rPr lang="en-US" sz="900" dirty="0" smtClean="0"/>
              <a:t>116 {Prod1=C,                                           </a:t>
            </a:r>
          </a:p>
          <a:p>
            <a:pPr>
              <a:spcBef>
                <a:spcPts val="300"/>
              </a:spcBef>
              <a:spcAft>
                <a:spcPts val="300"/>
              </a:spcAft>
            </a:pPr>
            <a:r>
              <a:rPr lang="en-US" sz="900" dirty="0" smtClean="0"/>
              <a:t>     Prod2=G} =&gt; {Prod3=I} 0.046375  0.5345821 1.0497440</a:t>
            </a:r>
          </a:p>
          <a:p>
            <a:pPr>
              <a:spcBef>
                <a:spcPts val="300"/>
              </a:spcBef>
              <a:spcAft>
                <a:spcPts val="300"/>
              </a:spcAft>
            </a:pPr>
            <a:r>
              <a:rPr lang="en-US" sz="900" dirty="0" smtClean="0"/>
              <a:t>117 {Prod1=C,                                           </a:t>
            </a:r>
          </a:p>
          <a:p>
            <a:pPr>
              <a:spcBef>
                <a:spcPts val="300"/>
              </a:spcBef>
              <a:spcAft>
                <a:spcPts val="300"/>
              </a:spcAft>
            </a:pPr>
            <a:r>
              <a:rPr lang="en-US" sz="900" dirty="0" smtClean="0"/>
              <a:t>     Prod3=I} =&gt; {Prod2=G} 0.046375  0.3519924 1.0590219</a:t>
            </a:r>
          </a:p>
          <a:p>
            <a:pPr>
              <a:spcBef>
                <a:spcPts val="300"/>
              </a:spcBef>
              <a:spcAft>
                <a:spcPts val="300"/>
              </a:spcAft>
            </a:pPr>
            <a:r>
              <a:rPr lang="en-US" sz="900" dirty="0" smtClean="0"/>
              <a:t>118 {Prod2=G,                                           </a:t>
            </a:r>
          </a:p>
          <a:p>
            <a:pPr>
              <a:spcBef>
                <a:spcPts val="300"/>
              </a:spcBef>
              <a:spcAft>
                <a:spcPts val="300"/>
              </a:spcAft>
            </a:pPr>
            <a:r>
              <a:rPr lang="en-US" sz="900" dirty="0" smtClean="0"/>
              <a:t>     Prod3=I} =&gt; {Prod1=C} 0.046375  0.2735988 1.0682238</a:t>
            </a:r>
          </a:p>
          <a:p>
            <a:pPr>
              <a:spcBef>
                <a:spcPts val="300"/>
              </a:spcBef>
              <a:spcAft>
                <a:spcPts val="300"/>
              </a:spcAft>
            </a:pPr>
            <a:r>
              <a:rPr lang="en-US" sz="900" dirty="0" smtClean="0"/>
              <a:t>119 {Prod1=C,                                           </a:t>
            </a:r>
          </a:p>
          <a:p>
            <a:pPr>
              <a:spcBef>
                <a:spcPts val="300"/>
              </a:spcBef>
              <a:spcAft>
                <a:spcPts val="300"/>
              </a:spcAft>
            </a:pPr>
            <a:r>
              <a:rPr lang="en-US" sz="900" dirty="0" smtClean="0"/>
              <a:t>     Prod2=F} =&gt; {Prod3=H} 0.044250  0.5021277 1.0231842</a:t>
            </a:r>
          </a:p>
          <a:p>
            <a:pPr>
              <a:spcBef>
                <a:spcPts val="300"/>
              </a:spcBef>
              <a:spcAft>
                <a:spcPts val="300"/>
              </a:spcAft>
            </a:pPr>
            <a:r>
              <a:rPr lang="en-US" sz="900" dirty="0" smtClean="0"/>
              <a:t>120 {Prod1=C,                                           </a:t>
            </a:r>
          </a:p>
          <a:p>
            <a:pPr>
              <a:spcBef>
                <a:spcPts val="300"/>
              </a:spcBef>
              <a:spcAft>
                <a:spcPts val="300"/>
              </a:spcAft>
            </a:pPr>
            <a:r>
              <a:rPr lang="en-US" sz="900" dirty="0" smtClean="0"/>
              <a:t>     Prod3=H} =&gt; {Prod2=F} 0.044250  0.3557789 1.0522111</a:t>
            </a:r>
          </a:p>
          <a:p>
            <a:pPr>
              <a:spcBef>
                <a:spcPts val="300"/>
              </a:spcBef>
              <a:spcAft>
                <a:spcPts val="300"/>
              </a:spcAft>
            </a:pPr>
            <a:r>
              <a:rPr lang="en-US" sz="900" dirty="0" smtClean="0"/>
              <a:t>121 {Prod2=F,                                           </a:t>
            </a:r>
          </a:p>
          <a:p>
            <a:pPr>
              <a:spcBef>
                <a:spcPts val="300"/>
              </a:spcBef>
              <a:spcAft>
                <a:spcPts val="300"/>
              </a:spcAft>
            </a:pPr>
            <a:r>
              <a:rPr lang="en-US" sz="900" dirty="0" smtClean="0"/>
              <a:t>     Prod3=H} =&gt; {Prod1=C} 0.044250  0.2567078 1.0022753</a:t>
            </a:r>
          </a:p>
          <a:p>
            <a:pPr>
              <a:spcBef>
                <a:spcPts val="300"/>
              </a:spcBef>
              <a:spcAft>
                <a:spcPts val="300"/>
              </a:spcAft>
            </a:pPr>
            <a:r>
              <a:rPr lang="en-US" sz="900" dirty="0" smtClean="0"/>
              <a:t>122 {Prod1=C,                                           </a:t>
            </a:r>
          </a:p>
          <a:p>
            <a:pPr>
              <a:spcBef>
                <a:spcPts val="300"/>
              </a:spcBef>
              <a:spcAft>
                <a:spcPts val="300"/>
              </a:spcAft>
            </a:pPr>
            <a:r>
              <a:rPr lang="en-US" sz="900" dirty="0" smtClean="0"/>
              <a:t>     Prod2=F} =&gt; {Prod3=I} 0.043875  0.4978723 0.9776580</a:t>
            </a:r>
          </a:p>
          <a:p>
            <a:pPr>
              <a:spcBef>
                <a:spcPts val="300"/>
              </a:spcBef>
              <a:spcAft>
                <a:spcPts val="300"/>
              </a:spcAft>
            </a:pPr>
            <a:r>
              <a:rPr lang="en-US" sz="900" dirty="0" smtClean="0"/>
              <a:t>123 {Prod1=C,                                           </a:t>
            </a:r>
          </a:p>
          <a:p>
            <a:pPr>
              <a:spcBef>
                <a:spcPts val="300"/>
              </a:spcBef>
              <a:spcAft>
                <a:spcPts val="300"/>
              </a:spcAft>
            </a:pPr>
            <a:r>
              <a:rPr lang="en-US" sz="900" dirty="0" smtClean="0"/>
              <a:t>     Prod3=I} =&gt; {Prod2=F} 0.043875  0.3330171 0.9848934</a:t>
            </a:r>
          </a:p>
          <a:p>
            <a:pPr>
              <a:spcBef>
                <a:spcPts val="300"/>
              </a:spcBef>
              <a:spcAft>
                <a:spcPts val="300"/>
              </a:spcAft>
            </a:pPr>
            <a:r>
              <a:rPr lang="en-US" sz="900" dirty="0" smtClean="0"/>
              <a:t>124 {Prod2=F,                                           </a:t>
            </a:r>
          </a:p>
          <a:p>
            <a:pPr>
              <a:spcBef>
                <a:spcPts val="300"/>
              </a:spcBef>
              <a:spcAft>
                <a:spcPts val="300"/>
              </a:spcAft>
            </a:pPr>
            <a:r>
              <a:rPr lang="en-US" sz="900" dirty="0" smtClean="0"/>
              <a:t>     Prod3=I} =&gt; {Prod1=C} 0.043875  0.2647059 1.0335027</a:t>
            </a:r>
          </a:p>
          <a:p>
            <a:pPr>
              <a:spcBef>
                <a:spcPts val="300"/>
              </a:spcBef>
              <a:spcAft>
                <a:spcPts val="300"/>
              </a:spcAft>
            </a:pPr>
            <a:endParaRPr lang="en-US" sz="31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15</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smtClean="0"/>
              <a:t>Sort the rules by Lift and get top n ( 20 in the following case) rules generated by the </a:t>
            </a:r>
            <a:r>
              <a:rPr lang="en-US" sz="3600" dirty="0" err="1" smtClean="0"/>
              <a:t>apriori</a:t>
            </a:r>
            <a:r>
              <a:rPr lang="en-US" sz="3600" dirty="0" smtClean="0"/>
              <a:t> rule. The following 20 rules can be analyzed for association and affinity.</a:t>
            </a:r>
          </a:p>
          <a:p>
            <a:pPr>
              <a:spcBef>
                <a:spcPts val="300"/>
              </a:spcBef>
              <a:spcAft>
                <a:spcPts val="300"/>
              </a:spcAft>
            </a:pPr>
            <a:endParaRPr lang="en-US" sz="3600" dirty="0" smtClean="0"/>
          </a:p>
          <a:p>
            <a:pPr>
              <a:spcBef>
                <a:spcPts val="300"/>
              </a:spcBef>
              <a:spcAft>
                <a:spcPts val="300"/>
              </a:spcAft>
            </a:pPr>
            <a:r>
              <a:rPr lang="en-US" sz="3600" dirty="0" smtClean="0"/>
              <a:t>inspect(head(sort( </a:t>
            </a:r>
            <a:r>
              <a:rPr lang="en-US" sz="3600" dirty="0" err="1" smtClean="0"/>
              <a:t>basket_rules,by</a:t>
            </a:r>
            <a:r>
              <a:rPr lang="en-US" sz="3600" dirty="0" smtClean="0"/>
              <a:t>="lift"),20))</a:t>
            </a:r>
          </a:p>
          <a:p>
            <a:pPr>
              <a:spcBef>
                <a:spcPts val="300"/>
              </a:spcBef>
              <a:spcAft>
                <a:spcPts val="300"/>
              </a:spcAft>
            </a:pPr>
            <a:endParaRPr lang="en-US" sz="3600" dirty="0" smtClean="0"/>
          </a:p>
          <a:p>
            <a:pPr>
              <a:spcBef>
                <a:spcPts val="300"/>
              </a:spcBef>
              <a:spcAft>
                <a:spcPts val="300"/>
              </a:spcAft>
            </a:pPr>
            <a:r>
              <a:rPr lang="en-US" sz="3600" dirty="0" smtClean="0"/>
              <a:t>   lhs          </a:t>
            </a:r>
            <a:r>
              <a:rPr lang="en-US" sz="3600" dirty="0" err="1" smtClean="0"/>
              <a:t>rhs</a:t>
            </a:r>
            <a:r>
              <a:rPr lang="en-US" sz="3600" dirty="0" smtClean="0"/>
              <a:t>        support confidence     lift</a:t>
            </a:r>
          </a:p>
          <a:p>
            <a:pPr>
              <a:spcBef>
                <a:spcPts val="300"/>
              </a:spcBef>
              <a:spcAft>
                <a:spcPts val="300"/>
              </a:spcAft>
            </a:pPr>
            <a:r>
              <a:rPr lang="en-US" sz="3600" dirty="0" smtClean="0"/>
              <a:t>1  {Prod1=A,                                          </a:t>
            </a:r>
          </a:p>
          <a:p>
            <a:pPr>
              <a:spcBef>
                <a:spcPts val="300"/>
              </a:spcBef>
              <a:spcAft>
                <a:spcPts val="300"/>
              </a:spcAft>
            </a:pPr>
            <a:r>
              <a:rPr lang="en-US" sz="3600" dirty="0" smtClean="0"/>
              <a:t>    Prod3=I} =&gt; {Prod2=E} 0.044625  0.3642857 1.105571</a:t>
            </a:r>
          </a:p>
          <a:p>
            <a:pPr>
              <a:spcBef>
                <a:spcPts val="300"/>
              </a:spcBef>
              <a:spcAft>
                <a:spcPts val="300"/>
              </a:spcAft>
            </a:pPr>
            <a:r>
              <a:rPr lang="en-US" sz="3600" dirty="0" smtClean="0"/>
              <a:t>2  {Prod1=B,                                          </a:t>
            </a:r>
          </a:p>
          <a:p>
            <a:pPr>
              <a:spcBef>
                <a:spcPts val="300"/>
              </a:spcBef>
              <a:spcAft>
                <a:spcPts val="300"/>
              </a:spcAft>
            </a:pPr>
            <a:r>
              <a:rPr lang="en-US" sz="3600" dirty="0" smtClean="0"/>
              <a:t>    Prod2=F} =&gt; {Prod3=H} 0.043750  0.5295008 1.078962</a:t>
            </a:r>
          </a:p>
          <a:p>
            <a:pPr>
              <a:spcBef>
                <a:spcPts val="300"/>
              </a:spcBef>
              <a:spcAft>
                <a:spcPts val="300"/>
              </a:spcAft>
            </a:pPr>
            <a:r>
              <a:rPr lang="en-US" sz="3600" dirty="0" smtClean="0"/>
              <a:t>3  {Prod2=F,                                          </a:t>
            </a:r>
          </a:p>
          <a:p>
            <a:pPr>
              <a:spcBef>
                <a:spcPts val="300"/>
              </a:spcBef>
              <a:spcAft>
                <a:spcPts val="300"/>
              </a:spcAft>
            </a:pPr>
            <a:r>
              <a:rPr lang="en-US" sz="3600" dirty="0" smtClean="0"/>
              <a:t>    Prod3=I} =&gt; {Prod1=D} 0.043750  0.2639517 1.071885</a:t>
            </a:r>
          </a:p>
          <a:p>
            <a:pPr>
              <a:spcBef>
                <a:spcPts val="300"/>
              </a:spcBef>
              <a:spcAft>
                <a:spcPts val="300"/>
              </a:spcAft>
            </a:pPr>
            <a:r>
              <a:rPr lang="en-US" sz="3600" dirty="0" smtClean="0"/>
              <a:t>4  {Prod1=D,                                          </a:t>
            </a:r>
          </a:p>
          <a:p>
            <a:pPr>
              <a:spcBef>
                <a:spcPts val="300"/>
              </a:spcBef>
              <a:spcAft>
                <a:spcPts val="300"/>
              </a:spcAft>
            </a:pPr>
            <a:r>
              <a:rPr lang="en-US" sz="3600" dirty="0" smtClean="0"/>
              <a:t>    Prod2=E} =&gt; {Prod3=I} 0.042750  0.5454545 1.071094</a:t>
            </a:r>
          </a:p>
          <a:p>
            <a:pPr>
              <a:spcBef>
                <a:spcPts val="300"/>
              </a:spcBef>
              <a:spcAft>
                <a:spcPts val="300"/>
              </a:spcAft>
            </a:pPr>
            <a:r>
              <a:rPr lang="en-US" sz="3600" dirty="0" smtClean="0"/>
              <a:t>5  {Prod1=D,                                          </a:t>
            </a:r>
          </a:p>
          <a:p>
            <a:pPr>
              <a:spcBef>
                <a:spcPts val="300"/>
              </a:spcBef>
              <a:spcAft>
                <a:spcPts val="300"/>
              </a:spcAft>
            </a:pPr>
            <a:r>
              <a:rPr lang="en-US" sz="3600" dirty="0" smtClean="0"/>
              <a:t>    Prod3=H} =&gt; {Prod2=F} 0.043250  0.3615465 1.069269</a:t>
            </a:r>
          </a:p>
          <a:p>
            <a:pPr>
              <a:spcBef>
                <a:spcPts val="300"/>
              </a:spcBef>
              <a:spcAft>
                <a:spcPts val="300"/>
              </a:spcAft>
            </a:pPr>
            <a:r>
              <a:rPr lang="en-US" sz="3600" dirty="0" smtClean="0"/>
              <a:t>6  {Prod2=G,                                          </a:t>
            </a:r>
          </a:p>
          <a:p>
            <a:pPr>
              <a:spcBef>
                <a:spcPts val="300"/>
              </a:spcBef>
              <a:spcAft>
                <a:spcPts val="300"/>
              </a:spcAft>
            </a:pPr>
            <a:r>
              <a:rPr lang="en-US" sz="3600" dirty="0" smtClean="0"/>
              <a:t>    Prod3=I} =&gt; {Prod1=C} 0.046375  0.2735988 1.068224</a:t>
            </a:r>
          </a:p>
          <a:p>
            <a:pPr>
              <a:spcBef>
                <a:spcPts val="300"/>
              </a:spcBef>
              <a:spcAft>
                <a:spcPts val="300"/>
              </a:spcAft>
            </a:pPr>
            <a:r>
              <a:rPr lang="en-US" sz="3600" dirty="0" smtClean="0"/>
              <a:t>7  {Prod1=B,                                          </a:t>
            </a:r>
          </a:p>
          <a:p>
            <a:pPr>
              <a:spcBef>
                <a:spcPts val="300"/>
              </a:spcBef>
              <a:spcAft>
                <a:spcPts val="300"/>
              </a:spcAft>
            </a:pPr>
            <a:r>
              <a:rPr lang="en-US" sz="3600" dirty="0" smtClean="0"/>
              <a:t>    Prod3=I} =&gt; {Prod2=E} 0.045125  0.3515093 1.066796</a:t>
            </a:r>
          </a:p>
          <a:p>
            <a:pPr>
              <a:spcBef>
                <a:spcPts val="300"/>
              </a:spcBef>
              <a:spcAft>
                <a:spcPts val="300"/>
              </a:spcAft>
            </a:pPr>
            <a:r>
              <a:rPr lang="en-US" sz="3600" dirty="0" smtClean="0"/>
              <a:t>8  {Prod1=C,                                          </a:t>
            </a:r>
          </a:p>
          <a:p>
            <a:pPr>
              <a:spcBef>
                <a:spcPts val="300"/>
              </a:spcBef>
              <a:spcAft>
                <a:spcPts val="300"/>
              </a:spcAft>
            </a:pPr>
            <a:r>
              <a:rPr lang="en-US" sz="3600" dirty="0" smtClean="0"/>
              <a:t>    Prod3=I} =&gt; {Prod2=G} 0.046375  0.3519924 1.059022</a:t>
            </a:r>
          </a:p>
          <a:p>
            <a:pPr>
              <a:spcBef>
                <a:spcPts val="300"/>
              </a:spcBef>
              <a:spcAft>
                <a:spcPts val="300"/>
              </a:spcAft>
            </a:pPr>
            <a:r>
              <a:rPr lang="en-US" sz="3600" dirty="0" smtClean="0"/>
              <a:t>9  {Prod2=E,                                          </a:t>
            </a:r>
          </a:p>
          <a:p>
            <a:pPr>
              <a:spcBef>
                <a:spcPts val="300"/>
              </a:spcBef>
              <a:spcAft>
                <a:spcPts val="300"/>
              </a:spcAft>
            </a:pPr>
            <a:r>
              <a:rPr lang="en-US" sz="3600" dirty="0" smtClean="0"/>
              <a:t>    Prod3=I} =&gt; {Prod1=A} 0.044625  0.2564655 1.057045</a:t>
            </a:r>
          </a:p>
          <a:p>
            <a:pPr>
              <a:spcBef>
                <a:spcPts val="300"/>
              </a:spcBef>
              <a:spcAft>
                <a:spcPts val="300"/>
              </a:spcAft>
            </a:pPr>
            <a:r>
              <a:rPr lang="en-US" sz="3600" dirty="0" smtClean="0"/>
              <a:t>10 {Prod1=C,                                          </a:t>
            </a:r>
          </a:p>
          <a:p>
            <a:pPr>
              <a:spcBef>
                <a:spcPts val="300"/>
              </a:spcBef>
              <a:spcAft>
                <a:spcPts val="300"/>
              </a:spcAft>
            </a:pPr>
            <a:r>
              <a:rPr lang="en-US" sz="3600" dirty="0" smtClean="0"/>
              <a:t>    Prod3=H} =&gt; {Prod2=F} 0.044250  0.3557789 1.052211</a:t>
            </a:r>
          </a:p>
          <a:p>
            <a:pPr>
              <a:spcBef>
                <a:spcPts val="300"/>
              </a:spcBef>
              <a:spcAft>
                <a:spcPts val="300"/>
              </a:spcAft>
            </a:pPr>
            <a:r>
              <a:rPr lang="en-US" sz="3600" dirty="0" smtClean="0"/>
              <a:t>11 {Prod1=A,                                          </a:t>
            </a:r>
          </a:p>
          <a:p>
            <a:pPr>
              <a:spcBef>
                <a:spcPts val="300"/>
              </a:spcBef>
              <a:spcAft>
                <a:spcPts val="300"/>
              </a:spcAft>
            </a:pPr>
            <a:r>
              <a:rPr lang="en-US" sz="3600" dirty="0" smtClean="0"/>
              <a:t>    Prod2=E} =&gt; {Prod3=I} 0.044625  0.5352324 1.051021</a:t>
            </a:r>
          </a:p>
          <a:p>
            <a:pPr>
              <a:spcBef>
                <a:spcPts val="300"/>
              </a:spcBef>
              <a:spcAft>
                <a:spcPts val="300"/>
              </a:spcAft>
            </a:pPr>
            <a:r>
              <a:rPr lang="en-US" sz="3600" dirty="0" smtClean="0"/>
              <a:t>12 {Prod1=C,                                          </a:t>
            </a:r>
          </a:p>
          <a:p>
            <a:pPr>
              <a:spcBef>
                <a:spcPts val="300"/>
              </a:spcBef>
              <a:spcAft>
                <a:spcPts val="300"/>
              </a:spcAft>
            </a:pPr>
            <a:r>
              <a:rPr lang="en-US" sz="3600" dirty="0" smtClean="0"/>
              <a:t>    Prod2=G} =&gt; {Prod3=I} 0.046375  0.5345821 1.049744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16</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a:bodyPr>
          <a:lstStyle/>
          <a:p>
            <a:pPr>
              <a:spcBef>
                <a:spcPts val="300"/>
              </a:spcBef>
              <a:spcAft>
                <a:spcPts val="300"/>
              </a:spcAft>
            </a:pPr>
            <a:r>
              <a:rPr lang="en-US" sz="900" dirty="0" smtClean="0"/>
              <a:t>13 {Prod1=D} =&gt; {Prod2=F} 0.087000  0.3532995 1.044878</a:t>
            </a:r>
          </a:p>
          <a:p>
            <a:pPr>
              <a:spcBef>
                <a:spcPts val="300"/>
              </a:spcBef>
              <a:spcAft>
                <a:spcPts val="300"/>
              </a:spcAft>
            </a:pPr>
            <a:r>
              <a:rPr lang="en-US" sz="900" dirty="0" smtClean="0"/>
              <a:t>14 {Prod2=F} =&gt; {Prod1=D} 0.087000  0.2573013 1.044878</a:t>
            </a:r>
          </a:p>
          <a:p>
            <a:pPr>
              <a:spcBef>
                <a:spcPts val="300"/>
              </a:spcBef>
              <a:spcAft>
                <a:spcPts val="300"/>
              </a:spcAft>
            </a:pPr>
            <a:r>
              <a:rPr lang="en-US" sz="900" dirty="0" smtClean="0"/>
              <a:t>15 {Prod2=E,                                          </a:t>
            </a:r>
          </a:p>
          <a:p>
            <a:pPr>
              <a:spcBef>
                <a:spcPts val="300"/>
              </a:spcBef>
              <a:spcAft>
                <a:spcPts val="300"/>
              </a:spcAft>
            </a:pPr>
            <a:r>
              <a:rPr lang="en-US" sz="900" dirty="0" smtClean="0"/>
              <a:t>    Prod3=H} =&gt; {Prod1=B} 0.041375  0.2660772 1.043440</a:t>
            </a:r>
          </a:p>
          <a:p>
            <a:pPr>
              <a:spcBef>
                <a:spcPts val="300"/>
              </a:spcBef>
              <a:spcAft>
                <a:spcPts val="300"/>
              </a:spcAft>
            </a:pPr>
            <a:r>
              <a:rPr lang="en-US" sz="900" dirty="0" smtClean="0"/>
              <a:t>16 {Prod1=A} =&gt; {Prod2=E} 0.083375  0.3436373 1.042905</a:t>
            </a:r>
          </a:p>
          <a:p>
            <a:pPr>
              <a:spcBef>
                <a:spcPts val="300"/>
              </a:spcBef>
              <a:spcAft>
                <a:spcPts val="300"/>
              </a:spcAft>
            </a:pPr>
            <a:r>
              <a:rPr lang="en-US" sz="900" dirty="0" smtClean="0"/>
              <a:t>17 {Prod2=E} =&gt; {Prod1=A} 0.083375  0.2530349 1.042905</a:t>
            </a:r>
          </a:p>
          <a:p>
            <a:pPr>
              <a:spcBef>
                <a:spcPts val="300"/>
              </a:spcBef>
              <a:spcAft>
                <a:spcPts val="300"/>
              </a:spcAft>
            </a:pPr>
            <a:r>
              <a:rPr lang="en-US" sz="900" dirty="0" smtClean="0"/>
              <a:t>18 {Prod1=A,                                          </a:t>
            </a:r>
          </a:p>
          <a:p>
            <a:pPr>
              <a:spcBef>
                <a:spcPts val="300"/>
              </a:spcBef>
              <a:spcAft>
                <a:spcPts val="300"/>
              </a:spcAft>
            </a:pPr>
            <a:r>
              <a:rPr lang="en-US" sz="900" dirty="0" smtClean="0"/>
              <a:t>    Prod2=F} =&gt; {Prod3=H} 0.041125  0.5116641 1.042617</a:t>
            </a:r>
          </a:p>
          <a:p>
            <a:pPr>
              <a:spcBef>
                <a:spcPts val="300"/>
              </a:spcBef>
              <a:spcAft>
                <a:spcPts val="300"/>
              </a:spcAft>
            </a:pPr>
            <a:r>
              <a:rPr lang="en-US" sz="900" dirty="0" smtClean="0"/>
              <a:t>19 {Prod1=B,                                          </a:t>
            </a:r>
          </a:p>
          <a:p>
            <a:pPr>
              <a:spcBef>
                <a:spcPts val="300"/>
              </a:spcBef>
              <a:spcAft>
                <a:spcPts val="300"/>
              </a:spcAft>
            </a:pPr>
            <a:r>
              <a:rPr lang="en-US" sz="900" dirty="0" smtClean="0"/>
              <a:t>    Prod3=I} =&gt; {Prod2=G} 0.044375  0.3456670 1.039991</a:t>
            </a:r>
          </a:p>
          <a:p>
            <a:pPr>
              <a:spcBef>
                <a:spcPts val="300"/>
              </a:spcBef>
              <a:spcAft>
                <a:spcPts val="300"/>
              </a:spcAft>
            </a:pPr>
            <a:r>
              <a:rPr lang="en-US" sz="900" dirty="0" smtClean="0"/>
              <a:t>20 {Prod1=A,                                          </a:t>
            </a:r>
          </a:p>
          <a:p>
            <a:pPr>
              <a:spcBef>
                <a:spcPts val="300"/>
              </a:spcBef>
              <a:spcAft>
                <a:spcPts val="300"/>
              </a:spcAft>
            </a:pPr>
            <a:r>
              <a:rPr lang="en-US" sz="900" dirty="0" smtClean="0"/>
              <a:t>    Prod2=G} =&gt; {Prod3=H} 0.040250  0.5103011 1.039839</a:t>
            </a:r>
          </a:p>
          <a:p>
            <a:pPr>
              <a:spcBef>
                <a:spcPts val="300"/>
              </a:spcBef>
              <a:spcAft>
                <a:spcPts val="300"/>
              </a:spcAft>
            </a:pPr>
            <a:endParaRPr lang="en-US" sz="900" dirty="0" smtClean="0"/>
          </a:p>
          <a:p>
            <a:pPr>
              <a:spcBef>
                <a:spcPts val="300"/>
              </a:spcBef>
              <a:spcAft>
                <a:spcPts val="300"/>
              </a:spcAft>
            </a:pPr>
            <a:endParaRPr lang="en-US" sz="900" dirty="0" smtClean="0"/>
          </a:p>
          <a:p>
            <a:pPr>
              <a:spcBef>
                <a:spcPts val="300"/>
              </a:spcBef>
              <a:spcAft>
                <a:spcPts val="300"/>
              </a:spcAft>
            </a:pPr>
            <a:r>
              <a:rPr lang="en-US" sz="900" b="1" dirty="0" smtClean="0"/>
              <a:t>Conclusion:</a:t>
            </a:r>
          </a:p>
          <a:p>
            <a:pPr>
              <a:spcBef>
                <a:spcPts val="300"/>
              </a:spcBef>
              <a:spcAft>
                <a:spcPts val="300"/>
              </a:spcAft>
            </a:pPr>
            <a:r>
              <a:rPr lang="en-US" sz="900" dirty="0" smtClean="0"/>
              <a:t>Based on the above results we can say the whenever Product A and Product I will be bought together, there are high chances that product E will also be bought. Similarly we can interpret the other rows and plan the promotions or store layouts to catch customer’s attention.</a:t>
            </a:r>
          </a:p>
          <a:p>
            <a:pPr>
              <a:spcBef>
                <a:spcPts val="300"/>
              </a:spcBef>
              <a:spcAft>
                <a:spcPts val="300"/>
              </a:spcAft>
            </a:pPr>
            <a:endParaRPr lang="en-US" sz="3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a:t>
            </a:fld>
            <a:endParaRPr lang="en-US" dirty="0"/>
          </a:p>
        </p:txBody>
      </p:sp>
      <p:sp>
        <p:nvSpPr>
          <p:cNvPr id="3" name="Title 2"/>
          <p:cNvSpPr>
            <a:spLocks noGrp="1"/>
          </p:cNvSpPr>
          <p:nvPr>
            <p:ph type="title"/>
          </p:nvPr>
        </p:nvSpPr>
        <p:spPr/>
        <p:txBody>
          <a:bodyPr/>
          <a:lstStyle/>
          <a:p>
            <a:r>
              <a:rPr lang="en-US" dirty="0" smtClean="0"/>
              <a:t>Application of Association rule to build Market Basket </a:t>
            </a:r>
            <a:r>
              <a:rPr smtClean="0"/>
              <a:t>Analysis Case—Business Objective</a:t>
            </a:r>
            <a:endParaRPr lang="en-US" dirty="0"/>
          </a:p>
        </p:txBody>
      </p:sp>
      <p:sp>
        <p:nvSpPr>
          <p:cNvPr id="4" name="Text Placeholder 3"/>
          <p:cNvSpPr>
            <a:spLocks noGrp="1"/>
          </p:cNvSpPr>
          <p:nvPr>
            <p:ph type="body" sz="quarter" idx="13"/>
          </p:nvPr>
        </p:nvSpPr>
        <p:spPr/>
        <p:txBody>
          <a:bodyPr>
            <a:normAutofit/>
          </a:bodyPr>
          <a:lstStyle/>
          <a:p>
            <a:r>
              <a:rPr lang="en-US" sz="1400" dirty="0" smtClean="0"/>
              <a:t>Steve is store manager of a Multi brand retail store. He has access to the transactions data stored every time a customer buys something from his stores. He knew by experience that certain products are often bought together but with huge variety of products available, he wanted to perform some statistical test to capture the insightful association available in the transaction records available in his database. </a:t>
            </a:r>
          </a:p>
          <a:p>
            <a:r>
              <a:rPr lang="en-US" sz="1400" dirty="0" smtClean="0"/>
              <a:t>He had plans to re-design the store layout so that customers find the associated products next to each other. He wanted to rethink over the offers and promotions to ensure that they make sense to the customers. Finally, this basket analysis will help him proactively recommend “What else” and “What next” to his loyal customers.</a:t>
            </a:r>
          </a:p>
          <a:p>
            <a:r>
              <a:rPr lang="en-US" sz="1400" dirty="0" smtClean="0"/>
              <a:t>Steve will perform Market basket analysis and based on the output results, plan his store layout, promotions and recommendations. </a:t>
            </a:r>
          </a:p>
          <a:p>
            <a:r>
              <a:rPr lang="en-US" sz="1400" dirty="0" smtClean="0"/>
              <a:t>Market basket analysis also known as Affinity of products is based on the application of the Association rule concept of the data mining. The algorithm works on the conditional probability and generates the output based on the analysis of certain parameters.</a:t>
            </a:r>
          </a:p>
          <a:p>
            <a:r>
              <a:rPr lang="en-US" sz="1400" dirty="0" smtClean="0"/>
              <a:t>Customers purchase and stuff their baskets with some subset of the products, and we analyze what products people buy together, even if we don't know who they are. We can sue this information to position products in future sales and enhance the shopping experience by controlling the way a typical customer browses the store.</a:t>
            </a:r>
          </a:p>
          <a:p>
            <a:r>
              <a:rPr lang="en-US" sz="1400" dirty="0" smtClean="0"/>
              <a:t>Selection of affinity rules from the set of all possible rules needs some constraints on various measures of significance like Support, Confidence and Lift.</a:t>
            </a:r>
          </a:p>
        </p:txBody>
      </p:sp>
      <p:cxnSp>
        <p:nvCxnSpPr>
          <p:cNvPr id="5" name="Straight Connector 6"/>
          <p:cNvCxnSpPr>
            <a:cxnSpLocks noChangeShapeType="1"/>
          </p:cNvCxnSpPr>
          <p:nvPr/>
        </p:nvCxnSpPr>
        <p:spPr bwMode="auto">
          <a:xfrm flipV="1">
            <a:off x="493776" y="3477120"/>
            <a:ext cx="8915400" cy="1"/>
          </a:xfrm>
          <a:prstGeom prst="line">
            <a:avLst/>
          </a:prstGeom>
          <a:noFill/>
          <a:ln w="6350" algn="ctr">
            <a:solidFill>
              <a:srgbClr val="595959"/>
            </a:solidFill>
            <a:round/>
            <a:headEnd type="diamond" w="med" len="med"/>
            <a:tailEnd type="diamond"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a:t>
            </a:fld>
            <a:endParaRPr lang="en-US" dirty="0"/>
          </a:p>
        </p:txBody>
      </p:sp>
      <p:sp>
        <p:nvSpPr>
          <p:cNvPr id="3" name="Title 2"/>
          <p:cNvSpPr>
            <a:spLocks noGrp="1"/>
          </p:cNvSpPr>
          <p:nvPr>
            <p:ph type="title"/>
          </p:nvPr>
        </p:nvSpPr>
        <p:spPr/>
        <p:txBody>
          <a:bodyPr/>
          <a:lstStyle/>
          <a:p>
            <a:r>
              <a:rPr smtClean="0"/>
              <a:t>Important definitions</a:t>
            </a:r>
            <a:endParaRPr lang="en-US" dirty="0"/>
          </a:p>
        </p:txBody>
      </p:sp>
      <p:sp>
        <p:nvSpPr>
          <p:cNvPr id="4" name="Text Placeholder 3"/>
          <p:cNvSpPr>
            <a:spLocks noGrp="1"/>
          </p:cNvSpPr>
          <p:nvPr>
            <p:ph type="body" sz="quarter" idx="13"/>
          </p:nvPr>
        </p:nvSpPr>
        <p:spPr/>
        <p:txBody>
          <a:bodyPr>
            <a:normAutofit lnSpcReduction="10000"/>
          </a:bodyPr>
          <a:lstStyle/>
          <a:p>
            <a:r>
              <a:rPr lang="en-US" sz="1400" b="1" dirty="0" err="1" smtClean="0"/>
              <a:t>Itemset</a:t>
            </a:r>
            <a:r>
              <a:rPr lang="en-US" sz="1400" b="1" dirty="0" smtClean="0"/>
              <a:t> or transaction dataset: </a:t>
            </a:r>
            <a:r>
              <a:rPr lang="en-US" sz="1400" dirty="0" smtClean="0"/>
              <a:t>The data grid comprising of the transactions to be analyzed. The transaction id variable should be unique and should have the list of items bought in the basket. The rules for the transaction are based on the Antecedents and Consequents in the sequence of the products bought.</a:t>
            </a:r>
          </a:p>
          <a:p>
            <a:r>
              <a:rPr lang="en-US" sz="1400" b="1" dirty="0" smtClean="0"/>
              <a:t>Rules</a:t>
            </a:r>
            <a:r>
              <a:rPr lang="en-US" sz="1400" dirty="0" smtClean="0"/>
              <a:t> are statements represented in the following form</a:t>
            </a:r>
          </a:p>
          <a:p>
            <a:r>
              <a:rPr lang="en-US" sz="1400" dirty="0" smtClean="0"/>
              <a:t>{i 1 ,i 2 ,...}⇒ {i k}  </a:t>
            </a:r>
          </a:p>
          <a:p>
            <a:r>
              <a:rPr lang="en-US" sz="1400" dirty="0" smtClean="0"/>
              <a:t>It is interpreted as the items in item set (on the left hand side of the rule i.e. {i 1 ,i 2 ,...}  ), then it can be safely assumed that the customer will be interested in the item on the right hand side (RHS i.e. {i k }  . </a:t>
            </a:r>
          </a:p>
          <a:p>
            <a:r>
              <a:rPr lang="en-US" sz="1400" dirty="0" smtClean="0"/>
              <a:t>The output of a market basket analysis is generally a set of rules, that we can use to make business decisions (related to marketing or product placement, promotions etc).</a:t>
            </a:r>
          </a:p>
          <a:p>
            <a:r>
              <a:rPr lang="en-US" sz="1400" b="1" dirty="0" smtClean="0"/>
              <a:t>Support: </a:t>
            </a:r>
            <a:r>
              <a:rPr lang="en-US" sz="1400" dirty="0" smtClean="0"/>
              <a:t>The support, Supp() of an item set is defined as the proportion of transactions in the data set which contain the item set.</a:t>
            </a:r>
          </a:p>
          <a:p>
            <a:r>
              <a:rPr lang="en-US" sz="1400" dirty="0" smtClean="0"/>
              <a:t>Support Score Supp(A) = (Count of product A  in N transaction)/ Total Transactions (N)</a:t>
            </a:r>
          </a:p>
          <a:p>
            <a:r>
              <a:rPr lang="en-US" sz="1400" b="1" dirty="0" smtClean="0"/>
              <a:t>Confidence:  </a:t>
            </a:r>
            <a:r>
              <a:rPr lang="en-US" sz="1400" dirty="0" smtClean="0"/>
              <a:t>The confidence of a rule conf(A,B) is given as a ratio of the support(AUB) and support(A). Here, support (AUB) means "support for occurrences of transactions where A and B both appear"</a:t>
            </a:r>
          </a:p>
          <a:p>
            <a:r>
              <a:rPr lang="en-US" sz="1400" dirty="0" smtClean="0"/>
              <a:t>Confidence can be interpreted as an estimate of the probability P(B|A), the probability of finding the RHS of the rule in transactions under the condition that these transactions also contain the LHS. </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3</a:t>
            </a:fld>
            <a:endParaRPr lang="en-US" dirty="0"/>
          </a:p>
        </p:txBody>
      </p:sp>
      <p:sp>
        <p:nvSpPr>
          <p:cNvPr id="3" name="Title 2"/>
          <p:cNvSpPr>
            <a:spLocks noGrp="1"/>
          </p:cNvSpPr>
          <p:nvPr>
            <p:ph type="title"/>
          </p:nvPr>
        </p:nvSpPr>
        <p:spPr/>
        <p:txBody>
          <a:bodyPr/>
          <a:lstStyle/>
          <a:p>
            <a:r>
              <a:rPr smtClean="0"/>
              <a:t>Important definitions </a:t>
            </a:r>
            <a:endParaRPr lang="en-US" dirty="0"/>
          </a:p>
        </p:txBody>
      </p:sp>
      <p:sp>
        <p:nvSpPr>
          <p:cNvPr id="4" name="Text Placeholder 3"/>
          <p:cNvSpPr>
            <a:spLocks noGrp="1"/>
          </p:cNvSpPr>
          <p:nvPr>
            <p:ph type="body" sz="quarter" idx="13"/>
          </p:nvPr>
        </p:nvSpPr>
        <p:spPr/>
        <p:txBody>
          <a:bodyPr/>
          <a:lstStyle/>
          <a:p>
            <a:r>
              <a:rPr lang="en-US" sz="1400" b="1" dirty="0" smtClean="0"/>
              <a:t>Lift</a:t>
            </a:r>
            <a:r>
              <a:rPr lang="en-US" sz="1400" dirty="0" smtClean="0"/>
              <a:t> is defined as Lift (A,B) and is given as the ratio of the observed support to that expected if A and B were independent</a:t>
            </a:r>
          </a:p>
          <a:p>
            <a:r>
              <a:rPr lang="en-US" sz="1400" dirty="0" smtClean="0"/>
              <a:t>Lift (A,B) = Supp(AUB)/Supp(A) X Supp(B)</a:t>
            </a:r>
          </a:p>
          <a:p>
            <a:r>
              <a:rPr lang="en-US" sz="1400" dirty="0" smtClean="0"/>
              <a:t>The Lift score of greater than 1 is desired and indicates possible correlation between two </a:t>
            </a:r>
            <a:r>
              <a:rPr lang="en-US" sz="1400" dirty="0" err="1" smtClean="0"/>
              <a:t>itemsets</a:t>
            </a:r>
            <a:r>
              <a:rPr lang="en-US" sz="1400" dirty="0" smtClean="0"/>
              <a:t>.</a:t>
            </a:r>
          </a:p>
          <a:p>
            <a:r>
              <a:rPr lang="en-US" sz="1400" b="1" dirty="0" smtClean="0"/>
              <a:t>Conviction</a:t>
            </a:r>
            <a:r>
              <a:rPr lang="en-US" sz="1400" dirty="0" smtClean="0"/>
              <a:t> is defined as </a:t>
            </a:r>
            <a:r>
              <a:rPr lang="en-US" sz="1400" dirty="0" err="1" smtClean="0"/>
              <a:t>Conv</a:t>
            </a:r>
            <a:r>
              <a:rPr lang="en-US" sz="1400" dirty="0" smtClean="0"/>
              <a:t>(A,B) and is given as ratio of the (1- supp(A,B)) to (1-conf(A,B))</a:t>
            </a:r>
          </a:p>
          <a:p>
            <a:r>
              <a:rPr lang="en-US" sz="1400" dirty="0" err="1" smtClean="0"/>
              <a:t>Conv</a:t>
            </a:r>
            <a:r>
              <a:rPr lang="en-US" sz="1400" dirty="0" smtClean="0"/>
              <a:t> (A,B) =  (1-Supp(AUB) ) / (1-conf(A,B)</a:t>
            </a:r>
          </a:p>
          <a:p>
            <a:r>
              <a:rPr lang="en-US" sz="1400" dirty="0" smtClean="0"/>
              <a:t>It can be interpreted as the ratio of the expected frequency that A occurs without B </a:t>
            </a:r>
            <a:r>
              <a:rPr lang="en-US" sz="1400" dirty="0" err="1" smtClean="0"/>
              <a:t>i.e</a:t>
            </a:r>
            <a:r>
              <a:rPr lang="en-US" sz="1400" dirty="0" smtClean="0"/>
              <a:t> the frequency that the rule makes an incorrect prediction) if A and B were independent divided by the observed frequency of incorrect predictions. The conviction value of 1.x shows that the rule would be incorrect x% more often (1.x times as often) if the association between A and B was purely random chance.</a:t>
            </a:r>
          </a:p>
          <a:p>
            <a:r>
              <a:rPr lang="en-US" sz="1400" dirty="0" smtClean="0"/>
              <a:t>The above concepts can be applied other way as negations rules as well </a:t>
            </a:r>
            <a:r>
              <a:rPr lang="en-US" sz="1400" dirty="0" err="1" smtClean="0"/>
              <a:t>i.e</a:t>
            </a:r>
            <a:r>
              <a:rPr lang="en-US" sz="1400" dirty="0" smtClean="0"/>
              <a:t> the low Lift(A,B) can be an indicator of association of (A with NOT B).</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4</a:t>
            </a:fld>
            <a:endParaRPr lang="en-US" dirty="0"/>
          </a:p>
        </p:txBody>
      </p:sp>
      <p:sp>
        <p:nvSpPr>
          <p:cNvPr id="3" name="Title 2"/>
          <p:cNvSpPr>
            <a:spLocks noGrp="1"/>
          </p:cNvSpPr>
          <p:nvPr>
            <p:ph type="title"/>
          </p:nvPr>
        </p:nvSpPr>
        <p:spPr/>
        <p:txBody>
          <a:bodyPr/>
          <a:lstStyle/>
          <a:p>
            <a:r>
              <a:rPr smtClean="0"/>
              <a:t>Analysis steps and Code</a:t>
            </a:r>
            <a:endParaRPr lang="en-US" dirty="0"/>
          </a:p>
        </p:txBody>
      </p:sp>
      <p:sp>
        <p:nvSpPr>
          <p:cNvPr id="5" name="Text Placeholder 4"/>
          <p:cNvSpPr>
            <a:spLocks noGrp="1"/>
          </p:cNvSpPr>
          <p:nvPr>
            <p:ph type="body" sz="quarter" idx="13"/>
          </p:nvPr>
        </p:nvSpPr>
        <p:spPr/>
        <p:txBody>
          <a:bodyPr>
            <a:normAutofit/>
          </a:bodyPr>
          <a:lstStyle/>
          <a:p>
            <a:pPr>
              <a:spcBef>
                <a:spcPts val="300"/>
              </a:spcBef>
              <a:spcAft>
                <a:spcPts val="300"/>
              </a:spcAft>
            </a:pPr>
            <a:r>
              <a:rPr lang="en-US" sz="1400" dirty="0" smtClean="0"/>
              <a:t>### Set the work directory, change as per your work folder</a:t>
            </a:r>
          </a:p>
          <a:p>
            <a:pPr>
              <a:spcBef>
                <a:spcPts val="300"/>
              </a:spcBef>
              <a:spcAft>
                <a:spcPts val="300"/>
              </a:spcAft>
            </a:pPr>
            <a:r>
              <a:rPr lang="en-US" sz="1400" dirty="0" smtClean="0"/>
              <a:t>setwd("C:/Users/babycorn/Documents/market basket analysis")</a:t>
            </a:r>
          </a:p>
          <a:p>
            <a:pPr>
              <a:spcBef>
                <a:spcPts val="300"/>
              </a:spcBef>
              <a:spcAft>
                <a:spcPts val="300"/>
              </a:spcAft>
            </a:pPr>
            <a:r>
              <a:rPr lang="en-US" sz="1400" dirty="0" smtClean="0"/>
              <a:t>### Import/read the data</a:t>
            </a:r>
          </a:p>
          <a:p>
            <a:pPr>
              <a:spcBef>
                <a:spcPts val="300"/>
              </a:spcBef>
              <a:spcAft>
                <a:spcPts val="300"/>
              </a:spcAft>
            </a:pPr>
            <a:r>
              <a:rPr lang="en-US" sz="1400" dirty="0" err="1" smtClean="0"/>
              <a:t>txn_data</a:t>
            </a:r>
            <a:r>
              <a:rPr lang="en-US" sz="1400" dirty="0" smtClean="0"/>
              <a:t>&lt;-read.csv("Retail_Data.csv")</a:t>
            </a:r>
          </a:p>
          <a:p>
            <a:pPr>
              <a:spcBef>
                <a:spcPts val="300"/>
              </a:spcBef>
              <a:spcAft>
                <a:spcPts val="300"/>
              </a:spcAft>
            </a:pPr>
            <a:r>
              <a:rPr lang="en-US" sz="1400" dirty="0" smtClean="0"/>
              <a:t>### See the data summary (verify Data)</a:t>
            </a:r>
          </a:p>
          <a:p>
            <a:pPr>
              <a:spcBef>
                <a:spcPts val="300"/>
              </a:spcBef>
              <a:spcAft>
                <a:spcPts val="300"/>
              </a:spcAft>
            </a:pPr>
            <a:r>
              <a:rPr lang="en-US" sz="1400" dirty="0" smtClean="0"/>
              <a:t>head(</a:t>
            </a:r>
            <a:r>
              <a:rPr lang="en-US" sz="1400" dirty="0" err="1" smtClean="0"/>
              <a:t>txn_data</a:t>
            </a:r>
            <a:r>
              <a:rPr lang="en-US" sz="1400" dirty="0" smtClean="0"/>
              <a:t>)</a:t>
            </a:r>
          </a:p>
          <a:p>
            <a:pPr>
              <a:spcBef>
                <a:spcPts val="300"/>
              </a:spcBef>
              <a:spcAft>
                <a:spcPts val="300"/>
              </a:spcAft>
            </a:pPr>
            <a:r>
              <a:rPr lang="en-US" sz="1400" dirty="0" err="1" smtClean="0"/>
              <a:t>transaction_id</a:t>
            </a:r>
            <a:r>
              <a:rPr lang="en-US" sz="1400" dirty="0" smtClean="0"/>
              <a:t> Prod1 Prod2 Prod3</a:t>
            </a:r>
          </a:p>
          <a:p>
            <a:pPr>
              <a:spcBef>
                <a:spcPts val="300"/>
              </a:spcBef>
              <a:spcAft>
                <a:spcPts val="300"/>
              </a:spcAft>
            </a:pPr>
            <a:endParaRPr lang="en-US" sz="1400" dirty="0" smtClean="0"/>
          </a:p>
          <a:p>
            <a:pPr>
              <a:spcBef>
                <a:spcPts val="300"/>
              </a:spcBef>
              <a:spcAft>
                <a:spcPts val="300"/>
              </a:spcAft>
            </a:pPr>
            <a:endParaRPr lang="en-US" sz="1400" dirty="0" smtClean="0"/>
          </a:p>
          <a:p>
            <a:pPr>
              <a:spcBef>
                <a:spcPts val="300"/>
              </a:spcBef>
              <a:spcAft>
                <a:spcPts val="300"/>
              </a:spcAft>
            </a:pPr>
            <a:endParaRPr lang="en-US" sz="1400" dirty="0" smtClean="0"/>
          </a:p>
          <a:p>
            <a:pPr>
              <a:spcBef>
                <a:spcPts val="300"/>
              </a:spcBef>
              <a:spcAft>
                <a:spcPts val="300"/>
              </a:spcAft>
            </a:pPr>
            <a:endParaRPr lang="en-US" sz="1400" dirty="0" smtClean="0"/>
          </a:p>
          <a:p>
            <a:pPr>
              <a:spcBef>
                <a:spcPts val="300"/>
              </a:spcBef>
              <a:spcAft>
                <a:spcPts val="300"/>
              </a:spcAft>
            </a:pPr>
            <a:endParaRPr lang="en-US" sz="1400" dirty="0" smtClean="0"/>
          </a:p>
          <a:p>
            <a:pPr>
              <a:spcBef>
                <a:spcPts val="300"/>
              </a:spcBef>
              <a:spcAft>
                <a:spcPts val="300"/>
              </a:spcAft>
            </a:pPr>
            <a:r>
              <a:rPr lang="pt-BR" sz="1400" dirty="0" smtClean="0"/>
              <a:t>tail(txn_data)</a:t>
            </a:r>
          </a:p>
          <a:p>
            <a:pPr>
              <a:spcBef>
                <a:spcPts val="300"/>
              </a:spcBef>
              <a:spcAft>
                <a:spcPts val="300"/>
              </a:spcAft>
            </a:pPr>
            <a:r>
              <a:rPr lang="pt-BR" sz="1400" dirty="0" smtClean="0"/>
              <a:t>transaction_id Prod1 Prod2 Prod3</a:t>
            </a:r>
          </a:p>
        </p:txBody>
      </p:sp>
      <p:graphicFrame>
        <p:nvGraphicFramePr>
          <p:cNvPr id="6" name="Table 5"/>
          <p:cNvGraphicFramePr>
            <a:graphicFrameLocks noGrp="1"/>
          </p:cNvGraphicFramePr>
          <p:nvPr/>
        </p:nvGraphicFramePr>
        <p:xfrm>
          <a:off x="508000" y="3035968"/>
          <a:ext cx="2755900" cy="1143000"/>
        </p:xfrm>
        <a:graphic>
          <a:graphicData uri="http://schemas.openxmlformats.org/drawingml/2006/table">
            <a:tbl>
              <a:tblPr/>
              <a:tblGrid>
                <a:gridCol w="551180"/>
                <a:gridCol w="551180"/>
                <a:gridCol w="551180"/>
                <a:gridCol w="551180"/>
                <a:gridCol w="551180"/>
              </a:tblGrid>
              <a:tr h="190500">
                <a:tc>
                  <a:txBody>
                    <a:bodyPr/>
                    <a:lstStyle/>
                    <a:p>
                      <a:pPr algn="ctr" rtl="0" fontAlgn="b"/>
                      <a:r>
                        <a:rPr lang="en-US" sz="1100" b="0" i="0" u="none" strike="noStrike" dirty="0">
                          <a:solidFill>
                            <a:schemeClr val="tx1"/>
                          </a:solidFill>
                          <a:latin typeface="Calibri"/>
                        </a:rPr>
                        <a:t>1</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100001</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D</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a:solidFill>
                            <a:schemeClr val="tx1"/>
                          </a:solidFill>
                          <a:latin typeface="Calibri"/>
                        </a:rPr>
                        <a:t>E</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D0D8E8"/>
                    </a:solidFill>
                  </a:tcPr>
                </a:tc>
              </a:tr>
              <a:tr h="190500">
                <a:tc>
                  <a:txBody>
                    <a:bodyPr/>
                    <a:lstStyle/>
                    <a:p>
                      <a:pPr algn="ctr" rtl="0" fontAlgn="b"/>
                      <a:r>
                        <a:rPr lang="en-US" sz="1100" b="0" i="0" u="none" strike="noStrike" dirty="0">
                          <a:solidFill>
                            <a:schemeClr val="tx1"/>
                          </a:solidFill>
                          <a:latin typeface="Calibri"/>
                        </a:rPr>
                        <a:t>2</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100002</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B</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a:solidFill>
                            <a:schemeClr val="tx1"/>
                          </a:solidFill>
                          <a:latin typeface="Calibri"/>
                        </a:rPr>
                        <a:t>G</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E9EDF4"/>
                    </a:solidFill>
                  </a:tcPr>
                </a:tc>
              </a:tr>
              <a:tr h="190500">
                <a:tc>
                  <a:txBody>
                    <a:bodyPr/>
                    <a:lstStyle/>
                    <a:p>
                      <a:pPr algn="ctr" rtl="0" fontAlgn="b"/>
                      <a:r>
                        <a:rPr lang="en-US" sz="1100" b="0" i="0" u="none" strike="noStrike">
                          <a:solidFill>
                            <a:schemeClr val="tx1"/>
                          </a:solidFill>
                          <a:latin typeface="Calibri"/>
                        </a:rPr>
                        <a:t>3</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100003</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B</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F</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D0D8E8"/>
                    </a:solidFill>
                  </a:tcPr>
                </a:tc>
              </a:tr>
              <a:tr h="190500">
                <a:tc>
                  <a:txBody>
                    <a:bodyPr/>
                    <a:lstStyle/>
                    <a:p>
                      <a:pPr algn="ctr" rtl="0" fontAlgn="b"/>
                      <a:r>
                        <a:rPr lang="en-US" sz="1100" b="0" i="0" u="none" strike="noStrike">
                          <a:solidFill>
                            <a:schemeClr val="tx1"/>
                          </a:solidFill>
                          <a:latin typeface="Calibri"/>
                        </a:rPr>
                        <a:t>4</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100004</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D</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F</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H</a:t>
                      </a:r>
                    </a:p>
                  </a:txBody>
                  <a:tcPr marL="9144" marR="9525" marT="9525" marB="0" anchor="b">
                    <a:lnL>
                      <a:noFill/>
                    </a:lnL>
                    <a:lnR>
                      <a:noFill/>
                    </a:lnR>
                    <a:lnT>
                      <a:noFill/>
                    </a:lnT>
                    <a:lnB>
                      <a:noFill/>
                    </a:lnB>
                    <a:solidFill>
                      <a:srgbClr val="E9EDF4"/>
                    </a:solidFill>
                  </a:tcPr>
                </a:tc>
              </a:tr>
              <a:tr h="190500">
                <a:tc>
                  <a:txBody>
                    <a:bodyPr/>
                    <a:lstStyle/>
                    <a:p>
                      <a:pPr algn="ctr" rtl="0" fontAlgn="b"/>
                      <a:r>
                        <a:rPr lang="en-US" sz="1100" b="0" i="0" u="none" strike="noStrike" dirty="0">
                          <a:solidFill>
                            <a:schemeClr val="tx1"/>
                          </a:solidFill>
                          <a:latin typeface="Calibri"/>
                        </a:rPr>
                        <a:t>5</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a:solidFill>
                            <a:schemeClr val="tx1"/>
                          </a:solidFill>
                          <a:latin typeface="Calibri"/>
                        </a:rPr>
                        <a:t>100005</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a:solidFill>
                            <a:schemeClr val="tx1"/>
                          </a:solidFill>
                          <a:latin typeface="Calibri"/>
                        </a:rPr>
                        <a:t>C</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F</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D0D8E8"/>
                    </a:solidFill>
                  </a:tcPr>
                </a:tc>
              </a:tr>
              <a:tr h="190500">
                <a:tc>
                  <a:txBody>
                    <a:bodyPr/>
                    <a:lstStyle/>
                    <a:p>
                      <a:pPr algn="ctr" rtl="0" fontAlgn="b">
                        <a:buClr>
                          <a:srgbClr val="000000"/>
                        </a:buClr>
                        <a:buSzPts val="1100"/>
                        <a:buFont typeface="Arial"/>
                        <a:buNone/>
                      </a:pPr>
                      <a:r>
                        <a:rPr lang="en-US" sz="1100" b="0" i="0" u="none" strike="noStrike" dirty="0" smtClean="0">
                          <a:solidFill>
                            <a:schemeClr val="tx1"/>
                          </a:solidFill>
                          <a:latin typeface="Arial"/>
                        </a:rPr>
                        <a:t>6</a:t>
                      </a:r>
                      <a:endParaRPr lang="en-US" sz="1100" b="0" i="0" u="none" strike="noStrike" dirty="0">
                        <a:solidFill>
                          <a:schemeClr val="tx1"/>
                        </a:solidFill>
                        <a:latin typeface="Arial"/>
                      </a:endParaRP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a:solidFill>
                            <a:schemeClr val="tx1"/>
                          </a:solidFill>
                          <a:latin typeface="Calibri"/>
                        </a:rPr>
                        <a:t>100006</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D</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G</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H</a:t>
                      </a:r>
                    </a:p>
                  </a:txBody>
                  <a:tcPr marL="9144" marR="9525" marT="9525" marB="0" anchor="b">
                    <a:lnL>
                      <a:noFill/>
                    </a:lnL>
                    <a:lnR>
                      <a:noFill/>
                    </a:lnR>
                    <a:lnT>
                      <a:noFill/>
                    </a:lnT>
                    <a:lnB>
                      <a:noFill/>
                    </a:lnB>
                    <a:solidFill>
                      <a:srgbClr val="E9EDF4"/>
                    </a:solidFill>
                  </a:tcPr>
                </a:tc>
              </a:tr>
            </a:tbl>
          </a:graphicData>
        </a:graphic>
      </p:graphicFrame>
      <p:graphicFrame>
        <p:nvGraphicFramePr>
          <p:cNvPr id="7" name="Table 6"/>
          <p:cNvGraphicFramePr>
            <a:graphicFrameLocks noGrp="1"/>
          </p:cNvGraphicFramePr>
          <p:nvPr/>
        </p:nvGraphicFramePr>
        <p:xfrm>
          <a:off x="508000" y="5073312"/>
          <a:ext cx="2844800" cy="1143000"/>
        </p:xfrm>
        <a:graphic>
          <a:graphicData uri="http://schemas.openxmlformats.org/drawingml/2006/table">
            <a:tbl>
              <a:tblPr/>
              <a:tblGrid>
                <a:gridCol w="568960"/>
                <a:gridCol w="568960"/>
                <a:gridCol w="568960"/>
                <a:gridCol w="568960"/>
                <a:gridCol w="568960"/>
              </a:tblGrid>
              <a:tr h="190500">
                <a:tc>
                  <a:txBody>
                    <a:bodyPr/>
                    <a:lstStyle/>
                    <a:p>
                      <a:pPr algn="ctr" rtl="0" fontAlgn="b"/>
                      <a:r>
                        <a:rPr lang="en-US" sz="1100" b="0" i="0" u="none" strike="noStrike" dirty="0">
                          <a:solidFill>
                            <a:srgbClr val="000000"/>
                          </a:solidFill>
                          <a:latin typeface="Calibri"/>
                        </a:rPr>
                        <a:t>11995</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111995</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B</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G</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D0D8E8"/>
                    </a:solidFill>
                  </a:tcPr>
                </a:tc>
              </a:tr>
              <a:tr h="190500">
                <a:tc>
                  <a:txBody>
                    <a:bodyPr/>
                    <a:lstStyle/>
                    <a:p>
                      <a:pPr algn="ctr" rtl="0" fontAlgn="b"/>
                      <a:r>
                        <a:rPr lang="en-US" sz="1100" b="0" i="0" u="none" strike="noStrike">
                          <a:solidFill>
                            <a:srgbClr val="000000"/>
                          </a:solidFill>
                          <a:latin typeface="Calibri"/>
                        </a:rPr>
                        <a:t>11996</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111996</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D</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G</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E9EDF4"/>
                    </a:solidFill>
                  </a:tcPr>
                </a:tc>
              </a:tr>
              <a:tr h="190500">
                <a:tc>
                  <a:txBody>
                    <a:bodyPr/>
                    <a:lstStyle/>
                    <a:p>
                      <a:pPr algn="ctr" rtl="0" fontAlgn="b"/>
                      <a:r>
                        <a:rPr lang="en-US" sz="1100" b="0" i="0" u="none" strike="noStrike">
                          <a:solidFill>
                            <a:srgbClr val="000000"/>
                          </a:solidFill>
                          <a:latin typeface="Calibri"/>
                        </a:rPr>
                        <a:t>11997</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111997</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C</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E</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D0D8E8"/>
                    </a:solidFill>
                  </a:tcPr>
                </a:tc>
              </a:tr>
              <a:tr h="190500">
                <a:tc>
                  <a:txBody>
                    <a:bodyPr/>
                    <a:lstStyle/>
                    <a:p>
                      <a:pPr algn="ctr" rtl="0" fontAlgn="b"/>
                      <a:r>
                        <a:rPr lang="en-US" sz="1100" b="0" i="0" u="none" strike="noStrike">
                          <a:solidFill>
                            <a:srgbClr val="000000"/>
                          </a:solidFill>
                          <a:latin typeface="Calibri"/>
                        </a:rPr>
                        <a:t>11998</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111998</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B</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E</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I</a:t>
                      </a:r>
                    </a:p>
                  </a:txBody>
                  <a:tcPr marL="9525" marR="9525" marT="9525" marB="0" anchor="b">
                    <a:lnL>
                      <a:noFill/>
                    </a:lnL>
                    <a:lnR>
                      <a:noFill/>
                    </a:lnR>
                    <a:lnT>
                      <a:noFill/>
                    </a:lnT>
                    <a:lnB>
                      <a:noFill/>
                    </a:lnB>
                    <a:solidFill>
                      <a:srgbClr val="E9EDF4"/>
                    </a:solidFill>
                  </a:tcPr>
                </a:tc>
              </a:tr>
              <a:tr h="190500">
                <a:tc>
                  <a:txBody>
                    <a:bodyPr/>
                    <a:lstStyle/>
                    <a:p>
                      <a:pPr algn="ctr" rtl="0" fontAlgn="b"/>
                      <a:r>
                        <a:rPr lang="en-US" sz="1100" b="0" i="0" u="none" strike="noStrike">
                          <a:solidFill>
                            <a:srgbClr val="000000"/>
                          </a:solidFill>
                          <a:latin typeface="Calibri"/>
                        </a:rPr>
                        <a:t>11999</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111999</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A</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F</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D0D8E8"/>
                    </a:solidFill>
                  </a:tcPr>
                </a:tc>
              </a:tr>
              <a:tr h="190500">
                <a:tc>
                  <a:txBody>
                    <a:bodyPr/>
                    <a:lstStyle/>
                    <a:p>
                      <a:pPr algn="ctr" fontAlgn="b"/>
                      <a:r>
                        <a:rPr lang="en-US" sz="1100" b="0" i="0" u="none" strike="noStrike">
                          <a:solidFill>
                            <a:srgbClr val="000000"/>
                          </a:solidFill>
                          <a:latin typeface="Calibri"/>
                        </a:rPr>
                        <a:t>12000</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112000</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B</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G</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E9EDF4"/>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5</a:t>
            </a:fld>
            <a:endParaRPr lang="en-US" dirty="0"/>
          </a:p>
        </p:txBody>
      </p:sp>
      <p:sp>
        <p:nvSpPr>
          <p:cNvPr id="3" name="Title 2"/>
          <p:cNvSpPr>
            <a:spLocks noGrp="1"/>
          </p:cNvSpPr>
          <p:nvPr>
            <p:ph type="title"/>
          </p:nvPr>
        </p:nvSpPr>
        <p:spPr/>
        <p:txBody>
          <a:bodyPr/>
          <a:lstStyle/>
          <a:p>
            <a:r>
              <a:rPr smtClean="0"/>
              <a:t>Analysis steps and Code (cotn'd</a:t>
            </a:r>
            <a:r>
              <a:rPr lang="en-US" dirty="0" smtClean="0"/>
              <a:t>…..)</a:t>
            </a:r>
            <a:endParaRPr lang="en-US" dirty="0"/>
          </a:p>
        </p:txBody>
      </p:sp>
      <p:sp>
        <p:nvSpPr>
          <p:cNvPr id="4" name="Text Placeholder 3"/>
          <p:cNvSpPr>
            <a:spLocks noGrp="1"/>
          </p:cNvSpPr>
          <p:nvPr>
            <p:ph type="body" sz="quarter" idx="13"/>
          </p:nvPr>
        </p:nvSpPr>
        <p:spPr/>
        <p:txBody>
          <a:bodyPr>
            <a:normAutofit lnSpcReduction="10000"/>
          </a:bodyPr>
          <a:lstStyle/>
          <a:p>
            <a:pPr>
              <a:spcBef>
                <a:spcPts val="300"/>
              </a:spcBef>
              <a:spcAft>
                <a:spcPts val="300"/>
              </a:spcAft>
            </a:pPr>
            <a:r>
              <a:rPr lang="en-US" sz="1100" dirty="0" smtClean="0"/>
              <a:t>summary(</a:t>
            </a:r>
            <a:r>
              <a:rPr lang="en-US" sz="1100" dirty="0" err="1" smtClean="0"/>
              <a:t>txn_data</a:t>
            </a:r>
            <a:r>
              <a:rPr lang="en-US" sz="1100" dirty="0" smtClean="0"/>
              <a:t>)</a:t>
            </a:r>
          </a:p>
          <a:p>
            <a:pPr>
              <a:spcBef>
                <a:spcPts val="300"/>
              </a:spcBef>
              <a:spcAft>
                <a:spcPts val="300"/>
              </a:spcAft>
            </a:pPr>
            <a:r>
              <a:rPr lang="en-US" sz="1100" dirty="0" smtClean="0"/>
              <a:t> </a:t>
            </a:r>
            <a:r>
              <a:rPr lang="en-US" sz="1100" dirty="0" err="1" smtClean="0"/>
              <a:t>transaction_id</a:t>
            </a:r>
            <a:r>
              <a:rPr lang="en-US" sz="1100" dirty="0" smtClean="0"/>
              <a:t>   Prod1    Prod2    Prod3   </a:t>
            </a:r>
          </a:p>
          <a:p>
            <a:pPr>
              <a:spcBef>
                <a:spcPts val="300"/>
              </a:spcBef>
              <a:spcAft>
                <a:spcPts val="300"/>
              </a:spcAft>
            </a:pPr>
            <a:r>
              <a:rPr lang="en-US" sz="1100" dirty="0" smtClean="0"/>
              <a:t> Min.   :100001   A:2983   E:3962   H:5907  </a:t>
            </a:r>
          </a:p>
          <a:p>
            <a:pPr>
              <a:spcBef>
                <a:spcPts val="300"/>
              </a:spcBef>
              <a:spcAft>
                <a:spcPts val="300"/>
              </a:spcAft>
            </a:pPr>
            <a:r>
              <a:rPr lang="en-US" sz="1100" dirty="0" smtClean="0"/>
              <a:t> 1st Qu.:103001   B:3024   F:4053   I:6093  </a:t>
            </a:r>
          </a:p>
          <a:p>
            <a:pPr>
              <a:spcBef>
                <a:spcPts val="300"/>
              </a:spcBef>
              <a:spcAft>
                <a:spcPts val="300"/>
              </a:spcAft>
            </a:pPr>
            <a:r>
              <a:rPr lang="en-US" sz="1100" dirty="0" smtClean="0"/>
              <a:t> Median :106001   C:3047   G:3985           </a:t>
            </a:r>
          </a:p>
          <a:p>
            <a:pPr>
              <a:spcBef>
                <a:spcPts val="300"/>
              </a:spcBef>
              <a:spcAft>
                <a:spcPts val="300"/>
              </a:spcAft>
            </a:pPr>
            <a:r>
              <a:rPr lang="en-US" sz="1100" dirty="0" smtClean="0"/>
              <a:t> Mean   :106001   D:2946                    </a:t>
            </a:r>
          </a:p>
          <a:p>
            <a:pPr>
              <a:spcBef>
                <a:spcPts val="300"/>
              </a:spcBef>
              <a:spcAft>
                <a:spcPts val="300"/>
              </a:spcAft>
            </a:pPr>
            <a:r>
              <a:rPr lang="en-US" sz="1100" dirty="0" smtClean="0"/>
              <a:t> 3rd Qu.:109000                             </a:t>
            </a:r>
          </a:p>
          <a:p>
            <a:pPr>
              <a:spcBef>
                <a:spcPts val="300"/>
              </a:spcBef>
              <a:spcAft>
                <a:spcPts val="300"/>
              </a:spcAft>
            </a:pPr>
            <a:r>
              <a:rPr lang="en-US" sz="1100" dirty="0" smtClean="0"/>
              <a:t> Max.   :112000 </a:t>
            </a:r>
          </a:p>
          <a:p>
            <a:pPr>
              <a:spcBef>
                <a:spcPts val="300"/>
              </a:spcBef>
              <a:spcAft>
                <a:spcPts val="300"/>
              </a:spcAft>
            </a:pPr>
            <a:endParaRPr lang="en-US" sz="1100" dirty="0" smtClean="0"/>
          </a:p>
          <a:p>
            <a:pPr>
              <a:spcBef>
                <a:spcPts val="300"/>
              </a:spcBef>
              <a:spcAft>
                <a:spcPts val="300"/>
              </a:spcAft>
            </a:pPr>
            <a:r>
              <a:rPr lang="en-US" sz="1100" dirty="0" smtClean="0"/>
              <a:t>### Install and run the following libraries</a:t>
            </a:r>
          </a:p>
          <a:p>
            <a:pPr>
              <a:spcBef>
                <a:spcPts val="300"/>
              </a:spcBef>
              <a:spcAft>
                <a:spcPts val="300"/>
              </a:spcAft>
            </a:pPr>
            <a:r>
              <a:rPr lang="en-US" sz="1100" dirty="0" smtClean="0"/>
              <a:t>library(</a:t>
            </a:r>
            <a:r>
              <a:rPr lang="en-US" sz="1100" dirty="0" err="1" smtClean="0"/>
              <a:t>arules</a:t>
            </a:r>
            <a:r>
              <a:rPr lang="en-US" sz="1100" dirty="0" smtClean="0"/>
              <a:t>)</a:t>
            </a:r>
          </a:p>
          <a:p>
            <a:pPr>
              <a:spcBef>
                <a:spcPts val="300"/>
              </a:spcBef>
              <a:spcAft>
                <a:spcPts val="300"/>
              </a:spcAft>
            </a:pPr>
            <a:r>
              <a:rPr lang="en-US" sz="1100" dirty="0" smtClean="0"/>
              <a:t>library(</a:t>
            </a:r>
            <a:r>
              <a:rPr lang="en-US" sz="1100" dirty="0" err="1" smtClean="0"/>
              <a:t>arulesSequences</a:t>
            </a:r>
            <a:r>
              <a:rPr lang="en-US" sz="1100" dirty="0" smtClean="0"/>
              <a:t>)</a:t>
            </a:r>
          </a:p>
          <a:p>
            <a:pPr>
              <a:spcBef>
                <a:spcPts val="300"/>
              </a:spcBef>
              <a:spcAft>
                <a:spcPts val="300"/>
              </a:spcAft>
            </a:pPr>
            <a:r>
              <a:rPr lang="en-US" sz="1100" dirty="0" smtClean="0"/>
              <a:t>### Take a subset for analysis from the complete Dataset</a:t>
            </a:r>
          </a:p>
          <a:p>
            <a:pPr>
              <a:spcBef>
                <a:spcPts val="300"/>
              </a:spcBef>
              <a:spcAft>
                <a:spcPts val="300"/>
              </a:spcAft>
            </a:pPr>
            <a:r>
              <a:rPr lang="en-US" sz="1100" dirty="0" err="1" smtClean="0"/>
              <a:t>smpl_dat</a:t>
            </a:r>
            <a:r>
              <a:rPr lang="en-US" sz="1100" dirty="0" smtClean="0"/>
              <a:t>&lt;-</a:t>
            </a:r>
            <a:r>
              <a:rPr lang="en-US" sz="1100" dirty="0" err="1" smtClean="0"/>
              <a:t>txn_data</a:t>
            </a:r>
            <a:r>
              <a:rPr lang="en-US" sz="1100" dirty="0" smtClean="0"/>
              <a:t>[1:5000,]</a:t>
            </a:r>
          </a:p>
          <a:p>
            <a:pPr>
              <a:spcBef>
                <a:spcPts val="300"/>
              </a:spcBef>
              <a:spcAft>
                <a:spcPts val="300"/>
              </a:spcAft>
            </a:pPr>
            <a:r>
              <a:rPr lang="en-US" sz="1100" dirty="0" smtClean="0"/>
              <a:t>### Factorization of variables to get all the combinations</a:t>
            </a:r>
          </a:p>
          <a:p>
            <a:pPr>
              <a:spcBef>
                <a:spcPts val="300"/>
              </a:spcBef>
              <a:spcAft>
                <a:spcPts val="300"/>
              </a:spcAft>
            </a:pPr>
            <a:r>
              <a:rPr lang="en-US" sz="1100" dirty="0" smtClean="0"/>
              <a:t>for ( i in 1:ncol(</a:t>
            </a:r>
            <a:r>
              <a:rPr lang="en-US" sz="1100" dirty="0" err="1" smtClean="0"/>
              <a:t>smpl_dat</a:t>
            </a:r>
            <a:r>
              <a:rPr lang="en-US" sz="1100" dirty="0" smtClean="0"/>
              <a:t>))</a:t>
            </a:r>
          </a:p>
          <a:p>
            <a:pPr>
              <a:spcBef>
                <a:spcPts val="300"/>
              </a:spcBef>
              <a:spcAft>
                <a:spcPts val="300"/>
              </a:spcAft>
            </a:pPr>
            <a:r>
              <a:rPr lang="en-US" sz="1100" dirty="0" smtClean="0"/>
              <a:t>{</a:t>
            </a:r>
          </a:p>
          <a:p>
            <a:pPr>
              <a:spcBef>
                <a:spcPts val="300"/>
              </a:spcBef>
              <a:spcAft>
                <a:spcPts val="300"/>
              </a:spcAft>
            </a:pPr>
            <a:r>
              <a:rPr lang="en-US" sz="1100" dirty="0" smtClean="0"/>
              <a:t>  </a:t>
            </a:r>
            <a:r>
              <a:rPr lang="en-US" sz="1100" dirty="0" err="1" smtClean="0"/>
              <a:t>smpl_dat</a:t>
            </a:r>
            <a:r>
              <a:rPr lang="en-US" sz="1100" dirty="0" smtClean="0"/>
              <a:t>[,i]=</a:t>
            </a:r>
            <a:r>
              <a:rPr lang="en-US" sz="1100" dirty="0" err="1" smtClean="0"/>
              <a:t>as.factor</a:t>
            </a:r>
            <a:r>
              <a:rPr lang="en-US" sz="1100" dirty="0" smtClean="0"/>
              <a:t>(</a:t>
            </a:r>
            <a:r>
              <a:rPr lang="en-US" sz="1100" dirty="0" err="1" smtClean="0"/>
              <a:t>smpl_dat</a:t>
            </a:r>
            <a:r>
              <a:rPr lang="en-US" sz="1100" dirty="0" smtClean="0"/>
              <a:t>[,i])</a:t>
            </a:r>
          </a:p>
          <a:p>
            <a:pPr>
              <a:spcBef>
                <a:spcPts val="300"/>
              </a:spcBef>
              <a:spcAft>
                <a:spcPts val="300"/>
              </a:spcAft>
            </a:pPr>
            <a:r>
              <a:rPr lang="en-US" sz="1100" dirty="0" smtClean="0"/>
              <a:t>}</a:t>
            </a:r>
          </a:p>
          <a:p>
            <a:pPr>
              <a:spcBef>
                <a:spcPts val="300"/>
              </a:spcBef>
              <a:spcAft>
                <a:spcPts val="300"/>
              </a:spcAft>
            </a:pPr>
            <a:r>
              <a:rPr lang="en-US" sz="1100" dirty="0" smtClean="0"/>
              <a:t>###Plot of relative frequency; update </a:t>
            </a:r>
            <a:r>
              <a:rPr lang="en-US" sz="1100" dirty="0" err="1" smtClean="0"/>
              <a:t>topN</a:t>
            </a:r>
            <a:r>
              <a:rPr lang="en-US" sz="1100" dirty="0" smtClean="0"/>
              <a:t> variable to the number of distinct products </a:t>
            </a:r>
          </a:p>
          <a:p>
            <a:pPr>
              <a:spcBef>
                <a:spcPts val="300"/>
              </a:spcBef>
              <a:spcAft>
                <a:spcPts val="300"/>
              </a:spcAft>
            </a:pPr>
            <a:r>
              <a:rPr lang="en-US" sz="1100" dirty="0" err="1" smtClean="0"/>
              <a:t>smpl_dat</a:t>
            </a:r>
            <a:r>
              <a:rPr lang="en-US" sz="1100" dirty="0" smtClean="0"/>
              <a:t>&lt;-as(</a:t>
            </a:r>
            <a:r>
              <a:rPr lang="en-US" sz="1100" dirty="0" err="1" smtClean="0"/>
              <a:t>smpl_dat,"transactions</a:t>
            </a:r>
            <a:r>
              <a:rPr lang="en-US" sz="1100" dirty="0" smtClean="0"/>
              <a:t>")</a:t>
            </a:r>
          </a:p>
          <a:p>
            <a:pPr>
              <a:spcBef>
                <a:spcPts val="300"/>
              </a:spcBef>
              <a:spcAft>
                <a:spcPts val="300"/>
              </a:spcAft>
            </a:pPr>
            <a:r>
              <a:rPr lang="en-US" sz="1100" dirty="0" err="1" smtClean="0"/>
              <a:t>itemFrequencyPlot</a:t>
            </a:r>
            <a:r>
              <a:rPr lang="en-US" sz="1100" dirty="0" smtClean="0"/>
              <a:t>(</a:t>
            </a:r>
            <a:r>
              <a:rPr lang="en-US" sz="1100" dirty="0" err="1" smtClean="0"/>
              <a:t>smpl_dat</a:t>
            </a:r>
            <a:r>
              <a:rPr lang="en-US" sz="1100" dirty="0" smtClean="0"/>
              <a:t>, </a:t>
            </a:r>
            <a:r>
              <a:rPr lang="en-US" sz="1100" dirty="0" err="1" smtClean="0"/>
              <a:t>topN</a:t>
            </a:r>
            <a:r>
              <a:rPr lang="en-US" sz="1100" dirty="0" smtClean="0"/>
              <a:t> = 9)</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6</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a:bodyPr>
          <a:lstStyle/>
          <a:p>
            <a:r>
              <a:rPr lang="en-US" sz="1100" dirty="0" smtClean="0"/>
              <a:t>This gives a plot highlighting the relative frequency of all the products bought by the customers.</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 Run the </a:t>
            </a:r>
            <a:r>
              <a:rPr lang="en-US" sz="1100" dirty="0" err="1" smtClean="0"/>
              <a:t>apriori</a:t>
            </a:r>
            <a:r>
              <a:rPr lang="en-US" sz="1100" dirty="0" smtClean="0"/>
              <a:t> algorithm command</a:t>
            </a:r>
          </a:p>
          <a:p>
            <a:r>
              <a:rPr lang="en-US" sz="1100" dirty="0" smtClean="0"/>
              <a:t>### Observe the constraints set on the lift and confidence as covered at the top of the document. The </a:t>
            </a:r>
            <a:r>
              <a:rPr lang="en-US" sz="1100" dirty="0" err="1" smtClean="0"/>
              <a:t>minlen</a:t>
            </a:r>
            <a:r>
              <a:rPr lang="en-US" sz="1100" dirty="0" smtClean="0"/>
              <a:t> and </a:t>
            </a:r>
            <a:r>
              <a:rPr lang="en-US" sz="1100" dirty="0" err="1" smtClean="0"/>
              <a:t>maxlen</a:t>
            </a:r>
            <a:r>
              <a:rPr lang="en-US" sz="1100" dirty="0" smtClean="0"/>
              <a:t> sets the analysis level. </a:t>
            </a:r>
            <a:r>
              <a:rPr lang="en-US" sz="1100" dirty="0" err="1" smtClean="0"/>
              <a:t>Maxlen</a:t>
            </a:r>
            <a:r>
              <a:rPr lang="en-US" sz="1100" dirty="0" smtClean="0"/>
              <a:t> 3 implies the rule will analyze the association of 3rd product as combinations of 1st and 2nd product bought together.</a:t>
            </a:r>
          </a:p>
          <a:p>
            <a:r>
              <a:rPr lang="en-US" sz="1100" dirty="0" err="1" smtClean="0"/>
              <a:t>basket_rules</a:t>
            </a:r>
            <a:r>
              <a:rPr lang="en-US" sz="1100" dirty="0" smtClean="0"/>
              <a:t> &lt;- </a:t>
            </a:r>
            <a:r>
              <a:rPr lang="en-US" sz="1100" dirty="0" err="1" smtClean="0"/>
              <a:t>apriori</a:t>
            </a:r>
            <a:r>
              <a:rPr lang="en-US" sz="1100" dirty="0" smtClean="0"/>
              <a:t>(</a:t>
            </a:r>
            <a:r>
              <a:rPr lang="en-US" sz="1100" dirty="0" err="1" smtClean="0"/>
              <a:t>smpl_dat</a:t>
            </a:r>
            <a:r>
              <a:rPr lang="en-US" sz="1100" dirty="0" smtClean="0"/>
              <a:t>, parameter = list(sup = 0.005, conf = 0.01, target="rules", </a:t>
            </a:r>
            <a:r>
              <a:rPr lang="en-US" sz="1100" dirty="0" err="1" smtClean="0"/>
              <a:t>minlen</a:t>
            </a:r>
            <a:r>
              <a:rPr lang="en-US" sz="1100" dirty="0" smtClean="0"/>
              <a:t>=2,maxlen=3))</a:t>
            </a:r>
          </a:p>
        </p:txBody>
      </p:sp>
      <p:pic>
        <p:nvPicPr>
          <p:cNvPr id="5" name="Picture 4"/>
          <p:cNvPicPr/>
          <p:nvPr/>
        </p:nvPicPr>
        <p:blipFill>
          <a:blip r:embed="rId2" cstate="print"/>
          <a:srcRect l="13117" r="13824" b="7988"/>
          <a:stretch>
            <a:fillRect/>
          </a:stretch>
        </p:blipFill>
        <p:spPr bwMode="auto">
          <a:xfrm>
            <a:off x="508000" y="1311440"/>
            <a:ext cx="4771354"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7</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77500" lnSpcReduction="20000"/>
          </a:bodyPr>
          <a:lstStyle/>
          <a:p>
            <a:pPr>
              <a:spcBef>
                <a:spcPts val="300"/>
              </a:spcBef>
              <a:spcAft>
                <a:spcPts val="300"/>
              </a:spcAft>
            </a:pPr>
            <a:r>
              <a:rPr lang="en-US" sz="1400" dirty="0" smtClean="0"/>
              <a:t>### See the summary of the outputs from </a:t>
            </a:r>
            <a:r>
              <a:rPr lang="en-US" sz="1400" dirty="0" err="1" smtClean="0"/>
              <a:t>apriori</a:t>
            </a:r>
            <a:r>
              <a:rPr lang="en-US" sz="1400" dirty="0" smtClean="0"/>
              <a:t> rule</a:t>
            </a:r>
          </a:p>
          <a:p>
            <a:pPr>
              <a:spcBef>
                <a:spcPts val="300"/>
              </a:spcBef>
              <a:spcAft>
                <a:spcPts val="300"/>
              </a:spcAft>
            </a:pPr>
            <a:r>
              <a:rPr lang="en-US" sz="1400" dirty="0" smtClean="0"/>
              <a:t>summary( </a:t>
            </a:r>
            <a:r>
              <a:rPr lang="en-US" sz="1400" dirty="0" err="1" smtClean="0"/>
              <a:t>basket_rules</a:t>
            </a:r>
            <a:r>
              <a:rPr lang="en-US" sz="1400" dirty="0" smtClean="0"/>
              <a:t>)</a:t>
            </a:r>
          </a:p>
          <a:p>
            <a:pPr>
              <a:spcBef>
                <a:spcPts val="300"/>
              </a:spcBef>
              <a:spcAft>
                <a:spcPts val="300"/>
              </a:spcAft>
            </a:pPr>
            <a:endParaRPr lang="en-US" sz="1400" dirty="0" smtClean="0"/>
          </a:p>
          <a:p>
            <a:pPr>
              <a:spcBef>
                <a:spcPts val="300"/>
              </a:spcBef>
              <a:spcAft>
                <a:spcPts val="300"/>
              </a:spcAft>
            </a:pPr>
            <a:r>
              <a:rPr lang="en-US" sz="1400" dirty="0" smtClean="0"/>
              <a:t>set of 124 rules</a:t>
            </a:r>
          </a:p>
          <a:p>
            <a:pPr>
              <a:spcBef>
                <a:spcPts val="300"/>
              </a:spcBef>
              <a:spcAft>
                <a:spcPts val="300"/>
              </a:spcAft>
            </a:pPr>
            <a:endParaRPr lang="en-US" sz="1400" dirty="0" smtClean="0"/>
          </a:p>
          <a:p>
            <a:pPr>
              <a:spcBef>
                <a:spcPts val="300"/>
              </a:spcBef>
              <a:spcAft>
                <a:spcPts val="300"/>
              </a:spcAft>
            </a:pPr>
            <a:r>
              <a:rPr lang="en-US" sz="1400" dirty="0" smtClean="0"/>
              <a:t>rule length distribution (lhs + </a:t>
            </a:r>
            <a:r>
              <a:rPr lang="en-US" sz="1400" dirty="0" err="1" smtClean="0"/>
              <a:t>rhs</a:t>
            </a:r>
            <a:r>
              <a:rPr lang="en-US" sz="1400" dirty="0" smtClean="0"/>
              <a:t>):sizes</a:t>
            </a:r>
          </a:p>
          <a:p>
            <a:pPr>
              <a:spcBef>
                <a:spcPts val="300"/>
              </a:spcBef>
              <a:spcAft>
                <a:spcPts val="300"/>
              </a:spcAft>
            </a:pPr>
            <a:r>
              <a:rPr lang="en-US" sz="1400" dirty="0" smtClean="0"/>
              <a:t> 2  3 </a:t>
            </a:r>
          </a:p>
          <a:p>
            <a:pPr>
              <a:spcBef>
                <a:spcPts val="300"/>
              </a:spcBef>
              <a:spcAft>
                <a:spcPts val="300"/>
              </a:spcAft>
            </a:pPr>
            <a:r>
              <a:rPr lang="en-US" sz="1400" dirty="0" smtClean="0"/>
              <a:t>52 72 </a:t>
            </a:r>
          </a:p>
          <a:p>
            <a:pPr>
              <a:spcBef>
                <a:spcPts val="300"/>
              </a:spcBef>
              <a:spcAft>
                <a:spcPts val="300"/>
              </a:spcAft>
            </a:pPr>
            <a:endParaRPr lang="en-US" sz="1400" dirty="0" smtClean="0"/>
          </a:p>
          <a:p>
            <a:pPr>
              <a:spcBef>
                <a:spcPts val="300"/>
              </a:spcBef>
              <a:spcAft>
                <a:spcPts val="300"/>
              </a:spcAft>
            </a:pPr>
            <a:r>
              <a:rPr lang="en-US" sz="1400" dirty="0" smtClean="0"/>
              <a:t>Min. 1st Qu.  Median    Mean 3rd Qu.    Max. </a:t>
            </a:r>
          </a:p>
          <a:p>
            <a:pPr>
              <a:spcBef>
                <a:spcPts val="300"/>
              </a:spcBef>
              <a:spcAft>
                <a:spcPts val="300"/>
              </a:spcAft>
            </a:pPr>
            <a:r>
              <a:rPr lang="en-US" sz="1400" dirty="0" smtClean="0"/>
              <a:t>2.000   2.000   3.000   2.581   3.000   3.000 </a:t>
            </a:r>
          </a:p>
          <a:p>
            <a:pPr>
              <a:spcBef>
                <a:spcPts val="300"/>
              </a:spcBef>
              <a:spcAft>
                <a:spcPts val="300"/>
              </a:spcAft>
            </a:pPr>
            <a:endParaRPr lang="en-US" sz="1400" dirty="0" smtClean="0"/>
          </a:p>
          <a:p>
            <a:pPr>
              <a:spcBef>
                <a:spcPts val="300"/>
              </a:spcBef>
              <a:spcAft>
                <a:spcPts val="300"/>
              </a:spcAft>
            </a:pPr>
            <a:r>
              <a:rPr lang="en-US" sz="1400" dirty="0" smtClean="0"/>
              <a:t>summary of quality measures:</a:t>
            </a:r>
          </a:p>
          <a:p>
            <a:pPr>
              <a:spcBef>
                <a:spcPts val="300"/>
              </a:spcBef>
              <a:spcAft>
                <a:spcPts val="300"/>
              </a:spcAft>
            </a:pPr>
            <a:r>
              <a:rPr lang="en-US" sz="1400" dirty="0" smtClean="0"/>
              <a:t>    support          confidence          lift       </a:t>
            </a:r>
          </a:p>
          <a:p>
            <a:pPr>
              <a:spcBef>
                <a:spcPts val="300"/>
              </a:spcBef>
              <a:spcAft>
                <a:spcPts val="300"/>
              </a:spcAft>
            </a:pPr>
            <a:r>
              <a:rPr lang="en-US" sz="1400" dirty="0" smtClean="0"/>
              <a:t> Min.   :0.03562   Min.   :0.2279   Min.   :0.8956  </a:t>
            </a:r>
          </a:p>
          <a:p>
            <a:pPr>
              <a:spcBef>
                <a:spcPts val="300"/>
              </a:spcBef>
              <a:spcAft>
                <a:spcPts val="300"/>
              </a:spcAft>
            </a:pPr>
            <a:r>
              <a:rPr lang="en-US" sz="1400" dirty="0" smtClean="0"/>
              <a:t> 1st Qu.:0.04113   1st Qu.:0.2572   1st Qu.:0.9757  </a:t>
            </a:r>
          </a:p>
          <a:p>
            <a:pPr>
              <a:spcBef>
                <a:spcPts val="300"/>
              </a:spcBef>
              <a:spcAft>
                <a:spcPts val="300"/>
              </a:spcAft>
            </a:pPr>
            <a:r>
              <a:rPr lang="en-US" sz="1400" dirty="0" smtClean="0"/>
              <a:t> Median :0.04437   Median :0.3298   Median :1.0003  </a:t>
            </a:r>
          </a:p>
          <a:p>
            <a:pPr>
              <a:spcBef>
                <a:spcPts val="300"/>
              </a:spcBef>
              <a:spcAft>
                <a:spcPts val="300"/>
              </a:spcAft>
            </a:pPr>
            <a:r>
              <a:rPr lang="en-US" sz="1400" dirty="0" smtClean="0"/>
              <a:t> Mean   :0.07258   Mean   :0.3548   Mean   :1.0000  </a:t>
            </a:r>
          </a:p>
          <a:p>
            <a:pPr>
              <a:spcBef>
                <a:spcPts val="300"/>
              </a:spcBef>
              <a:spcAft>
                <a:spcPts val="300"/>
              </a:spcAft>
            </a:pPr>
            <a:r>
              <a:rPr lang="en-US" sz="1400" dirty="0" smtClean="0"/>
              <a:t> 3rd Qu.:0.08700   3rd Qu.:0.4838   3rd Qu.:1.0247  </a:t>
            </a:r>
          </a:p>
          <a:p>
            <a:pPr>
              <a:spcBef>
                <a:spcPts val="300"/>
              </a:spcBef>
              <a:spcAft>
                <a:spcPts val="300"/>
              </a:spcAft>
            </a:pPr>
            <a:r>
              <a:rPr lang="en-US" sz="1400" dirty="0" smtClean="0"/>
              <a:t> Max.   :0.17400   Max.   :0.5455   Max.   :1.1056  </a:t>
            </a:r>
          </a:p>
          <a:p>
            <a:pPr>
              <a:spcBef>
                <a:spcPts val="300"/>
              </a:spcBef>
              <a:spcAft>
                <a:spcPts val="300"/>
              </a:spcAft>
            </a:pPr>
            <a:endParaRPr lang="en-US" sz="1400" dirty="0" smtClean="0"/>
          </a:p>
          <a:p>
            <a:pPr>
              <a:spcBef>
                <a:spcPts val="300"/>
              </a:spcBef>
              <a:spcAft>
                <a:spcPts val="300"/>
              </a:spcAft>
            </a:pPr>
            <a:r>
              <a:rPr lang="en-US" sz="1400" dirty="0" smtClean="0"/>
              <a:t>mining info:</a:t>
            </a:r>
          </a:p>
          <a:p>
            <a:pPr>
              <a:spcBef>
                <a:spcPts val="300"/>
              </a:spcBef>
              <a:spcAft>
                <a:spcPts val="300"/>
              </a:spcAft>
            </a:pPr>
            <a:r>
              <a:rPr lang="en-US" sz="1400" dirty="0" smtClean="0"/>
              <a:t>data </a:t>
            </a:r>
            <a:r>
              <a:rPr lang="en-US" sz="1400" dirty="0" err="1" smtClean="0"/>
              <a:t>ntransactions</a:t>
            </a:r>
            <a:r>
              <a:rPr lang="en-US" sz="1400" dirty="0" smtClean="0"/>
              <a:t> support confidence</a:t>
            </a:r>
          </a:p>
          <a:p>
            <a:pPr>
              <a:spcBef>
                <a:spcPts val="300"/>
              </a:spcBef>
              <a:spcAft>
                <a:spcPts val="300"/>
              </a:spcAft>
            </a:pPr>
            <a:r>
              <a:rPr lang="en-US" sz="1400" dirty="0" err="1" smtClean="0"/>
              <a:t>smpl_dat</a:t>
            </a:r>
            <a:r>
              <a:rPr lang="en-US" sz="1400" dirty="0" smtClean="0"/>
              <a:t>          8000   0.005       0.01</a:t>
            </a:r>
          </a:p>
          <a:p>
            <a:pPr>
              <a:spcBef>
                <a:spcPts val="300"/>
              </a:spcBef>
              <a:spcAft>
                <a:spcPts val="300"/>
              </a:spcAft>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8</a:t>
            </a:fld>
            <a:endParaRPr lang="en-US" dirty="0"/>
          </a:p>
        </p:txBody>
      </p:sp>
      <p:sp>
        <p:nvSpPr>
          <p:cNvPr id="3" name="Title 2"/>
          <p:cNvSpPr>
            <a:spLocks noGrp="1"/>
          </p:cNvSpPr>
          <p:nvPr>
            <p:ph type="title"/>
          </p:nvPr>
        </p:nvSpPr>
        <p:spPr/>
        <p:txBody>
          <a:bodyPr/>
          <a:lstStyle/>
          <a:p>
            <a:r>
              <a:rPr smtClean="0"/>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lnSpc>
                <a:spcPct val="120000"/>
              </a:lnSpc>
              <a:spcBef>
                <a:spcPts val="0"/>
              </a:spcBef>
              <a:spcAft>
                <a:spcPts val="0"/>
              </a:spcAft>
            </a:pPr>
            <a:r>
              <a:rPr lang="en-US" sz="3600" dirty="0" smtClean="0"/>
              <a:t>### See all the rules generated by the </a:t>
            </a:r>
            <a:r>
              <a:rPr lang="en-US" sz="3600" dirty="0" err="1" smtClean="0"/>
              <a:t>apriori</a:t>
            </a:r>
            <a:r>
              <a:rPr lang="en-US" sz="3600" dirty="0" smtClean="0"/>
              <a:t> rule</a:t>
            </a:r>
          </a:p>
          <a:p>
            <a:pPr>
              <a:lnSpc>
                <a:spcPct val="120000"/>
              </a:lnSpc>
              <a:spcBef>
                <a:spcPts val="0"/>
              </a:spcBef>
              <a:spcAft>
                <a:spcPts val="0"/>
              </a:spcAft>
            </a:pPr>
            <a:endParaRPr lang="en-US" sz="3600" dirty="0" smtClean="0"/>
          </a:p>
          <a:p>
            <a:pPr>
              <a:lnSpc>
                <a:spcPct val="120000"/>
              </a:lnSpc>
              <a:spcBef>
                <a:spcPts val="0"/>
              </a:spcBef>
              <a:spcAft>
                <a:spcPts val="0"/>
              </a:spcAft>
            </a:pPr>
            <a:r>
              <a:rPr lang="en-US" sz="3600" dirty="0" smtClean="0"/>
              <a:t>inspect(  </a:t>
            </a:r>
            <a:r>
              <a:rPr lang="en-US" sz="3600" dirty="0" err="1" smtClean="0"/>
              <a:t>basket_rules</a:t>
            </a:r>
            <a:r>
              <a:rPr lang="en-US" sz="3600" dirty="0" smtClean="0"/>
              <a:t>) # see all the rules</a:t>
            </a:r>
          </a:p>
          <a:p>
            <a:pPr>
              <a:lnSpc>
                <a:spcPct val="120000"/>
              </a:lnSpc>
              <a:spcBef>
                <a:spcPts val="0"/>
              </a:spcBef>
              <a:spcAft>
                <a:spcPts val="0"/>
              </a:spcAft>
            </a:pPr>
            <a:endParaRPr lang="en-US" sz="3600" dirty="0" smtClean="0"/>
          </a:p>
          <a:p>
            <a:pPr>
              <a:lnSpc>
                <a:spcPct val="120000"/>
              </a:lnSpc>
              <a:spcBef>
                <a:spcPts val="0"/>
              </a:spcBef>
              <a:spcAft>
                <a:spcPts val="0"/>
              </a:spcAft>
            </a:pPr>
            <a:r>
              <a:rPr lang="en-US" sz="3600" dirty="0" smtClean="0"/>
              <a:t>lhs          </a:t>
            </a:r>
            <a:r>
              <a:rPr lang="en-US" sz="3600" dirty="0" err="1" smtClean="0"/>
              <a:t>rhs</a:t>
            </a:r>
            <a:r>
              <a:rPr lang="en-US" sz="3600" dirty="0" smtClean="0"/>
              <a:t>        support confidence      lift</a:t>
            </a:r>
          </a:p>
          <a:p>
            <a:pPr>
              <a:lnSpc>
                <a:spcPct val="120000"/>
              </a:lnSpc>
              <a:spcBef>
                <a:spcPts val="0"/>
              </a:spcBef>
              <a:spcAft>
                <a:spcPts val="0"/>
              </a:spcAft>
            </a:pPr>
            <a:r>
              <a:rPr lang="en-US" sz="3600" dirty="0" smtClean="0"/>
              <a:t>1   {Prod1=A} =&gt; {Prod2=E} 0.083375  0.3436373 1.0429053</a:t>
            </a:r>
          </a:p>
          <a:p>
            <a:pPr>
              <a:lnSpc>
                <a:spcPct val="120000"/>
              </a:lnSpc>
              <a:spcBef>
                <a:spcPts val="0"/>
              </a:spcBef>
              <a:spcAft>
                <a:spcPts val="0"/>
              </a:spcAft>
            </a:pPr>
            <a:r>
              <a:rPr lang="en-US" sz="3600" dirty="0" smtClean="0"/>
              <a:t>2   {Prod2=E} =&gt; {Prod1=A} 0.083375  0.2530349 1.0429053</a:t>
            </a:r>
          </a:p>
          <a:p>
            <a:pPr>
              <a:lnSpc>
                <a:spcPct val="120000"/>
              </a:lnSpc>
              <a:spcBef>
                <a:spcPts val="0"/>
              </a:spcBef>
              <a:spcAft>
                <a:spcPts val="0"/>
              </a:spcAft>
            </a:pPr>
            <a:r>
              <a:rPr lang="en-US" sz="3600" dirty="0" smtClean="0"/>
              <a:t>3   {Prod1=A} =&gt; {Prod2=G} 0.078875  0.3250902 0.9780825</a:t>
            </a:r>
          </a:p>
          <a:p>
            <a:pPr>
              <a:lnSpc>
                <a:spcPct val="120000"/>
              </a:lnSpc>
              <a:spcBef>
                <a:spcPts val="0"/>
              </a:spcBef>
              <a:spcAft>
                <a:spcPts val="0"/>
              </a:spcAft>
            </a:pPr>
            <a:r>
              <a:rPr lang="en-US" sz="3600" dirty="0" smtClean="0"/>
              <a:t>4   {Prod2=G} =&gt; {Prod1=A} 0.078875  0.2373073 0.9780825</a:t>
            </a:r>
          </a:p>
          <a:p>
            <a:pPr>
              <a:lnSpc>
                <a:spcPct val="120000"/>
              </a:lnSpc>
              <a:spcBef>
                <a:spcPts val="0"/>
              </a:spcBef>
              <a:spcAft>
                <a:spcPts val="0"/>
              </a:spcAft>
            </a:pPr>
            <a:r>
              <a:rPr lang="en-US" sz="3600" dirty="0" smtClean="0"/>
              <a:t>5   {Prod1=A} =&gt; {Prod2=F} 0.080375  0.3312725 0.9797339</a:t>
            </a:r>
          </a:p>
          <a:p>
            <a:pPr>
              <a:lnSpc>
                <a:spcPct val="120000"/>
              </a:lnSpc>
              <a:spcBef>
                <a:spcPts val="0"/>
              </a:spcBef>
              <a:spcAft>
                <a:spcPts val="0"/>
              </a:spcAft>
            </a:pPr>
            <a:r>
              <a:rPr lang="en-US" sz="3600" dirty="0" smtClean="0"/>
              <a:t>6   {Prod2=F} =&gt; {Prod1=A} 0.080375  0.2377079 0.9797339</a:t>
            </a:r>
          </a:p>
          <a:p>
            <a:pPr>
              <a:lnSpc>
                <a:spcPct val="120000"/>
              </a:lnSpc>
              <a:spcBef>
                <a:spcPts val="0"/>
              </a:spcBef>
              <a:spcAft>
                <a:spcPts val="0"/>
              </a:spcAft>
            </a:pPr>
            <a:r>
              <a:rPr lang="en-US" sz="3600" dirty="0" smtClean="0"/>
              <a:t>7   {Prod1=A} =&gt; {Prod3=H} 0.120125  0.4951056 1.0088754</a:t>
            </a:r>
          </a:p>
          <a:p>
            <a:pPr>
              <a:lnSpc>
                <a:spcPct val="120000"/>
              </a:lnSpc>
              <a:spcBef>
                <a:spcPts val="0"/>
              </a:spcBef>
              <a:spcAft>
                <a:spcPts val="0"/>
              </a:spcAft>
            </a:pPr>
            <a:r>
              <a:rPr lang="en-US" sz="3600" dirty="0" smtClean="0"/>
              <a:t>8   {Prod3=H} =&gt; {Prod1=A} 0.120125  0.2447784 1.0088754</a:t>
            </a:r>
          </a:p>
          <a:p>
            <a:pPr>
              <a:lnSpc>
                <a:spcPct val="120000"/>
              </a:lnSpc>
              <a:spcBef>
                <a:spcPts val="0"/>
              </a:spcBef>
              <a:spcAft>
                <a:spcPts val="0"/>
              </a:spcAft>
            </a:pPr>
            <a:r>
              <a:rPr lang="en-US" sz="3600" dirty="0" smtClean="0"/>
              <a:t>9   {Prod1=A} =&gt; {Prod3=I} 0.122500  0.5048944 0.9914470</a:t>
            </a:r>
          </a:p>
          <a:p>
            <a:pPr>
              <a:lnSpc>
                <a:spcPct val="120000"/>
              </a:lnSpc>
              <a:spcBef>
                <a:spcPts val="0"/>
              </a:spcBef>
              <a:spcAft>
                <a:spcPts val="0"/>
              </a:spcAft>
            </a:pPr>
            <a:r>
              <a:rPr lang="en-US" sz="3600" dirty="0" smtClean="0"/>
              <a:t>10  {Prod3=I} =&gt; {Prod1=A} 0.122500  0.2405498 0.9914470</a:t>
            </a:r>
          </a:p>
          <a:p>
            <a:pPr>
              <a:lnSpc>
                <a:spcPct val="120000"/>
              </a:lnSpc>
              <a:spcBef>
                <a:spcPts val="0"/>
              </a:spcBef>
              <a:spcAft>
                <a:spcPts val="0"/>
              </a:spcAft>
            </a:pPr>
            <a:r>
              <a:rPr lang="en-US" sz="3600" dirty="0" smtClean="0"/>
              <a:t>11  {Prod1=D} =&gt; {Prod2=E} 0.078375  0.3182741 0.9659305</a:t>
            </a:r>
          </a:p>
          <a:p>
            <a:pPr>
              <a:lnSpc>
                <a:spcPct val="120000"/>
              </a:lnSpc>
              <a:spcBef>
                <a:spcPts val="0"/>
              </a:spcBef>
              <a:spcAft>
                <a:spcPts val="0"/>
              </a:spcAft>
            </a:pPr>
            <a:r>
              <a:rPr lang="en-US" sz="3600" dirty="0" smtClean="0"/>
              <a:t>12  {Prod2=E} =&gt; {Prod1=D} 0.078375  0.2378604 0.9659305</a:t>
            </a:r>
          </a:p>
          <a:p>
            <a:pPr>
              <a:lnSpc>
                <a:spcPct val="120000"/>
              </a:lnSpc>
              <a:spcBef>
                <a:spcPts val="0"/>
              </a:spcBef>
              <a:spcAft>
                <a:spcPts val="0"/>
              </a:spcAft>
            </a:pPr>
            <a:r>
              <a:rPr lang="en-US" sz="3600" dirty="0" smtClean="0"/>
              <a:t>13  {Prod1=D} =&gt; {Prod2=G} 0.080875  0.3284264 0.9881200</a:t>
            </a:r>
          </a:p>
          <a:p>
            <a:pPr>
              <a:lnSpc>
                <a:spcPct val="120000"/>
              </a:lnSpc>
              <a:spcBef>
                <a:spcPts val="0"/>
              </a:spcBef>
              <a:spcAft>
                <a:spcPts val="0"/>
              </a:spcAft>
            </a:pPr>
            <a:r>
              <a:rPr lang="en-US" sz="3600" dirty="0" smtClean="0"/>
              <a:t>14  {Prod2=G} =&gt; {Prod1=D} 0.080875  0.2433246 0.9881200</a:t>
            </a:r>
          </a:p>
          <a:p>
            <a:pPr>
              <a:lnSpc>
                <a:spcPct val="120000"/>
              </a:lnSpc>
              <a:spcBef>
                <a:spcPts val="0"/>
              </a:spcBef>
              <a:spcAft>
                <a:spcPts val="0"/>
              </a:spcAft>
            </a:pPr>
            <a:r>
              <a:rPr lang="en-US" sz="3600" dirty="0" smtClean="0"/>
              <a:t>15  {Prod1=D} =&gt; {Prod2=F} 0.087000  0.3532995 1.0448784</a:t>
            </a:r>
          </a:p>
          <a:p>
            <a:pPr>
              <a:lnSpc>
                <a:spcPct val="120000"/>
              </a:lnSpc>
              <a:spcBef>
                <a:spcPts val="0"/>
              </a:spcBef>
              <a:spcAft>
                <a:spcPts val="0"/>
              </a:spcAft>
            </a:pPr>
            <a:r>
              <a:rPr lang="en-US" sz="3600" dirty="0" smtClean="0"/>
              <a:t>16  {Prod2=F} =&gt; {Prod1=D} 0.087000  0.2573013 1.0448784</a:t>
            </a:r>
          </a:p>
          <a:p>
            <a:pPr>
              <a:lnSpc>
                <a:spcPct val="120000"/>
              </a:lnSpc>
              <a:spcBef>
                <a:spcPts val="0"/>
              </a:spcBef>
              <a:spcAft>
                <a:spcPts val="0"/>
              </a:spcAft>
            </a:pPr>
            <a:r>
              <a:rPr lang="en-US" sz="3600" dirty="0" smtClean="0"/>
              <a:t>17  {Prod1=D} =&gt; {Prod3=H} 0.119625  0.4857868 0.9898865</a:t>
            </a:r>
          </a:p>
          <a:p>
            <a:pPr>
              <a:lnSpc>
                <a:spcPct val="120000"/>
              </a:lnSpc>
              <a:spcBef>
                <a:spcPts val="0"/>
              </a:spcBef>
              <a:spcAft>
                <a:spcPts val="0"/>
              </a:spcAft>
            </a:pPr>
            <a:r>
              <a:rPr lang="en-US" sz="3600" dirty="0" smtClean="0"/>
              <a:t>18  {Prod3=H} =&gt; {Prod1=D} 0.119625  0.2437596 0.9898865</a:t>
            </a:r>
          </a:p>
          <a:p>
            <a:pPr>
              <a:lnSpc>
                <a:spcPct val="120000"/>
              </a:lnSpc>
              <a:spcBef>
                <a:spcPts val="0"/>
              </a:spcBef>
              <a:spcAft>
                <a:spcPts val="0"/>
              </a:spcAft>
            </a:pPr>
            <a:r>
              <a:rPr lang="en-US" sz="3600" dirty="0" smtClean="0"/>
              <a:t>19  {Prod1=D} =&gt; {Prod3=I} 0.126625  0.5142132 1.0097461</a:t>
            </a:r>
          </a:p>
          <a:p>
            <a:pPr>
              <a:lnSpc>
                <a:spcPct val="120000"/>
              </a:lnSpc>
              <a:spcBef>
                <a:spcPts val="0"/>
              </a:spcBef>
              <a:spcAft>
                <a:spcPts val="0"/>
              </a:spcAft>
            </a:pPr>
            <a:r>
              <a:rPr lang="en-US" sz="3600" dirty="0" smtClean="0"/>
              <a:t>20  {Prod3=I} =&gt; {Prod1=D} 0.126625  0.2486500 1.0097461</a:t>
            </a:r>
          </a:p>
          <a:p>
            <a:pPr>
              <a:lnSpc>
                <a:spcPct val="120000"/>
              </a:lnSpc>
              <a:spcBef>
                <a:spcPts val="0"/>
              </a:spcBef>
              <a:spcAft>
                <a:spcPts val="0"/>
              </a:spcAft>
            </a:pPr>
            <a:r>
              <a:rPr lang="en-US" sz="3600" dirty="0" smtClean="0"/>
              <a:t>21  {Prod1=B} =&gt; {Prod2=E} 0.086500  0.3392157 1.0294861</a:t>
            </a:r>
          </a:p>
          <a:p>
            <a:pPr>
              <a:lnSpc>
                <a:spcPct val="120000"/>
              </a:lnSpc>
              <a:spcBef>
                <a:spcPts val="0"/>
              </a:spcBef>
              <a:spcAft>
                <a:spcPts val="0"/>
              </a:spcAft>
            </a:pPr>
            <a:r>
              <a:rPr lang="en-US" sz="3600" dirty="0" smtClean="0"/>
              <a:t>22  {Prod2=E} =&gt; {Prod1=B} 0.086500  0.2625190 1.0294861</a:t>
            </a:r>
          </a:p>
          <a:p>
            <a:pPr>
              <a:lnSpc>
                <a:spcPct val="120000"/>
              </a:lnSpc>
              <a:spcBef>
                <a:spcPts val="0"/>
              </a:spcBef>
              <a:spcAft>
                <a:spcPts val="0"/>
              </a:spcAft>
            </a:pPr>
            <a:r>
              <a:rPr lang="en-US" sz="3600" dirty="0" smtClean="0"/>
              <a:t>23  {Prod1=B} =&gt; {Prod2=G} 0.085875  0.3367647 1.0132071</a:t>
            </a:r>
          </a:p>
          <a:p>
            <a:pPr>
              <a:lnSpc>
                <a:spcPct val="120000"/>
              </a:lnSpc>
              <a:spcBef>
                <a:spcPts val="0"/>
              </a:spcBef>
              <a:spcAft>
                <a:spcPts val="0"/>
              </a:spcAft>
            </a:pPr>
            <a:r>
              <a:rPr lang="en-US" sz="3600" dirty="0" smtClean="0"/>
              <a:t>24  {Prod2=G} =&gt; {Prod1=B} 0.085875  0.2583678 1.0132071</a:t>
            </a:r>
          </a:p>
          <a:p>
            <a:pPr>
              <a:lnSpc>
                <a:spcPct val="120000"/>
              </a:lnSpc>
              <a:spcBef>
                <a:spcPts val="0"/>
              </a:spcBef>
              <a:spcAft>
                <a:spcPts val="0"/>
              </a:spcAft>
            </a:pPr>
            <a:r>
              <a:rPr lang="en-US" sz="3600" dirty="0" smtClean="0"/>
              <a:t>25  {Prod1=B} =&gt; {Prod2=F} 0.082625  0.3240196 0.9582835</a:t>
            </a:r>
          </a:p>
          <a:p>
            <a:pPr>
              <a:lnSpc>
                <a:spcPct val="120000"/>
              </a:lnSpc>
              <a:spcBef>
                <a:spcPts val="0"/>
              </a:spcBef>
              <a:spcAft>
                <a:spcPts val="0"/>
              </a:spcAft>
            </a:pPr>
            <a:r>
              <a:rPr lang="en-US" sz="3600" dirty="0" smtClean="0"/>
              <a:t>26  {Prod2=F} =&gt; {Prod1=B} 0.082625  0.2443623 0.9582835</a:t>
            </a:r>
          </a:p>
          <a:p>
            <a:pPr>
              <a:lnSpc>
                <a:spcPct val="120000"/>
              </a:lnSpc>
              <a:spcBef>
                <a:spcPts val="0"/>
              </a:spcBef>
              <a:spcAft>
                <a:spcPts val="0"/>
              </a:spcAft>
            </a:pPr>
            <a:r>
              <a:rPr lang="en-US" sz="3600" dirty="0" smtClean="0"/>
              <a:t>27  {Prod1=B} =&gt; {Prod3=H} 0.126625  0.4965686 1.0118566</a:t>
            </a:r>
          </a:p>
          <a:p>
            <a:pPr>
              <a:lnSpc>
                <a:spcPct val="120000"/>
              </a:lnSpc>
              <a:spcBef>
                <a:spcPts val="0"/>
              </a:spcBef>
              <a:spcAft>
                <a:spcPts val="0"/>
              </a:spcAft>
            </a:pPr>
            <a:r>
              <a:rPr lang="en-US" sz="3600" dirty="0" smtClean="0"/>
              <a:t>28  {Prod3=H} =&gt; {Prod1=B} 0.126625  0.2580234 1.0118566</a:t>
            </a:r>
          </a:p>
          <a:p>
            <a:pPr>
              <a:lnSpc>
                <a:spcPct val="120000"/>
              </a:lnSpc>
              <a:spcBef>
                <a:spcPts val="0"/>
              </a:spcBef>
              <a:spcAft>
                <a:spcPts val="0"/>
              </a:spcAft>
            </a:pPr>
            <a:r>
              <a:rPr lang="en-US" sz="3600" dirty="0" smtClean="0"/>
              <a:t>29  {Prod1=B} =&gt; {Prod3=I} 0.128375  0.5034314 0.9885741</a:t>
            </a:r>
          </a:p>
          <a:p>
            <a:pPr>
              <a:lnSpc>
                <a:spcPct val="120000"/>
              </a:lnSpc>
              <a:spcBef>
                <a:spcPts val="0"/>
              </a:spcBef>
              <a:spcAft>
                <a:spcPts val="0"/>
              </a:spcAft>
            </a:pPr>
            <a:r>
              <a:rPr lang="en-US" sz="3600" dirty="0" smtClean="0"/>
              <a:t>30  {Prod3=I} =&gt; {Prod1=B} 0.128375  0.2520864 0.9885741</a:t>
            </a:r>
          </a:p>
          <a:p>
            <a:pPr>
              <a:lnSpc>
                <a:spcPct val="120000"/>
              </a:lnSpc>
              <a:spcBef>
                <a:spcPts val="0"/>
              </a:spcBef>
              <a:spcAft>
                <a:spcPts val="0"/>
              </a:spcAft>
            </a:pPr>
            <a:r>
              <a:rPr lang="en-US" sz="3600" dirty="0" smtClean="0"/>
              <a:t>31  {Prod1=C} =&gt; {Prod2=E} 0.081250  0.3172279 0.9627554</a:t>
            </a:r>
          </a:p>
          <a:p>
            <a:pPr>
              <a:lnSpc>
                <a:spcPct val="120000"/>
              </a:lnSpc>
              <a:spcBef>
                <a:spcPts val="0"/>
              </a:spcBef>
              <a:spcAft>
                <a:spcPts val="0"/>
              </a:spcAft>
            </a:pPr>
            <a:r>
              <a:rPr lang="en-US" sz="3600" dirty="0" smtClean="0"/>
              <a:t>32  {Prod2=E} =&gt; {Prod1=C} 0.081250  0.2465857 0.9627554</a:t>
            </a:r>
          </a:p>
          <a:p>
            <a:pPr>
              <a:lnSpc>
                <a:spcPct val="120000"/>
              </a:lnSpc>
              <a:spcBef>
                <a:spcPts val="0"/>
              </a:spcBef>
              <a:spcAft>
                <a:spcPts val="0"/>
              </a:spcAft>
            </a:pPr>
            <a:r>
              <a:rPr lang="en-US" sz="3600" dirty="0" smtClean="0"/>
              <a:t>33  {Prod1=C} =&gt; {Prod2=G} 0.086750  0.3387018 1.0190351</a:t>
            </a:r>
          </a:p>
          <a:p>
            <a:pPr>
              <a:lnSpc>
                <a:spcPct val="120000"/>
              </a:lnSpc>
              <a:spcBef>
                <a:spcPts val="0"/>
              </a:spcBef>
              <a:spcAft>
                <a:spcPts val="0"/>
              </a:spcAft>
            </a:pPr>
            <a:r>
              <a:rPr lang="en-US" sz="3600" dirty="0" smtClean="0"/>
              <a:t>34  {Prod2=G} =&gt; {Prod1=C} 0.086750  0.2610004 1.0190351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3331</Words>
  <Application>Microsoft Office PowerPoint</Application>
  <PresentationFormat>A4 Paper (210x297 mm)</PresentationFormat>
  <Paragraphs>434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Market Basket Analysis Case</vt:lpstr>
      <vt:lpstr>Application of Association rule to build Market Basket Analysis Case—Business Objective</vt:lpstr>
      <vt:lpstr>Important definitions</vt:lpstr>
      <vt:lpstr>Important definitions </vt:lpstr>
      <vt:lpstr>Analysis steps and Code</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Indra</cp:lastModifiedBy>
  <cp:revision>318</cp:revision>
  <dcterms:created xsi:type="dcterms:W3CDTF">2012-03-13T16:05:56Z</dcterms:created>
  <dcterms:modified xsi:type="dcterms:W3CDTF">2013-11-12T12:01:03Z</dcterms:modified>
</cp:coreProperties>
</file>