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CF4"/>
    <a:srgbClr val="FF5B5B"/>
    <a:srgbClr val="FFB7B7"/>
    <a:srgbClr val="DE3500"/>
    <a:srgbClr val="FF4A11"/>
    <a:srgbClr val="EE3900"/>
    <a:srgbClr val="F68426"/>
    <a:srgbClr val="FFAD93"/>
    <a:srgbClr val="FF7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915816" y="3573016"/>
            <a:ext cx="6228184" cy="1512168"/>
          </a:xfrm>
          <a:prstGeom prst="rect">
            <a:avLst/>
          </a:prstGeom>
          <a:solidFill>
            <a:srgbClr val="F68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 userDrawn="1"/>
        </p:nvSpPr>
        <p:spPr>
          <a:xfrm>
            <a:off x="0" y="1340768"/>
            <a:ext cx="9155460" cy="19305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260" y="1571017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the Presentation Name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625056"/>
            <a:ext cx="5832648" cy="146012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N" dirty="0" smtClean="0"/>
              <a:t>Small Description of Presentation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7504" y="0"/>
            <a:ext cx="0" cy="6858000"/>
          </a:xfrm>
          <a:prstGeom prst="line">
            <a:avLst/>
          </a:prstGeom>
          <a:ln w="28575">
            <a:solidFill>
              <a:srgbClr val="EE3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79512" y="0"/>
            <a:ext cx="0" cy="6858000"/>
          </a:xfrm>
          <a:prstGeom prst="line">
            <a:avLst/>
          </a:prstGeom>
          <a:ln w="12700">
            <a:solidFill>
              <a:srgbClr val="FF4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520" y="0"/>
            <a:ext cx="0" cy="6858000"/>
          </a:xfrm>
          <a:prstGeom prst="line">
            <a:avLst/>
          </a:prstGeom>
          <a:ln w="28575">
            <a:solidFill>
              <a:srgbClr val="FF7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23528" y="0"/>
            <a:ext cx="0" cy="6858000"/>
          </a:xfrm>
          <a:prstGeom prst="line">
            <a:avLst/>
          </a:prstGeom>
          <a:ln>
            <a:solidFill>
              <a:srgbClr val="EE3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95536" y="0"/>
            <a:ext cx="0" cy="6858000"/>
          </a:xfrm>
          <a:prstGeom prst="line">
            <a:avLst/>
          </a:prstGeom>
          <a:ln w="19050">
            <a:solidFill>
              <a:srgbClr val="FF7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3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0768"/>
            <a:ext cx="9155460" cy="504056"/>
          </a:xfrm>
          <a:prstGeom prst="rect">
            <a:avLst/>
          </a:prstGeom>
          <a:solidFill>
            <a:srgbClr val="EE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30" y="1844825"/>
            <a:ext cx="8229600" cy="45368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7504" y="0"/>
            <a:ext cx="0" cy="6858000"/>
          </a:xfrm>
          <a:prstGeom prst="line">
            <a:avLst/>
          </a:prstGeom>
          <a:ln w="28575">
            <a:solidFill>
              <a:srgbClr val="EE3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79512" y="0"/>
            <a:ext cx="0" cy="6858000"/>
          </a:xfrm>
          <a:prstGeom prst="line">
            <a:avLst/>
          </a:prstGeom>
          <a:ln w="12700">
            <a:solidFill>
              <a:srgbClr val="FF4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520" y="0"/>
            <a:ext cx="0" cy="6858000"/>
          </a:xfrm>
          <a:prstGeom prst="line">
            <a:avLst/>
          </a:prstGeom>
          <a:ln w="28575">
            <a:solidFill>
              <a:srgbClr val="FF7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23528" y="0"/>
            <a:ext cx="0" cy="6858000"/>
          </a:xfrm>
          <a:prstGeom prst="line">
            <a:avLst/>
          </a:prstGeom>
          <a:ln>
            <a:solidFill>
              <a:srgbClr val="EE3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95536" y="0"/>
            <a:ext cx="0" cy="6858000"/>
          </a:xfrm>
          <a:prstGeom prst="line">
            <a:avLst/>
          </a:prstGeom>
          <a:ln w="19050">
            <a:solidFill>
              <a:srgbClr val="FF7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381684"/>
            <a:ext cx="209579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3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5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7D5A-F8A7-4755-906D-550E6E0F1B57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817C-E007-476C-98C1-31B07B096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4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Clustering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Grouping is bad, but making groups helps sometimes too 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4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3"/>
            <a:ext cx="8280920" cy="454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1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Problems with Hierarchical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increasing data; process becomes too slow and resource </a:t>
            </a:r>
            <a:r>
              <a:rPr lang="en-IN" dirty="0" smtClean="0"/>
              <a:t>intensive</a:t>
            </a:r>
          </a:p>
          <a:p>
            <a:r>
              <a:rPr lang="en-IN" dirty="0"/>
              <a:t>Tree diagrams become too cluttered to make any sense out of </a:t>
            </a:r>
            <a:r>
              <a:rPr lang="en-IN" dirty="0" smtClean="0"/>
              <a:t>them</a:t>
            </a:r>
          </a:p>
          <a:p>
            <a:r>
              <a:rPr lang="en-IN" dirty="0"/>
              <a:t>K-means clustering comes to the rescue</a:t>
            </a:r>
          </a:p>
        </p:txBody>
      </p:sp>
    </p:spTree>
    <p:extLst>
      <p:ext uri="{BB962C8B-B14F-4D97-AF65-F5344CB8AC3E}">
        <p14:creationId xmlns:p14="http://schemas.microsoft.com/office/powerpoint/2010/main" val="8121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already tell the algorithm, how  many </a:t>
            </a:r>
            <a:r>
              <a:rPr lang="en-IN" dirty="0" smtClean="0"/>
              <a:t>clusters there  are going </a:t>
            </a:r>
            <a:r>
              <a:rPr lang="en-IN" dirty="0"/>
              <a:t>to be  in the data, that </a:t>
            </a:r>
            <a:r>
              <a:rPr lang="en-IN" dirty="0" smtClean="0"/>
              <a:t>is the number.</a:t>
            </a:r>
          </a:p>
          <a:p>
            <a:r>
              <a:rPr lang="en-IN" dirty="0"/>
              <a:t>You start with K random  observations from the data, as K clusters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Next observation is added to one of these clusters with the criterion which  you have chosen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means </a:t>
            </a:r>
            <a:r>
              <a:rPr lang="en-IN" dirty="0" smtClean="0"/>
              <a:t>Clustering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Centroid for the said data is calculated, this would be the new point from which distance from the cluster will be calculated.</a:t>
            </a:r>
          </a:p>
          <a:p>
            <a:r>
              <a:rPr lang="en-IN" dirty="0" smtClean="0"/>
              <a:t>This procedure is repeated until all the data points are assigned to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does K-Means Clustering work?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49694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4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does K-Means Clustering work?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69529"/>
            <a:ext cx="828092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1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Yippee Nothing will go wrong now…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But, actually something goes for a toss with K-means too. Guess what?</a:t>
            </a:r>
          </a:p>
          <a:p>
            <a:r>
              <a:rPr lang="en-IN" dirty="0" smtClean="0"/>
              <a:t>Sensitive to the selection of </a:t>
            </a:r>
            <a:r>
              <a:rPr lang="en-IN" sz="4000" dirty="0" smtClean="0"/>
              <a:t>INAILIT EESDS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Did you guess the answer??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 smtClean="0"/>
              <a:t> </a:t>
            </a:r>
            <a:endParaRPr lang="en-IN" sz="9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916832"/>
            <a:ext cx="8229600" cy="453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IN" sz="60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IN" sz="9600" dirty="0" smtClean="0"/>
              <a:t> INITIAL SEEDS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9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That means we need to decide K??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value of K is appropriate?</a:t>
            </a:r>
          </a:p>
          <a:p>
            <a:pPr lvl="1"/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or WSS will keep on increasing/decreasing respectively with increase in value of K, until K  equals the number of data points.</a:t>
            </a:r>
          </a:p>
          <a:p>
            <a:pPr lvl="1"/>
            <a:r>
              <a:rPr lang="en-IN" dirty="0" smtClean="0"/>
              <a:t>Where do we stop increasing K?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Sum of Squares and their partners in crime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any given data Total sum of squares or SST is constant</a:t>
            </a:r>
          </a:p>
          <a:p>
            <a:r>
              <a:rPr lang="en-IN" dirty="0"/>
              <a:t>SST</a:t>
            </a:r>
            <a:r>
              <a:rPr lang="en-IN" dirty="0" smtClean="0"/>
              <a:t>= SSW + SSB, that is if we break our data into multiple groups.  If these  groups are formed, SSB is much higher  w.r.t. to SSW.</a:t>
            </a:r>
          </a:p>
          <a:p>
            <a:r>
              <a:rPr lang="en-IN" dirty="0" smtClean="0"/>
              <a:t>As we increase number of groups SSW goes down.</a:t>
            </a:r>
          </a:p>
          <a:p>
            <a:r>
              <a:rPr lang="en-IN" dirty="0" smtClean="0"/>
              <a:t>With increase in K if fall in  SSW is not rapid/ steep, it implies the higher number  of groups are not resulting  in better formed groups.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9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AutoNum type="romanUcPeriod"/>
            </a:pPr>
            <a:r>
              <a:rPr lang="en-IN" dirty="0" smtClean="0"/>
              <a:t>Supervised Modelling</a:t>
            </a:r>
          </a:p>
          <a:p>
            <a:pPr lvl="1"/>
            <a:r>
              <a:rPr lang="en-IN" dirty="0" smtClean="0"/>
              <a:t>We had a definite response</a:t>
            </a:r>
          </a:p>
          <a:p>
            <a:pPr lvl="1"/>
            <a:r>
              <a:rPr lang="en-IN" dirty="0"/>
              <a:t>We had data points which possibly led to that </a:t>
            </a:r>
            <a:r>
              <a:rPr lang="en-IN" dirty="0" smtClean="0"/>
              <a:t>response</a:t>
            </a:r>
          </a:p>
          <a:p>
            <a:pPr lvl="1"/>
            <a:r>
              <a:rPr lang="en-IN" dirty="0"/>
              <a:t>We extracted information through these modelling techniques, how the data points contributed to that </a:t>
            </a:r>
            <a:r>
              <a:rPr lang="en-IN" dirty="0" smtClean="0"/>
              <a:t>response</a:t>
            </a:r>
          </a:p>
          <a:p>
            <a:pPr lvl="1"/>
            <a:r>
              <a:rPr lang="en-IN" dirty="0"/>
              <a:t>Now what if we don’t really have a response. We just have data. Is that any good? What kind of information would you be interested in extracting?</a:t>
            </a:r>
            <a:endParaRPr lang="en-IN" dirty="0" smtClean="0"/>
          </a:p>
          <a:p>
            <a:pPr marL="571500" indent="-571500">
              <a:buAutoNum type="romanUcPeriod"/>
            </a:pPr>
            <a:r>
              <a:rPr lang="en-IN" dirty="0" smtClean="0"/>
              <a:t>Unsupervised Modelling</a:t>
            </a:r>
          </a:p>
          <a:p>
            <a:pPr marL="571500" indent="-571500">
              <a:buAutoNum type="romanUcPeriod"/>
            </a:pPr>
            <a:endParaRPr lang="en-IN" dirty="0" smtClean="0"/>
          </a:p>
          <a:p>
            <a:pPr marL="571500" indent="-571500"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on R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= SSB/SST , as  opposed to SSW, SSB goes up and equals SST if we have number of groups equal to  data points. With increasing K, R</a:t>
            </a:r>
            <a:r>
              <a:rPr lang="en-IN" baseline="30000" dirty="0" smtClean="0"/>
              <a:t>2 </a:t>
            </a:r>
            <a:r>
              <a:rPr lang="en-IN" dirty="0" smtClean="0"/>
              <a:t>approaches to one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8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Effect on WSS – Deciding on no. of clusters </a:t>
            </a:r>
            <a:endParaRPr lang="en-IN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9726"/>
            <a:ext cx="8568952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Method of deciding 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Does BSS help in deciding the value of K?</a:t>
            </a:r>
          </a:p>
          <a:p>
            <a:r>
              <a:rPr lang="en-IN" dirty="0" smtClean="0"/>
              <a:t>Now is that ratio called something? Ever heard of </a:t>
            </a:r>
            <a:r>
              <a:rPr lang="en-IN" dirty="0" err="1" smtClean="0"/>
              <a:t>Calenski</a:t>
            </a:r>
            <a:r>
              <a:rPr lang="en-IN" dirty="0" smtClean="0"/>
              <a:t> Criterion???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DBScan</a:t>
            </a:r>
            <a:r>
              <a:rPr lang="en-IN" dirty="0"/>
              <a:t> </a:t>
            </a:r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dirty="0"/>
              <a:t>Density based notion of cluster</a:t>
            </a:r>
          </a:p>
          <a:p>
            <a:pPr>
              <a:spcBef>
                <a:spcPts val="800"/>
              </a:spcBef>
            </a:pPr>
            <a:r>
              <a:rPr lang="en-GB" altLang="en-US" dirty="0"/>
              <a:t>Two parameters: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Eps: Maximum radius of the neighbourhood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Min Pts: Minimum number of points in the Eps-neighbourhood at a point </a:t>
            </a:r>
          </a:p>
          <a:p>
            <a:pPr>
              <a:spcBef>
                <a:spcPts val="800"/>
              </a:spcBef>
            </a:pPr>
            <a:r>
              <a:rPr lang="en-GB" altLang="en-US" dirty="0"/>
              <a:t>Eps-neighbourhood of a point q: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GB" altLang="en-US" dirty="0" err="1"/>
              <a:t>N</a:t>
            </a:r>
            <a:r>
              <a:rPr lang="en-GB" altLang="en-US" baseline="-25000" dirty="0" err="1"/>
              <a:t>eps</a:t>
            </a:r>
            <a:r>
              <a:rPr lang="en-GB" altLang="en-US" dirty="0"/>
              <a:t>(q): {p belongs to D | </a:t>
            </a:r>
            <a:r>
              <a:rPr lang="en-GB" altLang="en-US" dirty="0" err="1"/>
              <a:t>dist</a:t>
            </a:r>
            <a:r>
              <a:rPr lang="en-GB" altLang="en-US" dirty="0"/>
              <a:t>(</a:t>
            </a:r>
            <a:r>
              <a:rPr lang="en-GB" altLang="en-US" dirty="0" err="1"/>
              <a:t>p,q</a:t>
            </a:r>
            <a:r>
              <a:rPr lang="en-GB" altLang="en-US" dirty="0"/>
              <a:t>) &lt;= Eps}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3" y="1872284"/>
            <a:ext cx="23050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60" y="4005064"/>
            <a:ext cx="1955575" cy="10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5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Directly Density Reachable and Density </a:t>
            </a:r>
            <a:r>
              <a:rPr lang="en-IN" sz="3100" dirty="0" smtClean="0"/>
              <a:t>Connected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b="1" dirty="0"/>
              <a:t>Directly Density Reachable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A point p is directly reachable to point q w.r.t. Eps, </a:t>
            </a:r>
            <a:r>
              <a:rPr lang="en-GB" altLang="en-US" dirty="0" err="1"/>
              <a:t>MinPts</a:t>
            </a:r>
            <a:r>
              <a:rPr lang="en-GB" altLang="en-US" dirty="0"/>
              <a:t> if</a:t>
            </a:r>
          </a:p>
          <a:p>
            <a:pPr lvl="2">
              <a:spcBef>
                <a:spcPts val="800"/>
              </a:spcBef>
            </a:pPr>
            <a:r>
              <a:rPr lang="en-GB" altLang="en-US" dirty="0"/>
              <a:t>p belongs to </a:t>
            </a:r>
            <a:r>
              <a:rPr lang="en-GB" altLang="en-US" dirty="0" err="1"/>
              <a:t>N</a:t>
            </a:r>
            <a:r>
              <a:rPr lang="en-GB" altLang="en-US" baseline="-25000" dirty="0" err="1"/>
              <a:t>Eps</a:t>
            </a:r>
            <a:r>
              <a:rPr lang="en-GB" altLang="en-US" dirty="0"/>
              <a:t>(q)</a:t>
            </a:r>
          </a:p>
          <a:p>
            <a:pPr lvl="2">
              <a:spcBef>
                <a:spcPts val="800"/>
              </a:spcBef>
            </a:pPr>
            <a:r>
              <a:rPr lang="en-GB" altLang="en-US" dirty="0"/>
              <a:t>Core point condition: |</a:t>
            </a:r>
            <a:r>
              <a:rPr lang="en-GB" altLang="en-US" dirty="0" err="1"/>
              <a:t>N</a:t>
            </a:r>
            <a:r>
              <a:rPr lang="en-GB" altLang="en-US" baseline="-25000" dirty="0" err="1"/>
              <a:t>Eps</a:t>
            </a:r>
            <a:r>
              <a:rPr lang="en-GB" altLang="en-US" baseline="-25000" dirty="0"/>
              <a:t>(</a:t>
            </a:r>
            <a:r>
              <a:rPr lang="en-GB" altLang="en-US" dirty="0"/>
              <a:t>(q)| </a:t>
            </a:r>
            <a:r>
              <a:rPr lang="en-GB" altLang="en-US" u="sng" dirty="0"/>
              <a:t>&gt;</a:t>
            </a:r>
            <a:r>
              <a:rPr lang="en-GB" altLang="en-US" dirty="0"/>
              <a:t> </a:t>
            </a:r>
            <a:r>
              <a:rPr lang="en-GB" altLang="en-US" dirty="0" err="1"/>
              <a:t>MinPts</a:t>
            </a:r>
            <a:endParaRPr lang="en-GB" alt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406782"/>
            <a:ext cx="3600400" cy="19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Directly Density Reachable and Density Connected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b="1" dirty="0"/>
              <a:t>Density Reachable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A point p is density reachable to point q w.r.t. Eps, </a:t>
            </a:r>
            <a:r>
              <a:rPr lang="en-GB" altLang="en-US" dirty="0" err="1"/>
              <a:t>MinPts</a:t>
            </a:r>
            <a:r>
              <a:rPr lang="en-GB" altLang="en-US" dirty="0"/>
              <a:t> if there is a chain of points p</a:t>
            </a:r>
            <a:r>
              <a:rPr lang="en-GB" altLang="en-US" baseline="-25000" dirty="0"/>
              <a:t>1</a:t>
            </a:r>
            <a:r>
              <a:rPr lang="en-GB" altLang="en-US" dirty="0"/>
              <a:t>, p</a:t>
            </a:r>
            <a:r>
              <a:rPr lang="en-GB" altLang="en-US" baseline="-25000" dirty="0"/>
              <a:t>2</a:t>
            </a:r>
            <a:r>
              <a:rPr lang="en-GB" altLang="en-US" dirty="0"/>
              <a:t>, …, </a:t>
            </a:r>
            <a:r>
              <a:rPr lang="en-GB" altLang="en-US" dirty="0" err="1"/>
              <a:t>p</a:t>
            </a:r>
            <a:r>
              <a:rPr lang="en-GB" altLang="en-US" baseline="-25000" dirty="0" err="1"/>
              <a:t>n</a:t>
            </a:r>
            <a:r>
              <a:rPr lang="en-GB" altLang="en-US" dirty="0"/>
              <a:t>, p</a:t>
            </a:r>
            <a:r>
              <a:rPr lang="en-GB" altLang="en-US" baseline="-25000" dirty="0"/>
              <a:t>1</a:t>
            </a:r>
            <a:r>
              <a:rPr lang="en-GB" altLang="en-US" dirty="0"/>
              <a:t> = q, </a:t>
            </a:r>
            <a:r>
              <a:rPr lang="en-GB" altLang="en-US" dirty="0" err="1"/>
              <a:t>p</a:t>
            </a:r>
            <a:r>
              <a:rPr lang="en-GB" altLang="en-US" baseline="-25000" dirty="0" err="1"/>
              <a:t>n</a:t>
            </a:r>
            <a:r>
              <a:rPr lang="en-GB" altLang="en-US" dirty="0"/>
              <a:t> = p such that p</a:t>
            </a:r>
            <a:r>
              <a:rPr lang="en-GB" altLang="en-US" baseline="-25000" dirty="0"/>
              <a:t>i+1</a:t>
            </a:r>
            <a:r>
              <a:rPr lang="en-GB" altLang="en-US" dirty="0"/>
              <a:t> is directly density reachable from p</a:t>
            </a:r>
            <a:r>
              <a:rPr lang="en-GB" altLang="en-US" baseline="-25000" dirty="0"/>
              <a:t>i</a:t>
            </a:r>
            <a:endParaRPr lang="en-GB" alt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293096"/>
            <a:ext cx="4139590" cy="23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8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Directly Density Reachable and Density Connected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b="1" dirty="0"/>
              <a:t>Density Connected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A point p is density connected to a point q w.r.t. Eps, </a:t>
            </a:r>
            <a:r>
              <a:rPr lang="en-GB" altLang="en-US" dirty="0" err="1"/>
              <a:t>MinPts</a:t>
            </a:r>
            <a:r>
              <a:rPr lang="en-GB" altLang="en-US" dirty="0"/>
              <a:t> if there is a point o such that both p and q are density reachable from o w.r.t. Eps and </a:t>
            </a:r>
            <a:r>
              <a:rPr lang="en-GB" altLang="en-US" dirty="0" err="1"/>
              <a:t>MinPts</a:t>
            </a:r>
            <a:r>
              <a:rPr lang="en-GB" altLang="en-US" dirty="0"/>
              <a:t>.</a:t>
            </a:r>
            <a:endParaRPr lang="en-GB" alt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65104"/>
            <a:ext cx="5069856" cy="22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9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DB Scan Algorithm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</a:pPr>
            <a:r>
              <a:rPr lang="en-GB" altLang="en-US" dirty="0"/>
              <a:t>Arbitrarily select any point p</a:t>
            </a:r>
            <a:endParaRPr lang="en-GB" altLang="en-US" baseline="-25000" dirty="0"/>
          </a:p>
          <a:p>
            <a:pPr>
              <a:spcBef>
                <a:spcPts val="800"/>
              </a:spcBef>
            </a:pPr>
            <a:r>
              <a:rPr lang="en-GB" altLang="en-US" dirty="0"/>
              <a:t>Retrieve all points density-reachable from p w.r.t. Eps and </a:t>
            </a:r>
            <a:r>
              <a:rPr lang="en-GB" altLang="en-US" dirty="0" err="1"/>
              <a:t>MinPts</a:t>
            </a:r>
            <a:endParaRPr lang="en-GB" altLang="en-US" dirty="0"/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If p is a  core point, a cluster is formed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dirty="0"/>
              <a:t>If p is a border point, no points are density-reachable from p, and DBSCAN visits the next point of the database</a:t>
            </a:r>
          </a:p>
          <a:p>
            <a:pPr>
              <a:spcBef>
                <a:spcPts val="800"/>
              </a:spcBef>
            </a:pPr>
            <a:r>
              <a:rPr lang="en-GB" altLang="en-US" dirty="0"/>
              <a:t>Continue the process until all points have been processed</a:t>
            </a:r>
          </a:p>
          <a:p>
            <a:pPr>
              <a:spcBef>
                <a:spcPts val="800"/>
              </a:spcBef>
            </a:pPr>
            <a:r>
              <a:rPr lang="en-GB" altLang="en-US" dirty="0"/>
              <a:t>DB Scan is sensitive to setting of parameters Eps and </a:t>
            </a:r>
            <a:r>
              <a:rPr lang="en-GB" altLang="en-US" dirty="0" err="1"/>
              <a:t>MinPts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778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Rock Clustering: Categorical Attributes Handling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pPr>
              <a:spcBef>
                <a:spcPts val="800"/>
              </a:spcBef>
            </a:pPr>
            <a:r>
              <a:rPr lang="en-IN" altLang="en-US" dirty="0"/>
              <a:t>Reduction of Records to Transactions</a:t>
            </a:r>
          </a:p>
          <a:p>
            <a:pPr>
              <a:spcBef>
                <a:spcPts val="800"/>
              </a:spcBef>
            </a:pPr>
            <a:r>
              <a:rPr lang="en-IN" altLang="en-US" dirty="0"/>
              <a:t>In Records, each attribute slot can have multiple values</a:t>
            </a:r>
          </a:p>
          <a:p>
            <a:pPr>
              <a:spcBef>
                <a:spcPts val="800"/>
              </a:spcBef>
            </a:pPr>
            <a:r>
              <a:rPr lang="en-IN" altLang="en-US" dirty="0"/>
              <a:t>For every attribute A and value u, an item </a:t>
            </a:r>
            <a:r>
              <a:rPr lang="en-IN" altLang="en-US" dirty="0" err="1"/>
              <a:t>A.u</a:t>
            </a:r>
            <a:r>
              <a:rPr lang="en-IN" altLang="en-US" dirty="0"/>
              <a:t> is introduced</a:t>
            </a:r>
          </a:p>
          <a:p>
            <a:pPr>
              <a:spcBef>
                <a:spcPts val="800"/>
              </a:spcBef>
            </a:pPr>
            <a:r>
              <a:rPr lang="en-IN" altLang="en-US" dirty="0"/>
              <a:t>A Transaction includes </a:t>
            </a:r>
            <a:r>
              <a:rPr lang="en-IN" altLang="en-US" dirty="0" err="1"/>
              <a:t>A.u</a:t>
            </a:r>
            <a:r>
              <a:rPr lang="en-IN" altLang="en-US" dirty="0"/>
              <a:t> if and only if the attribute value of A is u</a:t>
            </a:r>
          </a:p>
          <a:p>
            <a:pPr>
              <a:spcBef>
                <a:spcPts val="800"/>
              </a:spcBef>
            </a:pPr>
            <a:r>
              <a:rPr lang="en-IN" altLang="en-US" dirty="0"/>
              <a:t>If the value of an attribute is missing in the record, then the corresponding transaction does not contain items for the attribute</a:t>
            </a:r>
          </a:p>
          <a:p>
            <a:pPr>
              <a:spcBef>
                <a:spcPts val="800"/>
              </a:spcBef>
            </a:pPr>
            <a:r>
              <a:rPr lang="en-IN" altLang="en-US" dirty="0"/>
              <a:t>So, missing values are ruled out “magically”!</a:t>
            </a:r>
          </a:p>
          <a:p>
            <a:pPr>
              <a:spcBef>
                <a:spcPts val="800"/>
              </a:spcBef>
            </a:pPr>
            <a:r>
              <a:rPr lang="en-IN" altLang="en-US" dirty="0"/>
              <a:t>That is, we measure the similarity of two records based only on the common items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26298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Links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1800" dirty="0"/>
              <a:t>A Link is defined as the number of common neighbours between two records</a:t>
            </a:r>
          </a:p>
          <a:p>
            <a:pPr>
              <a:spcBef>
                <a:spcPts val="800"/>
              </a:spcBef>
            </a:pPr>
            <a:r>
              <a:rPr lang="en-GB" altLang="en-US" sz="1800" dirty="0"/>
              <a:t>Intuitively, it is the number of distinct paths of length 2 that exist between a pair of points</a:t>
            </a:r>
          </a:p>
          <a:p>
            <a:pPr>
              <a:spcBef>
                <a:spcPts val="800"/>
              </a:spcBef>
            </a:pPr>
            <a:r>
              <a:rPr lang="en-GB" altLang="en-US" sz="1800" dirty="0"/>
              <a:t>Note that a point is considered as a neighbour of itself as well</a:t>
            </a:r>
          </a:p>
          <a:p>
            <a:pPr>
              <a:spcBef>
                <a:spcPts val="800"/>
              </a:spcBef>
            </a:pPr>
            <a:r>
              <a:rPr lang="en-GB" altLang="en-US" sz="1800" dirty="0"/>
              <a:t>There is a link from each neighbour of the “root” point  back to itself through the root</a:t>
            </a:r>
          </a:p>
          <a:p>
            <a:pPr>
              <a:spcBef>
                <a:spcPts val="800"/>
              </a:spcBef>
            </a:pPr>
            <a:r>
              <a:rPr lang="en-GB" altLang="en-US" sz="1800" dirty="0"/>
              <a:t>Therefore, if a point has x neighbours, then x^2 links are due to it </a:t>
            </a:r>
          </a:p>
          <a:p>
            <a:pPr>
              <a:spcBef>
                <a:spcPts val="800"/>
              </a:spcBef>
            </a:pPr>
            <a:endParaRPr lang="en-GB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59275"/>
            <a:ext cx="4122738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52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absence of a target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can try to find out if there is some pattern  in the data</a:t>
            </a:r>
            <a:r>
              <a:rPr lang="en-IN" dirty="0" smtClean="0"/>
              <a:t>.</a:t>
            </a:r>
          </a:p>
          <a:p>
            <a:r>
              <a:rPr lang="en-IN" dirty="0"/>
              <a:t>What do we mean by pattern? </a:t>
            </a:r>
            <a:endParaRPr lang="en-IN" dirty="0" smtClean="0"/>
          </a:p>
          <a:p>
            <a:r>
              <a:rPr lang="en-IN" dirty="0"/>
              <a:t>If all the observations or data points are similar, all  information that we can extract is </a:t>
            </a:r>
            <a:r>
              <a:rPr lang="en-IN" dirty="0" smtClean="0"/>
              <a:t>by summarizing </a:t>
            </a:r>
            <a:r>
              <a:rPr lang="en-IN" dirty="0"/>
              <a:t>the data</a:t>
            </a:r>
            <a:r>
              <a:rPr lang="en-IN" dirty="0" smtClean="0"/>
              <a:t>.</a:t>
            </a:r>
          </a:p>
          <a:p>
            <a:r>
              <a:rPr lang="en-IN" dirty="0"/>
              <a:t>More information would be if some of the data  points are different from others, or </a:t>
            </a:r>
            <a:r>
              <a:rPr lang="en-IN" dirty="0" smtClean="0"/>
              <a:t>in other </a:t>
            </a:r>
            <a:r>
              <a:rPr lang="en-IN" dirty="0"/>
              <a:t>words there exist some groups within the population, different than each other. </a:t>
            </a:r>
          </a:p>
        </p:txBody>
      </p:sp>
    </p:spTree>
    <p:extLst>
      <p:ext uri="{BB962C8B-B14F-4D97-AF65-F5344CB8AC3E}">
        <p14:creationId xmlns:p14="http://schemas.microsoft.com/office/powerpoint/2010/main" val="8652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are these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Marketing &amp; Media</a:t>
            </a:r>
          </a:p>
          <a:p>
            <a:r>
              <a:rPr lang="en-IN" dirty="0" smtClean="0"/>
              <a:t>Banking &amp; Insurance</a:t>
            </a:r>
          </a:p>
          <a:p>
            <a:r>
              <a:rPr lang="en-IN" dirty="0" smtClean="0"/>
              <a:t>Medical &amp;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15506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Wine Tasters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Wine tasters are used to rate wines on various parameters</a:t>
            </a:r>
            <a:r>
              <a:rPr lang="en-IN" dirty="0" smtClean="0"/>
              <a:t>.</a:t>
            </a:r>
          </a:p>
          <a:p>
            <a:r>
              <a:rPr lang="en-IN" dirty="0"/>
              <a:t>Its not  only becoming tough to find good wine tasters, its almost impossible get consistent  </a:t>
            </a:r>
            <a:r>
              <a:rPr lang="en-IN" dirty="0" smtClean="0"/>
              <a:t>feedbacks from </a:t>
            </a:r>
            <a:r>
              <a:rPr lang="en-IN" dirty="0"/>
              <a:t>multiple wine </a:t>
            </a:r>
            <a:r>
              <a:rPr lang="en-IN" dirty="0" smtClean="0"/>
              <a:t>tasters.</a:t>
            </a:r>
          </a:p>
          <a:p>
            <a:r>
              <a:rPr lang="en-IN" dirty="0"/>
              <a:t>For mass production companies, this process needs to be </a:t>
            </a:r>
            <a:r>
              <a:rPr lang="en-IN" dirty="0" smtClean="0"/>
              <a:t>automated.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Segmentation to Rescue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relying on subjective </a:t>
            </a:r>
            <a:r>
              <a:rPr lang="en-IN" dirty="0" smtClean="0"/>
              <a:t>opinions </a:t>
            </a:r>
            <a:r>
              <a:rPr lang="en-IN" dirty="0"/>
              <a:t>of wine tasters we can measure chemical properties of </a:t>
            </a:r>
            <a:r>
              <a:rPr lang="en-IN" dirty="0" smtClean="0"/>
              <a:t>wines.</a:t>
            </a:r>
          </a:p>
          <a:p>
            <a:r>
              <a:rPr lang="en-IN" dirty="0"/>
              <a:t>We can then group similar wines together based on their chemical properties</a:t>
            </a:r>
            <a:r>
              <a:rPr lang="en-IN" dirty="0" smtClean="0"/>
              <a:t>.</a:t>
            </a:r>
          </a:p>
          <a:p>
            <a:r>
              <a:rPr lang="en-IN" dirty="0"/>
              <a:t>Although final </a:t>
            </a:r>
            <a:r>
              <a:rPr lang="en-IN" dirty="0" smtClean="0"/>
              <a:t>labelling </a:t>
            </a:r>
            <a:r>
              <a:rPr lang="en-IN" dirty="0"/>
              <a:t>on these groups will have to be a manual </a:t>
            </a:r>
            <a:r>
              <a:rPr lang="en-IN" dirty="0" smtClean="0"/>
              <a:t>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Quantifying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do you mean by different</a:t>
            </a:r>
            <a:r>
              <a:rPr lang="en-IN" dirty="0" smtClean="0"/>
              <a:t>?</a:t>
            </a:r>
          </a:p>
          <a:p>
            <a:r>
              <a:rPr lang="en-IN" dirty="0"/>
              <a:t>How do you "quantify" the difference? How do you make the group distinguishable  based on data, more importantly "numbers"?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0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small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75933"/>
              </p:ext>
            </p:extLst>
          </p:nvPr>
        </p:nvGraphicFramePr>
        <p:xfrm>
          <a:off x="673161" y="3284984"/>
          <a:ext cx="8003296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648"/>
                <a:gridCol w="4001648"/>
              </a:tblGrid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>
                    <a:solidFill>
                      <a:srgbClr val="DE3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Height in centimetres</a:t>
                      </a:r>
                      <a:endParaRPr lang="en-IN" dirty="0"/>
                    </a:p>
                  </a:txBody>
                  <a:tcPr>
                    <a:solidFill>
                      <a:srgbClr val="DE3500"/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</a:p>
                  </a:txBody>
                  <a:tcPr>
                    <a:solidFill>
                      <a:srgbClr val="827CF4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>
                    <a:solidFill>
                      <a:srgbClr val="827CF4">
                        <a:alpha val="83000"/>
                      </a:srgbClr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172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solidFill>
                      <a:srgbClr val="827CF4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172</a:t>
                      </a:r>
                      <a:endParaRPr lang="en-IN" dirty="0"/>
                    </a:p>
                  </a:txBody>
                  <a:tcPr>
                    <a:solidFill>
                      <a:srgbClr val="827CF4">
                        <a:alpha val="65000"/>
                      </a:srgbClr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2060848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dirty="0"/>
              <a:t>Lets plot this small data set and try to figure out if there is way to quantify  our intuition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2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 distance it is then. Scale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it turns out scale matters, especially if variables  in consideration are measured on different scales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way out?</a:t>
            </a:r>
          </a:p>
          <a:p>
            <a:r>
              <a:rPr lang="en-IN" dirty="0"/>
              <a:t>Standardization - Although standardization is recommended, do we always standardize?</a:t>
            </a:r>
          </a:p>
        </p:txBody>
      </p:sp>
    </p:spTree>
    <p:extLst>
      <p:ext uri="{BB962C8B-B14F-4D97-AF65-F5344CB8AC3E}">
        <p14:creationId xmlns:p14="http://schemas.microsoft.com/office/powerpoint/2010/main" val="18819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Aggregation of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Linkage Methods:</a:t>
            </a:r>
          </a:p>
          <a:p>
            <a:pPr lvl="1"/>
            <a:r>
              <a:rPr lang="en-IN" dirty="0" smtClean="0"/>
              <a:t>Single</a:t>
            </a:r>
          </a:p>
          <a:p>
            <a:pPr lvl="1"/>
            <a:r>
              <a:rPr lang="en-IN" dirty="0" smtClean="0"/>
              <a:t>Complete</a:t>
            </a:r>
          </a:p>
          <a:p>
            <a:pPr lvl="1"/>
            <a:r>
              <a:rPr lang="en-IN" dirty="0" smtClean="0"/>
              <a:t>Average</a:t>
            </a:r>
          </a:p>
          <a:p>
            <a:pPr lvl="1"/>
            <a:r>
              <a:rPr lang="en-IN" dirty="0" smtClean="0"/>
              <a:t>Centroid</a:t>
            </a:r>
          </a:p>
          <a:p>
            <a:pPr lvl="1"/>
            <a:r>
              <a:rPr lang="en-IN" dirty="0" smtClean="0"/>
              <a:t>Wards (</a:t>
            </a:r>
            <a:r>
              <a:rPr lang="en-IN" dirty="0"/>
              <a:t>minimum variance </a:t>
            </a:r>
            <a:r>
              <a:rPr lang="en-IN" dirty="0" smtClean="0"/>
              <a:t>criterion)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3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</TotalTime>
  <Words>1237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Clustering </vt:lpstr>
      <vt:lpstr>Types of Modelling</vt:lpstr>
      <vt:lpstr>In absence of a target variable</vt:lpstr>
      <vt:lpstr>Wine Tasters</vt:lpstr>
      <vt:lpstr>Segmentation to Rescue</vt:lpstr>
      <vt:lpstr>Quantifying Difference</vt:lpstr>
      <vt:lpstr>A small example</vt:lpstr>
      <vt:lpstr>So distance it is then. Scale matters?</vt:lpstr>
      <vt:lpstr>Aggregation of groups</vt:lpstr>
      <vt:lpstr>Hierarchical Clustering</vt:lpstr>
      <vt:lpstr>Problems with Hierarchical Clustering </vt:lpstr>
      <vt:lpstr>K means Clustering</vt:lpstr>
      <vt:lpstr>K means Clustering Contd.</vt:lpstr>
      <vt:lpstr>How does K-Means Clustering work?</vt:lpstr>
      <vt:lpstr>How does K-Means Clustering work?</vt:lpstr>
      <vt:lpstr>Yippee Nothing will go wrong now…</vt:lpstr>
      <vt:lpstr>Did you guess the answer??</vt:lpstr>
      <vt:lpstr>That means we need to decide K??</vt:lpstr>
      <vt:lpstr>Sum of Squares and their partners in crime</vt:lpstr>
      <vt:lpstr>Effect on R2</vt:lpstr>
      <vt:lpstr>Effect on WSS – Deciding on no. of clusters </vt:lpstr>
      <vt:lpstr>Other Method of deciding K</vt:lpstr>
      <vt:lpstr>DBScan Clustering</vt:lpstr>
      <vt:lpstr>Directly Density Reachable and Density Connected</vt:lpstr>
      <vt:lpstr>Directly Density Reachable and Density Connected</vt:lpstr>
      <vt:lpstr>Directly Density Reachable and Density Connected</vt:lpstr>
      <vt:lpstr>DB Scan Algorithm</vt:lpstr>
      <vt:lpstr>Rock Clustering: Categorical Attributes Handling</vt:lpstr>
      <vt:lpstr>Links</vt:lpstr>
      <vt:lpstr>Where are these used?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FreakYogi</dc:creator>
  <cp:lastModifiedBy>FreakYogi</cp:lastModifiedBy>
  <cp:revision>23</cp:revision>
  <dcterms:created xsi:type="dcterms:W3CDTF">2016-04-04T18:39:59Z</dcterms:created>
  <dcterms:modified xsi:type="dcterms:W3CDTF">2017-02-04T10:52:48Z</dcterms:modified>
</cp:coreProperties>
</file>