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32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59"/>
  </p:normalViewPr>
  <p:slideViewPr>
    <p:cSldViewPr snapToGrid="0" snapToObjects="1">
      <p:cViewPr>
        <p:scale>
          <a:sx n="111" d="100"/>
          <a:sy n="111" d="100"/>
        </p:scale>
        <p:origin x="-12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CB5E9-3022-7446-A97D-1FECCD32E7C6}" type="datetimeFigureOut">
              <a:rPr lang="en-US" smtClean="0"/>
              <a:t>1/23/22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97C04-F6DE-774C-B845-46688528137F}" type="slidenum">
              <a:rPr lang="en-US" smtClean="0"/>
              <a:t>‹#›</a:t>
            </a:fld>
            <a:endParaRPr lang="en-US"/>
          </a:p>
        </p:txBody>
      </p:sp>
    </p:spTree>
    <p:extLst>
      <p:ext uri="{BB962C8B-B14F-4D97-AF65-F5344CB8AC3E}">
        <p14:creationId xmlns:p14="http://schemas.microsoft.com/office/powerpoint/2010/main" val="1507022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 </a:t>
            </a:r>
            <a:r>
              <a:rPr lang="en-US" sz="1200" b="0" kern="1200" dirty="0">
                <a:solidFill>
                  <a:schemeClr val="tx1"/>
                </a:solidFill>
                <a:effectLst/>
                <a:latin typeface="+mn-lt"/>
                <a:ea typeface="+mn-ea"/>
                <a:cs typeface="+mn-cs"/>
              </a:rPr>
              <a:t>Nav channel alpha subunit structure and sequence</a:t>
            </a:r>
            <a:r>
              <a:rPr lang="en-US" sz="1200" kern="1200" dirty="0">
                <a:solidFill>
                  <a:schemeClr val="tx1"/>
                </a:solidFill>
                <a:effectLst/>
                <a:latin typeface="+mn-lt"/>
                <a:ea typeface="+mn-ea"/>
                <a:cs typeface="+mn-cs"/>
              </a:rPr>
              <a:t>. A) Primary structure of a typical Nav channel alpha subunit. Blue diamonds represent location of unique substitutions seen in grasshopper mice, and red stars represent known </a:t>
            </a:r>
            <a:r>
              <a:rPr lang="en-US" sz="1200" i="1" kern="1200" dirty="0">
                <a:solidFill>
                  <a:schemeClr val="tx1"/>
                </a:solidFill>
                <a:effectLst/>
                <a:latin typeface="+mn-lt"/>
                <a:ea typeface="+mn-ea"/>
                <a:cs typeface="+mn-cs"/>
              </a:rPr>
              <a:t>Centruroides </a:t>
            </a:r>
            <a:r>
              <a:rPr lang="en-US" sz="1200" kern="1200" dirty="0">
                <a:solidFill>
                  <a:schemeClr val="tx1"/>
                </a:solidFill>
                <a:effectLst/>
                <a:latin typeface="+mn-lt"/>
                <a:ea typeface="+mn-ea"/>
                <a:cs typeface="+mn-cs"/>
              </a:rPr>
              <a:t>toxin binding sites. B) Partial multi-species amino acid sequence alignment of Nav1.4. Amino acids of interest are shown in color. Dots below alignment indicate the amino acids under positive selection. Amino acid corresponding to the black dot in DI was under 97% positive selection in the </a:t>
            </a:r>
            <a:r>
              <a:rPr lang="en-US" sz="1200" i="1" kern="1200" dirty="0">
                <a:solidFill>
                  <a:schemeClr val="tx1"/>
                </a:solidFill>
                <a:effectLst/>
                <a:latin typeface="+mn-lt"/>
                <a:ea typeface="+mn-ea"/>
                <a:cs typeface="+mn-cs"/>
              </a:rPr>
              <a:t>Onychomys </a:t>
            </a:r>
            <a:r>
              <a:rPr lang="en-US" sz="1200" kern="1200" dirty="0">
                <a:solidFill>
                  <a:schemeClr val="tx1"/>
                </a:solidFill>
                <a:effectLst/>
                <a:latin typeface="+mn-lt"/>
                <a:ea typeface="+mn-ea"/>
                <a:cs typeface="+mn-cs"/>
              </a:rPr>
              <a:t>lineage, whereas the black dot in DIII shows amino acid under 67% positive selection. C) Partial multi-species amino acid sequence alignment of Nav1.4 highlighting unique insert in grasshopper mice C-terminus (shown in blue).</a:t>
            </a:r>
            <a:endParaRPr lang="en-US" dirty="0"/>
          </a:p>
        </p:txBody>
      </p:sp>
      <p:sp>
        <p:nvSpPr>
          <p:cNvPr id="4" name="Slide Number Placeholder 3"/>
          <p:cNvSpPr>
            <a:spLocks noGrp="1"/>
          </p:cNvSpPr>
          <p:nvPr>
            <p:ph type="sldNum" sz="quarter" idx="10"/>
          </p:nvPr>
        </p:nvSpPr>
        <p:spPr/>
        <p:txBody>
          <a:bodyPr/>
          <a:lstStyle/>
          <a:p>
            <a:fld id="{C81BF85F-6DDC-CC4D-9D07-A4A5B80998C3}" type="slidenum">
              <a:rPr lang="en-US" smtClean="0"/>
              <a:t>1</a:t>
            </a:fld>
            <a:endParaRPr lang="en-US"/>
          </a:p>
        </p:txBody>
      </p:sp>
    </p:spTree>
    <p:extLst>
      <p:ext uri="{BB962C8B-B14F-4D97-AF65-F5344CB8AC3E}">
        <p14:creationId xmlns:p14="http://schemas.microsoft.com/office/powerpoint/2010/main" val="182031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B0B1-16AA-194F-9BDD-D4C18498E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22E16B-D131-834D-9033-AAD1DE724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D01C97-02C1-9249-AA52-BD6E0E700415}"/>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5" name="Footer Placeholder 4">
            <a:extLst>
              <a:ext uri="{FF2B5EF4-FFF2-40B4-BE49-F238E27FC236}">
                <a16:creationId xmlns:a16="http://schemas.microsoft.com/office/drawing/2014/main" id="{8270E3DF-B6FC-AD4C-B7BC-4A76A562E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630F9-68BD-A541-BC81-8D7016416835}"/>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359051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EF5D-271A-C846-A0D4-22F6BF99B1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12E2E8-B37A-C245-9F0E-91101266C4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A1638-B007-8B4F-94E9-03E0986B8127}"/>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5" name="Footer Placeholder 4">
            <a:extLst>
              <a:ext uri="{FF2B5EF4-FFF2-40B4-BE49-F238E27FC236}">
                <a16:creationId xmlns:a16="http://schemas.microsoft.com/office/drawing/2014/main" id="{5E619937-F90E-D84C-B698-B5DF6400A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A6336-9447-644C-A937-11DAAE96F47E}"/>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369507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53A6C-1392-9E49-AA11-515C3C977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C4034-48D1-AF4A-B3E5-8A06F070EC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92219-A8DA-D140-8F51-D98C7786BBC9}"/>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5" name="Footer Placeholder 4">
            <a:extLst>
              <a:ext uri="{FF2B5EF4-FFF2-40B4-BE49-F238E27FC236}">
                <a16:creationId xmlns:a16="http://schemas.microsoft.com/office/drawing/2014/main" id="{E04B8AE9-8431-6443-89C6-88E102443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65E9-2A80-C543-8E70-A0CF95A6DB8F}"/>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234543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C87A-2FE7-4D49-A246-46B2ECDC41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1E8DD-6FBF-DF43-91C5-CB26EAB3A0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DAA83-B9C7-6441-92CA-55527FBF2A7B}"/>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5" name="Footer Placeholder 4">
            <a:extLst>
              <a:ext uri="{FF2B5EF4-FFF2-40B4-BE49-F238E27FC236}">
                <a16:creationId xmlns:a16="http://schemas.microsoft.com/office/drawing/2014/main" id="{125A1C08-80B6-5A47-AA2C-45F0D4915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755FE-8A50-EE4F-89D2-D800F204CE45}"/>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299337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1389-6686-034E-9741-8CC6043DB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AEF4B9-F87A-9646-80D5-FE6231D9A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73A79E-B19D-8E47-A08B-621C615708EB}"/>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5" name="Footer Placeholder 4">
            <a:extLst>
              <a:ext uri="{FF2B5EF4-FFF2-40B4-BE49-F238E27FC236}">
                <a16:creationId xmlns:a16="http://schemas.microsoft.com/office/drawing/2014/main" id="{CB2BEA25-A0FB-3147-9405-DF782F37B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6A4BA-490E-F041-9099-2178AC66A060}"/>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190255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04C5-6D0E-4745-B0D8-E2BDCFCC6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ADBCD8-6127-C64E-A889-DAE6A1A1BE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60CA71-A3DD-3C48-974A-D8C1847356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AC018-11F5-0F43-A2E6-D435A59F07B7}"/>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6" name="Footer Placeholder 5">
            <a:extLst>
              <a:ext uri="{FF2B5EF4-FFF2-40B4-BE49-F238E27FC236}">
                <a16:creationId xmlns:a16="http://schemas.microsoft.com/office/drawing/2014/main" id="{7EDAE06E-5364-4740-99AB-D6F58D4DF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0EABE-3D1C-CA40-B42C-6632574A83EC}"/>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143963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319B-4008-314E-979D-F7390ECC51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8A6ED-7AB8-B14B-8908-58A80077B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1261D7-6A8C-334C-A5C7-3BB11ABD20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3657E-2821-F546-B3AC-D9E0BD54D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957E19-FFE7-D344-9299-AF57767812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3BB8C5-2895-2F41-979E-2D29D1F81DAE}"/>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8" name="Footer Placeholder 7">
            <a:extLst>
              <a:ext uri="{FF2B5EF4-FFF2-40B4-BE49-F238E27FC236}">
                <a16:creationId xmlns:a16="http://schemas.microsoft.com/office/drawing/2014/main" id="{782A33D0-3125-7143-95F6-6BE0B1B5A4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E4A562-BDE4-7346-83B7-7911F40CB13A}"/>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321678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7E35-D086-F84F-8823-5BC1743E1B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61DA06-6FAE-B74C-9DDF-F7B77D098F1B}"/>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4" name="Footer Placeholder 3">
            <a:extLst>
              <a:ext uri="{FF2B5EF4-FFF2-40B4-BE49-F238E27FC236}">
                <a16:creationId xmlns:a16="http://schemas.microsoft.com/office/drawing/2014/main" id="{39657DF9-222A-5442-8435-249730E012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E861CE-A832-3542-B533-A9CC364B8E72}"/>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344775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AD91DC-2E88-2B4E-9DE3-FB2379CF6648}"/>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3" name="Footer Placeholder 2">
            <a:extLst>
              <a:ext uri="{FF2B5EF4-FFF2-40B4-BE49-F238E27FC236}">
                <a16:creationId xmlns:a16="http://schemas.microsoft.com/office/drawing/2014/main" id="{A6215C26-410F-C748-844F-11F5B0C49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1F479B-6D8C-E247-8E57-CF36780BE37B}"/>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172090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E8DA-E15E-6F41-B413-2F5220D32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8B408F-5CC0-434C-BCA4-5935DE3E1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88D38-0630-F349-9D61-381FF2670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52AAC0-FDF0-8B42-B199-C62074445A0A}"/>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6" name="Footer Placeholder 5">
            <a:extLst>
              <a:ext uri="{FF2B5EF4-FFF2-40B4-BE49-F238E27FC236}">
                <a16:creationId xmlns:a16="http://schemas.microsoft.com/office/drawing/2014/main" id="{B364DA73-A382-4E40-A648-422C28FA9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50F27-457C-F34A-BA50-8CBD8B87C423}"/>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52065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6088-7F6A-8947-9A3D-972CFC6B4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75E36-FD99-3741-A1F9-67C500B8F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89748-28B3-FA4E-9779-AC7BBFFE3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CC83DC-0682-A84E-9B33-1A543B3ADD4A}"/>
              </a:ext>
            </a:extLst>
          </p:cNvPr>
          <p:cNvSpPr>
            <a:spLocks noGrp="1"/>
          </p:cNvSpPr>
          <p:nvPr>
            <p:ph type="dt" sz="half" idx="10"/>
          </p:nvPr>
        </p:nvSpPr>
        <p:spPr/>
        <p:txBody>
          <a:bodyPr/>
          <a:lstStyle/>
          <a:p>
            <a:fld id="{CC65FF69-B40C-5F40-833A-CAEAEED80235}" type="datetimeFigureOut">
              <a:rPr lang="en-US" smtClean="0"/>
              <a:t>1/23/22</a:t>
            </a:fld>
            <a:endParaRPr lang="en-US"/>
          </a:p>
        </p:txBody>
      </p:sp>
      <p:sp>
        <p:nvSpPr>
          <p:cNvPr id="6" name="Footer Placeholder 5">
            <a:extLst>
              <a:ext uri="{FF2B5EF4-FFF2-40B4-BE49-F238E27FC236}">
                <a16:creationId xmlns:a16="http://schemas.microsoft.com/office/drawing/2014/main" id="{8BD58C5C-E656-7C41-9E99-A8619E176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BAB23-D39A-A948-AA71-B3B987878503}"/>
              </a:ext>
            </a:extLst>
          </p:cNvPr>
          <p:cNvSpPr>
            <a:spLocks noGrp="1"/>
          </p:cNvSpPr>
          <p:nvPr>
            <p:ph type="sldNum" sz="quarter" idx="12"/>
          </p:nvPr>
        </p:nvSpPr>
        <p:spPr/>
        <p:txBody>
          <a:bodyPr/>
          <a:lstStyle/>
          <a:p>
            <a:fld id="{EB949B2F-83C5-6247-B37B-E3585149C3EF}" type="slidenum">
              <a:rPr lang="en-US" smtClean="0"/>
              <a:t>‹#›</a:t>
            </a:fld>
            <a:endParaRPr lang="en-US"/>
          </a:p>
        </p:txBody>
      </p:sp>
    </p:spTree>
    <p:extLst>
      <p:ext uri="{BB962C8B-B14F-4D97-AF65-F5344CB8AC3E}">
        <p14:creationId xmlns:p14="http://schemas.microsoft.com/office/powerpoint/2010/main" val="169939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C5214-587D-504F-ABA6-B908E9F8A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E9562E-8FA3-5B4C-A5C5-7B284E789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ED848-B940-7540-AE25-EB5CEE66D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FF69-B40C-5F40-833A-CAEAEED80235}" type="datetimeFigureOut">
              <a:rPr lang="en-US" smtClean="0"/>
              <a:t>1/23/22</a:t>
            </a:fld>
            <a:endParaRPr lang="en-US"/>
          </a:p>
        </p:txBody>
      </p:sp>
      <p:sp>
        <p:nvSpPr>
          <p:cNvPr id="5" name="Footer Placeholder 4">
            <a:extLst>
              <a:ext uri="{FF2B5EF4-FFF2-40B4-BE49-F238E27FC236}">
                <a16:creationId xmlns:a16="http://schemas.microsoft.com/office/drawing/2014/main" id="{FD15F0E2-8A65-D244-8872-CA83A9080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EEEA10-E0B0-4B45-B99E-726D25FDB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49B2F-83C5-6247-B37B-E3585149C3EF}" type="slidenum">
              <a:rPr lang="en-US" smtClean="0"/>
              <a:t>‹#›</a:t>
            </a:fld>
            <a:endParaRPr lang="en-US"/>
          </a:p>
        </p:txBody>
      </p:sp>
    </p:spTree>
    <p:extLst>
      <p:ext uri="{BB962C8B-B14F-4D97-AF65-F5344CB8AC3E}">
        <p14:creationId xmlns:p14="http://schemas.microsoft.com/office/powerpoint/2010/main" val="2012365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7331C42-58D1-9348-AF12-D0FAEFA07ECA}"/>
              </a:ext>
            </a:extLst>
          </p:cNvPr>
          <p:cNvGrpSpPr/>
          <p:nvPr/>
        </p:nvGrpSpPr>
        <p:grpSpPr>
          <a:xfrm>
            <a:off x="3363096" y="2907766"/>
            <a:ext cx="7138811" cy="1508470"/>
            <a:chOff x="2709332" y="2597150"/>
            <a:chExt cx="7629288" cy="1663700"/>
          </a:xfrm>
        </p:grpSpPr>
        <p:pic>
          <p:nvPicPr>
            <p:cNvPr id="8" name="Picture 7">
              <a:extLst>
                <a:ext uri="{FF2B5EF4-FFF2-40B4-BE49-F238E27FC236}">
                  <a16:creationId xmlns:a16="http://schemas.microsoft.com/office/drawing/2014/main" id="{780403D3-3340-9543-AE68-E6D087F413DF}"/>
                </a:ext>
              </a:extLst>
            </p:cNvPr>
            <p:cNvPicPr>
              <a:picLocks noChangeAspect="1"/>
            </p:cNvPicPr>
            <p:nvPr/>
          </p:nvPicPr>
          <p:blipFill rotWithShape="1">
            <a:blip r:embed="rId3"/>
            <a:srcRect l="29601" r="20604"/>
            <a:stretch/>
          </p:blipFill>
          <p:spPr>
            <a:xfrm>
              <a:off x="2709332" y="2597150"/>
              <a:ext cx="4546873" cy="1663700"/>
            </a:xfrm>
            <a:prstGeom prst="rect">
              <a:avLst/>
            </a:prstGeom>
          </p:spPr>
        </p:pic>
        <p:pic>
          <p:nvPicPr>
            <p:cNvPr id="10" name="Picture 9">
              <a:extLst>
                <a:ext uri="{FF2B5EF4-FFF2-40B4-BE49-F238E27FC236}">
                  <a16:creationId xmlns:a16="http://schemas.microsoft.com/office/drawing/2014/main" id="{9DD10B66-C894-7044-A55F-C04B18160110}"/>
                </a:ext>
              </a:extLst>
            </p:cNvPr>
            <p:cNvPicPr>
              <a:picLocks noChangeAspect="1"/>
            </p:cNvPicPr>
            <p:nvPr/>
          </p:nvPicPr>
          <p:blipFill rotWithShape="1">
            <a:blip r:embed="rId4"/>
            <a:srcRect l="34779" r="25948" b="20122"/>
            <a:stretch/>
          </p:blipFill>
          <p:spPr>
            <a:xfrm>
              <a:off x="7256206" y="2597150"/>
              <a:ext cx="3082414" cy="1663700"/>
            </a:xfrm>
            <a:prstGeom prst="rect">
              <a:avLst/>
            </a:prstGeom>
          </p:spPr>
        </p:pic>
      </p:grpSp>
      <p:pic>
        <p:nvPicPr>
          <p:cNvPr id="13" name="Picture 12">
            <a:extLst>
              <a:ext uri="{FF2B5EF4-FFF2-40B4-BE49-F238E27FC236}">
                <a16:creationId xmlns:a16="http://schemas.microsoft.com/office/drawing/2014/main" id="{7B4CA848-8022-A340-B008-70F3C12F2557}"/>
              </a:ext>
            </a:extLst>
          </p:cNvPr>
          <p:cNvPicPr>
            <a:picLocks noChangeAspect="1"/>
          </p:cNvPicPr>
          <p:nvPr/>
        </p:nvPicPr>
        <p:blipFill rotWithShape="1">
          <a:blip r:embed="rId5"/>
          <a:srcRect l="13638" r="27926"/>
          <a:stretch/>
        </p:blipFill>
        <p:spPr>
          <a:xfrm>
            <a:off x="3483710" y="4679855"/>
            <a:ext cx="7184291" cy="1510756"/>
          </a:xfrm>
          <a:prstGeom prst="rect">
            <a:avLst/>
          </a:prstGeom>
        </p:spPr>
      </p:pic>
      <p:grpSp>
        <p:nvGrpSpPr>
          <p:cNvPr id="25" name="Group 24">
            <a:extLst>
              <a:ext uri="{FF2B5EF4-FFF2-40B4-BE49-F238E27FC236}">
                <a16:creationId xmlns:a16="http://schemas.microsoft.com/office/drawing/2014/main" id="{8BE7AF2A-6F7C-BE4C-96BD-AC27DC35C04A}"/>
              </a:ext>
            </a:extLst>
          </p:cNvPr>
          <p:cNvGrpSpPr/>
          <p:nvPr/>
        </p:nvGrpSpPr>
        <p:grpSpPr>
          <a:xfrm>
            <a:off x="1617614" y="292648"/>
            <a:ext cx="9120018" cy="4065621"/>
            <a:chOff x="-41334" y="866255"/>
            <a:chExt cx="9120018" cy="4065621"/>
          </a:xfrm>
        </p:grpSpPr>
        <p:grpSp>
          <p:nvGrpSpPr>
            <p:cNvPr id="26" name="Group 25">
              <a:extLst>
                <a:ext uri="{FF2B5EF4-FFF2-40B4-BE49-F238E27FC236}">
                  <a16:creationId xmlns:a16="http://schemas.microsoft.com/office/drawing/2014/main" id="{0BD87440-F7FE-F042-BD18-257BA2553290}"/>
                </a:ext>
              </a:extLst>
            </p:cNvPr>
            <p:cNvGrpSpPr/>
            <p:nvPr/>
          </p:nvGrpSpPr>
          <p:grpSpPr>
            <a:xfrm>
              <a:off x="282440" y="866255"/>
              <a:ext cx="8796244" cy="2403355"/>
              <a:chOff x="347756" y="1013216"/>
              <a:chExt cx="8796244" cy="2403355"/>
            </a:xfrm>
          </p:grpSpPr>
          <p:sp>
            <p:nvSpPr>
              <p:cNvPr id="32" name="Freeform 31">
                <a:extLst>
                  <a:ext uri="{FF2B5EF4-FFF2-40B4-BE49-F238E27FC236}">
                    <a16:creationId xmlns:a16="http://schemas.microsoft.com/office/drawing/2014/main" id="{EFBC3DFD-77FE-BF4F-BAEA-2A1367544FE2}"/>
                  </a:ext>
                </a:extLst>
              </p:cNvPr>
              <p:cNvSpPr/>
              <p:nvPr/>
            </p:nvSpPr>
            <p:spPr>
              <a:xfrm>
                <a:off x="5222917" y="2733304"/>
                <a:ext cx="226289" cy="213756"/>
              </a:xfrm>
              <a:custGeom>
                <a:avLst/>
                <a:gdLst>
                  <a:gd name="connsiteX0" fmla="*/ 10487 w 226289"/>
                  <a:gd name="connsiteY0" fmla="*/ 11875 h 213756"/>
                  <a:gd name="connsiteX1" fmla="*/ 57988 w 226289"/>
                  <a:gd name="connsiteY1" fmla="*/ 213756 h 213756"/>
                  <a:gd name="connsiteX2" fmla="*/ 164866 w 226289"/>
                  <a:gd name="connsiteY2" fmla="*/ 201880 h 213756"/>
                  <a:gd name="connsiteX3" fmla="*/ 200492 w 226289"/>
                  <a:gd name="connsiteY3" fmla="*/ 190005 h 213756"/>
                  <a:gd name="connsiteX4" fmla="*/ 212367 w 226289"/>
                  <a:gd name="connsiteY4" fmla="*/ 59376 h 213756"/>
                  <a:gd name="connsiteX5" fmla="*/ 200492 w 226289"/>
                  <a:gd name="connsiteY5" fmla="*/ 23750 h 213756"/>
                  <a:gd name="connsiteX6" fmla="*/ 200492 w 226289"/>
                  <a:gd name="connsiteY6" fmla="*/ 0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89" h="213756">
                    <a:moveTo>
                      <a:pt x="10487" y="11875"/>
                    </a:moveTo>
                    <a:cubicBezTo>
                      <a:pt x="13022" y="52432"/>
                      <a:pt x="-35843" y="213756"/>
                      <a:pt x="57988" y="213756"/>
                    </a:cubicBezTo>
                    <a:cubicBezTo>
                      <a:pt x="93833" y="213756"/>
                      <a:pt x="129240" y="205839"/>
                      <a:pt x="164866" y="201880"/>
                    </a:cubicBezTo>
                    <a:cubicBezTo>
                      <a:pt x="176741" y="197922"/>
                      <a:pt x="190717" y="197825"/>
                      <a:pt x="200492" y="190005"/>
                    </a:cubicBezTo>
                    <a:cubicBezTo>
                      <a:pt x="244129" y="155095"/>
                      <a:pt x="221128" y="107561"/>
                      <a:pt x="212367" y="59376"/>
                    </a:cubicBezTo>
                    <a:cubicBezTo>
                      <a:pt x="210128" y="47060"/>
                      <a:pt x="202947" y="36025"/>
                      <a:pt x="200492" y="23750"/>
                    </a:cubicBezTo>
                    <a:cubicBezTo>
                      <a:pt x="198939" y="15987"/>
                      <a:pt x="200492" y="7917"/>
                      <a:pt x="200492"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2A35BC26-0263-4B49-B6DA-D860D898CC49}"/>
                  </a:ext>
                </a:extLst>
              </p:cNvPr>
              <p:cNvSpPr/>
              <p:nvPr/>
            </p:nvSpPr>
            <p:spPr>
              <a:xfrm>
                <a:off x="5577196" y="2731323"/>
                <a:ext cx="226289" cy="213756"/>
              </a:xfrm>
              <a:custGeom>
                <a:avLst/>
                <a:gdLst>
                  <a:gd name="connsiteX0" fmla="*/ 10487 w 226289"/>
                  <a:gd name="connsiteY0" fmla="*/ 11875 h 213756"/>
                  <a:gd name="connsiteX1" fmla="*/ 57988 w 226289"/>
                  <a:gd name="connsiteY1" fmla="*/ 213756 h 213756"/>
                  <a:gd name="connsiteX2" fmla="*/ 164866 w 226289"/>
                  <a:gd name="connsiteY2" fmla="*/ 201880 h 213756"/>
                  <a:gd name="connsiteX3" fmla="*/ 200492 w 226289"/>
                  <a:gd name="connsiteY3" fmla="*/ 190005 h 213756"/>
                  <a:gd name="connsiteX4" fmla="*/ 212367 w 226289"/>
                  <a:gd name="connsiteY4" fmla="*/ 59376 h 213756"/>
                  <a:gd name="connsiteX5" fmla="*/ 200492 w 226289"/>
                  <a:gd name="connsiteY5" fmla="*/ 23750 h 213756"/>
                  <a:gd name="connsiteX6" fmla="*/ 200492 w 226289"/>
                  <a:gd name="connsiteY6" fmla="*/ 0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89" h="213756">
                    <a:moveTo>
                      <a:pt x="10487" y="11875"/>
                    </a:moveTo>
                    <a:cubicBezTo>
                      <a:pt x="13022" y="52432"/>
                      <a:pt x="-35843" y="213756"/>
                      <a:pt x="57988" y="213756"/>
                    </a:cubicBezTo>
                    <a:cubicBezTo>
                      <a:pt x="93833" y="213756"/>
                      <a:pt x="129240" y="205839"/>
                      <a:pt x="164866" y="201880"/>
                    </a:cubicBezTo>
                    <a:cubicBezTo>
                      <a:pt x="176741" y="197922"/>
                      <a:pt x="190717" y="197825"/>
                      <a:pt x="200492" y="190005"/>
                    </a:cubicBezTo>
                    <a:cubicBezTo>
                      <a:pt x="244129" y="155095"/>
                      <a:pt x="221128" y="107561"/>
                      <a:pt x="212367" y="59376"/>
                    </a:cubicBezTo>
                    <a:cubicBezTo>
                      <a:pt x="210128" y="47060"/>
                      <a:pt x="202947" y="36025"/>
                      <a:pt x="200492" y="23750"/>
                    </a:cubicBezTo>
                    <a:cubicBezTo>
                      <a:pt x="198939" y="15987"/>
                      <a:pt x="200492" y="7917"/>
                      <a:pt x="200492"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C0331E7E-16D1-3E4B-8F11-7D3BD7A1B8B0}"/>
                  </a:ext>
                </a:extLst>
              </p:cNvPr>
              <p:cNvSpPr/>
              <p:nvPr/>
            </p:nvSpPr>
            <p:spPr>
              <a:xfrm>
                <a:off x="3691256" y="2748109"/>
                <a:ext cx="226289" cy="213756"/>
              </a:xfrm>
              <a:custGeom>
                <a:avLst/>
                <a:gdLst>
                  <a:gd name="connsiteX0" fmla="*/ 10487 w 226289"/>
                  <a:gd name="connsiteY0" fmla="*/ 11875 h 213756"/>
                  <a:gd name="connsiteX1" fmla="*/ 57988 w 226289"/>
                  <a:gd name="connsiteY1" fmla="*/ 213756 h 213756"/>
                  <a:gd name="connsiteX2" fmla="*/ 164866 w 226289"/>
                  <a:gd name="connsiteY2" fmla="*/ 201880 h 213756"/>
                  <a:gd name="connsiteX3" fmla="*/ 200492 w 226289"/>
                  <a:gd name="connsiteY3" fmla="*/ 190005 h 213756"/>
                  <a:gd name="connsiteX4" fmla="*/ 212367 w 226289"/>
                  <a:gd name="connsiteY4" fmla="*/ 59376 h 213756"/>
                  <a:gd name="connsiteX5" fmla="*/ 200492 w 226289"/>
                  <a:gd name="connsiteY5" fmla="*/ 23750 h 213756"/>
                  <a:gd name="connsiteX6" fmla="*/ 200492 w 226289"/>
                  <a:gd name="connsiteY6" fmla="*/ 0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89" h="213756">
                    <a:moveTo>
                      <a:pt x="10487" y="11875"/>
                    </a:moveTo>
                    <a:cubicBezTo>
                      <a:pt x="13022" y="52432"/>
                      <a:pt x="-35843" y="213756"/>
                      <a:pt x="57988" y="213756"/>
                    </a:cubicBezTo>
                    <a:cubicBezTo>
                      <a:pt x="93833" y="213756"/>
                      <a:pt x="129240" y="205839"/>
                      <a:pt x="164866" y="201880"/>
                    </a:cubicBezTo>
                    <a:cubicBezTo>
                      <a:pt x="176741" y="197922"/>
                      <a:pt x="190717" y="197825"/>
                      <a:pt x="200492" y="190005"/>
                    </a:cubicBezTo>
                    <a:cubicBezTo>
                      <a:pt x="244129" y="155095"/>
                      <a:pt x="221128" y="107561"/>
                      <a:pt x="212367" y="59376"/>
                    </a:cubicBezTo>
                    <a:cubicBezTo>
                      <a:pt x="210128" y="47060"/>
                      <a:pt x="202947" y="36025"/>
                      <a:pt x="200492" y="23750"/>
                    </a:cubicBezTo>
                    <a:cubicBezTo>
                      <a:pt x="198939" y="15987"/>
                      <a:pt x="200492" y="7917"/>
                      <a:pt x="200492"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EAA24E7C-B61F-0B43-8384-F6626263CBF2}"/>
                  </a:ext>
                </a:extLst>
              </p:cNvPr>
              <p:cNvSpPr/>
              <p:nvPr/>
            </p:nvSpPr>
            <p:spPr>
              <a:xfrm>
                <a:off x="4045535" y="2746128"/>
                <a:ext cx="226289" cy="213756"/>
              </a:xfrm>
              <a:custGeom>
                <a:avLst/>
                <a:gdLst>
                  <a:gd name="connsiteX0" fmla="*/ 10487 w 226289"/>
                  <a:gd name="connsiteY0" fmla="*/ 11875 h 213756"/>
                  <a:gd name="connsiteX1" fmla="*/ 57988 w 226289"/>
                  <a:gd name="connsiteY1" fmla="*/ 213756 h 213756"/>
                  <a:gd name="connsiteX2" fmla="*/ 164866 w 226289"/>
                  <a:gd name="connsiteY2" fmla="*/ 201880 h 213756"/>
                  <a:gd name="connsiteX3" fmla="*/ 200492 w 226289"/>
                  <a:gd name="connsiteY3" fmla="*/ 190005 h 213756"/>
                  <a:gd name="connsiteX4" fmla="*/ 212367 w 226289"/>
                  <a:gd name="connsiteY4" fmla="*/ 59376 h 213756"/>
                  <a:gd name="connsiteX5" fmla="*/ 200492 w 226289"/>
                  <a:gd name="connsiteY5" fmla="*/ 23750 h 213756"/>
                  <a:gd name="connsiteX6" fmla="*/ 200492 w 226289"/>
                  <a:gd name="connsiteY6" fmla="*/ 0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89" h="213756">
                    <a:moveTo>
                      <a:pt x="10487" y="11875"/>
                    </a:moveTo>
                    <a:cubicBezTo>
                      <a:pt x="13022" y="52432"/>
                      <a:pt x="-35843" y="213756"/>
                      <a:pt x="57988" y="213756"/>
                    </a:cubicBezTo>
                    <a:cubicBezTo>
                      <a:pt x="93833" y="213756"/>
                      <a:pt x="129240" y="205839"/>
                      <a:pt x="164866" y="201880"/>
                    </a:cubicBezTo>
                    <a:cubicBezTo>
                      <a:pt x="176741" y="197922"/>
                      <a:pt x="190717" y="197825"/>
                      <a:pt x="200492" y="190005"/>
                    </a:cubicBezTo>
                    <a:cubicBezTo>
                      <a:pt x="244129" y="155095"/>
                      <a:pt x="221128" y="107561"/>
                      <a:pt x="212367" y="59376"/>
                    </a:cubicBezTo>
                    <a:cubicBezTo>
                      <a:pt x="210128" y="47060"/>
                      <a:pt x="202947" y="36025"/>
                      <a:pt x="200492" y="23750"/>
                    </a:cubicBezTo>
                    <a:cubicBezTo>
                      <a:pt x="198939" y="15987"/>
                      <a:pt x="200492" y="7917"/>
                      <a:pt x="200492"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421EB43B-0141-C749-8CDC-55948EC2F640}"/>
                  </a:ext>
                </a:extLst>
              </p:cNvPr>
              <p:cNvCxnSpPr/>
              <p:nvPr/>
            </p:nvCxnSpPr>
            <p:spPr>
              <a:xfrm flipV="1">
                <a:off x="1422948" y="2730221"/>
                <a:ext cx="6770669" cy="48565"/>
              </a:xfrm>
              <a:prstGeom prst="line">
                <a:avLst/>
              </a:prstGeom>
              <a:ln w="28575">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B1A0E34E-F7FA-AC4F-A23D-7FBDADC2A3F3}"/>
                  </a:ext>
                </a:extLst>
              </p:cNvPr>
              <p:cNvCxnSpPr/>
              <p:nvPr/>
            </p:nvCxnSpPr>
            <p:spPr>
              <a:xfrm flipV="1">
                <a:off x="1422948" y="1712865"/>
                <a:ext cx="6770669" cy="30046"/>
              </a:xfrm>
              <a:prstGeom prst="line">
                <a:avLst/>
              </a:prstGeom>
              <a:ln w="28575">
                <a:solidFill>
                  <a:schemeClr val="accent3"/>
                </a:solidFill>
              </a:ln>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B914B13F-9737-C749-A802-284B967F30E9}"/>
                  </a:ext>
                </a:extLst>
              </p:cNvPr>
              <p:cNvGrpSpPr/>
              <p:nvPr/>
            </p:nvGrpSpPr>
            <p:grpSpPr>
              <a:xfrm>
                <a:off x="1623630" y="1260132"/>
                <a:ext cx="6706451" cy="1917867"/>
                <a:chOff x="1423307" y="4389094"/>
                <a:chExt cx="6706451" cy="1917867"/>
              </a:xfrm>
            </p:grpSpPr>
            <p:sp>
              <p:nvSpPr>
                <p:cNvPr id="63" name="Freeform 62">
                  <a:extLst>
                    <a:ext uri="{FF2B5EF4-FFF2-40B4-BE49-F238E27FC236}">
                      <a16:creationId xmlns:a16="http://schemas.microsoft.com/office/drawing/2014/main" id="{A5DF3493-3E68-4944-8A97-E010A285BDFF}"/>
                    </a:ext>
                  </a:extLst>
                </p:cNvPr>
                <p:cNvSpPr/>
                <p:nvPr/>
              </p:nvSpPr>
              <p:spPr>
                <a:xfrm>
                  <a:off x="5932042" y="5852905"/>
                  <a:ext cx="458512" cy="323296"/>
                </a:xfrm>
                <a:custGeom>
                  <a:avLst/>
                  <a:gdLst>
                    <a:gd name="connsiteX0" fmla="*/ 0 w 346087"/>
                    <a:gd name="connsiteY0" fmla="*/ 0 h 208299"/>
                    <a:gd name="connsiteX1" fmla="*/ 8237 w 346087"/>
                    <a:gd name="connsiteY1" fmla="*/ 115330 h 208299"/>
                    <a:gd name="connsiteX2" fmla="*/ 16475 w 346087"/>
                    <a:gd name="connsiteY2" fmla="*/ 140043 h 208299"/>
                    <a:gd name="connsiteX3" fmla="*/ 65902 w 346087"/>
                    <a:gd name="connsiteY3" fmla="*/ 156519 h 208299"/>
                    <a:gd name="connsiteX4" fmla="*/ 90616 w 346087"/>
                    <a:gd name="connsiteY4" fmla="*/ 164757 h 208299"/>
                    <a:gd name="connsiteX5" fmla="*/ 107091 w 346087"/>
                    <a:gd name="connsiteY5" fmla="*/ 189471 h 208299"/>
                    <a:gd name="connsiteX6" fmla="*/ 214183 w 346087"/>
                    <a:gd name="connsiteY6" fmla="*/ 197708 h 208299"/>
                    <a:gd name="connsiteX7" fmla="*/ 263610 w 346087"/>
                    <a:gd name="connsiteY7" fmla="*/ 156519 h 208299"/>
                    <a:gd name="connsiteX8" fmla="*/ 313037 w 346087"/>
                    <a:gd name="connsiteY8" fmla="*/ 123568 h 208299"/>
                    <a:gd name="connsiteX9" fmla="*/ 329513 w 346087"/>
                    <a:gd name="connsiteY9" fmla="*/ 98854 h 208299"/>
                    <a:gd name="connsiteX10" fmla="*/ 337751 w 346087"/>
                    <a:gd name="connsiteY10" fmla="*/ 74141 h 208299"/>
                    <a:gd name="connsiteX11" fmla="*/ 345989 w 346087"/>
                    <a:gd name="connsiteY11" fmla="*/ 8238 h 20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087" h="208299">
                      <a:moveTo>
                        <a:pt x="0" y="0"/>
                      </a:moveTo>
                      <a:cubicBezTo>
                        <a:pt x="2746" y="38443"/>
                        <a:pt x="3734" y="77053"/>
                        <a:pt x="8237" y="115330"/>
                      </a:cubicBezTo>
                      <a:cubicBezTo>
                        <a:pt x="9252" y="123954"/>
                        <a:pt x="9409" y="134996"/>
                        <a:pt x="16475" y="140043"/>
                      </a:cubicBezTo>
                      <a:cubicBezTo>
                        <a:pt x="30607" y="150137"/>
                        <a:pt x="49426" y="151027"/>
                        <a:pt x="65902" y="156519"/>
                      </a:cubicBezTo>
                      <a:lnTo>
                        <a:pt x="90616" y="164757"/>
                      </a:lnTo>
                      <a:cubicBezTo>
                        <a:pt x="96108" y="172995"/>
                        <a:pt x="100090" y="182470"/>
                        <a:pt x="107091" y="189471"/>
                      </a:cubicBezTo>
                      <a:cubicBezTo>
                        <a:pt x="140318" y="222698"/>
                        <a:pt x="162227" y="202904"/>
                        <a:pt x="214183" y="197708"/>
                      </a:cubicBezTo>
                      <a:cubicBezTo>
                        <a:pt x="302478" y="138848"/>
                        <a:pt x="168487" y="230504"/>
                        <a:pt x="263610" y="156519"/>
                      </a:cubicBezTo>
                      <a:cubicBezTo>
                        <a:pt x="279240" y="144362"/>
                        <a:pt x="313037" y="123568"/>
                        <a:pt x="313037" y="123568"/>
                      </a:cubicBezTo>
                      <a:cubicBezTo>
                        <a:pt x="318529" y="115330"/>
                        <a:pt x="325085" y="107710"/>
                        <a:pt x="329513" y="98854"/>
                      </a:cubicBezTo>
                      <a:cubicBezTo>
                        <a:pt x="333396" y="91087"/>
                        <a:pt x="335645" y="82565"/>
                        <a:pt x="337751" y="74141"/>
                      </a:cubicBezTo>
                      <a:cubicBezTo>
                        <a:pt x="347605" y="34728"/>
                        <a:pt x="345989" y="41156"/>
                        <a:pt x="345989" y="8238"/>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an 63">
                  <a:extLst>
                    <a:ext uri="{FF2B5EF4-FFF2-40B4-BE49-F238E27FC236}">
                      <a16:creationId xmlns:a16="http://schemas.microsoft.com/office/drawing/2014/main" id="{7E7CC16E-9774-7649-B655-C819671961C9}"/>
                    </a:ext>
                  </a:extLst>
                </p:cNvPr>
                <p:cNvSpPr/>
                <p:nvPr/>
              </p:nvSpPr>
              <p:spPr>
                <a:xfrm>
                  <a:off x="1656304" y="4848748"/>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1</a:t>
                  </a:r>
                </a:p>
              </p:txBody>
            </p:sp>
            <p:sp>
              <p:nvSpPr>
                <p:cNvPr id="65" name="Can 64">
                  <a:extLst>
                    <a:ext uri="{FF2B5EF4-FFF2-40B4-BE49-F238E27FC236}">
                      <a16:creationId xmlns:a16="http://schemas.microsoft.com/office/drawing/2014/main" id="{2D3A43B1-C1A9-FA4C-92D7-7D1724A8A24C}"/>
                    </a:ext>
                  </a:extLst>
                </p:cNvPr>
                <p:cNvSpPr/>
                <p:nvPr/>
              </p:nvSpPr>
              <p:spPr>
                <a:xfrm>
                  <a:off x="1841679" y="4856648"/>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2</a:t>
                  </a:r>
                </a:p>
              </p:txBody>
            </p:sp>
            <p:sp>
              <p:nvSpPr>
                <p:cNvPr id="66" name="Can 65">
                  <a:extLst>
                    <a:ext uri="{FF2B5EF4-FFF2-40B4-BE49-F238E27FC236}">
                      <a16:creationId xmlns:a16="http://schemas.microsoft.com/office/drawing/2014/main" id="{EAE8040D-C551-7A43-8151-001A9533A9ED}"/>
                    </a:ext>
                  </a:extLst>
                </p:cNvPr>
                <p:cNvSpPr/>
                <p:nvPr/>
              </p:nvSpPr>
              <p:spPr>
                <a:xfrm>
                  <a:off x="2024223" y="4848276"/>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3</a:t>
                  </a:r>
                </a:p>
              </p:txBody>
            </p:sp>
            <p:sp>
              <p:nvSpPr>
                <p:cNvPr id="67" name="Can 66">
                  <a:extLst>
                    <a:ext uri="{FF2B5EF4-FFF2-40B4-BE49-F238E27FC236}">
                      <a16:creationId xmlns:a16="http://schemas.microsoft.com/office/drawing/2014/main" id="{7C064E56-4090-DD4A-9545-36E710B48635}"/>
                    </a:ext>
                  </a:extLst>
                </p:cNvPr>
                <p:cNvSpPr/>
                <p:nvPr/>
              </p:nvSpPr>
              <p:spPr>
                <a:xfrm>
                  <a:off x="2198101" y="4849950"/>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68" name="Can 67">
                  <a:extLst>
                    <a:ext uri="{FF2B5EF4-FFF2-40B4-BE49-F238E27FC236}">
                      <a16:creationId xmlns:a16="http://schemas.microsoft.com/office/drawing/2014/main" id="{2D9588B6-BAA1-094B-9E4A-CA605277F699}"/>
                    </a:ext>
                  </a:extLst>
                </p:cNvPr>
                <p:cNvSpPr/>
                <p:nvPr/>
              </p:nvSpPr>
              <p:spPr>
                <a:xfrm>
                  <a:off x="2382027" y="4851626"/>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5</a:t>
                  </a:r>
                </a:p>
              </p:txBody>
            </p:sp>
            <p:sp>
              <p:nvSpPr>
                <p:cNvPr id="69" name="Can 68">
                  <a:extLst>
                    <a:ext uri="{FF2B5EF4-FFF2-40B4-BE49-F238E27FC236}">
                      <a16:creationId xmlns:a16="http://schemas.microsoft.com/office/drawing/2014/main" id="{3E7C358A-F283-154D-8CC4-40283461469E}"/>
                    </a:ext>
                  </a:extLst>
                </p:cNvPr>
                <p:cNvSpPr/>
                <p:nvPr/>
              </p:nvSpPr>
              <p:spPr>
                <a:xfrm>
                  <a:off x="2752727" y="4863348"/>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6</a:t>
                  </a:r>
                </a:p>
              </p:txBody>
            </p:sp>
            <p:sp>
              <p:nvSpPr>
                <p:cNvPr id="70" name="Freeform 69">
                  <a:extLst>
                    <a:ext uri="{FF2B5EF4-FFF2-40B4-BE49-F238E27FC236}">
                      <a16:creationId xmlns:a16="http://schemas.microsoft.com/office/drawing/2014/main" id="{43CE7F14-57BD-1248-A0BA-9F3B6CE8FB18}"/>
                    </a:ext>
                  </a:extLst>
                </p:cNvPr>
                <p:cNvSpPr/>
                <p:nvPr/>
              </p:nvSpPr>
              <p:spPr>
                <a:xfrm>
                  <a:off x="2462280" y="4431114"/>
                  <a:ext cx="401935" cy="562707"/>
                </a:xfrm>
                <a:custGeom>
                  <a:avLst/>
                  <a:gdLst>
                    <a:gd name="connsiteX0" fmla="*/ 10049 w 401935"/>
                    <a:gd name="connsiteY0" fmla="*/ 462224 h 562707"/>
                    <a:gd name="connsiteX1" fmla="*/ 0 w 401935"/>
                    <a:gd name="connsiteY1" fmla="*/ 160773 h 562707"/>
                    <a:gd name="connsiteX2" fmla="*/ 10049 w 401935"/>
                    <a:gd name="connsiteY2" fmla="*/ 50241 h 562707"/>
                    <a:gd name="connsiteX3" fmla="*/ 20097 w 401935"/>
                    <a:gd name="connsiteY3" fmla="*/ 20096 h 562707"/>
                    <a:gd name="connsiteX4" fmla="*/ 50242 w 401935"/>
                    <a:gd name="connsiteY4" fmla="*/ 0 h 562707"/>
                    <a:gd name="connsiteX5" fmla="*/ 120581 w 401935"/>
                    <a:gd name="connsiteY5" fmla="*/ 10048 h 562707"/>
                    <a:gd name="connsiteX6" fmla="*/ 150726 w 401935"/>
                    <a:gd name="connsiteY6" fmla="*/ 20096 h 562707"/>
                    <a:gd name="connsiteX7" fmla="*/ 170822 w 401935"/>
                    <a:gd name="connsiteY7" fmla="*/ 50241 h 562707"/>
                    <a:gd name="connsiteX8" fmla="*/ 180871 w 401935"/>
                    <a:gd name="connsiteY8" fmla="*/ 80387 h 562707"/>
                    <a:gd name="connsiteX9" fmla="*/ 180871 w 401935"/>
                    <a:gd name="connsiteY9" fmla="*/ 522514 h 562707"/>
                    <a:gd name="connsiteX10" fmla="*/ 221064 w 401935"/>
                    <a:gd name="connsiteY10" fmla="*/ 562707 h 562707"/>
                    <a:gd name="connsiteX11" fmla="*/ 241161 w 401935"/>
                    <a:gd name="connsiteY11" fmla="*/ 532562 h 562707"/>
                    <a:gd name="connsiteX12" fmla="*/ 251209 w 401935"/>
                    <a:gd name="connsiteY12" fmla="*/ 432079 h 562707"/>
                    <a:gd name="connsiteX13" fmla="*/ 261258 w 401935"/>
                    <a:gd name="connsiteY13" fmla="*/ 401934 h 562707"/>
                    <a:gd name="connsiteX14" fmla="*/ 291403 w 401935"/>
                    <a:gd name="connsiteY14" fmla="*/ 381837 h 562707"/>
                    <a:gd name="connsiteX15" fmla="*/ 341644 w 401935"/>
                    <a:gd name="connsiteY15" fmla="*/ 321547 h 562707"/>
                    <a:gd name="connsiteX16" fmla="*/ 381838 w 401935"/>
                    <a:gd name="connsiteY16" fmla="*/ 331595 h 562707"/>
                    <a:gd name="connsiteX17" fmla="*/ 401935 w 401935"/>
                    <a:gd name="connsiteY17" fmla="*/ 472272 h 56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935" h="562707">
                      <a:moveTo>
                        <a:pt x="10049" y="462224"/>
                      </a:moveTo>
                      <a:cubicBezTo>
                        <a:pt x="6699" y="361740"/>
                        <a:pt x="0" y="261312"/>
                        <a:pt x="0" y="160773"/>
                      </a:cubicBezTo>
                      <a:cubicBezTo>
                        <a:pt x="0" y="123777"/>
                        <a:pt x="4817" y="86865"/>
                        <a:pt x="10049" y="50241"/>
                      </a:cubicBezTo>
                      <a:cubicBezTo>
                        <a:pt x="11547" y="39756"/>
                        <a:pt x="13480" y="28367"/>
                        <a:pt x="20097" y="20096"/>
                      </a:cubicBezTo>
                      <a:cubicBezTo>
                        <a:pt x="27641" y="10666"/>
                        <a:pt x="40194" y="6699"/>
                        <a:pt x="50242" y="0"/>
                      </a:cubicBezTo>
                      <a:cubicBezTo>
                        <a:pt x="73688" y="3349"/>
                        <a:pt x="97357" y="5403"/>
                        <a:pt x="120581" y="10048"/>
                      </a:cubicBezTo>
                      <a:cubicBezTo>
                        <a:pt x="130967" y="12125"/>
                        <a:pt x="142455" y="13479"/>
                        <a:pt x="150726" y="20096"/>
                      </a:cubicBezTo>
                      <a:cubicBezTo>
                        <a:pt x="160156" y="27640"/>
                        <a:pt x="165421" y="39439"/>
                        <a:pt x="170822" y="50241"/>
                      </a:cubicBezTo>
                      <a:cubicBezTo>
                        <a:pt x="175559" y="59715"/>
                        <a:pt x="177521" y="70338"/>
                        <a:pt x="180871" y="80387"/>
                      </a:cubicBezTo>
                      <a:cubicBezTo>
                        <a:pt x="172915" y="287237"/>
                        <a:pt x="162929" y="334131"/>
                        <a:pt x="180871" y="522514"/>
                      </a:cubicBezTo>
                      <a:cubicBezTo>
                        <a:pt x="184385" y="559413"/>
                        <a:pt x="190754" y="552604"/>
                        <a:pt x="221064" y="562707"/>
                      </a:cubicBezTo>
                      <a:cubicBezTo>
                        <a:pt x="227763" y="552659"/>
                        <a:pt x="238445" y="544329"/>
                        <a:pt x="241161" y="532562"/>
                      </a:cubicBezTo>
                      <a:cubicBezTo>
                        <a:pt x="248730" y="499763"/>
                        <a:pt x="246090" y="465349"/>
                        <a:pt x="251209" y="432079"/>
                      </a:cubicBezTo>
                      <a:cubicBezTo>
                        <a:pt x="252820" y="421610"/>
                        <a:pt x="254641" y="410205"/>
                        <a:pt x="261258" y="401934"/>
                      </a:cubicBezTo>
                      <a:cubicBezTo>
                        <a:pt x="268802" y="392504"/>
                        <a:pt x="281355" y="388536"/>
                        <a:pt x="291403" y="381837"/>
                      </a:cubicBezTo>
                      <a:cubicBezTo>
                        <a:pt x="300044" y="368875"/>
                        <a:pt x="325714" y="326098"/>
                        <a:pt x="341644" y="321547"/>
                      </a:cubicBezTo>
                      <a:cubicBezTo>
                        <a:pt x="354923" y="317753"/>
                        <a:pt x="368440" y="328246"/>
                        <a:pt x="381838" y="331595"/>
                      </a:cubicBezTo>
                      <a:cubicBezTo>
                        <a:pt x="392249" y="466947"/>
                        <a:pt x="361004" y="431345"/>
                        <a:pt x="401935" y="472272"/>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Can 70">
                  <a:extLst>
                    <a:ext uri="{FF2B5EF4-FFF2-40B4-BE49-F238E27FC236}">
                      <a16:creationId xmlns:a16="http://schemas.microsoft.com/office/drawing/2014/main" id="{5F80698E-8317-074B-A306-48D71FE49ABA}"/>
                    </a:ext>
                  </a:extLst>
                </p:cNvPr>
                <p:cNvSpPr/>
                <p:nvPr/>
              </p:nvSpPr>
              <p:spPr>
                <a:xfrm>
                  <a:off x="3419295" y="4853298"/>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2</a:t>
                  </a:r>
                </a:p>
              </p:txBody>
            </p:sp>
            <p:sp>
              <p:nvSpPr>
                <p:cNvPr id="72" name="Can 71">
                  <a:extLst>
                    <a:ext uri="{FF2B5EF4-FFF2-40B4-BE49-F238E27FC236}">
                      <a16:creationId xmlns:a16="http://schemas.microsoft.com/office/drawing/2014/main" id="{D28182BB-98FB-3A49-8E8F-D52A2416B708}"/>
                    </a:ext>
                  </a:extLst>
                </p:cNvPr>
                <p:cNvSpPr/>
                <p:nvPr/>
              </p:nvSpPr>
              <p:spPr>
                <a:xfrm>
                  <a:off x="3601839" y="4844926"/>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3</a:t>
                  </a:r>
                </a:p>
              </p:txBody>
            </p:sp>
            <p:sp>
              <p:nvSpPr>
                <p:cNvPr id="73" name="Can 72">
                  <a:extLst>
                    <a:ext uri="{FF2B5EF4-FFF2-40B4-BE49-F238E27FC236}">
                      <a16:creationId xmlns:a16="http://schemas.microsoft.com/office/drawing/2014/main" id="{E2771EB2-6D7A-BF43-8A7A-68C68A8C27D5}"/>
                    </a:ext>
                  </a:extLst>
                </p:cNvPr>
                <p:cNvSpPr/>
                <p:nvPr/>
              </p:nvSpPr>
              <p:spPr>
                <a:xfrm>
                  <a:off x="3775717" y="4846600"/>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74" name="Can 73">
                  <a:extLst>
                    <a:ext uri="{FF2B5EF4-FFF2-40B4-BE49-F238E27FC236}">
                      <a16:creationId xmlns:a16="http://schemas.microsoft.com/office/drawing/2014/main" id="{3F0EBEA9-FE09-CC4F-AE62-8CD6CB30C2C1}"/>
                    </a:ext>
                  </a:extLst>
                </p:cNvPr>
                <p:cNvSpPr/>
                <p:nvPr/>
              </p:nvSpPr>
              <p:spPr>
                <a:xfrm>
                  <a:off x="3959643" y="4848276"/>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5</a:t>
                  </a:r>
                </a:p>
              </p:txBody>
            </p:sp>
            <p:sp>
              <p:nvSpPr>
                <p:cNvPr id="75" name="Can 74">
                  <a:extLst>
                    <a:ext uri="{FF2B5EF4-FFF2-40B4-BE49-F238E27FC236}">
                      <a16:creationId xmlns:a16="http://schemas.microsoft.com/office/drawing/2014/main" id="{06239056-2C09-9C4A-907A-5884D5C0B8F8}"/>
                    </a:ext>
                  </a:extLst>
                </p:cNvPr>
                <p:cNvSpPr/>
                <p:nvPr/>
              </p:nvSpPr>
              <p:spPr>
                <a:xfrm>
                  <a:off x="4330343" y="4859998"/>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6</a:t>
                  </a:r>
                </a:p>
              </p:txBody>
            </p:sp>
            <p:sp>
              <p:nvSpPr>
                <p:cNvPr id="76" name="Freeform 75">
                  <a:extLst>
                    <a:ext uri="{FF2B5EF4-FFF2-40B4-BE49-F238E27FC236}">
                      <a16:creationId xmlns:a16="http://schemas.microsoft.com/office/drawing/2014/main" id="{4BA4B8A0-55B8-B54E-9C64-2CAF88AD7747}"/>
                    </a:ext>
                  </a:extLst>
                </p:cNvPr>
                <p:cNvSpPr/>
                <p:nvPr/>
              </p:nvSpPr>
              <p:spPr>
                <a:xfrm>
                  <a:off x="4041663" y="4431113"/>
                  <a:ext cx="401935" cy="562707"/>
                </a:xfrm>
                <a:custGeom>
                  <a:avLst/>
                  <a:gdLst>
                    <a:gd name="connsiteX0" fmla="*/ 10049 w 401935"/>
                    <a:gd name="connsiteY0" fmla="*/ 462224 h 562707"/>
                    <a:gd name="connsiteX1" fmla="*/ 0 w 401935"/>
                    <a:gd name="connsiteY1" fmla="*/ 160773 h 562707"/>
                    <a:gd name="connsiteX2" fmla="*/ 10049 w 401935"/>
                    <a:gd name="connsiteY2" fmla="*/ 50241 h 562707"/>
                    <a:gd name="connsiteX3" fmla="*/ 20097 w 401935"/>
                    <a:gd name="connsiteY3" fmla="*/ 20096 h 562707"/>
                    <a:gd name="connsiteX4" fmla="*/ 50242 w 401935"/>
                    <a:gd name="connsiteY4" fmla="*/ 0 h 562707"/>
                    <a:gd name="connsiteX5" fmla="*/ 120581 w 401935"/>
                    <a:gd name="connsiteY5" fmla="*/ 10048 h 562707"/>
                    <a:gd name="connsiteX6" fmla="*/ 150726 w 401935"/>
                    <a:gd name="connsiteY6" fmla="*/ 20096 h 562707"/>
                    <a:gd name="connsiteX7" fmla="*/ 170822 w 401935"/>
                    <a:gd name="connsiteY7" fmla="*/ 50241 h 562707"/>
                    <a:gd name="connsiteX8" fmla="*/ 180871 w 401935"/>
                    <a:gd name="connsiteY8" fmla="*/ 80387 h 562707"/>
                    <a:gd name="connsiteX9" fmla="*/ 180871 w 401935"/>
                    <a:gd name="connsiteY9" fmla="*/ 522514 h 562707"/>
                    <a:gd name="connsiteX10" fmla="*/ 221064 w 401935"/>
                    <a:gd name="connsiteY10" fmla="*/ 562707 h 562707"/>
                    <a:gd name="connsiteX11" fmla="*/ 241161 w 401935"/>
                    <a:gd name="connsiteY11" fmla="*/ 532562 h 562707"/>
                    <a:gd name="connsiteX12" fmla="*/ 251209 w 401935"/>
                    <a:gd name="connsiteY12" fmla="*/ 432079 h 562707"/>
                    <a:gd name="connsiteX13" fmla="*/ 261258 w 401935"/>
                    <a:gd name="connsiteY13" fmla="*/ 401934 h 562707"/>
                    <a:gd name="connsiteX14" fmla="*/ 291403 w 401935"/>
                    <a:gd name="connsiteY14" fmla="*/ 381837 h 562707"/>
                    <a:gd name="connsiteX15" fmla="*/ 341644 w 401935"/>
                    <a:gd name="connsiteY15" fmla="*/ 321547 h 562707"/>
                    <a:gd name="connsiteX16" fmla="*/ 381838 w 401935"/>
                    <a:gd name="connsiteY16" fmla="*/ 331595 h 562707"/>
                    <a:gd name="connsiteX17" fmla="*/ 401935 w 401935"/>
                    <a:gd name="connsiteY17" fmla="*/ 472272 h 56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935" h="562707">
                      <a:moveTo>
                        <a:pt x="10049" y="462224"/>
                      </a:moveTo>
                      <a:cubicBezTo>
                        <a:pt x="6699" y="361740"/>
                        <a:pt x="0" y="261312"/>
                        <a:pt x="0" y="160773"/>
                      </a:cubicBezTo>
                      <a:cubicBezTo>
                        <a:pt x="0" y="123777"/>
                        <a:pt x="4817" y="86865"/>
                        <a:pt x="10049" y="50241"/>
                      </a:cubicBezTo>
                      <a:cubicBezTo>
                        <a:pt x="11547" y="39756"/>
                        <a:pt x="13480" y="28367"/>
                        <a:pt x="20097" y="20096"/>
                      </a:cubicBezTo>
                      <a:cubicBezTo>
                        <a:pt x="27641" y="10666"/>
                        <a:pt x="40194" y="6699"/>
                        <a:pt x="50242" y="0"/>
                      </a:cubicBezTo>
                      <a:cubicBezTo>
                        <a:pt x="73688" y="3349"/>
                        <a:pt x="97357" y="5403"/>
                        <a:pt x="120581" y="10048"/>
                      </a:cubicBezTo>
                      <a:cubicBezTo>
                        <a:pt x="130967" y="12125"/>
                        <a:pt x="142455" y="13479"/>
                        <a:pt x="150726" y="20096"/>
                      </a:cubicBezTo>
                      <a:cubicBezTo>
                        <a:pt x="160156" y="27640"/>
                        <a:pt x="165421" y="39439"/>
                        <a:pt x="170822" y="50241"/>
                      </a:cubicBezTo>
                      <a:cubicBezTo>
                        <a:pt x="175559" y="59715"/>
                        <a:pt x="177521" y="70338"/>
                        <a:pt x="180871" y="80387"/>
                      </a:cubicBezTo>
                      <a:cubicBezTo>
                        <a:pt x="172915" y="287237"/>
                        <a:pt x="162929" y="334131"/>
                        <a:pt x="180871" y="522514"/>
                      </a:cubicBezTo>
                      <a:cubicBezTo>
                        <a:pt x="184385" y="559413"/>
                        <a:pt x="190754" y="552604"/>
                        <a:pt x="221064" y="562707"/>
                      </a:cubicBezTo>
                      <a:cubicBezTo>
                        <a:pt x="227763" y="552659"/>
                        <a:pt x="238445" y="544329"/>
                        <a:pt x="241161" y="532562"/>
                      </a:cubicBezTo>
                      <a:cubicBezTo>
                        <a:pt x="248730" y="499763"/>
                        <a:pt x="246090" y="465349"/>
                        <a:pt x="251209" y="432079"/>
                      </a:cubicBezTo>
                      <a:cubicBezTo>
                        <a:pt x="252820" y="421610"/>
                        <a:pt x="254641" y="410205"/>
                        <a:pt x="261258" y="401934"/>
                      </a:cubicBezTo>
                      <a:cubicBezTo>
                        <a:pt x="268802" y="392504"/>
                        <a:pt x="281355" y="388536"/>
                        <a:pt x="291403" y="381837"/>
                      </a:cubicBezTo>
                      <a:cubicBezTo>
                        <a:pt x="300044" y="368875"/>
                        <a:pt x="325714" y="326098"/>
                        <a:pt x="341644" y="321547"/>
                      </a:cubicBezTo>
                      <a:cubicBezTo>
                        <a:pt x="354923" y="317753"/>
                        <a:pt x="368440" y="328246"/>
                        <a:pt x="381838" y="331595"/>
                      </a:cubicBezTo>
                      <a:cubicBezTo>
                        <a:pt x="392249" y="466947"/>
                        <a:pt x="361004" y="431345"/>
                        <a:pt x="401935" y="472272"/>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Can 76">
                  <a:extLst>
                    <a:ext uri="{FF2B5EF4-FFF2-40B4-BE49-F238E27FC236}">
                      <a16:creationId xmlns:a16="http://schemas.microsoft.com/office/drawing/2014/main" id="{2A7578CF-C16A-A244-BEB5-929A8A308D9C}"/>
                    </a:ext>
                  </a:extLst>
                </p:cNvPr>
                <p:cNvSpPr/>
                <p:nvPr/>
              </p:nvSpPr>
              <p:spPr>
                <a:xfrm>
                  <a:off x="4763864" y="4830326"/>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1</a:t>
                  </a:r>
                </a:p>
              </p:txBody>
            </p:sp>
            <p:sp>
              <p:nvSpPr>
                <p:cNvPr id="78" name="Can 77">
                  <a:extLst>
                    <a:ext uri="{FF2B5EF4-FFF2-40B4-BE49-F238E27FC236}">
                      <a16:creationId xmlns:a16="http://schemas.microsoft.com/office/drawing/2014/main" id="{E6960060-A080-FC48-B03C-7B2CF33EBC91}"/>
                    </a:ext>
                  </a:extLst>
                </p:cNvPr>
                <p:cNvSpPr/>
                <p:nvPr/>
              </p:nvSpPr>
              <p:spPr>
                <a:xfrm>
                  <a:off x="4949239" y="4838226"/>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2</a:t>
                  </a:r>
                </a:p>
              </p:txBody>
            </p:sp>
            <p:sp>
              <p:nvSpPr>
                <p:cNvPr id="79" name="Can 78">
                  <a:extLst>
                    <a:ext uri="{FF2B5EF4-FFF2-40B4-BE49-F238E27FC236}">
                      <a16:creationId xmlns:a16="http://schemas.microsoft.com/office/drawing/2014/main" id="{6E243636-A653-4449-9FF5-50CB14D1F90F}"/>
                    </a:ext>
                  </a:extLst>
                </p:cNvPr>
                <p:cNvSpPr/>
                <p:nvPr/>
              </p:nvSpPr>
              <p:spPr>
                <a:xfrm>
                  <a:off x="5131783" y="4829854"/>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3</a:t>
                  </a:r>
                </a:p>
              </p:txBody>
            </p:sp>
            <p:sp>
              <p:nvSpPr>
                <p:cNvPr id="80" name="Can 79">
                  <a:extLst>
                    <a:ext uri="{FF2B5EF4-FFF2-40B4-BE49-F238E27FC236}">
                      <a16:creationId xmlns:a16="http://schemas.microsoft.com/office/drawing/2014/main" id="{106EF9C9-1818-734A-82FA-23769B2ECA83}"/>
                    </a:ext>
                  </a:extLst>
                </p:cNvPr>
                <p:cNvSpPr/>
                <p:nvPr/>
              </p:nvSpPr>
              <p:spPr>
                <a:xfrm>
                  <a:off x="5305661" y="4831528"/>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81" name="Can 80">
                  <a:extLst>
                    <a:ext uri="{FF2B5EF4-FFF2-40B4-BE49-F238E27FC236}">
                      <a16:creationId xmlns:a16="http://schemas.microsoft.com/office/drawing/2014/main" id="{BDA06E5B-C68E-8F43-8757-4425A22C94D7}"/>
                    </a:ext>
                  </a:extLst>
                </p:cNvPr>
                <p:cNvSpPr/>
                <p:nvPr/>
              </p:nvSpPr>
              <p:spPr>
                <a:xfrm>
                  <a:off x="5489587" y="4833204"/>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5</a:t>
                  </a:r>
                </a:p>
              </p:txBody>
            </p:sp>
            <p:sp>
              <p:nvSpPr>
                <p:cNvPr id="82" name="Can 81">
                  <a:extLst>
                    <a:ext uri="{FF2B5EF4-FFF2-40B4-BE49-F238E27FC236}">
                      <a16:creationId xmlns:a16="http://schemas.microsoft.com/office/drawing/2014/main" id="{685F3E85-FB51-D648-AC11-E74B5BFCEAD8}"/>
                    </a:ext>
                  </a:extLst>
                </p:cNvPr>
                <p:cNvSpPr/>
                <p:nvPr/>
              </p:nvSpPr>
              <p:spPr>
                <a:xfrm>
                  <a:off x="5860287" y="4844926"/>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6</a:t>
                  </a:r>
                </a:p>
              </p:txBody>
            </p:sp>
            <p:sp>
              <p:nvSpPr>
                <p:cNvPr id="83" name="Freeform 82">
                  <a:extLst>
                    <a:ext uri="{FF2B5EF4-FFF2-40B4-BE49-F238E27FC236}">
                      <a16:creationId xmlns:a16="http://schemas.microsoft.com/office/drawing/2014/main" id="{997E16B6-77C8-074A-99AB-BA7043101FDC}"/>
                    </a:ext>
                  </a:extLst>
                </p:cNvPr>
                <p:cNvSpPr/>
                <p:nvPr/>
              </p:nvSpPr>
              <p:spPr>
                <a:xfrm>
                  <a:off x="5561333" y="4416041"/>
                  <a:ext cx="401935" cy="562707"/>
                </a:xfrm>
                <a:custGeom>
                  <a:avLst/>
                  <a:gdLst>
                    <a:gd name="connsiteX0" fmla="*/ 10049 w 401935"/>
                    <a:gd name="connsiteY0" fmla="*/ 462224 h 562707"/>
                    <a:gd name="connsiteX1" fmla="*/ 0 w 401935"/>
                    <a:gd name="connsiteY1" fmla="*/ 160773 h 562707"/>
                    <a:gd name="connsiteX2" fmla="*/ 10049 w 401935"/>
                    <a:gd name="connsiteY2" fmla="*/ 50241 h 562707"/>
                    <a:gd name="connsiteX3" fmla="*/ 20097 w 401935"/>
                    <a:gd name="connsiteY3" fmla="*/ 20096 h 562707"/>
                    <a:gd name="connsiteX4" fmla="*/ 50242 w 401935"/>
                    <a:gd name="connsiteY4" fmla="*/ 0 h 562707"/>
                    <a:gd name="connsiteX5" fmla="*/ 120581 w 401935"/>
                    <a:gd name="connsiteY5" fmla="*/ 10048 h 562707"/>
                    <a:gd name="connsiteX6" fmla="*/ 150726 w 401935"/>
                    <a:gd name="connsiteY6" fmla="*/ 20096 h 562707"/>
                    <a:gd name="connsiteX7" fmla="*/ 170822 w 401935"/>
                    <a:gd name="connsiteY7" fmla="*/ 50241 h 562707"/>
                    <a:gd name="connsiteX8" fmla="*/ 180871 w 401935"/>
                    <a:gd name="connsiteY8" fmla="*/ 80387 h 562707"/>
                    <a:gd name="connsiteX9" fmla="*/ 180871 w 401935"/>
                    <a:gd name="connsiteY9" fmla="*/ 522514 h 562707"/>
                    <a:gd name="connsiteX10" fmla="*/ 221064 w 401935"/>
                    <a:gd name="connsiteY10" fmla="*/ 562707 h 562707"/>
                    <a:gd name="connsiteX11" fmla="*/ 241161 w 401935"/>
                    <a:gd name="connsiteY11" fmla="*/ 532562 h 562707"/>
                    <a:gd name="connsiteX12" fmla="*/ 251209 w 401935"/>
                    <a:gd name="connsiteY12" fmla="*/ 432079 h 562707"/>
                    <a:gd name="connsiteX13" fmla="*/ 261258 w 401935"/>
                    <a:gd name="connsiteY13" fmla="*/ 401934 h 562707"/>
                    <a:gd name="connsiteX14" fmla="*/ 291403 w 401935"/>
                    <a:gd name="connsiteY14" fmla="*/ 381837 h 562707"/>
                    <a:gd name="connsiteX15" fmla="*/ 341644 w 401935"/>
                    <a:gd name="connsiteY15" fmla="*/ 321547 h 562707"/>
                    <a:gd name="connsiteX16" fmla="*/ 381838 w 401935"/>
                    <a:gd name="connsiteY16" fmla="*/ 331595 h 562707"/>
                    <a:gd name="connsiteX17" fmla="*/ 401935 w 401935"/>
                    <a:gd name="connsiteY17" fmla="*/ 472272 h 56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935" h="562707">
                      <a:moveTo>
                        <a:pt x="10049" y="462224"/>
                      </a:moveTo>
                      <a:cubicBezTo>
                        <a:pt x="6699" y="361740"/>
                        <a:pt x="0" y="261312"/>
                        <a:pt x="0" y="160773"/>
                      </a:cubicBezTo>
                      <a:cubicBezTo>
                        <a:pt x="0" y="123777"/>
                        <a:pt x="4817" y="86865"/>
                        <a:pt x="10049" y="50241"/>
                      </a:cubicBezTo>
                      <a:cubicBezTo>
                        <a:pt x="11547" y="39756"/>
                        <a:pt x="13480" y="28367"/>
                        <a:pt x="20097" y="20096"/>
                      </a:cubicBezTo>
                      <a:cubicBezTo>
                        <a:pt x="27641" y="10666"/>
                        <a:pt x="40194" y="6699"/>
                        <a:pt x="50242" y="0"/>
                      </a:cubicBezTo>
                      <a:cubicBezTo>
                        <a:pt x="73688" y="3349"/>
                        <a:pt x="97357" y="5403"/>
                        <a:pt x="120581" y="10048"/>
                      </a:cubicBezTo>
                      <a:cubicBezTo>
                        <a:pt x="130967" y="12125"/>
                        <a:pt x="142455" y="13479"/>
                        <a:pt x="150726" y="20096"/>
                      </a:cubicBezTo>
                      <a:cubicBezTo>
                        <a:pt x="160156" y="27640"/>
                        <a:pt x="165421" y="39439"/>
                        <a:pt x="170822" y="50241"/>
                      </a:cubicBezTo>
                      <a:cubicBezTo>
                        <a:pt x="175559" y="59715"/>
                        <a:pt x="177521" y="70338"/>
                        <a:pt x="180871" y="80387"/>
                      </a:cubicBezTo>
                      <a:cubicBezTo>
                        <a:pt x="172915" y="287237"/>
                        <a:pt x="162929" y="334131"/>
                        <a:pt x="180871" y="522514"/>
                      </a:cubicBezTo>
                      <a:cubicBezTo>
                        <a:pt x="184385" y="559413"/>
                        <a:pt x="190754" y="552604"/>
                        <a:pt x="221064" y="562707"/>
                      </a:cubicBezTo>
                      <a:cubicBezTo>
                        <a:pt x="227763" y="552659"/>
                        <a:pt x="238445" y="544329"/>
                        <a:pt x="241161" y="532562"/>
                      </a:cubicBezTo>
                      <a:cubicBezTo>
                        <a:pt x="248730" y="499763"/>
                        <a:pt x="246090" y="465349"/>
                        <a:pt x="251209" y="432079"/>
                      </a:cubicBezTo>
                      <a:cubicBezTo>
                        <a:pt x="252820" y="421610"/>
                        <a:pt x="254641" y="410205"/>
                        <a:pt x="261258" y="401934"/>
                      </a:cubicBezTo>
                      <a:cubicBezTo>
                        <a:pt x="268802" y="392504"/>
                        <a:pt x="281355" y="388536"/>
                        <a:pt x="291403" y="381837"/>
                      </a:cubicBezTo>
                      <a:cubicBezTo>
                        <a:pt x="300044" y="368875"/>
                        <a:pt x="325714" y="326098"/>
                        <a:pt x="341644" y="321547"/>
                      </a:cubicBezTo>
                      <a:cubicBezTo>
                        <a:pt x="354923" y="317753"/>
                        <a:pt x="368440" y="328246"/>
                        <a:pt x="381838" y="331595"/>
                      </a:cubicBezTo>
                      <a:cubicBezTo>
                        <a:pt x="392249" y="466947"/>
                        <a:pt x="361004" y="431345"/>
                        <a:pt x="401935" y="472272"/>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Can 83">
                  <a:extLst>
                    <a:ext uri="{FF2B5EF4-FFF2-40B4-BE49-F238E27FC236}">
                      <a16:creationId xmlns:a16="http://schemas.microsoft.com/office/drawing/2014/main" id="{16915995-A2E5-D942-9195-9FB6F24F71FB}"/>
                    </a:ext>
                  </a:extLst>
                </p:cNvPr>
                <p:cNvSpPr/>
                <p:nvPr/>
              </p:nvSpPr>
              <p:spPr>
                <a:xfrm>
                  <a:off x="6304831" y="4815254"/>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1</a:t>
                  </a:r>
                </a:p>
              </p:txBody>
            </p:sp>
            <p:sp>
              <p:nvSpPr>
                <p:cNvPr id="85" name="Can 84">
                  <a:extLst>
                    <a:ext uri="{FF2B5EF4-FFF2-40B4-BE49-F238E27FC236}">
                      <a16:creationId xmlns:a16="http://schemas.microsoft.com/office/drawing/2014/main" id="{7B0A792E-D82D-B548-B4D6-5853A4EC258F}"/>
                    </a:ext>
                  </a:extLst>
                </p:cNvPr>
                <p:cNvSpPr/>
                <p:nvPr/>
              </p:nvSpPr>
              <p:spPr>
                <a:xfrm>
                  <a:off x="6490206" y="4823154"/>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2</a:t>
                  </a:r>
                </a:p>
              </p:txBody>
            </p:sp>
            <p:sp>
              <p:nvSpPr>
                <p:cNvPr id="86" name="Can 85">
                  <a:extLst>
                    <a:ext uri="{FF2B5EF4-FFF2-40B4-BE49-F238E27FC236}">
                      <a16:creationId xmlns:a16="http://schemas.microsoft.com/office/drawing/2014/main" id="{985F5955-67DB-B34B-B8AD-67D7B5D89544}"/>
                    </a:ext>
                  </a:extLst>
                </p:cNvPr>
                <p:cNvSpPr/>
                <p:nvPr/>
              </p:nvSpPr>
              <p:spPr>
                <a:xfrm>
                  <a:off x="6672750" y="4814782"/>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3</a:t>
                  </a:r>
                </a:p>
              </p:txBody>
            </p:sp>
            <p:sp>
              <p:nvSpPr>
                <p:cNvPr id="87" name="Can 86">
                  <a:extLst>
                    <a:ext uri="{FF2B5EF4-FFF2-40B4-BE49-F238E27FC236}">
                      <a16:creationId xmlns:a16="http://schemas.microsoft.com/office/drawing/2014/main" id="{C8586607-BE46-154A-BC36-C1020C0F99BC}"/>
                    </a:ext>
                  </a:extLst>
                </p:cNvPr>
                <p:cNvSpPr/>
                <p:nvPr/>
              </p:nvSpPr>
              <p:spPr>
                <a:xfrm>
                  <a:off x="6846628" y="4816456"/>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88" name="Can 87">
                  <a:extLst>
                    <a:ext uri="{FF2B5EF4-FFF2-40B4-BE49-F238E27FC236}">
                      <a16:creationId xmlns:a16="http://schemas.microsoft.com/office/drawing/2014/main" id="{14FCC13A-FBB5-8944-BB1C-1540258037BE}"/>
                    </a:ext>
                  </a:extLst>
                </p:cNvPr>
                <p:cNvSpPr/>
                <p:nvPr/>
              </p:nvSpPr>
              <p:spPr>
                <a:xfrm>
                  <a:off x="7030554" y="4818132"/>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5</a:t>
                  </a:r>
                </a:p>
              </p:txBody>
            </p:sp>
            <p:sp>
              <p:nvSpPr>
                <p:cNvPr id="89" name="Can 88">
                  <a:extLst>
                    <a:ext uri="{FF2B5EF4-FFF2-40B4-BE49-F238E27FC236}">
                      <a16:creationId xmlns:a16="http://schemas.microsoft.com/office/drawing/2014/main" id="{F359898A-1C9C-A34E-B7E5-C3414C9EDC4A}"/>
                    </a:ext>
                  </a:extLst>
                </p:cNvPr>
                <p:cNvSpPr/>
                <p:nvPr/>
              </p:nvSpPr>
              <p:spPr>
                <a:xfrm>
                  <a:off x="7401254" y="4829854"/>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6</a:t>
                  </a:r>
                </a:p>
              </p:txBody>
            </p:sp>
            <p:sp>
              <p:nvSpPr>
                <p:cNvPr id="90" name="Freeform 89">
                  <a:extLst>
                    <a:ext uri="{FF2B5EF4-FFF2-40B4-BE49-F238E27FC236}">
                      <a16:creationId xmlns:a16="http://schemas.microsoft.com/office/drawing/2014/main" id="{3F425862-90F0-E845-90C1-9CE00986876D}"/>
                    </a:ext>
                  </a:extLst>
                </p:cNvPr>
                <p:cNvSpPr/>
                <p:nvPr/>
              </p:nvSpPr>
              <p:spPr>
                <a:xfrm>
                  <a:off x="7112574" y="4389094"/>
                  <a:ext cx="401935" cy="562707"/>
                </a:xfrm>
                <a:custGeom>
                  <a:avLst/>
                  <a:gdLst>
                    <a:gd name="connsiteX0" fmla="*/ 10049 w 401935"/>
                    <a:gd name="connsiteY0" fmla="*/ 462224 h 562707"/>
                    <a:gd name="connsiteX1" fmla="*/ 0 w 401935"/>
                    <a:gd name="connsiteY1" fmla="*/ 160773 h 562707"/>
                    <a:gd name="connsiteX2" fmla="*/ 10049 w 401935"/>
                    <a:gd name="connsiteY2" fmla="*/ 50241 h 562707"/>
                    <a:gd name="connsiteX3" fmla="*/ 20097 w 401935"/>
                    <a:gd name="connsiteY3" fmla="*/ 20096 h 562707"/>
                    <a:gd name="connsiteX4" fmla="*/ 50242 w 401935"/>
                    <a:gd name="connsiteY4" fmla="*/ 0 h 562707"/>
                    <a:gd name="connsiteX5" fmla="*/ 120581 w 401935"/>
                    <a:gd name="connsiteY5" fmla="*/ 10048 h 562707"/>
                    <a:gd name="connsiteX6" fmla="*/ 150726 w 401935"/>
                    <a:gd name="connsiteY6" fmla="*/ 20096 h 562707"/>
                    <a:gd name="connsiteX7" fmla="*/ 170822 w 401935"/>
                    <a:gd name="connsiteY7" fmla="*/ 50241 h 562707"/>
                    <a:gd name="connsiteX8" fmla="*/ 180871 w 401935"/>
                    <a:gd name="connsiteY8" fmla="*/ 80387 h 562707"/>
                    <a:gd name="connsiteX9" fmla="*/ 180871 w 401935"/>
                    <a:gd name="connsiteY9" fmla="*/ 522514 h 562707"/>
                    <a:gd name="connsiteX10" fmla="*/ 221064 w 401935"/>
                    <a:gd name="connsiteY10" fmla="*/ 562707 h 562707"/>
                    <a:gd name="connsiteX11" fmla="*/ 241161 w 401935"/>
                    <a:gd name="connsiteY11" fmla="*/ 532562 h 562707"/>
                    <a:gd name="connsiteX12" fmla="*/ 251209 w 401935"/>
                    <a:gd name="connsiteY12" fmla="*/ 432079 h 562707"/>
                    <a:gd name="connsiteX13" fmla="*/ 261258 w 401935"/>
                    <a:gd name="connsiteY13" fmla="*/ 401934 h 562707"/>
                    <a:gd name="connsiteX14" fmla="*/ 291403 w 401935"/>
                    <a:gd name="connsiteY14" fmla="*/ 381837 h 562707"/>
                    <a:gd name="connsiteX15" fmla="*/ 341644 w 401935"/>
                    <a:gd name="connsiteY15" fmla="*/ 321547 h 562707"/>
                    <a:gd name="connsiteX16" fmla="*/ 381838 w 401935"/>
                    <a:gd name="connsiteY16" fmla="*/ 331595 h 562707"/>
                    <a:gd name="connsiteX17" fmla="*/ 401935 w 401935"/>
                    <a:gd name="connsiteY17" fmla="*/ 472272 h 56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935" h="562707">
                      <a:moveTo>
                        <a:pt x="10049" y="462224"/>
                      </a:moveTo>
                      <a:cubicBezTo>
                        <a:pt x="6699" y="361740"/>
                        <a:pt x="0" y="261312"/>
                        <a:pt x="0" y="160773"/>
                      </a:cubicBezTo>
                      <a:cubicBezTo>
                        <a:pt x="0" y="123777"/>
                        <a:pt x="4817" y="86865"/>
                        <a:pt x="10049" y="50241"/>
                      </a:cubicBezTo>
                      <a:cubicBezTo>
                        <a:pt x="11547" y="39756"/>
                        <a:pt x="13480" y="28367"/>
                        <a:pt x="20097" y="20096"/>
                      </a:cubicBezTo>
                      <a:cubicBezTo>
                        <a:pt x="27641" y="10666"/>
                        <a:pt x="40194" y="6699"/>
                        <a:pt x="50242" y="0"/>
                      </a:cubicBezTo>
                      <a:cubicBezTo>
                        <a:pt x="73688" y="3349"/>
                        <a:pt x="97357" y="5403"/>
                        <a:pt x="120581" y="10048"/>
                      </a:cubicBezTo>
                      <a:cubicBezTo>
                        <a:pt x="130967" y="12125"/>
                        <a:pt x="142455" y="13479"/>
                        <a:pt x="150726" y="20096"/>
                      </a:cubicBezTo>
                      <a:cubicBezTo>
                        <a:pt x="160156" y="27640"/>
                        <a:pt x="165421" y="39439"/>
                        <a:pt x="170822" y="50241"/>
                      </a:cubicBezTo>
                      <a:cubicBezTo>
                        <a:pt x="175559" y="59715"/>
                        <a:pt x="177521" y="70338"/>
                        <a:pt x="180871" y="80387"/>
                      </a:cubicBezTo>
                      <a:cubicBezTo>
                        <a:pt x="172915" y="287237"/>
                        <a:pt x="162929" y="334131"/>
                        <a:pt x="180871" y="522514"/>
                      </a:cubicBezTo>
                      <a:cubicBezTo>
                        <a:pt x="184385" y="559413"/>
                        <a:pt x="190754" y="552604"/>
                        <a:pt x="221064" y="562707"/>
                      </a:cubicBezTo>
                      <a:cubicBezTo>
                        <a:pt x="227763" y="552659"/>
                        <a:pt x="238445" y="544329"/>
                        <a:pt x="241161" y="532562"/>
                      </a:cubicBezTo>
                      <a:cubicBezTo>
                        <a:pt x="248730" y="499763"/>
                        <a:pt x="246090" y="465349"/>
                        <a:pt x="251209" y="432079"/>
                      </a:cubicBezTo>
                      <a:cubicBezTo>
                        <a:pt x="252820" y="421610"/>
                        <a:pt x="254641" y="410205"/>
                        <a:pt x="261258" y="401934"/>
                      </a:cubicBezTo>
                      <a:cubicBezTo>
                        <a:pt x="268802" y="392504"/>
                        <a:pt x="281355" y="388536"/>
                        <a:pt x="291403" y="381837"/>
                      </a:cubicBezTo>
                      <a:cubicBezTo>
                        <a:pt x="300044" y="368875"/>
                        <a:pt x="325714" y="326098"/>
                        <a:pt x="341644" y="321547"/>
                      </a:cubicBezTo>
                      <a:cubicBezTo>
                        <a:pt x="354923" y="317753"/>
                        <a:pt x="368440" y="328246"/>
                        <a:pt x="381838" y="331595"/>
                      </a:cubicBezTo>
                      <a:cubicBezTo>
                        <a:pt x="392249" y="466947"/>
                        <a:pt x="361004" y="431345"/>
                        <a:pt x="401935" y="472272"/>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Freeform 90">
                  <a:extLst>
                    <a:ext uri="{FF2B5EF4-FFF2-40B4-BE49-F238E27FC236}">
                      <a16:creationId xmlns:a16="http://schemas.microsoft.com/office/drawing/2014/main" id="{BE6DDA50-FDCD-9E4F-8765-B6FC449E80BA}"/>
                    </a:ext>
                  </a:extLst>
                </p:cNvPr>
                <p:cNvSpPr/>
                <p:nvPr/>
              </p:nvSpPr>
              <p:spPr>
                <a:xfrm>
                  <a:off x="2860075" y="5863004"/>
                  <a:ext cx="429260" cy="443957"/>
                </a:xfrm>
                <a:custGeom>
                  <a:avLst/>
                  <a:gdLst>
                    <a:gd name="connsiteX0" fmla="*/ 0 w 442477"/>
                    <a:gd name="connsiteY0" fmla="*/ 35169 h 527538"/>
                    <a:gd name="connsiteX1" fmla="*/ 17585 w 442477"/>
                    <a:gd name="connsiteY1" fmla="*/ 386861 h 527538"/>
                    <a:gd name="connsiteX2" fmla="*/ 52754 w 442477"/>
                    <a:gd name="connsiteY2" fmla="*/ 422031 h 527538"/>
                    <a:gd name="connsiteX3" fmla="*/ 105508 w 442477"/>
                    <a:gd name="connsiteY3" fmla="*/ 527538 h 527538"/>
                    <a:gd name="connsiteX4" fmla="*/ 281354 w 442477"/>
                    <a:gd name="connsiteY4" fmla="*/ 509954 h 527538"/>
                    <a:gd name="connsiteX5" fmla="*/ 334108 w 442477"/>
                    <a:gd name="connsiteY5" fmla="*/ 422031 h 527538"/>
                    <a:gd name="connsiteX6" fmla="*/ 369277 w 442477"/>
                    <a:gd name="connsiteY6" fmla="*/ 386861 h 527538"/>
                    <a:gd name="connsiteX7" fmla="*/ 386862 w 442477"/>
                    <a:gd name="connsiteY7" fmla="*/ 175846 h 527538"/>
                    <a:gd name="connsiteX8" fmla="*/ 439615 w 442477"/>
                    <a:gd name="connsiteY8" fmla="*/ 70338 h 527538"/>
                    <a:gd name="connsiteX9" fmla="*/ 439615 w 442477"/>
                    <a:gd name="connsiteY9" fmla="*/ 0 h 5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477" h="527538">
                      <a:moveTo>
                        <a:pt x="0" y="35169"/>
                      </a:moveTo>
                      <a:cubicBezTo>
                        <a:pt x="5862" y="152400"/>
                        <a:pt x="1726" y="270560"/>
                        <a:pt x="17585" y="386861"/>
                      </a:cubicBezTo>
                      <a:cubicBezTo>
                        <a:pt x="19825" y="403288"/>
                        <a:pt x="45340" y="407202"/>
                        <a:pt x="52754" y="422031"/>
                      </a:cubicBezTo>
                      <a:cubicBezTo>
                        <a:pt x="117567" y="551660"/>
                        <a:pt x="23607" y="445640"/>
                        <a:pt x="105508" y="527538"/>
                      </a:cubicBezTo>
                      <a:cubicBezTo>
                        <a:pt x="164123" y="521677"/>
                        <a:pt x="224205" y="524241"/>
                        <a:pt x="281354" y="509954"/>
                      </a:cubicBezTo>
                      <a:cubicBezTo>
                        <a:pt x="323287" y="499471"/>
                        <a:pt x="318371" y="448259"/>
                        <a:pt x="334108" y="422031"/>
                      </a:cubicBezTo>
                      <a:cubicBezTo>
                        <a:pt x="342638" y="407815"/>
                        <a:pt x="357554" y="398584"/>
                        <a:pt x="369277" y="386861"/>
                      </a:cubicBezTo>
                      <a:cubicBezTo>
                        <a:pt x="375139" y="316523"/>
                        <a:pt x="377534" y="245809"/>
                        <a:pt x="386862" y="175846"/>
                      </a:cubicBezTo>
                      <a:cubicBezTo>
                        <a:pt x="403761" y="49106"/>
                        <a:pt x="402566" y="200012"/>
                        <a:pt x="439615" y="70338"/>
                      </a:cubicBezTo>
                      <a:cubicBezTo>
                        <a:pt x="446056" y="47794"/>
                        <a:pt x="439615" y="23446"/>
                        <a:pt x="439615"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Can 91">
                  <a:extLst>
                    <a:ext uri="{FF2B5EF4-FFF2-40B4-BE49-F238E27FC236}">
                      <a16:creationId xmlns:a16="http://schemas.microsoft.com/office/drawing/2014/main" id="{18CC6BA3-D4EB-1647-9538-C2D085356E6A}"/>
                    </a:ext>
                  </a:extLst>
                </p:cNvPr>
                <p:cNvSpPr/>
                <p:nvPr/>
              </p:nvSpPr>
              <p:spPr>
                <a:xfrm>
                  <a:off x="3233920" y="4845398"/>
                  <a:ext cx="171450" cy="1047750"/>
                </a:xfrm>
                <a:prstGeom prst="can">
                  <a:avLst/>
                </a:prstGeom>
                <a:solidFill>
                  <a:schemeClr val="tx1">
                    <a:lumMod val="65000"/>
                    <a:lumOff val="35000"/>
                  </a:schemeClr>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r>
                    <a:rPr lang="en-US" dirty="0"/>
                    <a:t>1</a:t>
                  </a:r>
                </a:p>
              </p:txBody>
            </p:sp>
            <p:sp>
              <p:nvSpPr>
                <p:cNvPr id="93" name="Freeform 92">
                  <a:extLst>
                    <a:ext uri="{FF2B5EF4-FFF2-40B4-BE49-F238E27FC236}">
                      <a16:creationId xmlns:a16="http://schemas.microsoft.com/office/drawing/2014/main" id="{93F8DA80-2785-6E4C-83F7-4BA5622CB4E5}"/>
                    </a:ext>
                  </a:extLst>
                </p:cNvPr>
                <p:cNvSpPr/>
                <p:nvPr/>
              </p:nvSpPr>
              <p:spPr>
                <a:xfrm>
                  <a:off x="4421083" y="5866831"/>
                  <a:ext cx="449608" cy="440130"/>
                </a:xfrm>
                <a:custGeom>
                  <a:avLst/>
                  <a:gdLst>
                    <a:gd name="connsiteX0" fmla="*/ 0 w 442477"/>
                    <a:gd name="connsiteY0" fmla="*/ 35169 h 527538"/>
                    <a:gd name="connsiteX1" fmla="*/ 17585 w 442477"/>
                    <a:gd name="connsiteY1" fmla="*/ 386861 h 527538"/>
                    <a:gd name="connsiteX2" fmla="*/ 52754 w 442477"/>
                    <a:gd name="connsiteY2" fmla="*/ 422031 h 527538"/>
                    <a:gd name="connsiteX3" fmla="*/ 105508 w 442477"/>
                    <a:gd name="connsiteY3" fmla="*/ 527538 h 527538"/>
                    <a:gd name="connsiteX4" fmla="*/ 281354 w 442477"/>
                    <a:gd name="connsiteY4" fmla="*/ 509954 h 527538"/>
                    <a:gd name="connsiteX5" fmla="*/ 334108 w 442477"/>
                    <a:gd name="connsiteY5" fmla="*/ 422031 h 527538"/>
                    <a:gd name="connsiteX6" fmla="*/ 369277 w 442477"/>
                    <a:gd name="connsiteY6" fmla="*/ 386861 h 527538"/>
                    <a:gd name="connsiteX7" fmla="*/ 386862 w 442477"/>
                    <a:gd name="connsiteY7" fmla="*/ 175846 h 527538"/>
                    <a:gd name="connsiteX8" fmla="*/ 439615 w 442477"/>
                    <a:gd name="connsiteY8" fmla="*/ 70338 h 527538"/>
                    <a:gd name="connsiteX9" fmla="*/ 439615 w 442477"/>
                    <a:gd name="connsiteY9" fmla="*/ 0 h 5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477" h="527538">
                      <a:moveTo>
                        <a:pt x="0" y="35169"/>
                      </a:moveTo>
                      <a:cubicBezTo>
                        <a:pt x="5862" y="152400"/>
                        <a:pt x="1726" y="270560"/>
                        <a:pt x="17585" y="386861"/>
                      </a:cubicBezTo>
                      <a:cubicBezTo>
                        <a:pt x="19825" y="403288"/>
                        <a:pt x="45340" y="407202"/>
                        <a:pt x="52754" y="422031"/>
                      </a:cubicBezTo>
                      <a:cubicBezTo>
                        <a:pt x="117567" y="551660"/>
                        <a:pt x="23607" y="445640"/>
                        <a:pt x="105508" y="527538"/>
                      </a:cubicBezTo>
                      <a:cubicBezTo>
                        <a:pt x="164123" y="521677"/>
                        <a:pt x="224205" y="524241"/>
                        <a:pt x="281354" y="509954"/>
                      </a:cubicBezTo>
                      <a:cubicBezTo>
                        <a:pt x="323287" y="499471"/>
                        <a:pt x="318371" y="448259"/>
                        <a:pt x="334108" y="422031"/>
                      </a:cubicBezTo>
                      <a:cubicBezTo>
                        <a:pt x="342638" y="407815"/>
                        <a:pt x="357554" y="398584"/>
                        <a:pt x="369277" y="386861"/>
                      </a:cubicBezTo>
                      <a:cubicBezTo>
                        <a:pt x="375139" y="316523"/>
                        <a:pt x="377534" y="245809"/>
                        <a:pt x="386862" y="175846"/>
                      </a:cubicBezTo>
                      <a:cubicBezTo>
                        <a:pt x="403761" y="49106"/>
                        <a:pt x="402566" y="200012"/>
                        <a:pt x="439615" y="70338"/>
                      </a:cubicBezTo>
                      <a:cubicBezTo>
                        <a:pt x="446056" y="47794"/>
                        <a:pt x="439615" y="23446"/>
                        <a:pt x="439615"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Freeform 93">
                  <a:extLst>
                    <a:ext uri="{FF2B5EF4-FFF2-40B4-BE49-F238E27FC236}">
                      <a16:creationId xmlns:a16="http://schemas.microsoft.com/office/drawing/2014/main" id="{DC1FED82-616F-564D-B20F-310456E75F89}"/>
                    </a:ext>
                  </a:extLst>
                </p:cNvPr>
                <p:cNvSpPr/>
                <p:nvPr/>
              </p:nvSpPr>
              <p:spPr>
                <a:xfrm>
                  <a:off x="1423307" y="5891893"/>
                  <a:ext cx="293914" cy="246724"/>
                </a:xfrm>
                <a:custGeom>
                  <a:avLst/>
                  <a:gdLst>
                    <a:gd name="connsiteX0" fmla="*/ 293914 w 293914"/>
                    <a:gd name="connsiteY0" fmla="*/ 0 h 246724"/>
                    <a:gd name="connsiteX1" fmla="*/ 277586 w 293914"/>
                    <a:gd name="connsiteY1" fmla="*/ 81643 h 246724"/>
                    <a:gd name="connsiteX2" fmla="*/ 228600 w 293914"/>
                    <a:gd name="connsiteY2" fmla="*/ 97971 h 246724"/>
                    <a:gd name="connsiteX3" fmla="*/ 146957 w 293914"/>
                    <a:gd name="connsiteY3" fmla="*/ 179614 h 246724"/>
                    <a:gd name="connsiteX4" fmla="*/ 81643 w 293914"/>
                    <a:gd name="connsiteY4" fmla="*/ 212271 h 246724"/>
                    <a:gd name="connsiteX5" fmla="*/ 32657 w 293914"/>
                    <a:gd name="connsiteY5" fmla="*/ 244928 h 246724"/>
                    <a:gd name="connsiteX6" fmla="*/ 0 w 293914"/>
                    <a:gd name="connsiteY6" fmla="*/ 244928 h 2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14" h="246724">
                      <a:moveTo>
                        <a:pt x="293914" y="0"/>
                      </a:moveTo>
                      <a:cubicBezTo>
                        <a:pt x="288471" y="27214"/>
                        <a:pt x="292981" y="58551"/>
                        <a:pt x="277586" y="81643"/>
                      </a:cubicBezTo>
                      <a:cubicBezTo>
                        <a:pt x="268039" y="95964"/>
                        <a:pt x="239352" y="84531"/>
                        <a:pt x="228600" y="97971"/>
                      </a:cubicBezTo>
                      <a:cubicBezTo>
                        <a:pt x="146957" y="200025"/>
                        <a:pt x="293916" y="142876"/>
                        <a:pt x="146957" y="179614"/>
                      </a:cubicBezTo>
                      <a:cubicBezTo>
                        <a:pt x="125186" y="190500"/>
                        <a:pt x="102777" y="200194"/>
                        <a:pt x="81643" y="212271"/>
                      </a:cubicBezTo>
                      <a:cubicBezTo>
                        <a:pt x="64604" y="222007"/>
                        <a:pt x="50878" y="237640"/>
                        <a:pt x="32657" y="244928"/>
                      </a:cubicBezTo>
                      <a:cubicBezTo>
                        <a:pt x="22550" y="248971"/>
                        <a:pt x="10886" y="244928"/>
                        <a:pt x="0" y="244928"/>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Freeform 94">
                  <a:extLst>
                    <a:ext uri="{FF2B5EF4-FFF2-40B4-BE49-F238E27FC236}">
                      <a16:creationId xmlns:a16="http://schemas.microsoft.com/office/drawing/2014/main" id="{737D921A-D7CC-A94D-BED7-DA3325431E31}"/>
                    </a:ext>
                  </a:extLst>
                </p:cNvPr>
                <p:cNvSpPr/>
                <p:nvPr/>
              </p:nvSpPr>
              <p:spPr>
                <a:xfrm>
                  <a:off x="7514509" y="5875090"/>
                  <a:ext cx="615249" cy="263527"/>
                </a:xfrm>
                <a:custGeom>
                  <a:avLst/>
                  <a:gdLst>
                    <a:gd name="connsiteX0" fmla="*/ 0 w 391886"/>
                    <a:gd name="connsiteY0" fmla="*/ 0 h 195943"/>
                    <a:gd name="connsiteX1" fmla="*/ 32658 w 391886"/>
                    <a:gd name="connsiteY1" fmla="*/ 81643 h 195943"/>
                    <a:gd name="connsiteX2" fmla="*/ 81643 w 391886"/>
                    <a:gd name="connsiteY2" fmla="*/ 146957 h 195943"/>
                    <a:gd name="connsiteX3" fmla="*/ 114300 w 391886"/>
                    <a:gd name="connsiteY3" fmla="*/ 195943 h 195943"/>
                    <a:gd name="connsiteX4" fmla="*/ 326572 w 391886"/>
                    <a:gd name="connsiteY4" fmla="*/ 179614 h 195943"/>
                    <a:gd name="connsiteX5" fmla="*/ 391886 w 391886"/>
                    <a:gd name="connsiteY5" fmla="*/ 163286 h 19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886" h="195943">
                      <a:moveTo>
                        <a:pt x="0" y="0"/>
                      </a:moveTo>
                      <a:cubicBezTo>
                        <a:pt x="10886" y="27214"/>
                        <a:pt x="18423" y="56021"/>
                        <a:pt x="32658" y="81643"/>
                      </a:cubicBezTo>
                      <a:cubicBezTo>
                        <a:pt x="45874" y="105432"/>
                        <a:pt x="65825" y="124812"/>
                        <a:pt x="81643" y="146957"/>
                      </a:cubicBezTo>
                      <a:cubicBezTo>
                        <a:pt x="93049" y="162926"/>
                        <a:pt x="103414" y="179614"/>
                        <a:pt x="114300" y="195943"/>
                      </a:cubicBezTo>
                      <a:cubicBezTo>
                        <a:pt x="185057" y="190500"/>
                        <a:pt x="256092" y="187906"/>
                        <a:pt x="326572" y="179614"/>
                      </a:cubicBezTo>
                      <a:cubicBezTo>
                        <a:pt x="348860" y="176992"/>
                        <a:pt x="391886" y="163286"/>
                        <a:pt x="391886" y="163286"/>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 name="Freeform 38">
                <a:extLst>
                  <a:ext uri="{FF2B5EF4-FFF2-40B4-BE49-F238E27FC236}">
                    <a16:creationId xmlns:a16="http://schemas.microsoft.com/office/drawing/2014/main" id="{1992175B-176A-C946-B392-8A072702CB93}"/>
                  </a:ext>
                </a:extLst>
              </p:cNvPr>
              <p:cNvSpPr/>
              <p:nvPr/>
            </p:nvSpPr>
            <p:spPr>
              <a:xfrm>
                <a:off x="1934120" y="1563289"/>
                <a:ext cx="231133" cy="200383"/>
              </a:xfrm>
              <a:custGeom>
                <a:avLst/>
                <a:gdLst>
                  <a:gd name="connsiteX0" fmla="*/ 0 w 231133"/>
                  <a:gd name="connsiteY0" fmla="*/ 176633 h 200383"/>
                  <a:gd name="connsiteX1" fmla="*/ 11875 w 231133"/>
                  <a:gd name="connsiteY1" fmla="*/ 22254 h 200383"/>
                  <a:gd name="connsiteX2" fmla="*/ 47501 w 231133"/>
                  <a:gd name="connsiteY2" fmla="*/ 10378 h 200383"/>
                  <a:gd name="connsiteX3" fmla="*/ 213756 w 231133"/>
                  <a:gd name="connsiteY3" fmla="*/ 22254 h 200383"/>
                  <a:gd name="connsiteX4" fmla="*/ 213756 w 231133"/>
                  <a:gd name="connsiteY4" fmla="*/ 200383 h 20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133" h="200383">
                    <a:moveTo>
                      <a:pt x="0" y="176633"/>
                    </a:moveTo>
                    <a:cubicBezTo>
                      <a:pt x="3958" y="125173"/>
                      <a:pt x="-2304" y="71880"/>
                      <a:pt x="11875" y="22254"/>
                    </a:cubicBezTo>
                    <a:cubicBezTo>
                      <a:pt x="15314" y="10218"/>
                      <a:pt x="34983" y="10378"/>
                      <a:pt x="47501" y="10378"/>
                    </a:cubicBezTo>
                    <a:cubicBezTo>
                      <a:pt x="103061" y="10378"/>
                      <a:pt x="177170" y="-19559"/>
                      <a:pt x="213756" y="22254"/>
                    </a:cubicBezTo>
                    <a:cubicBezTo>
                      <a:pt x="252856" y="66939"/>
                      <a:pt x="213756" y="141007"/>
                      <a:pt x="213756" y="200383"/>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BC28CBDC-2A61-FE46-8E23-FC8D372BBFD9}"/>
                  </a:ext>
                </a:extLst>
              </p:cNvPr>
              <p:cNvSpPr/>
              <p:nvPr/>
            </p:nvSpPr>
            <p:spPr>
              <a:xfrm>
                <a:off x="2289711" y="1549435"/>
                <a:ext cx="217105" cy="202361"/>
              </a:xfrm>
              <a:custGeom>
                <a:avLst/>
                <a:gdLst>
                  <a:gd name="connsiteX0" fmla="*/ 0 w 231133"/>
                  <a:gd name="connsiteY0" fmla="*/ 176633 h 200383"/>
                  <a:gd name="connsiteX1" fmla="*/ 11875 w 231133"/>
                  <a:gd name="connsiteY1" fmla="*/ 22254 h 200383"/>
                  <a:gd name="connsiteX2" fmla="*/ 47501 w 231133"/>
                  <a:gd name="connsiteY2" fmla="*/ 10378 h 200383"/>
                  <a:gd name="connsiteX3" fmla="*/ 213756 w 231133"/>
                  <a:gd name="connsiteY3" fmla="*/ 22254 h 200383"/>
                  <a:gd name="connsiteX4" fmla="*/ 213756 w 231133"/>
                  <a:gd name="connsiteY4" fmla="*/ 200383 h 20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133" h="200383">
                    <a:moveTo>
                      <a:pt x="0" y="176633"/>
                    </a:moveTo>
                    <a:cubicBezTo>
                      <a:pt x="3958" y="125173"/>
                      <a:pt x="-2304" y="71880"/>
                      <a:pt x="11875" y="22254"/>
                    </a:cubicBezTo>
                    <a:cubicBezTo>
                      <a:pt x="15314" y="10218"/>
                      <a:pt x="34983" y="10378"/>
                      <a:pt x="47501" y="10378"/>
                    </a:cubicBezTo>
                    <a:cubicBezTo>
                      <a:pt x="103061" y="10378"/>
                      <a:pt x="177170" y="-19559"/>
                      <a:pt x="213756" y="22254"/>
                    </a:cubicBezTo>
                    <a:cubicBezTo>
                      <a:pt x="252856" y="66939"/>
                      <a:pt x="213756" y="141007"/>
                      <a:pt x="213756" y="200383"/>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0F4F4B8E-71C1-ED4D-83F7-6ED2FF7A2CCA}"/>
                  </a:ext>
                </a:extLst>
              </p:cNvPr>
              <p:cNvSpPr/>
              <p:nvPr/>
            </p:nvSpPr>
            <p:spPr>
              <a:xfrm>
                <a:off x="3880632" y="1560830"/>
                <a:ext cx="217105" cy="202361"/>
              </a:xfrm>
              <a:custGeom>
                <a:avLst/>
                <a:gdLst>
                  <a:gd name="connsiteX0" fmla="*/ 0 w 231133"/>
                  <a:gd name="connsiteY0" fmla="*/ 176633 h 200383"/>
                  <a:gd name="connsiteX1" fmla="*/ 11875 w 231133"/>
                  <a:gd name="connsiteY1" fmla="*/ 22254 h 200383"/>
                  <a:gd name="connsiteX2" fmla="*/ 47501 w 231133"/>
                  <a:gd name="connsiteY2" fmla="*/ 10378 h 200383"/>
                  <a:gd name="connsiteX3" fmla="*/ 213756 w 231133"/>
                  <a:gd name="connsiteY3" fmla="*/ 22254 h 200383"/>
                  <a:gd name="connsiteX4" fmla="*/ 213756 w 231133"/>
                  <a:gd name="connsiteY4" fmla="*/ 200383 h 20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133" h="200383">
                    <a:moveTo>
                      <a:pt x="0" y="176633"/>
                    </a:moveTo>
                    <a:cubicBezTo>
                      <a:pt x="3958" y="125173"/>
                      <a:pt x="-2304" y="71880"/>
                      <a:pt x="11875" y="22254"/>
                    </a:cubicBezTo>
                    <a:cubicBezTo>
                      <a:pt x="15314" y="10218"/>
                      <a:pt x="34983" y="10378"/>
                      <a:pt x="47501" y="10378"/>
                    </a:cubicBezTo>
                    <a:cubicBezTo>
                      <a:pt x="103061" y="10378"/>
                      <a:pt x="177170" y="-19559"/>
                      <a:pt x="213756" y="22254"/>
                    </a:cubicBezTo>
                    <a:cubicBezTo>
                      <a:pt x="252856" y="66939"/>
                      <a:pt x="213756" y="141007"/>
                      <a:pt x="213756" y="200383"/>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20211229-4268-7C4F-A72C-317534EA60FE}"/>
                  </a:ext>
                </a:extLst>
              </p:cNvPr>
              <p:cNvSpPr/>
              <p:nvPr/>
            </p:nvSpPr>
            <p:spPr>
              <a:xfrm>
                <a:off x="3487345" y="1560830"/>
                <a:ext cx="231133" cy="200383"/>
              </a:xfrm>
              <a:custGeom>
                <a:avLst/>
                <a:gdLst>
                  <a:gd name="connsiteX0" fmla="*/ 0 w 231133"/>
                  <a:gd name="connsiteY0" fmla="*/ 176633 h 200383"/>
                  <a:gd name="connsiteX1" fmla="*/ 11875 w 231133"/>
                  <a:gd name="connsiteY1" fmla="*/ 22254 h 200383"/>
                  <a:gd name="connsiteX2" fmla="*/ 47501 w 231133"/>
                  <a:gd name="connsiteY2" fmla="*/ 10378 h 200383"/>
                  <a:gd name="connsiteX3" fmla="*/ 213756 w 231133"/>
                  <a:gd name="connsiteY3" fmla="*/ 22254 h 200383"/>
                  <a:gd name="connsiteX4" fmla="*/ 213756 w 231133"/>
                  <a:gd name="connsiteY4" fmla="*/ 200383 h 20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133" h="200383">
                    <a:moveTo>
                      <a:pt x="0" y="176633"/>
                    </a:moveTo>
                    <a:cubicBezTo>
                      <a:pt x="3958" y="125173"/>
                      <a:pt x="-2304" y="71880"/>
                      <a:pt x="11875" y="22254"/>
                    </a:cubicBezTo>
                    <a:cubicBezTo>
                      <a:pt x="15314" y="10218"/>
                      <a:pt x="34983" y="10378"/>
                      <a:pt x="47501" y="10378"/>
                    </a:cubicBezTo>
                    <a:cubicBezTo>
                      <a:pt x="103061" y="10378"/>
                      <a:pt x="177170" y="-19559"/>
                      <a:pt x="213756" y="22254"/>
                    </a:cubicBezTo>
                    <a:cubicBezTo>
                      <a:pt x="252856" y="66939"/>
                      <a:pt x="213756" y="141007"/>
                      <a:pt x="213756" y="200383"/>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78E75CC7-D4FF-D748-B48A-3A927D503AEB}"/>
                  </a:ext>
                </a:extLst>
              </p:cNvPr>
              <p:cNvSpPr/>
              <p:nvPr/>
            </p:nvSpPr>
            <p:spPr>
              <a:xfrm>
                <a:off x="5398842" y="1549435"/>
                <a:ext cx="217105" cy="202361"/>
              </a:xfrm>
              <a:custGeom>
                <a:avLst/>
                <a:gdLst>
                  <a:gd name="connsiteX0" fmla="*/ 0 w 231133"/>
                  <a:gd name="connsiteY0" fmla="*/ 176633 h 200383"/>
                  <a:gd name="connsiteX1" fmla="*/ 11875 w 231133"/>
                  <a:gd name="connsiteY1" fmla="*/ 22254 h 200383"/>
                  <a:gd name="connsiteX2" fmla="*/ 47501 w 231133"/>
                  <a:gd name="connsiteY2" fmla="*/ 10378 h 200383"/>
                  <a:gd name="connsiteX3" fmla="*/ 213756 w 231133"/>
                  <a:gd name="connsiteY3" fmla="*/ 22254 h 200383"/>
                  <a:gd name="connsiteX4" fmla="*/ 213756 w 231133"/>
                  <a:gd name="connsiteY4" fmla="*/ 200383 h 20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133" h="200383">
                    <a:moveTo>
                      <a:pt x="0" y="176633"/>
                    </a:moveTo>
                    <a:cubicBezTo>
                      <a:pt x="3958" y="125173"/>
                      <a:pt x="-2304" y="71880"/>
                      <a:pt x="11875" y="22254"/>
                    </a:cubicBezTo>
                    <a:cubicBezTo>
                      <a:pt x="15314" y="10218"/>
                      <a:pt x="34983" y="10378"/>
                      <a:pt x="47501" y="10378"/>
                    </a:cubicBezTo>
                    <a:cubicBezTo>
                      <a:pt x="103061" y="10378"/>
                      <a:pt x="177170" y="-19559"/>
                      <a:pt x="213756" y="22254"/>
                    </a:cubicBezTo>
                    <a:cubicBezTo>
                      <a:pt x="252856" y="66939"/>
                      <a:pt x="213756" y="141007"/>
                      <a:pt x="213756" y="200383"/>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7CF70495-C3EC-2F46-BB60-C1E1B09583DC}"/>
                  </a:ext>
                </a:extLst>
              </p:cNvPr>
              <p:cNvSpPr/>
              <p:nvPr/>
            </p:nvSpPr>
            <p:spPr>
              <a:xfrm>
                <a:off x="5041180" y="1549435"/>
                <a:ext cx="231133" cy="200383"/>
              </a:xfrm>
              <a:custGeom>
                <a:avLst/>
                <a:gdLst>
                  <a:gd name="connsiteX0" fmla="*/ 0 w 231133"/>
                  <a:gd name="connsiteY0" fmla="*/ 176633 h 200383"/>
                  <a:gd name="connsiteX1" fmla="*/ 11875 w 231133"/>
                  <a:gd name="connsiteY1" fmla="*/ 22254 h 200383"/>
                  <a:gd name="connsiteX2" fmla="*/ 47501 w 231133"/>
                  <a:gd name="connsiteY2" fmla="*/ 10378 h 200383"/>
                  <a:gd name="connsiteX3" fmla="*/ 213756 w 231133"/>
                  <a:gd name="connsiteY3" fmla="*/ 22254 h 200383"/>
                  <a:gd name="connsiteX4" fmla="*/ 213756 w 231133"/>
                  <a:gd name="connsiteY4" fmla="*/ 200383 h 20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133" h="200383">
                    <a:moveTo>
                      <a:pt x="0" y="176633"/>
                    </a:moveTo>
                    <a:cubicBezTo>
                      <a:pt x="3958" y="125173"/>
                      <a:pt x="-2304" y="71880"/>
                      <a:pt x="11875" y="22254"/>
                    </a:cubicBezTo>
                    <a:cubicBezTo>
                      <a:pt x="15314" y="10218"/>
                      <a:pt x="34983" y="10378"/>
                      <a:pt x="47501" y="10378"/>
                    </a:cubicBezTo>
                    <a:cubicBezTo>
                      <a:pt x="103061" y="10378"/>
                      <a:pt x="177170" y="-19559"/>
                      <a:pt x="213756" y="22254"/>
                    </a:cubicBezTo>
                    <a:cubicBezTo>
                      <a:pt x="252856" y="66939"/>
                      <a:pt x="213756" y="141007"/>
                      <a:pt x="213756" y="200383"/>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ED65E161-5D0C-4840-9BAC-B705CE04B3A3}"/>
                  </a:ext>
                </a:extLst>
              </p:cNvPr>
              <p:cNvSpPr/>
              <p:nvPr/>
            </p:nvSpPr>
            <p:spPr>
              <a:xfrm>
                <a:off x="6950864" y="1524032"/>
                <a:ext cx="217105" cy="202361"/>
              </a:xfrm>
              <a:custGeom>
                <a:avLst/>
                <a:gdLst>
                  <a:gd name="connsiteX0" fmla="*/ 0 w 231133"/>
                  <a:gd name="connsiteY0" fmla="*/ 176633 h 200383"/>
                  <a:gd name="connsiteX1" fmla="*/ 11875 w 231133"/>
                  <a:gd name="connsiteY1" fmla="*/ 22254 h 200383"/>
                  <a:gd name="connsiteX2" fmla="*/ 47501 w 231133"/>
                  <a:gd name="connsiteY2" fmla="*/ 10378 h 200383"/>
                  <a:gd name="connsiteX3" fmla="*/ 213756 w 231133"/>
                  <a:gd name="connsiteY3" fmla="*/ 22254 h 200383"/>
                  <a:gd name="connsiteX4" fmla="*/ 213756 w 231133"/>
                  <a:gd name="connsiteY4" fmla="*/ 200383 h 20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133" h="200383">
                    <a:moveTo>
                      <a:pt x="0" y="176633"/>
                    </a:moveTo>
                    <a:cubicBezTo>
                      <a:pt x="3958" y="125173"/>
                      <a:pt x="-2304" y="71880"/>
                      <a:pt x="11875" y="22254"/>
                    </a:cubicBezTo>
                    <a:cubicBezTo>
                      <a:pt x="15314" y="10218"/>
                      <a:pt x="34983" y="10378"/>
                      <a:pt x="47501" y="10378"/>
                    </a:cubicBezTo>
                    <a:cubicBezTo>
                      <a:pt x="103061" y="10378"/>
                      <a:pt x="177170" y="-19559"/>
                      <a:pt x="213756" y="22254"/>
                    </a:cubicBezTo>
                    <a:cubicBezTo>
                      <a:pt x="252856" y="66939"/>
                      <a:pt x="213756" y="141007"/>
                      <a:pt x="213756" y="200383"/>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561DD2EA-5453-1E49-8D44-F407F5C8B52A}"/>
                  </a:ext>
                </a:extLst>
              </p:cNvPr>
              <p:cNvSpPr/>
              <p:nvPr/>
            </p:nvSpPr>
            <p:spPr>
              <a:xfrm>
                <a:off x="6569452" y="1524032"/>
                <a:ext cx="231133" cy="200383"/>
              </a:xfrm>
              <a:custGeom>
                <a:avLst/>
                <a:gdLst>
                  <a:gd name="connsiteX0" fmla="*/ 0 w 231133"/>
                  <a:gd name="connsiteY0" fmla="*/ 176633 h 200383"/>
                  <a:gd name="connsiteX1" fmla="*/ 11875 w 231133"/>
                  <a:gd name="connsiteY1" fmla="*/ 22254 h 200383"/>
                  <a:gd name="connsiteX2" fmla="*/ 47501 w 231133"/>
                  <a:gd name="connsiteY2" fmla="*/ 10378 h 200383"/>
                  <a:gd name="connsiteX3" fmla="*/ 213756 w 231133"/>
                  <a:gd name="connsiteY3" fmla="*/ 22254 h 200383"/>
                  <a:gd name="connsiteX4" fmla="*/ 213756 w 231133"/>
                  <a:gd name="connsiteY4" fmla="*/ 200383 h 20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133" h="200383">
                    <a:moveTo>
                      <a:pt x="0" y="176633"/>
                    </a:moveTo>
                    <a:cubicBezTo>
                      <a:pt x="3958" y="125173"/>
                      <a:pt x="-2304" y="71880"/>
                      <a:pt x="11875" y="22254"/>
                    </a:cubicBezTo>
                    <a:cubicBezTo>
                      <a:pt x="15314" y="10218"/>
                      <a:pt x="34983" y="10378"/>
                      <a:pt x="47501" y="10378"/>
                    </a:cubicBezTo>
                    <a:cubicBezTo>
                      <a:pt x="103061" y="10378"/>
                      <a:pt x="177170" y="-19559"/>
                      <a:pt x="213756" y="22254"/>
                    </a:cubicBezTo>
                    <a:cubicBezTo>
                      <a:pt x="252856" y="66939"/>
                      <a:pt x="213756" y="141007"/>
                      <a:pt x="213756" y="200383"/>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0EE25AAE-5F89-E44D-B7BB-61C5F4748CE7}"/>
                  </a:ext>
                </a:extLst>
              </p:cNvPr>
              <p:cNvSpPr/>
              <p:nvPr/>
            </p:nvSpPr>
            <p:spPr>
              <a:xfrm>
                <a:off x="2113639" y="2761200"/>
                <a:ext cx="226289" cy="213756"/>
              </a:xfrm>
              <a:custGeom>
                <a:avLst/>
                <a:gdLst>
                  <a:gd name="connsiteX0" fmla="*/ 10487 w 226289"/>
                  <a:gd name="connsiteY0" fmla="*/ 11875 h 213756"/>
                  <a:gd name="connsiteX1" fmla="*/ 57988 w 226289"/>
                  <a:gd name="connsiteY1" fmla="*/ 213756 h 213756"/>
                  <a:gd name="connsiteX2" fmla="*/ 164866 w 226289"/>
                  <a:gd name="connsiteY2" fmla="*/ 201880 h 213756"/>
                  <a:gd name="connsiteX3" fmla="*/ 200492 w 226289"/>
                  <a:gd name="connsiteY3" fmla="*/ 190005 h 213756"/>
                  <a:gd name="connsiteX4" fmla="*/ 212367 w 226289"/>
                  <a:gd name="connsiteY4" fmla="*/ 59376 h 213756"/>
                  <a:gd name="connsiteX5" fmla="*/ 200492 w 226289"/>
                  <a:gd name="connsiteY5" fmla="*/ 23750 h 213756"/>
                  <a:gd name="connsiteX6" fmla="*/ 200492 w 226289"/>
                  <a:gd name="connsiteY6" fmla="*/ 0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89" h="213756">
                    <a:moveTo>
                      <a:pt x="10487" y="11875"/>
                    </a:moveTo>
                    <a:cubicBezTo>
                      <a:pt x="13022" y="52432"/>
                      <a:pt x="-35843" y="213756"/>
                      <a:pt x="57988" y="213756"/>
                    </a:cubicBezTo>
                    <a:cubicBezTo>
                      <a:pt x="93833" y="213756"/>
                      <a:pt x="129240" y="205839"/>
                      <a:pt x="164866" y="201880"/>
                    </a:cubicBezTo>
                    <a:cubicBezTo>
                      <a:pt x="176741" y="197922"/>
                      <a:pt x="190717" y="197825"/>
                      <a:pt x="200492" y="190005"/>
                    </a:cubicBezTo>
                    <a:cubicBezTo>
                      <a:pt x="244129" y="155095"/>
                      <a:pt x="221128" y="107561"/>
                      <a:pt x="212367" y="59376"/>
                    </a:cubicBezTo>
                    <a:cubicBezTo>
                      <a:pt x="210128" y="47060"/>
                      <a:pt x="202947" y="36025"/>
                      <a:pt x="200492" y="23750"/>
                    </a:cubicBezTo>
                    <a:cubicBezTo>
                      <a:pt x="198939" y="15987"/>
                      <a:pt x="200492" y="7917"/>
                      <a:pt x="200492"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08A35CFD-4674-DC4B-94DC-9CCA6BA1FBE3}"/>
                  </a:ext>
                </a:extLst>
              </p:cNvPr>
              <p:cNvSpPr/>
              <p:nvPr/>
            </p:nvSpPr>
            <p:spPr>
              <a:xfrm>
                <a:off x="2467918" y="2759219"/>
                <a:ext cx="226289" cy="213756"/>
              </a:xfrm>
              <a:custGeom>
                <a:avLst/>
                <a:gdLst>
                  <a:gd name="connsiteX0" fmla="*/ 10487 w 226289"/>
                  <a:gd name="connsiteY0" fmla="*/ 11875 h 213756"/>
                  <a:gd name="connsiteX1" fmla="*/ 57988 w 226289"/>
                  <a:gd name="connsiteY1" fmla="*/ 213756 h 213756"/>
                  <a:gd name="connsiteX2" fmla="*/ 164866 w 226289"/>
                  <a:gd name="connsiteY2" fmla="*/ 201880 h 213756"/>
                  <a:gd name="connsiteX3" fmla="*/ 200492 w 226289"/>
                  <a:gd name="connsiteY3" fmla="*/ 190005 h 213756"/>
                  <a:gd name="connsiteX4" fmla="*/ 212367 w 226289"/>
                  <a:gd name="connsiteY4" fmla="*/ 59376 h 213756"/>
                  <a:gd name="connsiteX5" fmla="*/ 200492 w 226289"/>
                  <a:gd name="connsiteY5" fmla="*/ 23750 h 213756"/>
                  <a:gd name="connsiteX6" fmla="*/ 200492 w 226289"/>
                  <a:gd name="connsiteY6" fmla="*/ 0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89" h="213756">
                    <a:moveTo>
                      <a:pt x="10487" y="11875"/>
                    </a:moveTo>
                    <a:cubicBezTo>
                      <a:pt x="13022" y="52432"/>
                      <a:pt x="-35843" y="213756"/>
                      <a:pt x="57988" y="213756"/>
                    </a:cubicBezTo>
                    <a:cubicBezTo>
                      <a:pt x="93833" y="213756"/>
                      <a:pt x="129240" y="205839"/>
                      <a:pt x="164866" y="201880"/>
                    </a:cubicBezTo>
                    <a:cubicBezTo>
                      <a:pt x="176741" y="197922"/>
                      <a:pt x="190717" y="197825"/>
                      <a:pt x="200492" y="190005"/>
                    </a:cubicBezTo>
                    <a:cubicBezTo>
                      <a:pt x="244129" y="155095"/>
                      <a:pt x="221128" y="107561"/>
                      <a:pt x="212367" y="59376"/>
                    </a:cubicBezTo>
                    <a:cubicBezTo>
                      <a:pt x="210128" y="47060"/>
                      <a:pt x="202947" y="36025"/>
                      <a:pt x="200492" y="23750"/>
                    </a:cubicBezTo>
                    <a:cubicBezTo>
                      <a:pt x="198939" y="15987"/>
                      <a:pt x="200492" y="7917"/>
                      <a:pt x="200492"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5C36C6CF-D6FF-0044-B5F8-260C470E9E1F}"/>
                  </a:ext>
                </a:extLst>
              </p:cNvPr>
              <p:cNvSpPr/>
              <p:nvPr/>
            </p:nvSpPr>
            <p:spPr>
              <a:xfrm>
                <a:off x="6732329" y="2741829"/>
                <a:ext cx="226289" cy="213756"/>
              </a:xfrm>
              <a:custGeom>
                <a:avLst/>
                <a:gdLst>
                  <a:gd name="connsiteX0" fmla="*/ 10487 w 226289"/>
                  <a:gd name="connsiteY0" fmla="*/ 11875 h 213756"/>
                  <a:gd name="connsiteX1" fmla="*/ 57988 w 226289"/>
                  <a:gd name="connsiteY1" fmla="*/ 213756 h 213756"/>
                  <a:gd name="connsiteX2" fmla="*/ 164866 w 226289"/>
                  <a:gd name="connsiteY2" fmla="*/ 201880 h 213756"/>
                  <a:gd name="connsiteX3" fmla="*/ 200492 w 226289"/>
                  <a:gd name="connsiteY3" fmla="*/ 190005 h 213756"/>
                  <a:gd name="connsiteX4" fmla="*/ 212367 w 226289"/>
                  <a:gd name="connsiteY4" fmla="*/ 59376 h 213756"/>
                  <a:gd name="connsiteX5" fmla="*/ 200492 w 226289"/>
                  <a:gd name="connsiteY5" fmla="*/ 23750 h 213756"/>
                  <a:gd name="connsiteX6" fmla="*/ 200492 w 226289"/>
                  <a:gd name="connsiteY6" fmla="*/ 0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89" h="213756">
                    <a:moveTo>
                      <a:pt x="10487" y="11875"/>
                    </a:moveTo>
                    <a:cubicBezTo>
                      <a:pt x="13022" y="52432"/>
                      <a:pt x="-35843" y="213756"/>
                      <a:pt x="57988" y="213756"/>
                    </a:cubicBezTo>
                    <a:cubicBezTo>
                      <a:pt x="93833" y="213756"/>
                      <a:pt x="129240" y="205839"/>
                      <a:pt x="164866" y="201880"/>
                    </a:cubicBezTo>
                    <a:cubicBezTo>
                      <a:pt x="176741" y="197922"/>
                      <a:pt x="190717" y="197825"/>
                      <a:pt x="200492" y="190005"/>
                    </a:cubicBezTo>
                    <a:cubicBezTo>
                      <a:pt x="244129" y="155095"/>
                      <a:pt x="221128" y="107561"/>
                      <a:pt x="212367" y="59376"/>
                    </a:cubicBezTo>
                    <a:cubicBezTo>
                      <a:pt x="210128" y="47060"/>
                      <a:pt x="202947" y="36025"/>
                      <a:pt x="200492" y="23750"/>
                    </a:cubicBezTo>
                    <a:cubicBezTo>
                      <a:pt x="198939" y="15987"/>
                      <a:pt x="200492" y="7917"/>
                      <a:pt x="200492"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7CD3A97D-E48B-024E-85BF-9DEF391DD362}"/>
                  </a:ext>
                </a:extLst>
              </p:cNvPr>
              <p:cNvSpPr/>
              <p:nvPr/>
            </p:nvSpPr>
            <p:spPr>
              <a:xfrm>
                <a:off x="7086608" y="2739848"/>
                <a:ext cx="226289" cy="213756"/>
              </a:xfrm>
              <a:custGeom>
                <a:avLst/>
                <a:gdLst>
                  <a:gd name="connsiteX0" fmla="*/ 10487 w 226289"/>
                  <a:gd name="connsiteY0" fmla="*/ 11875 h 213756"/>
                  <a:gd name="connsiteX1" fmla="*/ 57988 w 226289"/>
                  <a:gd name="connsiteY1" fmla="*/ 213756 h 213756"/>
                  <a:gd name="connsiteX2" fmla="*/ 164866 w 226289"/>
                  <a:gd name="connsiteY2" fmla="*/ 201880 h 213756"/>
                  <a:gd name="connsiteX3" fmla="*/ 200492 w 226289"/>
                  <a:gd name="connsiteY3" fmla="*/ 190005 h 213756"/>
                  <a:gd name="connsiteX4" fmla="*/ 212367 w 226289"/>
                  <a:gd name="connsiteY4" fmla="*/ 59376 h 213756"/>
                  <a:gd name="connsiteX5" fmla="*/ 200492 w 226289"/>
                  <a:gd name="connsiteY5" fmla="*/ 23750 h 213756"/>
                  <a:gd name="connsiteX6" fmla="*/ 200492 w 226289"/>
                  <a:gd name="connsiteY6" fmla="*/ 0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89" h="213756">
                    <a:moveTo>
                      <a:pt x="10487" y="11875"/>
                    </a:moveTo>
                    <a:cubicBezTo>
                      <a:pt x="13022" y="52432"/>
                      <a:pt x="-35843" y="213756"/>
                      <a:pt x="57988" y="213756"/>
                    </a:cubicBezTo>
                    <a:cubicBezTo>
                      <a:pt x="93833" y="213756"/>
                      <a:pt x="129240" y="205839"/>
                      <a:pt x="164866" y="201880"/>
                    </a:cubicBezTo>
                    <a:cubicBezTo>
                      <a:pt x="176741" y="197922"/>
                      <a:pt x="190717" y="197825"/>
                      <a:pt x="200492" y="190005"/>
                    </a:cubicBezTo>
                    <a:cubicBezTo>
                      <a:pt x="244129" y="155095"/>
                      <a:pt x="221128" y="107561"/>
                      <a:pt x="212367" y="59376"/>
                    </a:cubicBezTo>
                    <a:cubicBezTo>
                      <a:pt x="210128" y="47060"/>
                      <a:pt x="202947" y="36025"/>
                      <a:pt x="200492" y="23750"/>
                    </a:cubicBezTo>
                    <a:cubicBezTo>
                      <a:pt x="198939" y="15987"/>
                      <a:pt x="200492" y="7917"/>
                      <a:pt x="200492" y="0"/>
                    </a:cubicBezTo>
                  </a:path>
                </a:pathLst>
              </a:custGeom>
              <a:noFill/>
              <a:ln w="38100">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1B7A677B-0A6F-A94A-98E1-FBE52DFCC5D4}"/>
                  </a:ext>
                </a:extLst>
              </p:cNvPr>
              <p:cNvSpPr txBox="1"/>
              <p:nvPr/>
            </p:nvSpPr>
            <p:spPr>
              <a:xfrm>
                <a:off x="5585908" y="2978177"/>
                <a:ext cx="1770760" cy="369332"/>
              </a:xfrm>
              <a:prstGeom prst="rect">
                <a:avLst/>
              </a:prstGeom>
              <a:noFill/>
            </p:spPr>
            <p:txBody>
              <a:bodyPr wrap="square" rtlCol="0">
                <a:spAutoFit/>
              </a:bodyPr>
              <a:lstStyle/>
              <a:p>
                <a:r>
                  <a:rPr lang="en-US" dirty="0">
                    <a:latin typeface="Calibri" charset="0"/>
                    <a:ea typeface="Calibri" charset="0"/>
                    <a:cs typeface="Calibri" charset="0"/>
                  </a:rPr>
                  <a:t>Inactivation gate</a:t>
                </a:r>
              </a:p>
            </p:txBody>
          </p:sp>
          <p:sp>
            <p:nvSpPr>
              <p:cNvPr id="52" name="TextBox 51">
                <a:extLst>
                  <a:ext uri="{FF2B5EF4-FFF2-40B4-BE49-F238E27FC236}">
                    <a16:creationId xmlns:a16="http://schemas.microsoft.com/office/drawing/2014/main" id="{6E12B46A-3FFB-6248-82EE-82F69E0280D2}"/>
                  </a:ext>
                </a:extLst>
              </p:cNvPr>
              <p:cNvSpPr txBox="1"/>
              <p:nvPr/>
            </p:nvSpPr>
            <p:spPr>
              <a:xfrm>
                <a:off x="2028077" y="1018656"/>
                <a:ext cx="670984" cy="369332"/>
              </a:xfrm>
              <a:prstGeom prst="rect">
                <a:avLst/>
              </a:prstGeom>
              <a:noFill/>
            </p:spPr>
            <p:txBody>
              <a:bodyPr wrap="square" rtlCol="0">
                <a:spAutoFit/>
              </a:bodyPr>
              <a:lstStyle/>
              <a:p>
                <a:r>
                  <a:rPr lang="en-US" b="1" dirty="0">
                    <a:latin typeface="Calibri" panose="020F0502020204030204" pitchFamily="34" charset="0"/>
                    <a:ea typeface="Times New Roman" charset="0"/>
                    <a:cs typeface="Calibri" panose="020F0502020204030204" pitchFamily="34" charset="0"/>
                  </a:rPr>
                  <a:t>DI</a:t>
                </a:r>
              </a:p>
            </p:txBody>
          </p:sp>
          <p:sp>
            <p:nvSpPr>
              <p:cNvPr id="53" name="TextBox 52">
                <a:extLst>
                  <a:ext uri="{FF2B5EF4-FFF2-40B4-BE49-F238E27FC236}">
                    <a16:creationId xmlns:a16="http://schemas.microsoft.com/office/drawing/2014/main" id="{098C3C4A-C62B-3745-9CF0-480FEE3BA216}"/>
                  </a:ext>
                </a:extLst>
              </p:cNvPr>
              <p:cNvSpPr txBox="1"/>
              <p:nvPr/>
            </p:nvSpPr>
            <p:spPr>
              <a:xfrm>
                <a:off x="3564931" y="1024525"/>
                <a:ext cx="670984" cy="369332"/>
              </a:xfrm>
              <a:prstGeom prst="rect">
                <a:avLst/>
              </a:prstGeom>
              <a:noFill/>
            </p:spPr>
            <p:txBody>
              <a:bodyPr wrap="square" rtlCol="0">
                <a:spAutoFit/>
              </a:bodyPr>
              <a:lstStyle/>
              <a:p>
                <a:r>
                  <a:rPr lang="en-US" b="1" dirty="0">
                    <a:latin typeface="Calibri" panose="020F0502020204030204" pitchFamily="34" charset="0"/>
                    <a:ea typeface="Times New Roman" charset="0"/>
                    <a:cs typeface="Calibri" panose="020F0502020204030204" pitchFamily="34" charset="0"/>
                  </a:rPr>
                  <a:t>DII</a:t>
                </a:r>
              </a:p>
            </p:txBody>
          </p:sp>
          <p:sp>
            <p:nvSpPr>
              <p:cNvPr id="54" name="TextBox 53">
                <a:extLst>
                  <a:ext uri="{FF2B5EF4-FFF2-40B4-BE49-F238E27FC236}">
                    <a16:creationId xmlns:a16="http://schemas.microsoft.com/office/drawing/2014/main" id="{595EF835-A2B4-264C-960A-6BDB0F3DFB15}"/>
                  </a:ext>
                </a:extLst>
              </p:cNvPr>
              <p:cNvSpPr txBox="1"/>
              <p:nvPr/>
            </p:nvSpPr>
            <p:spPr>
              <a:xfrm>
                <a:off x="5090672" y="1014825"/>
                <a:ext cx="670984" cy="369332"/>
              </a:xfrm>
              <a:prstGeom prst="rect">
                <a:avLst/>
              </a:prstGeom>
              <a:noFill/>
            </p:spPr>
            <p:txBody>
              <a:bodyPr wrap="square" rtlCol="0">
                <a:spAutoFit/>
              </a:bodyPr>
              <a:lstStyle/>
              <a:p>
                <a:r>
                  <a:rPr lang="en-US" b="1" dirty="0">
                    <a:latin typeface="Calibri" panose="020F0502020204030204" pitchFamily="34" charset="0"/>
                    <a:ea typeface="Times New Roman" charset="0"/>
                    <a:cs typeface="Calibri" panose="020F0502020204030204" pitchFamily="34" charset="0"/>
                  </a:rPr>
                  <a:t>DIII</a:t>
                </a:r>
              </a:p>
            </p:txBody>
          </p:sp>
          <p:sp>
            <p:nvSpPr>
              <p:cNvPr id="55" name="TextBox 54">
                <a:extLst>
                  <a:ext uri="{FF2B5EF4-FFF2-40B4-BE49-F238E27FC236}">
                    <a16:creationId xmlns:a16="http://schemas.microsoft.com/office/drawing/2014/main" id="{657608D7-58B0-9944-A628-F5E0E3943C18}"/>
                  </a:ext>
                </a:extLst>
              </p:cNvPr>
              <p:cNvSpPr txBox="1"/>
              <p:nvPr/>
            </p:nvSpPr>
            <p:spPr>
              <a:xfrm>
                <a:off x="6610342" y="1013216"/>
                <a:ext cx="670984" cy="369332"/>
              </a:xfrm>
              <a:prstGeom prst="rect">
                <a:avLst/>
              </a:prstGeom>
              <a:noFill/>
            </p:spPr>
            <p:txBody>
              <a:bodyPr wrap="square" rtlCol="0">
                <a:spAutoFit/>
              </a:bodyPr>
              <a:lstStyle/>
              <a:p>
                <a:r>
                  <a:rPr lang="en-US" b="1" dirty="0">
                    <a:latin typeface="Calibri" panose="020F0502020204030204" pitchFamily="34" charset="0"/>
                    <a:ea typeface="Times New Roman" charset="0"/>
                    <a:cs typeface="Calibri" panose="020F0502020204030204" pitchFamily="34" charset="0"/>
                  </a:rPr>
                  <a:t>DIV</a:t>
                </a:r>
              </a:p>
            </p:txBody>
          </p:sp>
          <p:sp>
            <p:nvSpPr>
              <p:cNvPr id="56" name="5-Point Star 55">
                <a:extLst>
                  <a:ext uri="{FF2B5EF4-FFF2-40B4-BE49-F238E27FC236}">
                    <a16:creationId xmlns:a16="http://schemas.microsoft.com/office/drawing/2014/main" id="{FACA785E-AB82-DA49-8CFA-2303793C8C28}"/>
                  </a:ext>
                </a:extLst>
              </p:cNvPr>
              <p:cNvSpPr/>
              <p:nvPr/>
            </p:nvSpPr>
            <p:spPr>
              <a:xfrm>
                <a:off x="3874211" y="1429933"/>
                <a:ext cx="229946" cy="218463"/>
              </a:xfrm>
              <a:prstGeom prst="star5">
                <a:avLst/>
              </a:prstGeom>
              <a:solidFill>
                <a:srgbClr val="FF0000"/>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5-Point Star 56">
                <a:extLst>
                  <a:ext uri="{FF2B5EF4-FFF2-40B4-BE49-F238E27FC236}">
                    <a16:creationId xmlns:a16="http://schemas.microsoft.com/office/drawing/2014/main" id="{1966DB48-3099-D549-8FFC-BEC08025005B}"/>
                  </a:ext>
                </a:extLst>
              </p:cNvPr>
              <p:cNvSpPr/>
              <p:nvPr/>
            </p:nvSpPr>
            <p:spPr>
              <a:xfrm>
                <a:off x="6958618" y="1391339"/>
                <a:ext cx="229946" cy="218463"/>
              </a:xfrm>
              <a:prstGeom prst="star5">
                <a:avLst/>
              </a:prstGeom>
              <a:solidFill>
                <a:srgbClr val="FF0000"/>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E13040E2-62B3-AA43-BF00-BFB104976966}"/>
                  </a:ext>
                </a:extLst>
              </p:cNvPr>
              <p:cNvSpPr txBox="1"/>
              <p:nvPr/>
            </p:nvSpPr>
            <p:spPr>
              <a:xfrm>
                <a:off x="421139" y="1391339"/>
                <a:ext cx="1344279" cy="369332"/>
              </a:xfrm>
              <a:prstGeom prst="rect">
                <a:avLst/>
              </a:prstGeom>
              <a:noFill/>
            </p:spPr>
            <p:txBody>
              <a:bodyPr wrap="none" rtlCol="0">
                <a:spAutoFit/>
              </a:bodyPr>
              <a:lstStyle/>
              <a:p>
                <a:r>
                  <a:rPr lang="en-US" dirty="0"/>
                  <a:t>Extracellular</a:t>
                </a:r>
              </a:p>
            </p:txBody>
          </p:sp>
          <p:sp>
            <p:nvSpPr>
              <p:cNvPr id="59" name="TextBox 58">
                <a:extLst>
                  <a:ext uri="{FF2B5EF4-FFF2-40B4-BE49-F238E27FC236}">
                    <a16:creationId xmlns:a16="http://schemas.microsoft.com/office/drawing/2014/main" id="{1D988102-BE61-7D41-81CA-EDB8CBF47211}"/>
                  </a:ext>
                </a:extLst>
              </p:cNvPr>
              <p:cNvSpPr txBox="1"/>
              <p:nvPr/>
            </p:nvSpPr>
            <p:spPr>
              <a:xfrm>
                <a:off x="347756" y="2767371"/>
                <a:ext cx="1309718" cy="369332"/>
              </a:xfrm>
              <a:prstGeom prst="rect">
                <a:avLst/>
              </a:prstGeom>
              <a:noFill/>
            </p:spPr>
            <p:txBody>
              <a:bodyPr wrap="none" rtlCol="0">
                <a:spAutoFit/>
              </a:bodyPr>
              <a:lstStyle/>
              <a:p>
                <a:r>
                  <a:rPr lang="en-US" dirty="0"/>
                  <a:t>Intracellular</a:t>
                </a:r>
              </a:p>
            </p:txBody>
          </p:sp>
          <p:sp>
            <p:nvSpPr>
              <p:cNvPr id="60" name="TextBox 59">
                <a:extLst>
                  <a:ext uri="{FF2B5EF4-FFF2-40B4-BE49-F238E27FC236}">
                    <a16:creationId xmlns:a16="http://schemas.microsoft.com/office/drawing/2014/main" id="{E398AD07-4F3D-3A46-B643-796DF9802FC6}"/>
                  </a:ext>
                </a:extLst>
              </p:cNvPr>
              <p:cNvSpPr txBox="1"/>
              <p:nvPr/>
            </p:nvSpPr>
            <p:spPr>
              <a:xfrm>
                <a:off x="7924499" y="3047239"/>
                <a:ext cx="1219501" cy="369332"/>
              </a:xfrm>
              <a:prstGeom prst="rect">
                <a:avLst/>
              </a:prstGeom>
              <a:noFill/>
            </p:spPr>
            <p:txBody>
              <a:bodyPr wrap="none" rtlCol="0">
                <a:spAutoFit/>
              </a:bodyPr>
              <a:lstStyle/>
              <a:p>
                <a:r>
                  <a:rPr lang="en-US" dirty="0">
                    <a:latin typeface="Calibri" charset="0"/>
                    <a:ea typeface="Calibri" charset="0"/>
                    <a:cs typeface="Calibri" charset="0"/>
                  </a:rPr>
                  <a:t>C-terminus</a:t>
                </a:r>
              </a:p>
            </p:txBody>
          </p:sp>
          <p:sp>
            <p:nvSpPr>
              <p:cNvPr id="61" name="Diamond 60">
                <a:extLst>
                  <a:ext uri="{FF2B5EF4-FFF2-40B4-BE49-F238E27FC236}">
                    <a16:creationId xmlns:a16="http://schemas.microsoft.com/office/drawing/2014/main" id="{E61091FD-B1A5-C84C-AEDD-21180B322BEC}"/>
                  </a:ext>
                </a:extLst>
              </p:cNvPr>
              <p:cNvSpPr/>
              <p:nvPr/>
            </p:nvSpPr>
            <p:spPr>
              <a:xfrm>
                <a:off x="2552667" y="1283510"/>
                <a:ext cx="192024" cy="182880"/>
              </a:xfrm>
              <a:prstGeom prst="diamond">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Diamond 61">
                <a:extLst>
                  <a:ext uri="{FF2B5EF4-FFF2-40B4-BE49-F238E27FC236}">
                    <a16:creationId xmlns:a16="http://schemas.microsoft.com/office/drawing/2014/main" id="{156666B8-9036-E048-8841-5391C56E5A8C}"/>
                  </a:ext>
                </a:extLst>
              </p:cNvPr>
              <p:cNvSpPr/>
              <p:nvPr/>
            </p:nvSpPr>
            <p:spPr>
              <a:xfrm>
                <a:off x="5663329" y="1270788"/>
                <a:ext cx="191747" cy="186341"/>
              </a:xfrm>
              <a:prstGeom prst="diamond">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5389C169-5363-174C-BB08-21D28F3564C0}"/>
                </a:ext>
              </a:extLst>
            </p:cNvPr>
            <p:cNvGrpSpPr/>
            <p:nvPr/>
          </p:nvGrpSpPr>
          <p:grpSpPr>
            <a:xfrm>
              <a:off x="3253030" y="4836205"/>
              <a:ext cx="3849013" cy="95671"/>
              <a:chOff x="3366285" y="2414483"/>
              <a:chExt cx="3849013" cy="95671"/>
            </a:xfrm>
          </p:grpSpPr>
          <p:sp>
            <p:nvSpPr>
              <p:cNvPr id="30" name="Oval 29">
                <a:extLst>
                  <a:ext uri="{FF2B5EF4-FFF2-40B4-BE49-F238E27FC236}">
                    <a16:creationId xmlns:a16="http://schemas.microsoft.com/office/drawing/2014/main" id="{836FDAAF-A055-A945-853E-A0E84693A6BD}"/>
                  </a:ext>
                </a:extLst>
              </p:cNvPr>
              <p:cNvSpPr/>
              <p:nvPr/>
            </p:nvSpPr>
            <p:spPr>
              <a:xfrm>
                <a:off x="3366285" y="2433363"/>
                <a:ext cx="73152" cy="7679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338305E-E680-1F43-9E23-7DE3146CF260}"/>
                  </a:ext>
                </a:extLst>
              </p:cNvPr>
              <p:cNvSpPr/>
              <p:nvPr/>
            </p:nvSpPr>
            <p:spPr>
              <a:xfrm flipV="1">
                <a:off x="7142146" y="2414483"/>
                <a:ext cx="73152" cy="73152"/>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84712934-073F-4747-A27F-1E2634CF0368}"/>
                </a:ext>
              </a:extLst>
            </p:cNvPr>
            <p:cNvSpPr txBox="1"/>
            <p:nvPr/>
          </p:nvSpPr>
          <p:spPr>
            <a:xfrm>
              <a:off x="-38483" y="880923"/>
              <a:ext cx="678677" cy="400110"/>
            </a:xfrm>
            <a:prstGeom prst="rect">
              <a:avLst/>
            </a:prstGeom>
            <a:noFill/>
          </p:spPr>
          <p:txBody>
            <a:bodyPr wrap="square" rtlCol="0">
              <a:spAutoFit/>
            </a:bodyPr>
            <a:lstStyle/>
            <a:p>
              <a:r>
                <a:rPr lang="en-US" sz="2000" b="1" dirty="0"/>
                <a:t>A</a:t>
              </a:r>
            </a:p>
          </p:txBody>
        </p:sp>
        <p:sp>
          <p:nvSpPr>
            <p:cNvPr id="29" name="TextBox 28">
              <a:extLst>
                <a:ext uri="{FF2B5EF4-FFF2-40B4-BE49-F238E27FC236}">
                  <a16:creationId xmlns:a16="http://schemas.microsoft.com/office/drawing/2014/main" id="{84146E2E-E27A-2342-AD96-30E3D4487CC6}"/>
                </a:ext>
              </a:extLst>
            </p:cNvPr>
            <p:cNvSpPr txBox="1"/>
            <p:nvPr/>
          </p:nvSpPr>
          <p:spPr>
            <a:xfrm>
              <a:off x="-41334" y="3089744"/>
              <a:ext cx="760832" cy="400110"/>
            </a:xfrm>
            <a:prstGeom prst="rect">
              <a:avLst/>
            </a:prstGeom>
            <a:noFill/>
          </p:spPr>
          <p:txBody>
            <a:bodyPr wrap="square" rtlCol="0">
              <a:spAutoFit/>
            </a:bodyPr>
            <a:lstStyle/>
            <a:p>
              <a:r>
                <a:rPr lang="en-US" sz="2000" b="1" dirty="0"/>
                <a:t>B</a:t>
              </a:r>
            </a:p>
          </p:txBody>
        </p:sp>
      </p:grpSp>
      <p:sp>
        <p:nvSpPr>
          <p:cNvPr id="96" name="TextBox 95">
            <a:extLst>
              <a:ext uri="{FF2B5EF4-FFF2-40B4-BE49-F238E27FC236}">
                <a16:creationId xmlns:a16="http://schemas.microsoft.com/office/drawing/2014/main" id="{9286EDED-E62C-2A4B-BE5E-8EB9AF00C85A}"/>
              </a:ext>
            </a:extLst>
          </p:cNvPr>
          <p:cNvSpPr txBox="1"/>
          <p:nvPr/>
        </p:nvSpPr>
        <p:spPr>
          <a:xfrm>
            <a:off x="4969696" y="2560709"/>
            <a:ext cx="613121" cy="369332"/>
          </a:xfrm>
          <a:prstGeom prst="rect">
            <a:avLst/>
          </a:prstGeom>
          <a:noFill/>
        </p:spPr>
        <p:txBody>
          <a:bodyPr wrap="square" rtlCol="0">
            <a:spAutoFit/>
          </a:bodyPr>
          <a:lstStyle/>
          <a:p>
            <a:r>
              <a:rPr lang="en-US" b="1" dirty="0">
                <a:latin typeface="Calibri" panose="020F0502020204030204" pitchFamily="34" charset="0"/>
                <a:ea typeface="Times New Roman" charset="0"/>
                <a:cs typeface="Calibri" panose="020F0502020204030204" pitchFamily="34" charset="0"/>
              </a:rPr>
              <a:t>DI</a:t>
            </a:r>
          </a:p>
        </p:txBody>
      </p:sp>
      <p:sp>
        <p:nvSpPr>
          <p:cNvPr id="97" name="TextBox 96">
            <a:extLst>
              <a:ext uri="{FF2B5EF4-FFF2-40B4-BE49-F238E27FC236}">
                <a16:creationId xmlns:a16="http://schemas.microsoft.com/office/drawing/2014/main" id="{40B791DA-2FB2-4547-AAC1-02EB00FB45E4}"/>
              </a:ext>
            </a:extLst>
          </p:cNvPr>
          <p:cNvSpPr txBox="1"/>
          <p:nvPr/>
        </p:nvSpPr>
        <p:spPr>
          <a:xfrm>
            <a:off x="8039279" y="2562971"/>
            <a:ext cx="1338638" cy="372227"/>
          </a:xfrm>
          <a:prstGeom prst="rect">
            <a:avLst/>
          </a:prstGeom>
          <a:noFill/>
        </p:spPr>
        <p:txBody>
          <a:bodyPr wrap="square" rtlCol="0">
            <a:spAutoFit/>
          </a:bodyPr>
          <a:lstStyle/>
          <a:p>
            <a:r>
              <a:rPr lang="en-US" b="1" dirty="0">
                <a:latin typeface="Calibri" panose="020F0502020204030204" pitchFamily="34" charset="0"/>
                <a:ea typeface="Times New Roman" charset="0"/>
                <a:cs typeface="Calibri" panose="020F0502020204030204" pitchFamily="34" charset="0"/>
              </a:rPr>
              <a:t>DIII</a:t>
            </a:r>
          </a:p>
        </p:txBody>
      </p:sp>
      <p:cxnSp>
        <p:nvCxnSpPr>
          <p:cNvPr id="98" name="Straight Connector 97">
            <a:extLst>
              <a:ext uri="{FF2B5EF4-FFF2-40B4-BE49-F238E27FC236}">
                <a16:creationId xmlns:a16="http://schemas.microsoft.com/office/drawing/2014/main" id="{768FE78D-5790-3144-8EEF-CC3DFCDCC9F6}"/>
              </a:ext>
            </a:extLst>
          </p:cNvPr>
          <p:cNvCxnSpPr>
            <a:cxnSpLocks/>
          </p:cNvCxnSpPr>
          <p:nvPr/>
        </p:nvCxnSpPr>
        <p:spPr>
          <a:xfrm>
            <a:off x="1544876" y="2875389"/>
            <a:ext cx="8957031" cy="0"/>
          </a:xfrm>
          <a:prstGeom prst="line">
            <a:avLst/>
          </a:prstGeom>
          <a:ln w="19050"/>
          <a:effectLst>
            <a:outerShdw dist="20000" rotWithShape="0">
              <a:srgbClr val="000000"/>
            </a:outerShdw>
          </a:effectLst>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E70E50CE-0B9D-2245-A137-290555CBF16C}"/>
              </a:ext>
            </a:extLst>
          </p:cNvPr>
          <p:cNvCxnSpPr/>
          <p:nvPr/>
        </p:nvCxnSpPr>
        <p:spPr>
          <a:xfrm>
            <a:off x="1540786" y="4656031"/>
            <a:ext cx="8961120" cy="0"/>
          </a:xfrm>
          <a:prstGeom prst="line">
            <a:avLst/>
          </a:prstGeom>
          <a:ln w="19050"/>
          <a:effectLst>
            <a:outerShdw dist="20000" rotWithShape="0">
              <a:srgbClr val="000000"/>
            </a:outerShdw>
          </a:effectLst>
        </p:spPr>
        <p:style>
          <a:lnRef idx="2">
            <a:schemeClr val="dk1"/>
          </a:lnRef>
          <a:fillRef idx="0">
            <a:schemeClr val="dk1"/>
          </a:fillRef>
          <a:effectRef idx="1">
            <a:schemeClr val="dk1"/>
          </a:effectRef>
          <a:fontRef idx="minor">
            <a:schemeClr val="tx1"/>
          </a:fontRef>
        </p:style>
      </p:cxnSp>
      <p:sp>
        <p:nvSpPr>
          <p:cNvPr id="100" name="TextBox 99">
            <a:extLst>
              <a:ext uri="{FF2B5EF4-FFF2-40B4-BE49-F238E27FC236}">
                <a16:creationId xmlns:a16="http://schemas.microsoft.com/office/drawing/2014/main" id="{A0F84164-E42B-E94B-A5D2-7E632A532C83}"/>
              </a:ext>
            </a:extLst>
          </p:cNvPr>
          <p:cNvSpPr txBox="1"/>
          <p:nvPr/>
        </p:nvSpPr>
        <p:spPr>
          <a:xfrm>
            <a:off x="6116809" y="4346423"/>
            <a:ext cx="1439446" cy="369332"/>
          </a:xfrm>
          <a:prstGeom prst="rect">
            <a:avLst/>
          </a:prstGeom>
          <a:noFill/>
        </p:spPr>
        <p:txBody>
          <a:bodyPr wrap="square" rtlCol="0">
            <a:spAutoFit/>
          </a:bodyPr>
          <a:lstStyle/>
          <a:p>
            <a:r>
              <a:rPr lang="en-US" b="1" dirty="0">
                <a:latin typeface="Calibri" charset="0"/>
                <a:ea typeface="Calibri" charset="0"/>
                <a:cs typeface="Calibri" charset="0"/>
              </a:rPr>
              <a:t>C-terminus</a:t>
            </a:r>
          </a:p>
        </p:txBody>
      </p:sp>
      <p:sp>
        <p:nvSpPr>
          <p:cNvPr id="101" name="TextBox 100">
            <a:extLst>
              <a:ext uri="{FF2B5EF4-FFF2-40B4-BE49-F238E27FC236}">
                <a16:creationId xmlns:a16="http://schemas.microsoft.com/office/drawing/2014/main" id="{C8310EDE-A324-D645-8602-6CFCF3BF5040}"/>
              </a:ext>
            </a:extLst>
          </p:cNvPr>
          <p:cNvSpPr txBox="1"/>
          <p:nvPr/>
        </p:nvSpPr>
        <p:spPr>
          <a:xfrm>
            <a:off x="1617614" y="4303752"/>
            <a:ext cx="760832" cy="400110"/>
          </a:xfrm>
          <a:prstGeom prst="rect">
            <a:avLst/>
          </a:prstGeom>
          <a:noFill/>
        </p:spPr>
        <p:txBody>
          <a:bodyPr wrap="square" rtlCol="0">
            <a:spAutoFit/>
          </a:bodyPr>
          <a:lstStyle/>
          <a:p>
            <a:r>
              <a:rPr lang="en-US" sz="2000" b="1" dirty="0"/>
              <a:t>C</a:t>
            </a:r>
          </a:p>
        </p:txBody>
      </p:sp>
      <p:sp>
        <p:nvSpPr>
          <p:cNvPr id="102" name="Diamond 101">
            <a:extLst>
              <a:ext uri="{FF2B5EF4-FFF2-40B4-BE49-F238E27FC236}">
                <a16:creationId xmlns:a16="http://schemas.microsoft.com/office/drawing/2014/main" id="{DA9017E9-BCE6-264F-A0DD-DCEA9F619901}"/>
              </a:ext>
            </a:extLst>
          </p:cNvPr>
          <p:cNvSpPr/>
          <p:nvPr/>
        </p:nvSpPr>
        <p:spPr>
          <a:xfrm>
            <a:off x="9672109" y="2174958"/>
            <a:ext cx="191747" cy="186341"/>
          </a:xfrm>
          <a:prstGeom prst="diamond">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5066E6-E910-5A41-96BC-35043D2DA193}"/>
              </a:ext>
            </a:extLst>
          </p:cNvPr>
          <p:cNvSpPr txBox="1"/>
          <p:nvPr/>
        </p:nvSpPr>
        <p:spPr>
          <a:xfrm>
            <a:off x="1575333" y="2926931"/>
            <a:ext cx="2239555" cy="138499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Grasshopper mouse</a:t>
            </a:r>
          </a:p>
          <a:p>
            <a:r>
              <a:rPr lang="en-US" sz="1400" b="1" dirty="0">
                <a:latin typeface="Courier New" panose="02070309020205020404" pitchFamily="49" charset="0"/>
                <a:cs typeface="Courier New" panose="02070309020205020404" pitchFamily="49" charset="0"/>
              </a:rPr>
              <a:t>Deer mouse</a:t>
            </a:r>
          </a:p>
          <a:p>
            <a:r>
              <a:rPr lang="en-US" sz="1400" b="1" dirty="0">
                <a:latin typeface="Courier New" panose="02070309020205020404" pitchFamily="49" charset="0"/>
                <a:cs typeface="Courier New" panose="02070309020205020404" pitchFamily="49" charset="0"/>
              </a:rPr>
              <a:t>Chinese hamster</a:t>
            </a:r>
          </a:p>
          <a:p>
            <a:r>
              <a:rPr lang="en-US" sz="1400" b="1" dirty="0">
                <a:latin typeface="Courier New" panose="02070309020205020404" pitchFamily="49" charset="0"/>
                <a:cs typeface="Courier New" panose="02070309020205020404" pitchFamily="49" charset="0"/>
              </a:rPr>
              <a:t>House mouse</a:t>
            </a:r>
          </a:p>
          <a:p>
            <a:r>
              <a:rPr lang="en-US" sz="1400" b="1" dirty="0">
                <a:latin typeface="Courier New" panose="02070309020205020404" pitchFamily="49" charset="0"/>
                <a:cs typeface="Courier New" panose="02070309020205020404" pitchFamily="49" charset="0"/>
              </a:rPr>
              <a:t>Rat</a:t>
            </a:r>
          </a:p>
          <a:p>
            <a:r>
              <a:rPr lang="en-US" sz="1400" b="1" dirty="0">
                <a:latin typeface="Courier New" panose="02070309020205020404" pitchFamily="49" charset="0"/>
                <a:cs typeface="Courier New" panose="02070309020205020404" pitchFamily="49" charset="0"/>
              </a:rPr>
              <a:t>Human</a:t>
            </a:r>
          </a:p>
        </p:txBody>
      </p:sp>
      <p:sp>
        <p:nvSpPr>
          <p:cNvPr id="105" name="TextBox 104">
            <a:extLst>
              <a:ext uri="{FF2B5EF4-FFF2-40B4-BE49-F238E27FC236}">
                <a16:creationId xmlns:a16="http://schemas.microsoft.com/office/drawing/2014/main" id="{E7D820AA-807D-0644-98DC-EC7D02A515B8}"/>
              </a:ext>
            </a:extLst>
          </p:cNvPr>
          <p:cNvSpPr txBox="1"/>
          <p:nvPr/>
        </p:nvSpPr>
        <p:spPr>
          <a:xfrm>
            <a:off x="1581765" y="4680264"/>
            <a:ext cx="2239555" cy="1292662"/>
          </a:xfrm>
          <a:prstGeom prst="rect">
            <a:avLst/>
          </a:prstGeom>
          <a:noFill/>
        </p:spPr>
        <p:txBody>
          <a:bodyPr wrap="square" rtlCol="0">
            <a:spAutoFit/>
          </a:bodyPr>
          <a:lstStyle/>
          <a:p>
            <a:r>
              <a:rPr lang="en-US" sz="1300" b="1" dirty="0">
                <a:latin typeface="Courier New" panose="02070309020205020404" pitchFamily="49" charset="0"/>
                <a:cs typeface="Courier New" panose="02070309020205020404" pitchFamily="49" charset="0"/>
              </a:rPr>
              <a:t>Grasshopper mouse</a:t>
            </a:r>
          </a:p>
          <a:p>
            <a:r>
              <a:rPr lang="en-US" sz="1300" b="1" dirty="0">
                <a:latin typeface="Courier New" panose="02070309020205020404" pitchFamily="49" charset="0"/>
                <a:cs typeface="Courier New" panose="02070309020205020404" pitchFamily="49" charset="0"/>
              </a:rPr>
              <a:t>Deer mouse</a:t>
            </a:r>
          </a:p>
          <a:p>
            <a:r>
              <a:rPr lang="en-US" sz="1300" b="1" dirty="0">
                <a:latin typeface="Courier New" panose="02070309020205020404" pitchFamily="49" charset="0"/>
                <a:cs typeface="Courier New" panose="02070309020205020404" pitchFamily="49" charset="0"/>
              </a:rPr>
              <a:t>Chinese hamster</a:t>
            </a:r>
          </a:p>
          <a:p>
            <a:r>
              <a:rPr lang="en-US" sz="1300" b="1" dirty="0">
                <a:latin typeface="Courier New" panose="02070309020205020404" pitchFamily="49" charset="0"/>
                <a:cs typeface="Courier New" panose="02070309020205020404" pitchFamily="49" charset="0"/>
              </a:rPr>
              <a:t>House mouse</a:t>
            </a:r>
          </a:p>
          <a:p>
            <a:r>
              <a:rPr lang="en-US" sz="1300" b="1" dirty="0">
                <a:latin typeface="Courier New" panose="02070309020205020404" pitchFamily="49" charset="0"/>
                <a:cs typeface="Courier New" panose="02070309020205020404" pitchFamily="49" charset="0"/>
              </a:rPr>
              <a:t>Rat</a:t>
            </a:r>
          </a:p>
          <a:p>
            <a:r>
              <a:rPr lang="en-US" sz="1300" b="1" dirty="0">
                <a:latin typeface="Courier New" panose="02070309020205020404" pitchFamily="49" charset="0"/>
                <a:cs typeface="Courier New" panose="02070309020205020404" pitchFamily="49" charset="0"/>
              </a:rPr>
              <a:t>Human</a:t>
            </a:r>
          </a:p>
        </p:txBody>
      </p:sp>
      <p:sp>
        <p:nvSpPr>
          <p:cNvPr id="3" name="Oval 2">
            <a:extLst>
              <a:ext uri="{FF2B5EF4-FFF2-40B4-BE49-F238E27FC236}">
                <a16:creationId xmlns:a16="http://schemas.microsoft.com/office/drawing/2014/main" id="{2AC5BE10-04A8-FB41-8A7C-AD2C641E4301}"/>
              </a:ext>
            </a:extLst>
          </p:cNvPr>
          <p:cNvSpPr/>
          <p:nvPr/>
        </p:nvSpPr>
        <p:spPr>
          <a:xfrm>
            <a:off x="4530939" y="822900"/>
            <a:ext cx="130775" cy="129183"/>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a:extLst>
              <a:ext uri="{FF2B5EF4-FFF2-40B4-BE49-F238E27FC236}">
                <a16:creationId xmlns:a16="http://schemas.microsoft.com/office/drawing/2014/main" id="{7F6EE22D-DABA-3C40-A624-51802F1149AE}"/>
              </a:ext>
            </a:extLst>
          </p:cNvPr>
          <p:cNvSpPr/>
          <p:nvPr/>
        </p:nvSpPr>
        <p:spPr>
          <a:xfrm>
            <a:off x="7627662" y="845354"/>
            <a:ext cx="130775" cy="129183"/>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37802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201</Words>
  <Application>Microsoft Macintosh PowerPoint</Application>
  <PresentationFormat>Widescreen</PresentationFormat>
  <Paragraphs>72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Times New Roman</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2022-01-23T20:09:47Z</dcterms:created>
  <dcterms:modified xsi:type="dcterms:W3CDTF">2022-01-23T20:18:42Z</dcterms:modified>
</cp:coreProperties>
</file>