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1" r:id="rId2"/>
    <p:sldId id="310" r:id="rId3"/>
    <p:sldId id="312" r:id="rId4"/>
    <p:sldId id="313" r:id="rId5"/>
    <p:sldId id="314" r:id="rId6"/>
    <p:sldId id="332" r:id="rId7"/>
    <p:sldId id="318" r:id="rId8"/>
    <p:sldId id="331" r:id="rId9"/>
    <p:sldId id="333" r:id="rId10"/>
    <p:sldId id="315" r:id="rId11"/>
    <p:sldId id="328" r:id="rId12"/>
    <p:sldId id="330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20" r:id="rId23"/>
    <p:sldId id="321" r:id="rId24"/>
    <p:sldId id="325" r:id="rId25"/>
    <p:sldId id="326" r:id="rId26"/>
    <p:sldId id="322" r:id="rId27"/>
    <p:sldId id="323" r:id="rId28"/>
    <p:sldId id="273" r:id="rId29"/>
    <p:sldId id="275" r:id="rId30"/>
    <p:sldId id="346" r:id="rId31"/>
    <p:sldId id="348" r:id="rId32"/>
    <p:sldId id="334" r:id="rId33"/>
    <p:sldId id="349" r:id="rId34"/>
    <p:sldId id="278" r:id="rId35"/>
    <p:sldId id="279" r:id="rId36"/>
    <p:sldId id="350" r:id="rId37"/>
    <p:sldId id="351" r:id="rId38"/>
    <p:sldId id="352" r:id="rId39"/>
    <p:sldId id="353" r:id="rId40"/>
    <p:sldId id="354" r:id="rId41"/>
    <p:sldId id="355" r:id="rId42"/>
    <p:sldId id="356" r:id="rId43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B2F3FC"/>
    <a:srgbClr val="FFFFCC"/>
    <a:srgbClr val="FF0000"/>
    <a:srgbClr val="C5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7849" autoAdjust="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1/19/2025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3088" y="688975"/>
            <a:ext cx="5499100" cy="3438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D1C9B-69BB-40ED-88E4-C0F9C29B81B8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dirty="0"/>
              <a:t>DC Meeting</a:t>
            </a:r>
          </a:p>
        </p:txBody>
      </p:sp>
      <p:sp>
        <p:nvSpPr>
          <p:cNvPr id="3994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143FB-66E5-4E47-8069-3C3B0CBB9B7D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9" r:id="rId9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27856" y="1028700"/>
            <a:ext cx="788828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/>
            <a:r>
              <a:rPr lang="en-US" sz="2400" b="1" dirty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CSE3004 –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and Analysis of Algorithms</a:t>
            </a:r>
            <a:endParaRPr lang="en-US" sz="2800" dirty="0"/>
          </a:p>
          <a:p>
            <a:pPr hangingPunct="0"/>
            <a:endParaRPr lang="en-US" sz="2400" b="1" dirty="0">
              <a:solidFill>
                <a:srgbClr val="003399"/>
              </a:solidFill>
              <a:ea typeface="Arial Unicode MS" pitchFamily="34" charset="-128"/>
              <a:cs typeface="Arial Unicode MS" pitchFamily="34" charset="-128"/>
            </a:endParaRPr>
          </a:p>
          <a:p>
            <a:pPr lvl="2" hangingPunct="0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Notion of an Algorithm </a:t>
            </a:r>
          </a:p>
          <a:p>
            <a:pPr lvl="2" hangingPunct="0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Fundamentals of Algorithmic Problem Solving </a:t>
            </a:r>
          </a:p>
          <a:p>
            <a:pPr lvl="2" hangingPunct="0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Important Problem Types </a:t>
            </a:r>
          </a:p>
          <a:p>
            <a:pPr lvl="2" hangingPunct="0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Fundamentals of the Analysis of Algorithm Efficiency</a:t>
            </a:r>
          </a:p>
          <a:p>
            <a:pPr lvl="2" hangingPunct="0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Analysis Framework</a:t>
            </a:r>
          </a:p>
          <a:p>
            <a:pPr lvl="2" hangingPunct="0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Asymptotic Notations and its properties </a:t>
            </a:r>
          </a:p>
          <a:p>
            <a:pPr lvl="2" hangingPunct="0"/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Mathematical analysis for Recursive and Non-recursive algorithms.</a:t>
            </a:r>
            <a:endParaRPr lang="en-US" sz="2400" b="1" dirty="0"/>
          </a:p>
          <a:p>
            <a:r>
              <a:rPr lang="en-US" sz="2400" b="1" dirty="0"/>
              <a:t>	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43815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Algorithm analysis is an important part of computational complexity theory, which provides theoretical estimation for the required resources of an algorithm to solve a specific computational problem.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Analysis of algorithms is the determination of the amount of time and space resources required to execute it.</a:t>
            </a:r>
          </a:p>
          <a:p>
            <a:pPr marL="914400" lvl="1" indent="-457200" eaLnBrk="1" hangingPunct="1">
              <a:buFont typeface="Wingdings" pitchFamily="2" charset="2"/>
              <a:buChar char="Ø"/>
            </a:pPr>
            <a:r>
              <a:rPr lang="en-US" dirty="0">
                <a:solidFill>
                  <a:srgbClr val="DD0111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how much space is needed? </a:t>
            </a:r>
          </a:p>
          <a:p>
            <a:pPr marL="914400" lvl="1" indent="-457200" eaLnBrk="1" hangingPunct="1">
              <a:buFont typeface="Wingdings" pitchFamily="2" charset="2"/>
              <a:buChar char="Ø"/>
            </a:pPr>
            <a:r>
              <a:rPr lang="en-US" dirty="0">
                <a:solidFill>
                  <a:srgbClr val="DD011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how fast the algorithm runs?</a:t>
            </a: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FACT: running time grows with the size of the input</a:t>
            </a:r>
          </a:p>
          <a:p>
            <a:pPr marL="533400" indent="-533400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Input size (number of elements in the input)</a:t>
            </a:r>
          </a:p>
          <a:p>
            <a:pPr marL="914400" lvl="1" indent="-457200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Size of an array, polynomial degree, # of elements in a matrix, vertices and edges in a graph</a:t>
            </a:r>
          </a:p>
          <a:p>
            <a:pPr marL="533400" indent="-533400" eaLnBrk="1" hangingPunct="1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Times New Roman" pitchFamily="18" charset="0"/>
                <a:cs typeface="Times New Roman" pitchFamily="18" charset="0"/>
              </a:rPr>
              <a:t>Def: 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Running time = the number of primitive operations (steps) executed in terms of input size before termination </a:t>
            </a:r>
          </a:p>
          <a:p>
            <a:pPr marL="533400" indent="-533400" eaLnBrk="1" hangingPunct="1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Analysis of Algorithms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predict the behavior of an algorithm without implementing it on a specific computer.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is much more convenient to have simple measures for the efficiency of an algorithm than to implement the algorithm and test the efficiency every time a certain parameter in the underlying computer system changes.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is impossible to predict the exact behavior of an algorithm. There are too many influencing factors.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analysis is thus only an approximation; it is not perfect.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More importantly, by analyzing different algorithms, we can compare them to determine the best one for our purpose.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Space Complexity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796639"/>
            <a:ext cx="8382000" cy="4308762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of an Algorithm can be measured by the following metrics.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</a:p>
          <a:p>
            <a:pPr lvl="1" algn="just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  <a:p>
            <a:pPr lvl="1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time required for an algorithm to complete its execution is</a:t>
            </a:r>
          </a:p>
          <a:p>
            <a:pPr lvl="1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time complexity. An algorithm is said to be efficient if it takes the </a:t>
            </a:r>
          </a:p>
          <a:p>
            <a:pPr lvl="1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(reasonable) amount of time to complete its execution. </a:t>
            </a:r>
          </a:p>
          <a:p>
            <a:pPr lvl="1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</a:p>
          <a:p>
            <a:pPr lvl="1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space occupied by an algorithm is known as Space </a:t>
            </a:r>
          </a:p>
          <a:p>
            <a:pPr lvl="1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Complexity. An algorithm is said to be efficient if it occupies less space and </a:t>
            </a:r>
          </a:p>
          <a:p>
            <a:pPr lvl="1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the minimum amount of time to complete its execution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E6C-F571-DF83-2D29-A8D2B2D4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19" y="185468"/>
            <a:ext cx="8548163" cy="755385"/>
          </a:xfrm>
        </p:spPr>
        <p:txBody>
          <a:bodyPr/>
          <a:lstStyle/>
          <a:p>
            <a:r>
              <a:rPr lang="en-US" dirty="0"/>
              <a:t>Asymptotic Notations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EA7B9-768A-14D3-2316-77C9C36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E8BE6-B4B3-40AB-8F0E-EB0DA90F67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518" y="792433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notations are used to indicate the running time of an algorithm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shorthand way to represent the time complexity</a:t>
            </a:r>
          </a:p>
          <a:p>
            <a:pPr eaLnBrk="1" hangingPunct="1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2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 (Big – Oh)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f(n)=</a:t>
            </a:r>
            <a:r>
              <a:rPr lang="th-TH" sz="2200" dirty="0">
                <a:latin typeface="Times New Roman" panose="02020603050405020304" pitchFamily="18" charset="0"/>
              </a:rPr>
              <a:t>O(g(n)), Big-Oh of g of n, the Upper Bound;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2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itchFamily="18" charset="0"/>
              </a:rPr>
              <a:t>(Big – Omega)</a:t>
            </a:r>
            <a:endParaRPr lang="en-US" altLang="en-US" sz="22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f(n)=</a:t>
            </a:r>
            <a:r>
              <a:rPr lang="th-TH" sz="2200" dirty="0">
                <a:latin typeface="Times New Roman" panose="02020603050405020304" pitchFamily="18" charset="0"/>
              </a:rPr>
              <a:t>W(g(n)), Omega of g of n, the Lower Bound.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th-TH" sz="22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2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itchFamily="18" charset="0"/>
              </a:rPr>
              <a:t>(Big – Theta)</a:t>
            </a:r>
            <a:endParaRPr lang="th-TH" sz="22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f(n)=</a:t>
            </a:r>
            <a:r>
              <a:rPr lang="th-TH" sz="2200" dirty="0">
                <a:latin typeface="Times New Roman" panose="02020603050405020304" pitchFamily="18" charset="0"/>
              </a:rPr>
              <a:t>Q(g(n)), Theta of g of n,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th-TH" sz="2200" dirty="0">
                <a:latin typeface="Times New Roman" panose="02020603050405020304" pitchFamily="18" charset="0"/>
              </a:rPr>
              <a:t>Bound;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dirty="0"/>
          </a:p>
          <a:p>
            <a:pPr lvl="1" eaLnBrk="1" hangingPunct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8435181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z="18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(Big – Oh)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pic>
        <p:nvPicPr>
          <p:cNvPr id="7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76300"/>
            <a:ext cx="8001000" cy="98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66900"/>
            <a:ext cx="3241675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419600" y="2400300"/>
            <a:ext cx="3810000" cy="1295400"/>
          </a:xfrm>
          <a:prstGeom prst="rect">
            <a:avLst/>
          </a:prstGeom>
          <a:solidFill>
            <a:srgbClr val="EBDDC3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Using Big “oh” notation we can denote longest amount of time taken by the algorithm to complete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3400" y="1104900"/>
            <a:ext cx="39624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  f(n)  = 3n + 2 ,    g(n)  = 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say f(n)  = O (g(n))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 f(n) &lt;= C. g(n)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C&gt;0 and n&gt;n0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3n+2  &lt;= 4n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C=4 and  n&gt;=2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1104900"/>
            <a:ext cx="38862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f(n) = 2n+2   and g(n) =n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say f(n)  = O (g(n))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 f(n) &lt;= C. g(n)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C&gt;0 and n&gt;n0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2n + 2 &lt;= n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where n&gt;=2 and C=2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CC0000"/>
                </a:solidFill>
                <a:latin typeface="Symbol" panose="05050102010706020507" pitchFamily="18" charset="2"/>
              </a:rPr>
              <a:t>W </a:t>
            </a:r>
            <a:r>
              <a:rPr lang="en-US" alt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(Big – Omega)</a:t>
            </a:r>
            <a:endParaRPr lang="en-US" altLang="en-US" dirty="0">
              <a:solidFill>
                <a:srgbClr val="CC0000"/>
              </a:solidFill>
              <a:latin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52500"/>
            <a:ext cx="79248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19300"/>
            <a:ext cx="3219450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19600" y="2400300"/>
            <a:ext cx="3810000" cy="1295400"/>
          </a:xfrm>
          <a:prstGeom prst="rect">
            <a:avLst/>
          </a:prstGeom>
          <a:solidFill>
            <a:srgbClr val="EBDDC3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Using Big “Omega” notation we can denote </a:t>
            </a:r>
            <a:r>
              <a:rPr lang="en-US" kern="0" dirty="0">
                <a:solidFill>
                  <a:sysClr val="windowText" lastClr="000000"/>
                </a:solidFill>
                <a:latin typeface="Tw Cen MT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malest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amount of time taken by the algorithm to complete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Let   f(n)  = 3n + 2 ,    g(n)  = 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can say f(n)  = </a:t>
            </a:r>
            <a:r>
              <a:rPr lang="en-US" altLang="en-US" dirty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r>
              <a:rPr lang="en-US" dirty="0"/>
              <a:t> (g(n))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  f(n) &gt;= C. g(n)  where C&gt;0 and n&gt;n0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3n+2 &gt;= n    where  C= 1 and n0&gt;=1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rgbClr val="CC0000"/>
                </a:solidFill>
                <a:latin typeface="Symbol" panose="05050102010706020507" pitchFamily="18" charset="2"/>
              </a:rPr>
              <a:t>Q </a:t>
            </a:r>
            <a:r>
              <a:rPr lang="en-US" alt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(Big – Theta)</a:t>
            </a:r>
            <a:br>
              <a:rPr lang="th-TH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00100"/>
            <a:ext cx="7762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43100"/>
            <a:ext cx="3168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419600" y="2400300"/>
            <a:ext cx="3810000" cy="1295400"/>
          </a:xfrm>
          <a:prstGeom prst="rect">
            <a:avLst/>
          </a:prstGeom>
          <a:solidFill>
            <a:srgbClr val="EBDDC3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Using Big “Theta” notation we can represent running time between upper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bound and lower bound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  f(n) = 2n+8      g(n) = n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if   2n+8 &gt;= 5n   where C1= 5 and n&gt;=2</a:t>
            </a:r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r>
              <a:rPr lang="en-US" dirty="0"/>
              <a:t>          2n+8 &lt;=7n    where C2= 7 and n&gt;=2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Hence, C1 =5, C2= 7 and n&gt;=2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The Theta notation is more precise than both big oh and omega notation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Algorithm is a set of instructions to be followed to solve a problem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There can be more than one solution (more than one algorithm) to solve a given problem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An algorithm can be implemented using different programming languages on different platforms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“Oh”  and Little “Omega”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04900"/>
            <a:ext cx="81438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57500"/>
            <a:ext cx="80581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3n+2=O(n)	/* 3n+2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4n for n2 */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3n+3=O(n)	/* 3n+34n for n3 */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10n</a:t>
            </a:r>
            <a:r>
              <a:rPr lang="en-US" altLang="zh-TW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+4n+2=O(n</a:t>
            </a:r>
            <a:r>
              <a:rPr lang="en-US" altLang="zh-TW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/* 10n</a:t>
            </a:r>
            <a:r>
              <a:rPr lang="en-US" altLang="zh-TW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+4n+211n</a:t>
            </a:r>
            <a:r>
              <a:rPr lang="en-US" altLang="zh-TW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for n5 */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3n+2=Omega(n)	/* 3n+2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&gt;=3n for n1 */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10n</a:t>
            </a:r>
            <a:r>
              <a:rPr lang="en-US" altLang="zh-TW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+4n+2=Omega(n</a:t>
            </a:r>
            <a:r>
              <a:rPr lang="en-US" altLang="zh-TW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/* 10n</a:t>
            </a:r>
            <a:r>
              <a:rPr lang="en-US" altLang="zh-TW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+4n+2&gt;=n</a:t>
            </a:r>
            <a:r>
              <a:rPr lang="en-US" altLang="zh-TW" sz="20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for n1</a:t>
            </a:r>
          </a:p>
          <a:p>
            <a:pPr lvl="1" eaLnBrk="1" hangingPunct="1"/>
            <a:endParaRPr lang="en-US" sz="2400" dirty="0">
              <a:sym typeface="Symbol" pitchFamily="18" charset="2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Running Time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will use some important functions in the analysis of algorithm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 function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- If input size grows then we get larger running time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 Scanning Array Elements</a:t>
            </a:r>
          </a:p>
          <a:p>
            <a:pPr>
              <a:buAutoNum type="arabicPeriod" startAt="2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Logarithmic function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If the algorithm does not consider all its input rather the problem is divided into smaller parts on each iteration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 Binary Search </a:t>
            </a:r>
          </a:p>
          <a:p>
            <a:pPr>
              <a:buAutoNum type="arabicPeriod" startAt="3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The running time of algorithm depends on the input size 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Sequential Search</a:t>
            </a:r>
          </a:p>
          <a:p>
            <a:pPr>
              <a:buAutoNum type="arabicPeriod" startAt="4"/>
            </a:pP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some instance of input is considered for the list of size 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Sorting the elements using  merge or quick 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13513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Quadratic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 when the algorithm has two nested loops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Scanning matrix elements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6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Cubic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when the algorithm has three nested loops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 Matrix multiplication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Exponential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when the algorithm has very faster rate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growith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Generating all subsets of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38860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5331354"/>
            <a:ext cx="2895600" cy="269875"/>
          </a:xfrm>
          <a:noFill/>
        </p:spPr>
        <p:txBody>
          <a:bodyPr/>
          <a:lstStyle/>
          <a:p>
            <a:pPr algn="ctr"/>
            <a:fld id="{B61F5BC8-4B1D-4350-8C3D-C95D2F653B46}" type="slidenum">
              <a:rPr lang="en-US" smtClean="0">
                <a:latin typeface="Arial" charset="0"/>
              </a:rPr>
              <a:pPr algn="ctr"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Growth of Functions</a:t>
            </a:r>
          </a:p>
        </p:txBody>
      </p:sp>
      <p:pic>
        <p:nvPicPr>
          <p:cNvPr id="30724" name="Picture 9" descr="relative growth rate 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23900"/>
            <a:ext cx="8382000" cy="317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9793516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E6C-F571-DF83-2D29-A8D2B2D4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19" y="185468"/>
            <a:ext cx="8548163" cy="75538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different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EA7B9-768A-14D3-2316-77C9C36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E8BE6-B4B3-40AB-8F0E-EB0DA90F673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6" name="Picture 2" descr="Basics of Time Complexity Analysis [+ notations and Complexity class]">
            <a:extLst>
              <a:ext uri="{FF2B5EF4-FFF2-40B4-BE49-F238E27FC236}">
                <a16:creationId xmlns:a16="http://schemas.microsoft.com/office/drawing/2014/main" id="{75AA8A76-D08A-A939-4748-5FD2BB8C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2" y="1308929"/>
            <a:ext cx="7909089" cy="360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456724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43053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Swap ( a, b)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temp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a;                                            1 unit of time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a b;                                                 1 unit of time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b  temp:                                          1 unit of time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                                              ---------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                                               3 Units of Time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Time Complexity  f(n) =  3 (Constant)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Space Complexity s(n) = 3 (Constant)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26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4556B-9709-AC72-C272-44E0117EA9B5}"/>
              </a:ext>
            </a:extLst>
          </p:cNvPr>
          <p:cNvCxnSpPr/>
          <p:nvPr/>
        </p:nvCxnSpPr>
        <p:spPr>
          <a:xfrm>
            <a:off x="2438400" y="16383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ECB5D1-EDE1-1DC4-CDB5-B2EEA81B231F}"/>
              </a:ext>
            </a:extLst>
          </p:cNvPr>
          <p:cNvCxnSpPr/>
          <p:nvPr/>
        </p:nvCxnSpPr>
        <p:spPr>
          <a:xfrm>
            <a:off x="2514600" y="19431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8B4A98-9329-4036-FF3C-D1F06226C98D}"/>
              </a:ext>
            </a:extLst>
          </p:cNvPr>
          <p:cNvCxnSpPr/>
          <p:nvPr/>
        </p:nvCxnSpPr>
        <p:spPr>
          <a:xfrm>
            <a:off x="2514600" y="23241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43815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Sum ( A, n)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s=0;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for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=1;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&lt;=n;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++)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  s =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s+A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];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return s;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}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Time Complexity  f(n) =  2n + 3   i.e.  O(n)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Space Complexity s(n) = n+3    i.e.  O(n)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58204" cy="522000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2400" dirty="0"/>
              <a:t>Calculating complexity of a simple loop</a:t>
            </a:r>
            <a:br>
              <a:rPr lang="en-US" sz="2400" dirty="0"/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a loop can be determined by running time of statements ins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m=0; //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in constant time -----1unit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executed n times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-----------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(n+1) units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 m=m+1; 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executed in constant time –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units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</a:p>
          <a:p>
            <a:pPr marL="1257300" lvl="3" indent="0">
              <a:buNone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f(n)=1+(n+1)+n =&gt; 2n+2;</a:t>
            </a:r>
            <a:b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O(n)=n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F9D-A6C0-4789-891A-433AFBBE6E3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65392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47" y="4101188"/>
            <a:ext cx="8368637" cy="99417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Complexity will be :</a:t>
            </a:r>
            <a:r>
              <a:rPr lang="pt-BR" dirty="0">
                <a:latin typeface="Consolas" panose="020B0609020204030204" pitchFamily="49" charset="0"/>
              </a:rPr>
              <a:t>n+n*n —&gt;O(n^2)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47" y="549500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 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m=0;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// Executed n times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for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 m=m+1;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outer loop executed n times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for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inner loop executed n times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for(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n;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 m=m+1;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F9D-A6C0-4789-891A-433AFBBE6E3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2111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Clear and Unambiguous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The algorithm should be clear and unambiguous. Each of its steps should be clear in all aspects and must lead to only one meaning.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Well-Defined Inputs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If an algorithm says to take inputs, it should be well-defined inputs. 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Well-Defined Outputs: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algorithm must clearly define what output will be yielded and it should be well-defined as well. 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Finite-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ness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algorithm must be finite, i.e. it should terminate after a finite time.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Feasible: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algorithm must be simple, generic, and practical, such that it can be executed with the available resources. It must not contain some future technology or anything.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Language Independent: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Algorithm designed must be language-independent, i.e. it must be just plain instructions that can be implemented in any language, and yet the output will be the same, as expected.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=1; s =1;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(s &lt;=n)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s+i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(“VIT-AP”);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Complexity is O(√n)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CSE2001 DS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30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(“VIT-AP”)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O(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CSE2001 DS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31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=1; 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&lt;=n;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(“VIT-AP”);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O(√n)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CSE2001 DS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32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"/>
            <a:ext cx="8229600" cy="4914901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&lt;=n;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(j =1; j &lt;=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j++)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(k =1; k&lt;=100; k++)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(VIT-AP);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O(n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CSE2001 DS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33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626B1A"/>
              </a:buClr>
              <a:buSzPct val="95000"/>
              <a:buFont typeface="Wingdings 2" panose="05020102010507070707" pitchFamily="18" charset="2"/>
              <a:buChar char=""/>
              <a:defRPr sz="195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557213" indent="-214313">
              <a:spcBef>
                <a:spcPct val="20000"/>
              </a:spcBef>
              <a:buClr>
                <a:srgbClr val="2A4F1D"/>
              </a:buClr>
              <a:buSzPct val="85000"/>
              <a:buFont typeface="Wingdings 2" panose="05020102010507070707" pitchFamily="18" charset="2"/>
              <a:buChar char=""/>
              <a:defRPr sz="1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857250" indent="-171450">
              <a:spcBef>
                <a:spcPct val="20000"/>
              </a:spcBef>
              <a:buClr>
                <a:srgbClr val="455C19"/>
              </a:buClr>
              <a:buSzPct val="70000"/>
              <a:buFont typeface="Wingdings 2" panose="05020102010507070707" pitchFamily="18" charset="2"/>
              <a:buChar char=""/>
              <a:defRPr sz="1575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200150" indent="-171450">
              <a:spcBef>
                <a:spcPct val="20000"/>
              </a:spcBef>
              <a:buClr>
                <a:srgbClr val="626B1A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543050" indent="-171450">
              <a:spcBef>
                <a:spcPct val="20000"/>
              </a:spcBef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fld id="{2DF00F86-F07C-4D8D-AA6E-466881667528}" type="slidenum">
              <a:rPr kumimoji="1" lang="en-US" altLang="zh-TW" sz="1050">
                <a:latin typeface="Times New Roman" panose="02020603050405020304" pitchFamily="18" charset="0"/>
                <a:cs typeface="新細明體"/>
              </a:rPr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34</a:t>
            </a:fld>
            <a:endParaRPr kumimoji="1" lang="en-US" altLang="zh-TW" sz="1050">
              <a:latin typeface="Times New Roman" panose="02020603050405020304" pitchFamily="18" charset="0"/>
              <a:cs typeface="新細明體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7CD22A8-E900-4C0A-BC39-8F622E930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90" y="863897"/>
            <a:ext cx="8305800" cy="29765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Iterative function to sum a list of numbers </a:t>
            </a:r>
          </a:p>
        </p:txBody>
      </p:sp>
      <p:graphicFrame>
        <p:nvGraphicFramePr>
          <p:cNvPr id="86020" name="Object 3"/>
          <p:cNvGraphicFramePr>
            <a:graphicFrameLocks noChangeAspect="1"/>
          </p:cNvGraphicFramePr>
          <p:nvPr/>
        </p:nvGraphicFramePr>
        <p:xfrm>
          <a:off x="139304" y="1824038"/>
          <a:ext cx="756404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86006" imgH="4257335" progId="Word.Document.8">
                  <p:embed/>
                </p:oleObj>
              </mc:Choice>
              <mc:Fallback>
                <p:oleObj name="Document" r:id="rId2" imgW="7586006" imgH="4257335" progId="Word.Document.8">
                  <p:embed/>
                  <p:pic>
                    <p:nvPicPr>
                      <p:cNvPr id="860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04" y="1824038"/>
                        <a:ext cx="7564040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3108722" y="429816"/>
            <a:ext cx="2141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26B1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2A4F1D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455C19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26B1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新細明體"/>
              </a:rPr>
              <a:t>Tabular Method</a:t>
            </a:r>
          </a:p>
        </p:txBody>
      </p:sp>
      <p:sp>
        <p:nvSpPr>
          <p:cNvPr id="87046" name="Text Box 5"/>
          <p:cNvSpPr txBox="1">
            <a:spLocks noChangeArrowheads="1"/>
          </p:cNvSpPr>
          <p:nvPr/>
        </p:nvSpPr>
        <p:spPr bwMode="auto">
          <a:xfrm>
            <a:off x="3071812" y="1273969"/>
            <a:ext cx="2214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26B1A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2A4F1D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455C19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26B1A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新細明體"/>
              </a:rPr>
              <a:t>steps/execution</a:t>
            </a:r>
          </a:p>
        </p:txBody>
      </p:sp>
    </p:spTree>
    <p:extLst>
      <p:ext uri="{BB962C8B-B14F-4D97-AF65-F5344CB8AC3E}">
        <p14:creationId xmlns:p14="http://schemas.microsoft.com/office/powerpoint/2010/main" val="562737217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626B1A"/>
              </a:buClr>
              <a:buSzPct val="95000"/>
              <a:buFont typeface="Wingdings 2" panose="05020102010507070707" pitchFamily="18" charset="2"/>
              <a:buChar char=""/>
              <a:defRPr sz="195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557213" indent="-214313">
              <a:spcBef>
                <a:spcPct val="20000"/>
              </a:spcBef>
              <a:buClr>
                <a:srgbClr val="2A4F1D"/>
              </a:buClr>
              <a:buSzPct val="85000"/>
              <a:buFont typeface="Wingdings 2" panose="05020102010507070707" pitchFamily="18" charset="2"/>
              <a:buChar char=""/>
              <a:defRPr sz="1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857250" indent="-171450">
              <a:spcBef>
                <a:spcPct val="20000"/>
              </a:spcBef>
              <a:buClr>
                <a:srgbClr val="455C19"/>
              </a:buClr>
              <a:buSzPct val="70000"/>
              <a:buFont typeface="Wingdings 2" panose="05020102010507070707" pitchFamily="18" charset="2"/>
              <a:buChar char=""/>
              <a:defRPr sz="1575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200150" indent="-171450">
              <a:spcBef>
                <a:spcPct val="20000"/>
              </a:spcBef>
              <a:buClr>
                <a:srgbClr val="626B1A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543050" indent="-171450">
              <a:spcBef>
                <a:spcPct val="20000"/>
              </a:spcBef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anose="05020102010507070707" pitchFamily="18" charset="2"/>
              <a:buChar char=""/>
              <a:defRPr sz="15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fld id="{A6C4E2C3-774B-4F61-8598-264919513C38}" type="slidenum">
              <a:rPr kumimoji="1" lang="en-US" altLang="zh-TW" sz="1050">
                <a:latin typeface="Times New Roman" panose="02020603050405020304" pitchFamily="18" charset="0"/>
                <a:cs typeface="新細明體"/>
              </a:rPr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35</a:t>
            </a:fld>
            <a:endParaRPr kumimoji="1" lang="en-US" altLang="zh-TW" sz="1050">
              <a:latin typeface="Times New Roman" panose="02020603050405020304" pitchFamily="18" charset="0"/>
              <a:cs typeface="新細明體"/>
            </a:endParaRPr>
          </a:p>
        </p:txBody>
      </p:sp>
      <p:sp>
        <p:nvSpPr>
          <p:cNvPr id="23555" name="Rectangle 1026">
            <a:extLst>
              <a:ext uri="{FF2B5EF4-FFF2-40B4-BE49-F238E27FC236}">
                <a16:creationId xmlns:a16="http://schemas.microsoft.com/office/drawing/2014/main" id="{97468E09-DF49-4763-8FBE-07DDAF68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1" y="469995"/>
            <a:ext cx="6716726" cy="388961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Recursive Function to sum of a list of numbers</a:t>
            </a:r>
          </a:p>
        </p:txBody>
      </p:sp>
      <p:graphicFrame>
        <p:nvGraphicFramePr>
          <p:cNvPr id="87044" name="Object 1027"/>
          <p:cNvGraphicFramePr>
            <a:graphicFrameLocks noChangeAspect="1"/>
          </p:cNvGraphicFramePr>
          <p:nvPr/>
        </p:nvGraphicFramePr>
        <p:xfrm>
          <a:off x="685551" y="1012031"/>
          <a:ext cx="7308625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2" imgW="8199120" imgH="3602736" progId="Word.Document.8">
                  <p:embed/>
                </p:oleObj>
              </mc:Choice>
              <mc:Fallback>
                <p:oleObj name="文件" r:id="rId2" imgW="8199120" imgH="3602736" progId="Word.Document.8">
                  <p:embed/>
                  <p:pic>
                    <p:nvPicPr>
                      <p:cNvPr id="87044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551" y="1012031"/>
                        <a:ext cx="7308625" cy="363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666888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Time Complexity for Recursive Algorithms using Recursive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CSE2001 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36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00125"/>
            <a:ext cx="8382000" cy="4105275"/>
          </a:xfrm>
        </p:spPr>
        <p:txBody>
          <a:bodyPr/>
          <a:lstStyle/>
          <a:p>
            <a:pPr>
              <a:buNone/>
            </a:pPr>
            <a:r>
              <a:rPr lang="en-US" dirty="0"/>
              <a:t>A (n) ------ T(n)                             </a:t>
            </a:r>
            <a:r>
              <a:rPr lang="en-US" b="1" dirty="0">
                <a:solidFill>
                  <a:srgbClr val="FF0000"/>
                </a:solidFill>
              </a:rPr>
              <a:t>Recursive Tree/Tracing Tree</a:t>
            </a:r>
          </a:p>
          <a:p>
            <a:pPr>
              <a:buNone/>
            </a:pPr>
            <a:r>
              <a:rPr lang="en-US" dirty="0"/>
              <a:t>   { </a:t>
            </a:r>
          </a:p>
          <a:p>
            <a:pPr>
              <a:buNone/>
            </a:pPr>
            <a:r>
              <a:rPr lang="en-US" dirty="0"/>
              <a:t>     if ( n &gt; 0)  --</a:t>
            </a:r>
            <a:r>
              <a:rPr lang="en-US" dirty="0">
                <a:solidFill>
                  <a:srgbClr val="FF0000"/>
                </a:solidFill>
              </a:rPr>
              <a:t>C/1</a:t>
            </a:r>
          </a:p>
          <a:p>
            <a:pPr>
              <a:buNone/>
            </a:pPr>
            <a:r>
              <a:rPr lang="en-US" dirty="0"/>
              <a:t>        {</a:t>
            </a:r>
          </a:p>
          <a:p>
            <a:pPr>
              <a:buNone/>
            </a:pPr>
            <a:r>
              <a:rPr lang="en-US" dirty="0"/>
              <a:t>            print(n); ----1</a:t>
            </a:r>
          </a:p>
          <a:p>
            <a:pPr>
              <a:buNone/>
            </a:pPr>
            <a:r>
              <a:rPr lang="en-US" dirty="0"/>
              <a:t>            A(n-1);   --- T(n-1)</a:t>
            </a:r>
          </a:p>
          <a:p>
            <a:pPr>
              <a:buNone/>
            </a:pPr>
            <a:r>
              <a:rPr lang="en-US" dirty="0"/>
              <a:t>        }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T(n) = 1+T(n-1)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333500"/>
            <a:ext cx="4191000" cy="3429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Suppose n = 3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 (3)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3           A(2)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                2            A1)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                                  1              A(0)</a:t>
            </a:r>
          </a:p>
          <a:p>
            <a:r>
              <a:rPr lang="en-US" dirty="0">
                <a:solidFill>
                  <a:srgbClr val="FF0000"/>
                </a:solidFill>
              </a:rPr>
              <a:t>It prints 3 times and in 3+1 calls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f(n)  = O(n+1) = O (n)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5562600" y="23241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019800" y="28575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6400800" y="28575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5981700" y="2362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400800" y="33909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6781800" y="33909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Time Complexity for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en-US" sz="20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Algorithms using Substitution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4381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3399"/>
                </a:solidFill>
              </a:rPr>
              <a:t>Recurrence Relation</a:t>
            </a:r>
          </a:p>
          <a:p>
            <a:r>
              <a:rPr lang="en-US" dirty="0"/>
              <a:t>T (n)  ={  1                        n=0</a:t>
            </a:r>
          </a:p>
          <a:p>
            <a:pPr>
              <a:buNone/>
            </a:pPr>
            <a:r>
              <a:rPr lang="en-US" dirty="0"/>
              <a:t>                     T(n-1) +1            n&gt;0</a:t>
            </a:r>
          </a:p>
          <a:p>
            <a:pPr>
              <a:buNone/>
            </a:pPr>
            <a:endParaRPr lang="en-US" sz="1050" dirty="0"/>
          </a:p>
          <a:p>
            <a:pPr>
              <a:buNone/>
            </a:pPr>
            <a:r>
              <a:rPr lang="en-US" dirty="0"/>
              <a:t>We can solve the relation with back substitution method</a:t>
            </a:r>
          </a:p>
          <a:p>
            <a:pPr>
              <a:buNone/>
            </a:pPr>
            <a:endParaRPr lang="en-US" sz="200" dirty="0"/>
          </a:p>
          <a:p>
            <a:pPr>
              <a:buNone/>
            </a:pPr>
            <a:r>
              <a:rPr lang="en-US" dirty="0"/>
              <a:t>              T (n) = T (n-1) + 1         if T (n) = T (n-1) + 1  then </a:t>
            </a:r>
            <a:r>
              <a:rPr lang="en-US" dirty="0">
                <a:solidFill>
                  <a:srgbClr val="FF0000"/>
                </a:solidFill>
              </a:rPr>
              <a:t>T(n-1) = T(n-2)+1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>
                <a:solidFill>
                  <a:schemeClr val="tx2"/>
                </a:solidFill>
              </a:rPr>
              <a:t>Substitute T(n-1) in above equation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             </a:t>
            </a:r>
            <a:r>
              <a:rPr lang="en-US" dirty="0"/>
              <a:t>T(n) = [</a:t>
            </a:r>
            <a:r>
              <a:rPr lang="en-US" dirty="0">
                <a:solidFill>
                  <a:srgbClr val="FF0000"/>
                </a:solidFill>
              </a:rPr>
              <a:t>T(n-2)+1</a:t>
            </a:r>
            <a:r>
              <a:rPr lang="en-US" dirty="0"/>
              <a:t>]+1  = [</a:t>
            </a:r>
            <a:r>
              <a:rPr lang="en-US" dirty="0">
                <a:solidFill>
                  <a:srgbClr val="FF0000"/>
                </a:solidFill>
              </a:rPr>
              <a:t>T(n-2)+2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/>
              <a:t>              T(n) = [</a:t>
            </a:r>
            <a:r>
              <a:rPr lang="en-US" dirty="0">
                <a:solidFill>
                  <a:srgbClr val="FF0000"/>
                </a:solidFill>
              </a:rPr>
              <a:t>T(n-3)+1</a:t>
            </a:r>
            <a:r>
              <a:rPr lang="en-US" dirty="0"/>
              <a:t>]+2  = [</a:t>
            </a:r>
            <a:r>
              <a:rPr lang="en-US" dirty="0">
                <a:solidFill>
                  <a:srgbClr val="FF0000"/>
                </a:solidFill>
              </a:rPr>
              <a:t>T(n-3)+3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en-US" dirty="0"/>
              <a:t>T(n) = [</a:t>
            </a:r>
            <a:r>
              <a:rPr lang="en-US" dirty="0">
                <a:solidFill>
                  <a:srgbClr val="FF0000"/>
                </a:solidFill>
              </a:rPr>
              <a:t>T(n-k)+k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</a:t>
            </a:r>
            <a:r>
              <a:rPr lang="en-US" dirty="0">
                <a:solidFill>
                  <a:srgbClr val="002060"/>
                </a:solidFill>
              </a:rPr>
              <a:t>Assume n-k =0 =&gt; n = k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                    T(n) = 1 + n =&gt; O (n)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CSE2001 DS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37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864"/>
            <a:ext cx="8410604" cy="522000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Time Complexity for Recursive Algorithms using Master’s Theorem</a:t>
            </a:r>
            <a:b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4381500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Master’s theorem is one of the many methods that are applied to calculate time complexities of algorithms. 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Master’s theorem can only be applied on decreasing and dividing recurring functions. If the relation is not decreasing or dividing, master’s theorem must not be applied.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CSE2001 DS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38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F1F8-4490-CBA4-DCF9-461AC82C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effectLst/>
                <a:latin typeface="Verdana" panose="020B0604030504040204" pitchFamily="34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Master’s Theorem for Dividing Functions</a:t>
            </a:r>
            <a:br>
              <a:rPr lang="en-US" b="0" i="0" dirty="0"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78F3-30D5-0F10-42E0-AFA4A9EA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recurrence relation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b="1" i="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T(n) = aT(n/b) + f(n)</a:t>
            </a:r>
            <a:endParaRPr lang="en-US" b="1" i="0" dirty="0">
              <a:solidFill>
                <a:srgbClr val="00339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&gt;= 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&gt; 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size of the problem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number of sub-problems in the recursion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n/b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size of the sub problems based on the assumption that all sub-problems are of the same size.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f(n)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represents the cost of work done outside the recursion -&gt;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,where k &gt;= 0 and p is a real number;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56A1-4FBF-6EC1-3561-964FDD3E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751A-B236-BA07-7324-EFFBF1E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5275" y="5373688"/>
            <a:ext cx="2895600" cy="303212"/>
          </a:xfrm>
        </p:spPr>
        <p:txBody>
          <a:bodyPr/>
          <a:lstStyle/>
          <a:p>
            <a:pPr>
              <a:defRPr/>
            </a:pPr>
            <a:r>
              <a:rPr lang="en-IN"/>
              <a:t>CSE2001 DS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BB6B-706B-F156-7A87-E448D7F4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2925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easy to understand.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It’s a step-wise representation of a solution to a given problem.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Algorithm the problem is broken down into smaller pieces or steps hence, it is easier for the programmer to convert it into an actual program.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8460-A84E-B906-B097-609C1947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534400" cy="4830763"/>
          </a:xfrm>
        </p:spPr>
        <p:txBody>
          <a:bodyPr/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recurrence relation is in the above given form, then there are three cases in the master theorem to determine the asymptotic notations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4E04-50A0-A636-A98B-797A479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08B8-9CAE-3F01-1DE0-2CBCB87C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CSE2001 DS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86FFB-215C-40CE-5E16-F5DA51C3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49817-D4A5-53D6-89BD-D47F04F5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81100"/>
            <a:ext cx="5378726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524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09C3-AF8A-2011-5935-93C04D24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effectLst/>
                <a:latin typeface="Verdana" panose="020B0604030504040204" pitchFamily="34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Master’s Theorem for Decreasing Functions</a:t>
            </a:r>
            <a:br>
              <a:rPr lang="en-US" b="0" i="0" dirty="0"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EA00-93A5-5B79-8679-AC9DEDA7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4862"/>
            <a:ext cx="8229600" cy="4105275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relation </a:t>
            </a:r>
          </a:p>
          <a:p>
            <a:pPr marL="0" indent="0" algn="l">
              <a:buNone/>
            </a:pPr>
            <a:r>
              <a:rPr lang="en-US" sz="2200" b="1" i="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200" b="1" i="0" dirty="0" err="1">
                <a:solidFill>
                  <a:srgbClr val="00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200" b="1" i="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(n-b) + f(n) </a:t>
            </a:r>
          </a:p>
          <a:p>
            <a:pPr marL="0" indent="0" algn="l">
              <a:buNone/>
            </a:pPr>
            <a:r>
              <a:rPr lang="en-US" sz="2200" b="1" i="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where, a &gt;= 1 and b &gt; 1, f(n) is asymptotically positive</a:t>
            </a:r>
            <a:endParaRPr lang="en-US" sz="2200" b="1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pPr algn="l"/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size of the problem</a:t>
            </a:r>
          </a:p>
          <a:p>
            <a:pPr algn="l"/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number of sub-problems in the recursion</a:t>
            </a:r>
          </a:p>
          <a:p>
            <a:pPr algn="l"/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n-b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size of the sub problems based on the assumption that all sub-problems are of the same size.</a:t>
            </a:r>
          </a:p>
          <a:p>
            <a:pPr algn="l"/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represents the cost of work done outside the recursion -&gt; Θ(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0" i="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where k &gt;= 0.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815A-FBA9-B047-0810-D4A78183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285B-A0CA-21E0-BECC-D48B093A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CSE2001 DS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B76A-CB2E-2BB2-AC40-281D0643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49406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083F-C9FE-C7F9-4B07-45825A5A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00C1-4F91-B3A0-3766-86ED94D3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recurrence relation is in the above given form, then there are three cases in the master theorem to determine the asymptotic notations 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F19D-A0AF-2B9F-3EE5-9975C088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8F40-5BEC-8560-4E02-3F2C3B84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CSE2001 DS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8783E-6E4F-01B8-4EFF-E25ECEEA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76FF9-61DC-6152-EE88-DBD9FD7E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13" y="2190715"/>
            <a:ext cx="3378374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484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Writing an algorithm takes a long time so it is time-consuming.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Understanding complex logic through algorithms can be very difficult.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Branching and Looping statements are difficult to show in Algorithms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(imp)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FD05-417A-A2F7-3260-D8DC0A5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Algorithmic Problem Solving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F0D8-3FA9-F257-E55E-AE30890B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steps involved in designing and analyzing an algorithm 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(Choose suitable algorithm design technique)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algorithm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algorithm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the algorithm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534A-5518-2772-14A4-AFEEF38C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F6E9-C211-7633-DE27-79085D90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4809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1"/>
            <a:ext cx="8229600" cy="4305300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many types of algorithms but the most important and the fundamental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algorithms that you must know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Brute Force Algorithm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Recursive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Divide and Conquer Algorithm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Dynamic Programming Algorithm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Greedy Algorithm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Backtracking Algorithm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6220-7B30-893A-9911-AEB6277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Specifying an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FE5B-7F2C-5CC9-5FBA-E6FD6307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to specify an algorithm. They are:</a:t>
            </a:r>
          </a:p>
          <a:p>
            <a:pPr marL="800100" lvl="2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Natural language</a:t>
            </a: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Pseudo code</a:t>
            </a: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Flowchart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45E7-A9B3-469B-12E1-A43CCB93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324C-F1AC-2335-59B2-A85B37E0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91657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8B25-1B6B-6D8C-047A-6B54B9E0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Problem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D6F7-1322-A5CF-10C9-7435B4B6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problem types are</a:t>
            </a:r>
          </a:p>
          <a:p>
            <a:pPr lvl="2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Sorting. </a:t>
            </a:r>
          </a:p>
          <a:p>
            <a:pPr lvl="2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</a:t>
            </a:r>
          </a:p>
          <a:p>
            <a:pPr lvl="2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processing</a:t>
            </a:r>
          </a:p>
          <a:p>
            <a:pPr lvl="2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problems </a:t>
            </a:r>
          </a:p>
          <a:p>
            <a:pPr lvl="2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 problems </a:t>
            </a:r>
          </a:p>
          <a:p>
            <a:pPr lvl="2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problems  </a:t>
            </a:r>
          </a:p>
          <a:p>
            <a:pPr lvl="2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problems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1DC8-B3DF-2245-62CA-1EADB3B7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19 January 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8904-10B7-3958-3BA7-C652BCD2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7948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5ABEC6EED56145A6A92530E3A25382" ma:contentTypeVersion="0" ma:contentTypeDescription="Create a new document." ma:contentTypeScope="" ma:versionID="b3dfebb9a38983f8679ae526f1f2f4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D45A4F-8EE8-4B79-A421-CB1D61B878ED}"/>
</file>

<file path=customXml/itemProps2.xml><?xml version="1.0" encoding="utf-8"?>
<ds:datastoreItem xmlns:ds="http://schemas.openxmlformats.org/officeDocument/2006/customXml" ds:itemID="{1DC48820-29E4-4793-99BA-9C980567B4EF}"/>
</file>

<file path=customXml/itemProps3.xml><?xml version="1.0" encoding="utf-8"?>
<ds:datastoreItem xmlns:ds="http://schemas.openxmlformats.org/officeDocument/2006/customXml" ds:itemID="{E3D4693D-03C3-48BD-B591-C0AAF67330CA}"/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2779</Words>
  <Application>Microsoft Office PowerPoint</Application>
  <PresentationFormat>On-screen Show (16:10)</PresentationFormat>
  <Paragraphs>411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Arial Unicode MS</vt:lpstr>
      <vt:lpstr>Calibri</vt:lpstr>
      <vt:lpstr>Consolas</vt:lpstr>
      <vt:lpstr>Symbol</vt:lpstr>
      <vt:lpstr>Times New Roman</vt:lpstr>
      <vt:lpstr>Tw Cen MT</vt:lpstr>
      <vt:lpstr>Verdana</vt:lpstr>
      <vt:lpstr>Wingdings</vt:lpstr>
      <vt:lpstr>Office Theme</vt:lpstr>
      <vt:lpstr>Document</vt:lpstr>
      <vt:lpstr>文件</vt:lpstr>
      <vt:lpstr>PowerPoint Presentation</vt:lpstr>
      <vt:lpstr>Algorithm</vt:lpstr>
      <vt:lpstr>Characteristics of an Algorithm</vt:lpstr>
      <vt:lpstr>Advantages of Algorithms </vt:lpstr>
      <vt:lpstr>Disadvantages of Algorithms </vt:lpstr>
      <vt:lpstr>Fundamentals of Algorithmic Problem Solving </vt:lpstr>
      <vt:lpstr>Types of Algorithms</vt:lpstr>
      <vt:lpstr>Methods of Specifying an Algorithm</vt:lpstr>
      <vt:lpstr>Important Problem Types</vt:lpstr>
      <vt:lpstr>Analysis of Algorithms</vt:lpstr>
      <vt:lpstr>Why Analysis of Algorithms is important?</vt:lpstr>
      <vt:lpstr>Time &amp; Space Complexity</vt:lpstr>
      <vt:lpstr>Asymptotic Notations</vt:lpstr>
      <vt:lpstr>O (Big – Oh)</vt:lpstr>
      <vt:lpstr>Example</vt:lpstr>
      <vt:lpstr>W (Big – Omega)</vt:lpstr>
      <vt:lpstr>Example</vt:lpstr>
      <vt:lpstr>Q (Big – Theta) </vt:lpstr>
      <vt:lpstr>Example</vt:lpstr>
      <vt:lpstr>Little “Oh”  and Little “Omega”</vt:lpstr>
      <vt:lpstr>Examples</vt:lpstr>
      <vt:lpstr>Typical Running Time Functions</vt:lpstr>
      <vt:lpstr>PowerPoint Presentation</vt:lpstr>
      <vt:lpstr>Growth of Functions</vt:lpstr>
      <vt:lpstr>Graphical Representation of different functions</vt:lpstr>
      <vt:lpstr>Algorithm Analysis : Example</vt:lpstr>
      <vt:lpstr>Algorithm Analysis : Example</vt:lpstr>
      <vt:lpstr>   Calculating complexity of a simple loop   </vt:lpstr>
      <vt:lpstr>Complexity will be :n+n*n —&gt;O(n^2)</vt:lpstr>
      <vt:lpstr>PowerPoint Presentation</vt:lpstr>
      <vt:lpstr>PowerPoint Presentation</vt:lpstr>
      <vt:lpstr>PowerPoint Presentation</vt:lpstr>
      <vt:lpstr>PowerPoint Presentation</vt:lpstr>
      <vt:lpstr>Iterative function to sum a list of numbers </vt:lpstr>
      <vt:lpstr>Recursive Function to sum of a list of numbers</vt:lpstr>
      <vt:lpstr>Time Complexity for Recursive Algorithms using Recursive Tree</vt:lpstr>
      <vt:lpstr>Time Complexity for Recursive Algorithms using Substitution Method</vt:lpstr>
      <vt:lpstr>Time Complexity for Recursive Algorithms using Master’s Theorem </vt:lpstr>
      <vt:lpstr> Master’s Theorem for Dividing Functions </vt:lpstr>
      <vt:lpstr>PowerPoint Presentation</vt:lpstr>
      <vt:lpstr> Master’s Theorem for Decreasing Functions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Jagadesh Naga</cp:lastModifiedBy>
  <cp:revision>341</cp:revision>
  <dcterms:created xsi:type="dcterms:W3CDTF">2010-01-03T09:38:03Z</dcterms:created>
  <dcterms:modified xsi:type="dcterms:W3CDTF">2025-01-19T12:17:17Z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0x0101006D5ABEC6EED56145A6A92530E3A25382</vt:lpwstr>
  </property>
</Properties>
</file>