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gmDEefybZulk9wx5TzEl+QaR/vB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to, Abhishek (Contractor)" userId="51a372e9-3879-426e-bc2c-7494cf0d7f48" providerId="ADAL" clId="{BA301F9F-B46E-4983-BDDE-B9AEA96F1FD8}"/>
    <pc:docChg chg="modSld">
      <pc:chgData name="Mahato, Abhishek (Contractor)" userId="51a372e9-3879-426e-bc2c-7494cf0d7f48" providerId="ADAL" clId="{BA301F9F-B46E-4983-BDDE-B9AEA96F1FD8}" dt="2025-05-14T07:06:11.210" v="0" actId="20577"/>
      <pc:docMkLst>
        <pc:docMk/>
      </pc:docMkLst>
      <pc:sldChg chg="modSp mod">
        <pc:chgData name="Mahato, Abhishek (Contractor)" userId="51a372e9-3879-426e-bc2c-7494cf0d7f48" providerId="ADAL" clId="{BA301F9F-B46E-4983-BDDE-B9AEA96F1FD8}" dt="2025-05-14T07:06:11.210" v="0" actId="20577"/>
        <pc:sldMkLst>
          <pc:docMk/>
          <pc:sldMk cId="0" sldId="256"/>
        </pc:sldMkLst>
        <pc:spChg chg="mod">
          <ac:chgData name="Mahato, Abhishek (Contractor)" userId="51a372e9-3879-426e-bc2c-7494cf0d7f48" providerId="ADAL" clId="{BA301F9F-B46E-4983-BDDE-B9AEA96F1FD8}" dt="2025-05-14T07:06:11.210" v="0" actId="20577"/>
          <ac:spMkLst>
            <pc:docMk/>
            <pc:sldMk cId="0" sldId="256"/>
            <ac:spMk id="16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8" name="Google Shape;1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838200" y="681037"/>
            <a:ext cx="10515600" cy="100965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84"/>
        <p:cNvGrpSpPr/>
        <p:nvPr/>
      </p:nvGrpSpPr>
      <p:grpSpPr>
        <a:xfrm>
          <a:off x="0" y="0"/>
          <a:ext cx="0" cy="0"/>
          <a:chOff x="0" y="0"/>
          <a:chExt cx="0" cy="0"/>
        </a:xfrm>
      </p:grpSpPr>
      <p:sp>
        <p:nvSpPr>
          <p:cNvPr id="85" name="Google Shape;85;p26"/>
          <p:cNvSpPr txBox="1">
            <a:spLocks noGrp="1"/>
          </p:cNvSpPr>
          <p:nvPr>
            <p:ph type="title"/>
          </p:nvPr>
        </p:nvSpPr>
        <p:spPr>
          <a:xfrm>
            <a:off x="838200" y="681037"/>
            <a:ext cx="10515600" cy="100965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5"/>
        <p:cNvGrpSpPr/>
        <p:nvPr/>
      </p:nvGrpSpPr>
      <p:grpSpPr>
        <a:xfrm>
          <a:off x="0" y="0"/>
          <a:ext cx="0" cy="0"/>
          <a:chOff x="0" y="0"/>
          <a:chExt cx="0" cy="0"/>
        </a:xfrm>
      </p:grpSpPr>
      <p:sp>
        <p:nvSpPr>
          <p:cNvPr id="96" name="Google Shape;96;p2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8" name="Google Shape;9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1"/>
        <p:cNvGrpSpPr/>
        <p:nvPr/>
      </p:nvGrpSpPr>
      <p:grpSpPr>
        <a:xfrm>
          <a:off x="0" y="0"/>
          <a:ext cx="0" cy="0"/>
          <a:chOff x="0" y="0"/>
          <a:chExt cx="0" cy="0"/>
        </a:xfrm>
      </p:grpSpPr>
      <p:sp>
        <p:nvSpPr>
          <p:cNvPr id="102" name="Google Shape;102;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7"/>
        <p:cNvGrpSpPr/>
        <p:nvPr/>
      </p:nvGrpSpPr>
      <p:grpSpPr>
        <a:xfrm>
          <a:off x="0" y="0"/>
          <a:ext cx="0" cy="0"/>
          <a:chOff x="0" y="0"/>
          <a:chExt cx="0" cy="0"/>
        </a:xfrm>
      </p:grpSpPr>
      <p:sp>
        <p:nvSpPr>
          <p:cNvPr id="108" name="Google Shape;108;p3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3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10" name="Google Shape;110;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3"/>
        <p:cNvGrpSpPr/>
        <p:nvPr/>
      </p:nvGrpSpPr>
      <p:grpSpPr>
        <a:xfrm>
          <a:off x="0" y="0"/>
          <a:ext cx="0" cy="0"/>
          <a:chOff x="0" y="0"/>
          <a:chExt cx="0" cy="0"/>
        </a:xfrm>
      </p:grpSpPr>
      <p:sp>
        <p:nvSpPr>
          <p:cNvPr id="114" name="Google Shape;114;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3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3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0"/>
        <p:cNvGrpSpPr/>
        <p:nvPr/>
      </p:nvGrpSpPr>
      <p:grpSpPr>
        <a:xfrm>
          <a:off x="0" y="0"/>
          <a:ext cx="0" cy="0"/>
          <a:chOff x="0" y="0"/>
          <a:chExt cx="0" cy="0"/>
        </a:xfrm>
      </p:grpSpPr>
      <p:sp>
        <p:nvSpPr>
          <p:cNvPr id="121" name="Google Shape;121;p3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3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3" name="Google Shape;123;p3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3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5" name="Google Shape;125;p3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4"/>
        <p:cNvGrpSpPr/>
        <p:nvPr/>
      </p:nvGrpSpPr>
      <p:grpSpPr>
        <a:xfrm>
          <a:off x="0" y="0"/>
          <a:ext cx="0" cy="0"/>
          <a:chOff x="0" y="0"/>
          <a:chExt cx="0" cy="0"/>
        </a:xfrm>
      </p:grpSpPr>
      <p:sp>
        <p:nvSpPr>
          <p:cNvPr id="135" name="Google Shape;13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838200" y="681037"/>
            <a:ext cx="10515600" cy="100965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8"/>
        <p:cNvGrpSpPr/>
        <p:nvPr/>
      </p:nvGrpSpPr>
      <p:grpSpPr>
        <a:xfrm>
          <a:off x="0" y="0"/>
          <a:ext cx="0" cy="0"/>
          <a:chOff x="0" y="0"/>
          <a:chExt cx="0" cy="0"/>
        </a:xfrm>
      </p:grpSpPr>
      <p:sp>
        <p:nvSpPr>
          <p:cNvPr id="139" name="Google Shape;139;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3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41" name="Google Shape;141;p3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2" name="Google Shape;142;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5"/>
        <p:cNvGrpSpPr/>
        <p:nvPr/>
      </p:nvGrpSpPr>
      <p:grpSpPr>
        <a:xfrm>
          <a:off x="0" y="0"/>
          <a:ext cx="0" cy="0"/>
          <a:chOff x="0" y="0"/>
          <a:chExt cx="0" cy="0"/>
        </a:xfrm>
      </p:grpSpPr>
      <p:sp>
        <p:nvSpPr>
          <p:cNvPr id="146" name="Google Shape;146;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36"/>
          <p:cNvSpPr>
            <a:spLocks noGrp="1"/>
          </p:cNvSpPr>
          <p:nvPr>
            <p:ph type="pic" idx="2"/>
          </p:nvPr>
        </p:nvSpPr>
        <p:spPr>
          <a:xfrm>
            <a:off x="5183188" y="987425"/>
            <a:ext cx="6172200" cy="4873625"/>
          </a:xfrm>
          <a:prstGeom prst="rect">
            <a:avLst/>
          </a:prstGeom>
          <a:noFill/>
          <a:ln>
            <a:noFill/>
          </a:ln>
        </p:spPr>
      </p:sp>
      <p:sp>
        <p:nvSpPr>
          <p:cNvPr id="148" name="Google Shape;148;p3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9" name="Google Shape;149;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2"/>
        <p:cNvGrpSpPr/>
        <p:nvPr/>
      </p:nvGrpSpPr>
      <p:grpSpPr>
        <a:xfrm>
          <a:off x="0" y="0"/>
          <a:ext cx="0" cy="0"/>
          <a:chOff x="0" y="0"/>
          <a:chExt cx="0" cy="0"/>
        </a:xfrm>
      </p:grpSpPr>
      <p:sp>
        <p:nvSpPr>
          <p:cNvPr id="153" name="Google Shape;153;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4" name="Google Shape;154;p3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8"/>
        <p:cNvGrpSpPr/>
        <p:nvPr/>
      </p:nvGrpSpPr>
      <p:grpSpPr>
        <a:xfrm>
          <a:off x="0" y="0"/>
          <a:ext cx="0" cy="0"/>
          <a:chOff x="0" y="0"/>
          <a:chExt cx="0" cy="0"/>
        </a:xfrm>
      </p:grpSpPr>
      <p:sp>
        <p:nvSpPr>
          <p:cNvPr id="159" name="Google Shape;159;p3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3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838200" y="681037"/>
            <a:ext cx="10515600" cy="100965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838200" y="681037"/>
            <a:ext cx="10515600" cy="100965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3"/>
          <p:cNvSpPr>
            <a:spLocks noGrp="1"/>
          </p:cNvSpPr>
          <p:nvPr>
            <p:ph type="pic" idx="2"/>
          </p:nvPr>
        </p:nvSpPr>
        <p:spPr>
          <a:xfrm>
            <a:off x="5183188" y="987425"/>
            <a:ext cx="6172200" cy="4873625"/>
          </a:xfrm>
          <a:prstGeom prst="rect">
            <a:avLst/>
          </a:prstGeom>
          <a:noFill/>
          <a:ln>
            <a:noFill/>
          </a:ln>
        </p:spPr>
      </p:sp>
      <p:sp>
        <p:nvSpPr>
          <p:cNvPr id="68" name="Google Shape;68;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681037"/>
            <a:ext cx="10515600" cy="100965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1" name="Google Shape;91;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2" name="Google Shape;9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3" name="Google Shape;9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4" name="Google Shape;9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www.cognizant.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
          <p:cNvSpPr txBox="1">
            <a:spLocks noGrp="1"/>
          </p:cNvSpPr>
          <p:nvPr>
            <p:ph type="title"/>
          </p:nvPr>
        </p:nvSpPr>
        <p:spPr>
          <a:xfrm>
            <a:off x="695364" y="1798855"/>
            <a:ext cx="11240655" cy="80959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Times New Roman"/>
              <a:buNone/>
            </a:pPr>
            <a:r>
              <a:rPr lang="en-US" sz="4800" b="1">
                <a:latin typeface="Times New Roman"/>
                <a:ea typeface="Times New Roman"/>
                <a:cs typeface="Times New Roman"/>
                <a:sym typeface="Times New Roman"/>
              </a:rPr>
              <a:t>Internship Presentation</a:t>
            </a:r>
            <a:endParaRPr/>
          </a:p>
        </p:txBody>
      </p:sp>
      <p:sp>
        <p:nvSpPr>
          <p:cNvPr id="169" name="Google Shape;169;p1"/>
          <p:cNvSpPr txBox="1">
            <a:spLocks noGrp="1"/>
          </p:cNvSpPr>
          <p:nvPr>
            <p:ph type="body" idx="1"/>
          </p:nvPr>
        </p:nvSpPr>
        <p:spPr>
          <a:xfrm>
            <a:off x="391725" y="4309500"/>
            <a:ext cx="11544300" cy="20469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400"/>
              <a:buFont typeface="Arial"/>
              <a:buChar char="•"/>
            </a:pPr>
            <a:r>
              <a:rPr lang="en-US" dirty="0">
                <a:solidFill>
                  <a:schemeClr val="dk1"/>
                </a:solidFill>
                <a:latin typeface="Times New Roman"/>
                <a:ea typeface="Times New Roman"/>
                <a:cs typeface="Times New Roman"/>
                <a:sym typeface="Times New Roman"/>
              </a:rPr>
              <a:t>Internal Guide – Prof. Rashmi B C, Department of AI&amp;ML</a:t>
            </a:r>
            <a:endParaRPr dirty="0"/>
          </a:p>
          <a:p>
            <a:pPr marL="342900" lvl="0" indent="-342900" algn="l" rtl="0">
              <a:lnSpc>
                <a:spcPct val="90000"/>
              </a:lnSpc>
              <a:spcBef>
                <a:spcPts val="1000"/>
              </a:spcBef>
              <a:spcAft>
                <a:spcPts val="0"/>
              </a:spcAft>
              <a:buClr>
                <a:schemeClr val="dk1"/>
              </a:buClr>
              <a:buSzPts val="2400"/>
              <a:buChar char="•"/>
            </a:pPr>
            <a:r>
              <a:rPr lang="en-US" b="1" dirty="0">
                <a:solidFill>
                  <a:schemeClr val="dk1"/>
                </a:solidFill>
                <a:latin typeface="Times New Roman"/>
                <a:ea typeface="Times New Roman"/>
                <a:cs typeface="Times New Roman"/>
                <a:sym typeface="Times New Roman"/>
              </a:rPr>
              <a:t>Abhishek Mahato – 1RN21AI008</a:t>
            </a:r>
            <a:endParaRPr b="1" dirty="0"/>
          </a:p>
        </p:txBody>
      </p:sp>
      <p:sp>
        <p:nvSpPr>
          <p:cNvPr id="170" name="Google Shape;170;p1"/>
          <p:cNvSpPr/>
          <p:nvPr/>
        </p:nvSpPr>
        <p:spPr>
          <a:xfrm>
            <a:off x="156288" y="161104"/>
            <a:ext cx="2529762" cy="45852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71" name="Google Shape;171;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09-05-2025</a:t>
            </a:r>
            <a:endParaRPr>
              <a:latin typeface="Times New Roman"/>
              <a:ea typeface="Times New Roman"/>
              <a:cs typeface="Times New Roman"/>
              <a:sym typeface="Times New Roman"/>
            </a:endParaRPr>
          </a:p>
        </p:txBody>
      </p:sp>
      <p:sp>
        <p:nvSpPr>
          <p:cNvPr id="172" name="Google Shape;17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1</a:t>
            </a:fld>
            <a:endParaRPr>
              <a:latin typeface="Times New Roman"/>
              <a:ea typeface="Times New Roman"/>
              <a:cs typeface="Times New Roman"/>
              <a:sym typeface="Times New Roman"/>
            </a:endParaRPr>
          </a:p>
        </p:txBody>
      </p:sp>
      <p:pic>
        <p:nvPicPr>
          <p:cNvPr id="173" name="Google Shape;173;p1"/>
          <p:cNvPicPr preferRelativeResize="0"/>
          <p:nvPr/>
        </p:nvPicPr>
        <p:blipFill rotWithShape="1">
          <a:blip r:embed="rId3">
            <a:alphaModFix/>
          </a:blip>
          <a:srcRect/>
          <a:stretch/>
        </p:blipFill>
        <p:spPr>
          <a:xfrm>
            <a:off x="1258020" y="417931"/>
            <a:ext cx="9085469" cy="1362116"/>
          </a:xfrm>
          <a:prstGeom prst="rect">
            <a:avLst/>
          </a:prstGeom>
          <a:noFill/>
          <a:ln>
            <a:noFill/>
          </a:ln>
        </p:spPr>
      </p:pic>
      <p:sp>
        <p:nvSpPr>
          <p:cNvPr id="174" name="Google Shape;174;p1"/>
          <p:cNvSpPr txBox="1"/>
          <p:nvPr/>
        </p:nvSpPr>
        <p:spPr>
          <a:xfrm>
            <a:off x="530475" y="2664475"/>
            <a:ext cx="11021400" cy="1060800"/>
          </a:xfrm>
          <a:prstGeom prst="rect">
            <a:avLst/>
          </a:prstGeom>
          <a:noFill/>
          <a:ln>
            <a:noFill/>
          </a:ln>
        </p:spPr>
        <p:txBody>
          <a:bodyPr spcFirstLastPara="1" wrap="square" lIns="91425" tIns="45700" rIns="182875" bIns="182875" anchor="b" anchorCtr="0">
            <a:normAutofit fontScale="70000"/>
          </a:bodyPr>
          <a:lstStyle/>
          <a:p>
            <a:pPr marL="91440" marR="0" lvl="0" indent="0" algn="l" rtl="0">
              <a:lnSpc>
                <a:spcPct val="90000"/>
              </a:lnSpc>
              <a:spcBef>
                <a:spcPts val="0"/>
              </a:spcBef>
              <a:spcAft>
                <a:spcPts val="0"/>
              </a:spcAft>
              <a:buClr>
                <a:schemeClr val="dk1"/>
              </a:buClr>
              <a:buSzPct val="100000"/>
              <a:buFont typeface="Times New Roman"/>
              <a:buNone/>
            </a:pPr>
            <a:r>
              <a:rPr lang="en-US" sz="6000" b="0" i="0" u="none" strike="noStrike" cap="none">
                <a:solidFill>
                  <a:schemeClr val="dk1"/>
                </a:solidFill>
                <a:latin typeface="Times New Roman"/>
                <a:ea typeface="Times New Roman"/>
                <a:cs typeface="Times New Roman"/>
                <a:sym typeface="Times New Roman"/>
              </a:rPr>
              <a:t>Company - </a:t>
            </a:r>
            <a:r>
              <a:rPr lang="en-US" sz="6000">
                <a:solidFill>
                  <a:srgbClr val="1F1F1F"/>
                </a:solidFill>
                <a:latin typeface="Times New Roman"/>
                <a:ea typeface="Times New Roman"/>
                <a:cs typeface="Times New Roman"/>
                <a:sym typeface="Times New Roman"/>
              </a:rPr>
              <a:t>Cognizant Technology Solutions</a:t>
            </a:r>
            <a:endParaRPr/>
          </a:p>
          <a:p>
            <a:pPr marL="91440" marR="0" lvl="0" indent="0" algn="l" rtl="0">
              <a:lnSpc>
                <a:spcPct val="90000"/>
              </a:lnSpc>
              <a:spcBef>
                <a:spcPts val="0"/>
              </a:spcBef>
              <a:spcAft>
                <a:spcPts val="0"/>
              </a:spcAft>
              <a:buClr>
                <a:schemeClr val="dk1"/>
              </a:buClr>
              <a:buSzPts val="4200"/>
              <a:buFont typeface="Times New Roman"/>
              <a:buNone/>
            </a:pPr>
            <a:endParaRPr/>
          </a:p>
        </p:txBody>
      </p:sp>
      <p:sp>
        <p:nvSpPr>
          <p:cNvPr id="175" name="Google Shape;175;p1"/>
          <p:cNvSpPr txBox="1"/>
          <p:nvPr/>
        </p:nvSpPr>
        <p:spPr>
          <a:xfrm>
            <a:off x="695375" y="3423700"/>
            <a:ext cx="10401000" cy="1060800"/>
          </a:xfrm>
          <a:prstGeom prst="rect">
            <a:avLst/>
          </a:prstGeom>
          <a:noFill/>
          <a:ln>
            <a:noFill/>
          </a:ln>
        </p:spPr>
        <p:txBody>
          <a:bodyPr spcFirstLastPara="1" wrap="square" lIns="91425" tIns="91425" rIns="91425" bIns="91425" anchor="t" anchorCtr="0">
            <a:normAutofit/>
          </a:bodyPr>
          <a:lstStyle/>
          <a:p>
            <a:pPr marL="91440" lvl="0" indent="0" algn="l" rtl="0">
              <a:lnSpc>
                <a:spcPct val="90000"/>
              </a:lnSpc>
              <a:spcBef>
                <a:spcPts val="0"/>
              </a:spcBef>
              <a:spcAft>
                <a:spcPts val="0"/>
              </a:spcAft>
              <a:buSzPts val="852"/>
              <a:buNone/>
            </a:pPr>
            <a:r>
              <a:rPr lang="en-US" sz="3850">
                <a:solidFill>
                  <a:schemeClr val="dk1"/>
                </a:solidFill>
                <a:latin typeface="Times New Roman"/>
                <a:ea typeface="Times New Roman"/>
                <a:cs typeface="Times New Roman"/>
                <a:sym typeface="Times New Roman"/>
              </a:rPr>
              <a:t>Project – Building ETL Process Vendor</a:t>
            </a:r>
            <a:endParaRPr sz="285"/>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0"/>
          <p:cNvSpPr txBox="1">
            <a:spLocks noGrp="1"/>
          </p:cNvSpPr>
          <p:nvPr>
            <p:ph type="ctrTitle"/>
          </p:nvPr>
        </p:nvSpPr>
        <p:spPr>
          <a:xfrm>
            <a:off x="1638300" y="604156"/>
            <a:ext cx="9144000" cy="191044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Times New Roman"/>
              <a:buNone/>
            </a:pP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275" name="Google Shape;27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09-05-2025</a:t>
            </a:r>
            <a:endParaRPr>
              <a:latin typeface="Times New Roman"/>
              <a:ea typeface="Times New Roman"/>
              <a:cs typeface="Times New Roman"/>
              <a:sym typeface="Times New Roman"/>
            </a:endParaRPr>
          </a:p>
        </p:txBody>
      </p:sp>
      <p:sp>
        <p:nvSpPr>
          <p:cNvPr id="276" name="Google Shape;27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10</a:t>
            </a:fld>
            <a:endParaRPr>
              <a:latin typeface="Times New Roman"/>
              <a:ea typeface="Times New Roman"/>
              <a:cs typeface="Times New Roman"/>
              <a:sym typeface="Times New Roman"/>
            </a:endParaRPr>
          </a:p>
        </p:txBody>
      </p:sp>
      <p:pic>
        <p:nvPicPr>
          <p:cNvPr id="277" name="Google Shape;277;p10" descr="A blue and orange logo&#10;&#10;Description automatically generated"/>
          <p:cNvPicPr preferRelativeResize="0"/>
          <p:nvPr/>
        </p:nvPicPr>
        <p:blipFill rotWithShape="1">
          <a:blip r:embed="rId3">
            <a:alphaModFix/>
          </a:blip>
          <a:srcRect/>
          <a:stretch/>
        </p:blipFill>
        <p:spPr>
          <a:xfrm>
            <a:off x="122585" y="83781"/>
            <a:ext cx="1553526" cy="774635"/>
          </a:xfrm>
          <a:prstGeom prst="rect">
            <a:avLst/>
          </a:prstGeom>
          <a:noFill/>
          <a:ln>
            <a:noFill/>
          </a:ln>
        </p:spPr>
      </p:pic>
      <p:sp>
        <p:nvSpPr>
          <p:cNvPr id="278" name="Google Shape;278;p10"/>
          <p:cNvSpPr txBox="1"/>
          <p:nvPr/>
        </p:nvSpPr>
        <p:spPr>
          <a:xfrm>
            <a:off x="2332096" y="136525"/>
            <a:ext cx="8572500" cy="908376"/>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4400"/>
              <a:buFont typeface="Arial"/>
              <a:buNone/>
            </a:pPr>
            <a:r>
              <a:rPr lang="en-US" sz="4400">
                <a:solidFill>
                  <a:schemeClr val="dk1"/>
                </a:solidFill>
                <a:latin typeface="Times New Roman"/>
                <a:ea typeface="Times New Roman"/>
                <a:cs typeface="Times New Roman"/>
                <a:sym typeface="Times New Roman"/>
              </a:rPr>
              <a:t>Key Learnings</a:t>
            </a:r>
            <a:endParaRPr sz="5400">
              <a:solidFill>
                <a:schemeClr val="dk1"/>
              </a:solidFill>
              <a:latin typeface="Times New Roman"/>
              <a:ea typeface="Times New Roman"/>
              <a:cs typeface="Times New Roman"/>
              <a:sym typeface="Times New Roman"/>
            </a:endParaRPr>
          </a:p>
        </p:txBody>
      </p:sp>
      <p:sp>
        <p:nvSpPr>
          <p:cNvPr id="279" name="Google Shape;279;p10"/>
          <p:cNvSpPr txBox="1"/>
          <p:nvPr/>
        </p:nvSpPr>
        <p:spPr>
          <a:xfrm>
            <a:off x="388050" y="1241775"/>
            <a:ext cx="11303100" cy="4924800"/>
          </a:xfrm>
          <a:prstGeom prst="rect">
            <a:avLst/>
          </a:prstGeom>
          <a:noFill/>
          <a:ln>
            <a:noFill/>
          </a:ln>
        </p:spPr>
        <p:txBody>
          <a:bodyPr spcFirstLastPara="1" wrap="square" lIns="91425" tIns="45700" rIns="91425" bIns="45700" anchor="t" anchorCtr="0">
            <a:normAutofit lnSpcReduction="10000"/>
          </a:bodyPr>
          <a:lstStyle/>
          <a:p>
            <a:pPr marL="0" marR="0" lvl="0" indent="-165100" algn="just" rtl="0">
              <a:lnSpc>
                <a:spcPct val="90000"/>
              </a:lnSpc>
              <a:spcBef>
                <a:spcPts val="1000"/>
              </a:spcBef>
              <a:spcAft>
                <a:spcPts val="0"/>
              </a:spcAft>
              <a:buClr>
                <a:schemeClr val="dk1"/>
              </a:buClr>
              <a:buSzPts val="2600"/>
              <a:buFont typeface="Arial"/>
              <a:buChar char="•"/>
            </a:pPr>
            <a:r>
              <a:rPr lang="en-US" sz="2600" b="1">
                <a:solidFill>
                  <a:schemeClr val="dk1"/>
                </a:solidFill>
                <a:latin typeface="Times New Roman"/>
                <a:ea typeface="Times New Roman"/>
                <a:cs typeface="Times New Roman"/>
                <a:sym typeface="Times New Roman"/>
              </a:rPr>
              <a:t>ETL Processes: </a:t>
            </a:r>
            <a:r>
              <a:rPr lang="en-US" sz="2600">
                <a:solidFill>
                  <a:schemeClr val="dk1"/>
                </a:solidFill>
                <a:latin typeface="Times New Roman"/>
                <a:ea typeface="Times New Roman"/>
                <a:cs typeface="Times New Roman"/>
                <a:sym typeface="Times New Roman"/>
              </a:rPr>
              <a:t>Understanding the importance of ETL processes in building and maintaining a data warehouse. </a:t>
            </a:r>
            <a:endParaRPr sz="2600">
              <a:solidFill>
                <a:schemeClr val="dk1"/>
              </a:solidFill>
              <a:latin typeface="Times New Roman"/>
              <a:ea typeface="Times New Roman"/>
              <a:cs typeface="Times New Roman"/>
              <a:sym typeface="Times New Roman"/>
            </a:endParaRPr>
          </a:p>
          <a:p>
            <a:pPr marL="0" marR="0" lvl="0" indent="-165100" algn="just" rtl="0">
              <a:lnSpc>
                <a:spcPct val="90000"/>
              </a:lnSpc>
              <a:spcBef>
                <a:spcPts val="1000"/>
              </a:spcBef>
              <a:spcAft>
                <a:spcPts val="0"/>
              </a:spcAft>
              <a:buClr>
                <a:schemeClr val="dk1"/>
              </a:buClr>
              <a:buSzPts val="2600"/>
              <a:buFont typeface="Arial"/>
              <a:buChar char="•"/>
            </a:pPr>
            <a:r>
              <a:rPr lang="en-US" sz="2600" b="1">
                <a:solidFill>
                  <a:schemeClr val="dk1"/>
                </a:solidFill>
                <a:latin typeface="Times New Roman"/>
                <a:ea typeface="Times New Roman"/>
                <a:cs typeface="Times New Roman"/>
                <a:sym typeface="Times New Roman"/>
              </a:rPr>
              <a:t>Data Warehouse: </a:t>
            </a:r>
            <a:r>
              <a:rPr lang="en-US" sz="2600">
                <a:solidFill>
                  <a:schemeClr val="dk1"/>
                </a:solidFill>
                <a:latin typeface="Times New Roman"/>
                <a:ea typeface="Times New Roman"/>
                <a:cs typeface="Times New Roman"/>
                <a:sym typeface="Times New Roman"/>
              </a:rPr>
              <a:t>Recognizing the role of a data warehouse in enhancing decision support and generating reports. </a:t>
            </a:r>
            <a:endParaRPr sz="2600">
              <a:solidFill>
                <a:schemeClr val="dk1"/>
              </a:solidFill>
              <a:latin typeface="Times New Roman"/>
              <a:ea typeface="Times New Roman"/>
              <a:cs typeface="Times New Roman"/>
              <a:sym typeface="Times New Roman"/>
            </a:endParaRPr>
          </a:p>
          <a:p>
            <a:pPr marL="0" marR="0" lvl="0" indent="-165100" algn="just" rtl="0">
              <a:lnSpc>
                <a:spcPct val="90000"/>
              </a:lnSpc>
              <a:spcBef>
                <a:spcPts val="1000"/>
              </a:spcBef>
              <a:spcAft>
                <a:spcPts val="0"/>
              </a:spcAft>
              <a:buClr>
                <a:schemeClr val="dk1"/>
              </a:buClr>
              <a:buSzPts val="2600"/>
              <a:buFont typeface="Arial"/>
              <a:buChar char="•"/>
            </a:pPr>
            <a:r>
              <a:rPr lang="en-US" sz="2600" b="1">
                <a:solidFill>
                  <a:schemeClr val="dk1"/>
                </a:solidFill>
                <a:latin typeface="Times New Roman"/>
                <a:ea typeface="Times New Roman"/>
                <a:cs typeface="Times New Roman"/>
                <a:sym typeface="Times New Roman"/>
              </a:rPr>
              <a:t>Centralized Repository: </a:t>
            </a:r>
            <a:r>
              <a:rPr lang="en-US" sz="2600">
                <a:solidFill>
                  <a:schemeClr val="dk1"/>
                </a:solidFill>
                <a:latin typeface="Times New Roman"/>
                <a:ea typeface="Times New Roman"/>
                <a:cs typeface="Times New Roman"/>
                <a:sym typeface="Times New Roman"/>
              </a:rPr>
              <a:t>Learning about the need for centralized data access for efficient reporting and data collection. </a:t>
            </a:r>
            <a:endParaRPr sz="2600">
              <a:solidFill>
                <a:schemeClr val="dk1"/>
              </a:solidFill>
              <a:latin typeface="Times New Roman"/>
              <a:ea typeface="Times New Roman"/>
              <a:cs typeface="Times New Roman"/>
              <a:sym typeface="Times New Roman"/>
            </a:endParaRPr>
          </a:p>
          <a:p>
            <a:pPr marL="0" marR="0" lvl="0" indent="-165100" algn="just" rtl="0">
              <a:lnSpc>
                <a:spcPct val="90000"/>
              </a:lnSpc>
              <a:spcBef>
                <a:spcPts val="1000"/>
              </a:spcBef>
              <a:spcAft>
                <a:spcPts val="0"/>
              </a:spcAft>
              <a:buClr>
                <a:schemeClr val="dk1"/>
              </a:buClr>
              <a:buSzPts val="2600"/>
              <a:buFont typeface="Arial"/>
              <a:buChar char="•"/>
            </a:pPr>
            <a:r>
              <a:rPr lang="en-US" sz="2600" b="1">
                <a:solidFill>
                  <a:schemeClr val="dk1"/>
                </a:solidFill>
                <a:latin typeface="Times New Roman"/>
                <a:ea typeface="Times New Roman"/>
                <a:cs typeface="Times New Roman"/>
                <a:sym typeface="Times New Roman"/>
              </a:rPr>
              <a:t>System Architecture: </a:t>
            </a:r>
            <a:r>
              <a:rPr lang="en-US" sz="2600">
                <a:solidFill>
                  <a:schemeClr val="dk1"/>
                </a:solidFill>
                <a:latin typeface="Times New Roman"/>
                <a:ea typeface="Times New Roman"/>
                <a:cs typeface="Times New Roman"/>
                <a:sym typeface="Times New Roman"/>
              </a:rPr>
              <a:t>Gaining insights into physical and logical architecture layers. </a:t>
            </a:r>
            <a:endParaRPr sz="2600">
              <a:solidFill>
                <a:schemeClr val="dk1"/>
              </a:solidFill>
              <a:latin typeface="Times New Roman"/>
              <a:ea typeface="Times New Roman"/>
              <a:cs typeface="Times New Roman"/>
              <a:sym typeface="Times New Roman"/>
            </a:endParaRPr>
          </a:p>
          <a:p>
            <a:pPr marL="0" marR="0" lvl="0" indent="-165100" algn="just" rtl="0">
              <a:lnSpc>
                <a:spcPct val="90000"/>
              </a:lnSpc>
              <a:spcBef>
                <a:spcPts val="1000"/>
              </a:spcBef>
              <a:spcAft>
                <a:spcPts val="0"/>
              </a:spcAft>
              <a:buClr>
                <a:schemeClr val="dk1"/>
              </a:buClr>
              <a:buSzPts val="2600"/>
              <a:buFont typeface="Arial"/>
              <a:buChar char="•"/>
            </a:pPr>
            <a:r>
              <a:rPr lang="en-US" sz="2600" b="1">
                <a:solidFill>
                  <a:schemeClr val="dk1"/>
                </a:solidFill>
                <a:latin typeface="Times New Roman"/>
                <a:ea typeface="Times New Roman"/>
                <a:cs typeface="Times New Roman"/>
                <a:sym typeface="Times New Roman"/>
              </a:rPr>
              <a:t>Table Definitions: </a:t>
            </a:r>
            <a:r>
              <a:rPr lang="en-US" sz="2600">
                <a:solidFill>
                  <a:schemeClr val="dk1"/>
                </a:solidFill>
                <a:latin typeface="Times New Roman"/>
                <a:ea typeface="Times New Roman"/>
                <a:cs typeface="Times New Roman"/>
                <a:sym typeface="Times New Roman"/>
              </a:rPr>
              <a:t>Understanding different types of tables and their mappings in a data warehouse. </a:t>
            </a:r>
            <a:endParaRPr sz="2600">
              <a:solidFill>
                <a:schemeClr val="dk1"/>
              </a:solidFill>
              <a:latin typeface="Times New Roman"/>
              <a:ea typeface="Times New Roman"/>
              <a:cs typeface="Times New Roman"/>
              <a:sym typeface="Times New Roman"/>
            </a:endParaRPr>
          </a:p>
          <a:p>
            <a:pPr marL="0" marR="0" lvl="0" indent="-165100" algn="just" rtl="0">
              <a:lnSpc>
                <a:spcPct val="90000"/>
              </a:lnSpc>
              <a:spcBef>
                <a:spcPts val="1000"/>
              </a:spcBef>
              <a:spcAft>
                <a:spcPts val="0"/>
              </a:spcAft>
              <a:buClr>
                <a:schemeClr val="dk1"/>
              </a:buClr>
              <a:buSzPts val="2600"/>
              <a:buFont typeface="Arial"/>
              <a:buChar char="•"/>
            </a:pPr>
            <a:r>
              <a:rPr lang="en-US" sz="2600" b="1">
                <a:solidFill>
                  <a:schemeClr val="dk1"/>
                </a:solidFill>
                <a:latin typeface="Times New Roman"/>
                <a:ea typeface="Times New Roman"/>
                <a:cs typeface="Times New Roman"/>
                <a:sym typeface="Times New Roman"/>
              </a:rPr>
              <a:t>Functional Requirements: </a:t>
            </a:r>
            <a:r>
              <a:rPr lang="en-US" sz="2600">
                <a:solidFill>
                  <a:schemeClr val="dk1"/>
                </a:solidFill>
                <a:latin typeface="Times New Roman"/>
                <a:ea typeface="Times New Roman"/>
                <a:cs typeface="Times New Roman"/>
                <a:sym typeface="Times New Roman"/>
              </a:rPr>
              <a:t>Identifying key functional requirements for building a data warehouse, centralized repository, and ETL processes.</a:t>
            </a:r>
            <a:endParaRPr sz="1600"/>
          </a:p>
        </p:txBody>
      </p:sp>
      <p:sp>
        <p:nvSpPr>
          <p:cNvPr id="280" name="Google Shape;28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Internship Progress Review</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1"/>
          <p:cNvSpPr txBox="1">
            <a:spLocks noGrp="1"/>
          </p:cNvSpPr>
          <p:nvPr>
            <p:ph type="ctrTitle"/>
          </p:nvPr>
        </p:nvSpPr>
        <p:spPr>
          <a:xfrm>
            <a:off x="1638300" y="604156"/>
            <a:ext cx="9144000" cy="191044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Times New Roman"/>
              <a:buNone/>
            </a:pP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286" name="Google Shape;28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09-05-2025</a:t>
            </a:r>
            <a:endParaRPr>
              <a:latin typeface="Times New Roman"/>
              <a:ea typeface="Times New Roman"/>
              <a:cs typeface="Times New Roman"/>
              <a:sym typeface="Times New Roman"/>
            </a:endParaRPr>
          </a:p>
        </p:txBody>
      </p:sp>
      <p:sp>
        <p:nvSpPr>
          <p:cNvPr id="287" name="Google Shape;28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11</a:t>
            </a:fld>
            <a:endParaRPr>
              <a:latin typeface="Times New Roman"/>
              <a:ea typeface="Times New Roman"/>
              <a:cs typeface="Times New Roman"/>
              <a:sym typeface="Times New Roman"/>
            </a:endParaRPr>
          </a:p>
        </p:txBody>
      </p:sp>
      <p:pic>
        <p:nvPicPr>
          <p:cNvPr id="288" name="Google Shape;288;p11" descr="A blue and orange logo&#10;&#10;Description automatically generated"/>
          <p:cNvPicPr preferRelativeResize="0"/>
          <p:nvPr/>
        </p:nvPicPr>
        <p:blipFill rotWithShape="1">
          <a:blip r:embed="rId3">
            <a:alphaModFix/>
          </a:blip>
          <a:srcRect/>
          <a:stretch/>
        </p:blipFill>
        <p:spPr>
          <a:xfrm>
            <a:off x="122585" y="83781"/>
            <a:ext cx="1553526" cy="774635"/>
          </a:xfrm>
          <a:prstGeom prst="rect">
            <a:avLst/>
          </a:prstGeom>
          <a:noFill/>
          <a:ln>
            <a:noFill/>
          </a:ln>
        </p:spPr>
      </p:pic>
      <p:sp>
        <p:nvSpPr>
          <p:cNvPr id="289" name="Google Shape;289;p11"/>
          <p:cNvSpPr txBox="1"/>
          <p:nvPr/>
        </p:nvSpPr>
        <p:spPr>
          <a:xfrm>
            <a:off x="2332096" y="136525"/>
            <a:ext cx="8572500" cy="908376"/>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3600"/>
              <a:buFont typeface="Arial"/>
              <a:buNone/>
            </a:pPr>
            <a:r>
              <a:rPr lang="en-US" sz="3600">
                <a:solidFill>
                  <a:schemeClr val="dk1"/>
                </a:solidFill>
                <a:latin typeface="Times New Roman"/>
                <a:ea typeface="Times New Roman"/>
                <a:cs typeface="Times New Roman"/>
                <a:sym typeface="Times New Roman"/>
              </a:rPr>
              <a:t>Challenges Faced</a:t>
            </a:r>
            <a:endParaRPr sz="5400">
              <a:solidFill>
                <a:schemeClr val="dk1"/>
              </a:solidFill>
              <a:latin typeface="Times New Roman"/>
              <a:ea typeface="Times New Roman"/>
              <a:cs typeface="Times New Roman"/>
              <a:sym typeface="Times New Roman"/>
            </a:endParaRPr>
          </a:p>
        </p:txBody>
      </p:sp>
      <p:sp>
        <p:nvSpPr>
          <p:cNvPr id="290" name="Google Shape;290;p11"/>
          <p:cNvSpPr txBox="1"/>
          <p:nvPr/>
        </p:nvSpPr>
        <p:spPr>
          <a:xfrm>
            <a:off x="663225" y="1044900"/>
            <a:ext cx="10900800" cy="4917000"/>
          </a:xfrm>
          <a:prstGeom prst="rect">
            <a:avLst/>
          </a:prstGeom>
          <a:noFill/>
          <a:ln>
            <a:noFill/>
          </a:ln>
        </p:spPr>
        <p:txBody>
          <a:bodyPr spcFirstLastPara="1" wrap="square" lIns="91425" tIns="45700" rIns="91425" bIns="45700" anchor="t" anchorCtr="0">
            <a:noAutofit/>
          </a:bodyPr>
          <a:lstStyle/>
          <a:p>
            <a:pPr marL="342900" marR="0" lvl="0" indent="-392430" algn="just" rtl="0">
              <a:lnSpc>
                <a:spcPct val="80000"/>
              </a:lnSpc>
              <a:spcBef>
                <a:spcPts val="1000"/>
              </a:spcBef>
              <a:spcAft>
                <a:spcPts val="0"/>
              </a:spcAft>
              <a:buClr>
                <a:schemeClr val="dk1"/>
              </a:buClr>
              <a:buSzPts val="3000"/>
              <a:buFont typeface="Arial"/>
              <a:buChar char="•"/>
            </a:pPr>
            <a:r>
              <a:rPr lang="en-US" sz="3000" b="1">
                <a:solidFill>
                  <a:schemeClr val="dk1"/>
                </a:solidFill>
                <a:latin typeface="Times New Roman"/>
                <a:ea typeface="Times New Roman"/>
                <a:cs typeface="Times New Roman"/>
                <a:sym typeface="Times New Roman"/>
              </a:rPr>
              <a:t>Complexity in Building Data Warehouse: </a:t>
            </a:r>
            <a:r>
              <a:rPr lang="en-US" sz="3000">
                <a:solidFill>
                  <a:schemeClr val="dk1"/>
                </a:solidFill>
                <a:latin typeface="Times New Roman"/>
                <a:ea typeface="Times New Roman"/>
                <a:cs typeface="Times New Roman"/>
                <a:sym typeface="Times New Roman"/>
              </a:rPr>
              <a:t>Ensuring comprehensive and accurate data integration for sales reporting. This involves handling large volumes of data and maintaining data consistency. </a:t>
            </a:r>
            <a:endParaRPr sz="3000">
              <a:solidFill>
                <a:schemeClr val="dk1"/>
              </a:solidFill>
              <a:latin typeface="Times New Roman"/>
              <a:ea typeface="Times New Roman"/>
              <a:cs typeface="Times New Roman"/>
              <a:sym typeface="Times New Roman"/>
            </a:endParaRPr>
          </a:p>
          <a:p>
            <a:pPr marL="342900" marR="0" lvl="0" indent="-392430" algn="just" rtl="0">
              <a:lnSpc>
                <a:spcPct val="80000"/>
              </a:lnSpc>
              <a:spcBef>
                <a:spcPts val="1000"/>
              </a:spcBef>
              <a:spcAft>
                <a:spcPts val="0"/>
              </a:spcAft>
              <a:buClr>
                <a:schemeClr val="dk1"/>
              </a:buClr>
              <a:buSzPts val="3000"/>
              <a:buFont typeface="Arial"/>
              <a:buChar char="•"/>
            </a:pPr>
            <a:r>
              <a:rPr lang="en-US" sz="3000" b="1">
                <a:solidFill>
                  <a:schemeClr val="dk1"/>
                </a:solidFill>
                <a:latin typeface="Times New Roman"/>
                <a:ea typeface="Times New Roman"/>
                <a:cs typeface="Times New Roman"/>
                <a:sym typeface="Times New Roman"/>
              </a:rPr>
              <a:t>Centralized Repository Development: </a:t>
            </a:r>
            <a:r>
              <a:rPr lang="en-US" sz="3000">
                <a:solidFill>
                  <a:schemeClr val="dk1"/>
                </a:solidFill>
                <a:latin typeface="Times New Roman"/>
                <a:ea typeface="Times New Roman"/>
                <a:cs typeface="Times New Roman"/>
                <a:sym typeface="Times New Roman"/>
              </a:rPr>
              <a:t>Managing data collection and reporting across multiple geographies. It requires coordinating data from various sources and ensuring seamless access. </a:t>
            </a:r>
            <a:endParaRPr sz="3000">
              <a:solidFill>
                <a:schemeClr val="dk1"/>
              </a:solidFill>
              <a:latin typeface="Times New Roman"/>
              <a:ea typeface="Times New Roman"/>
              <a:cs typeface="Times New Roman"/>
              <a:sym typeface="Times New Roman"/>
            </a:endParaRPr>
          </a:p>
          <a:p>
            <a:pPr marL="342900" marR="0" lvl="0" indent="-392430" algn="just" rtl="0">
              <a:lnSpc>
                <a:spcPct val="80000"/>
              </a:lnSpc>
              <a:spcBef>
                <a:spcPts val="1000"/>
              </a:spcBef>
              <a:spcAft>
                <a:spcPts val="0"/>
              </a:spcAft>
              <a:buClr>
                <a:schemeClr val="dk1"/>
              </a:buClr>
              <a:buSzPts val="3000"/>
              <a:buFont typeface="Arial"/>
              <a:buChar char="•"/>
            </a:pPr>
            <a:r>
              <a:rPr lang="en-US" sz="3000" b="1">
                <a:solidFill>
                  <a:schemeClr val="dk1"/>
                </a:solidFill>
                <a:latin typeface="Times New Roman"/>
                <a:ea typeface="Times New Roman"/>
                <a:cs typeface="Times New Roman"/>
                <a:sym typeface="Times New Roman"/>
              </a:rPr>
              <a:t>ETL Process Implementation: </a:t>
            </a:r>
            <a:r>
              <a:rPr lang="en-US" sz="3000">
                <a:solidFill>
                  <a:schemeClr val="dk1"/>
                </a:solidFill>
                <a:latin typeface="Times New Roman"/>
                <a:ea typeface="Times New Roman"/>
                <a:cs typeface="Times New Roman"/>
                <a:sym typeface="Times New Roman"/>
              </a:rPr>
              <a:t>Designing and maintaining efficient ETL processes for daily, monthly, yearly, and on-demand data loading. This includes optimizing performance and ensuring data quality.</a:t>
            </a:r>
            <a:endParaRPr sz="2000">
              <a:latin typeface="Times New Roman"/>
              <a:ea typeface="Times New Roman"/>
              <a:cs typeface="Times New Roman"/>
              <a:sym typeface="Times New Roman"/>
            </a:endParaRPr>
          </a:p>
        </p:txBody>
      </p:sp>
      <p:sp>
        <p:nvSpPr>
          <p:cNvPr id="291" name="Google Shape;29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Internship Progress Review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2"/>
          <p:cNvSpPr txBox="1">
            <a:spLocks noGrp="1"/>
          </p:cNvSpPr>
          <p:nvPr>
            <p:ph type="ctrTitle"/>
          </p:nvPr>
        </p:nvSpPr>
        <p:spPr>
          <a:xfrm>
            <a:off x="1638300" y="604156"/>
            <a:ext cx="9144000" cy="191044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Times New Roman"/>
              <a:buNone/>
            </a:pP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297" name="Google Shape;29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09-05-2025</a:t>
            </a:r>
            <a:endParaRPr>
              <a:latin typeface="Times New Roman"/>
              <a:ea typeface="Times New Roman"/>
              <a:cs typeface="Times New Roman"/>
              <a:sym typeface="Times New Roman"/>
            </a:endParaRPr>
          </a:p>
        </p:txBody>
      </p:sp>
      <p:sp>
        <p:nvSpPr>
          <p:cNvPr id="298" name="Google Shape;29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12</a:t>
            </a:fld>
            <a:endParaRPr>
              <a:latin typeface="Times New Roman"/>
              <a:ea typeface="Times New Roman"/>
              <a:cs typeface="Times New Roman"/>
              <a:sym typeface="Times New Roman"/>
            </a:endParaRPr>
          </a:p>
        </p:txBody>
      </p:sp>
      <p:pic>
        <p:nvPicPr>
          <p:cNvPr id="299" name="Google Shape;299;p12" descr="A blue and orange logo&#10;&#10;Description automatically generated"/>
          <p:cNvPicPr preferRelativeResize="0"/>
          <p:nvPr/>
        </p:nvPicPr>
        <p:blipFill rotWithShape="1">
          <a:blip r:embed="rId3">
            <a:alphaModFix/>
          </a:blip>
          <a:srcRect/>
          <a:stretch/>
        </p:blipFill>
        <p:spPr>
          <a:xfrm>
            <a:off x="122585" y="83781"/>
            <a:ext cx="1553526" cy="774635"/>
          </a:xfrm>
          <a:prstGeom prst="rect">
            <a:avLst/>
          </a:prstGeom>
          <a:noFill/>
          <a:ln>
            <a:noFill/>
          </a:ln>
        </p:spPr>
      </p:pic>
      <p:sp>
        <p:nvSpPr>
          <p:cNvPr id="300" name="Google Shape;300;p12"/>
          <p:cNvSpPr txBox="1"/>
          <p:nvPr/>
        </p:nvSpPr>
        <p:spPr>
          <a:xfrm>
            <a:off x="2332096" y="136525"/>
            <a:ext cx="8572500" cy="908376"/>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3600"/>
              <a:buFont typeface="Arial"/>
              <a:buNone/>
            </a:pPr>
            <a:r>
              <a:rPr lang="en-US" sz="3600">
                <a:solidFill>
                  <a:schemeClr val="dk1"/>
                </a:solidFill>
                <a:latin typeface="Times New Roman"/>
                <a:ea typeface="Times New Roman"/>
                <a:cs typeface="Times New Roman"/>
                <a:sym typeface="Times New Roman"/>
              </a:rPr>
              <a:t>Conclusion</a:t>
            </a:r>
            <a:endParaRPr sz="5400">
              <a:solidFill>
                <a:schemeClr val="dk1"/>
              </a:solidFill>
              <a:latin typeface="Times New Roman"/>
              <a:ea typeface="Times New Roman"/>
              <a:cs typeface="Times New Roman"/>
              <a:sym typeface="Times New Roman"/>
            </a:endParaRPr>
          </a:p>
        </p:txBody>
      </p:sp>
      <p:sp>
        <p:nvSpPr>
          <p:cNvPr id="301" name="Google Shape;301;p12"/>
          <p:cNvSpPr txBox="1"/>
          <p:nvPr/>
        </p:nvSpPr>
        <p:spPr>
          <a:xfrm>
            <a:off x="474075" y="858425"/>
            <a:ext cx="11284800" cy="5497800"/>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1000"/>
              </a:spcBef>
              <a:spcAft>
                <a:spcPts val="0"/>
              </a:spcAft>
              <a:buNone/>
            </a:pPr>
            <a:r>
              <a:rPr lang="en-US" sz="2000" b="1">
                <a:solidFill>
                  <a:schemeClr val="dk1"/>
                </a:solidFill>
                <a:latin typeface="Times New Roman"/>
                <a:ea typeface="Times New Roman"/>
                <a:cs typeface="Times New Roman"/>
                <a:sym typeface="Times New Roman"/>
              </a:rPr>
              <a:t>Successful ETL Implementation: </a:t>
            </a:r>
            <a:r>
              <a:rPr lang="en-US" sz="2000">
                <a:solidFill>
                  <a:schemeClr val="dk1"/>
                </a:solidFill>
                <a:latin typeface="Times New Roman"/>
                <a:ea typeface="Times New Roman"/>
                <a:cs typeface="Times New Roman"/>
                <a:sym typeface="Times New Roman"/>
              </a:rPr>
              <a:t>The project demonstrated the ability to design and maintain efficient ETL processes that handle data loading on a daily, monthly, yearly, and on-demand basis. This ensures that the data warehouse is always up-to-date with the latest information, providing reliable data for analysis and reporting.</a:t>
            </a:r>
            <a:r>
              <a:rPr lang="en-US" sz="2000" b="1">
                <a:solidFill>
                  <a:schemeClr val="dk1"/>
                </a:solidFill>
                <a:latin typeface="Times New Roman"/>
                <a:ea typeface="Times New Roman"/>
                <a:cs typeface="Times New Roman"/>
                <a:sym typeface="Times New Roman"/>
              </a:rPr>
              <a:t> </a:t>
            </a:r>
            <a:endParaRPr sz="2000" b="1">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None/>
            </a:pPr>
            <a:r>
              <a:rPr lang="en-US" sz="2000" b="1">
                <a:solidFill>
                  <a:schemeClr val="dk1"/>
                </a:solidFill>
                <a:latin typeface="Times New Roman"/>
                <a:ea typeface="Times New Roman"/>
                <a:cs typeface="Times New Roman"/>
                <a:sym typeface="Times New Roman"/>
              </a:rPr>
              <a:t>Enhanced Decision Support: </a:t>
            </a:r>
            <a:r>
              <a:rPr lang="en-US" sz="2000">
                <a:solidFill>
                  <a:schemeClr val="dk1"/>
                </a:solidFill>
                <a:latin typeface="Times New Roman"/>
                <a:ea typeface="Times New Roman"/>
                <a:cs typeface="Times New Roman"/>
                <a:sym typeface="Times New Roman"/>
              </a:rPr>
              <a:t>With the creation of a detailed data warehouse, the project has significantly enhanced the decision-making capabilities of the client. The data warehouse includes various sales metrics such as net sales, product units, order count, discounts, average order value, and average order size, which are essential for forecasting and evaluating product sales across different branches. </a:t>
            </a:r>
            <a:endParaRPr sz="2000">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None/>
            </a:pPr>
            <a:r>
              <a:rPr lang="en-US" sz="2000" b="1">
                <a:solidFill>
                  <a:schemeClr val="dk1"/>
                </a:solidFill>
                <a:latin typeface="Times New Roman"/>
                <a:ea typeface="Times New Roman"/>
                <a:cs typeface="Times New Roman"/>
                <a:sym typeface="Times New Roman"/>
              </a:rPr>
              <a:t>Centralized Data Access: </a:t>
            </a:r>
            <a:r>
              <a:rPr lang="en-US" sz="2000">
                <a:solidFill>
                  <a:schemeClr val="dk1"/>
                </a:solidFill>
                <a:latin typeface="Times New Roman"/>
                <a:ea typeface="Times New Roman"/>
                <a:cs typeface="Times New Roman"/>
                <a:sym typeface="Times New Roman"/>
              </a:rPr>
              <a:t>The development of a centralized repository has streamlined data collection and reporting processes. This centralized system allows for efficient data access from multiple geographies, ensuring that all relevant data is available in one place. This is particularly beneficial for generating various reports and making informed business decisions.</a:t>
            </a:r>
            <a:r>
              <a:rPr lang="en-US" sz="2000" b="1">
                <a:solidFill>
                  <a:schemeClr val="dk1"/>
                </a:solidFill>
                <a:latin typeface="Times New Roman"/>
                <a:ea typeface="Times New Roman"/>
                <a:cs typeface="Times New Roman"/>
                <a:sym typeface="Times New Roman"/>
              </a:rPr>
              <a:t> </a:t>
            </a:r>
            <a:endParaRPr sz="2000" b="1">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None/>
            </a:pPr>
            <a:r>
              <a:rPr lang="en-US" sz="2000" b="1">
                <a:solidFill>
                  <a:schemeClr val="dk1"/>
                </a:solidFill>
                <a:latin typeface="Times New Roman"/>
                <a:ea typeface="Times New Roman"/>
                <a:cs typeface="Times New Roman"/>
                <a:sym typeface="Times New Roman"/>
              </a:rPr>
              <a:t>System Reliability: </a:t>
            </a:r>
            <a:r>
              <a:rPr lang="en-US" sz="2000">
                <a:solidFill>
                  <a:schemeClr val="dk1"/>
                </a:solidFill>
                <a:latin typeface="Times New Roman"/>
                <a:ea typeface="Times New Roman"/>
                <a:cs typeface="Times New Roman"/>
                <a:sym typeface="Times New Roman"/>
              </a:rPr>
              <a:t>The project has ensured the reliability and performance of the data warehouse. By maintaining comprehensive documentation and implementing robust ETL processes, the system is designed to handle large volumes of data and provide consistent performance. This reliability is critical for the ongoing success of the data warehouse in supporting the client's business needs.</a:t>
            </a:r>
            <a:endParaRPr sz="2000">
              <a:solidFill>
                <a:schemeClr val="dk1"/>
              </a:solidFill>
              <a:latin typeface="Times New Roman"/>
              <a:ea typeface="Times New Roman"/>
              <a:cs typeface="Times New Roman"/>
              <a:sym typeface="Times New Roman"/>
            </a:endParaRPr>
          </a:p>
        </p:txBody>
      </p:sp>
      <p:sp>
        <p:nvSpPr>
          <p:cNvPr id="302" name="Google Shape;30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Internship Progress Review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3"/>
          <p:cNvSpPr txBox="1">
            <a:spLocks noGrp="1"/>
          </p:cNvSpPr>
          <p:nvPr>
            <p:ph type="ctrTitle"/>
          </p:nvPr>
        </p:nvSpPr>
        <p:spPr>
          <a:xfrm>
            <a:off x="1638300" y="604156"/>
            <a:ext cx="9144000" cy="191044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br>
              <a:rPr lang="en-US"/>
            </a:br>
            <a:endParaRPr/>
          </a:p>
        </p:txBody>
      </p:sp>
      <p:sp>
        <p:nvSpPr>
          <p:cNvPr id="308" name="Google Shape;30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09-05-2025</a:t>
            </a:r>
            <a:endParaRPr/>
          </a:p>
        </p:txBody>
      </p:sp>
      <p:sp>
        <p:nvSpPr>
          <p:cNvPr id="309" name="Google Shape;30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310" name="Google Shape;310;p13" descr="A blue and orange logo&#10;&#10;Description automatically generated"/>
          <p:cNvPicPr preferRelativeResize="0"/>
          <p:nvPr/>
        </p:nvPicPr>
        <p:blipFill rotWithShape="1">
          <a:blip r:embed="rId3">
            <a:alphaModFix/>
          </a:blip>
          <a:srcRect/>
          <a:stretch/>
        </p:blipFill>
        <p:spPr>
          <a:xfrm>
            <a:off x="122585" y="83781"/>
            <a:ext cx="1553526" cy="774635"/>
          </a:xfrm>
          <a:prstGeom prst="rect">
            <a:avLst/>
          </a:prstGeom>
          <a:noFill/>
          <a:ln>
            <a:noFill/>
          </a:ln>
        </p:spPr>
      </p:pic>
      <p:sp>
        <p:nvSpPr>
          <p:cNvPr id="311" name="Google Shape;311;p13"/>
          <p:cNvSpPr txBox="1"/>
          <p:nvPr/>
        </p:nvSpPr>
        <p:spPr>
          <a:xfrm>
            <a:off x="1809750" y="2511787"/>
            <a:ext cx="8572500" cy="1831613"/>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6000"/>
              <a:buFont typeface="Arial"/>
              <a:buNone/>
            </a:pPr>
            <a:r>
              <a:rPr lang="en-US" sz="6000">
                <a:solidFill>
                  <a:schemeClr val="dk1"/>
                </a:solidFill>
                <a:latin typeface="Times New Roman"/>
                <a:ea typeface="Times New Roman"/>
                <a:cs typeface="Times New Roman"/>
                <a:sym typeface="Times New Roman"/>
              </a:rPr>
              <a:t>THANK</a:t>
            </a:r>
            <a:r>
              <a:rPr lang="en-US"/>
              <a:t>     </a:t>
            </a:r>
            <a:r>
              <a:rPr lang="en-US" sz="6000">
                <a:solidFill>
                  <a:schemeClr val="dk1"/>
                </a:solidFill>
                <a:latin typeface="Times New Roman"/>
                <a:ea typeface="Times New Roman"/>
                <a:cs typeface="Times New Roman"/>
                <a:sym typeface="Times New Roman"/>
              </a:rPr>
              <a:t>YOU</a:t>
            </a:r>
            <a:endParaRPr sz="6000">
              <a:solidFill>
                <a:schemeClr val="dk1"/>
              </a:solidFill>
              <a:latin typeface="Times New Roman"/>
              <a:ea typeface="Times New Roman"/>
              <a:cs typeface="Times New Roman"/>
              <a:sym typeface="Times New Roman"/>
            </a:endParaRPr>
          </a:p>
        </p:txBody>
      </p:sp>
      <p:sp>
        <p:nvSpPr>
          <p:cNvPr id="312" name="Google Shape;31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Internship Progress Review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
          <p:cNvSpPr txBox="1">
            <a:spLocks noGrp="1"/>
          </p:cNvSpPr>
          <p:nvPr>
            <p:ph type="title"/>
          </p:nvPr>
        </p:nvSpPr>
        <p:spPr>
          <a:xfrm>
            <a:off x="-533400" y="594242"/>
            <a:ext cx="10515600" cy="100965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br>
              <a:rPr lang="en-US"/>
            </a:br>
            <a:endParaRPr/>
          </a:p>
        </p:txBody>
      </p:sp>
      <p:sp>
        <p:nvSpPr>
          <p:cNvPr id="181" name="Google Shape;181;p2"/>
          <p:cNvSpPr txBox="1">
            <a:spLocks noGrp="1"/>
          </p:cNvSpPr>
          <p:nvPr>
            <p:ph type="body" idx="1"/>
          </p:nvPr>
        </p:nvSpPr>
        <p:spPr>
          <a:xfrm>
            <a:off x="2332096" y="136525"/>
            <a:ext cx="8572500" cy="90837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5400"/>
              <a:buNone/>
            </a:pPr>
            <a:r>
              <a:rPr lang="en-US" sz="5400">
                <a:latin typeface="Times New Roman"/>
                <a:ea typeface="Times New Roman"/>
                <a:cs typeface="Times New Roman"/>
                <a:sym typeface="Times New Roman"/>
              </a:rPr>
              <a:t>Introduction of the Company</a:t>
            </a:r>
            <a:endParaRPr/>
          </a:p>
        </p:txBody>
      </p:sp>
      <p:sp>
        <p:nvSpPr>
          <p:cNvPr id="182" name="Google Shape;182;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83" name="Google Shape;183;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09-05-2025</a:t>
            </a:r>
            <a:endParaRPr/>
          </a:p>
        </p:txBody>
      </p:sp>
      <p:sp>
        <p:nvSpPr>
          <p:cNvPr id="184" name="Google Shape;184;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Internship Progress Review</a:t>
            </a:r>
            <a:endParaRPr/>
          </a:p>
        </p:txBody>
      </p:sp>
      <p:pic>
        <p:nvPicPr>
          <p:cNvPr id="185" name="Google Shape;185;p2" descr="A blue and orange logo&#10;&#10;Description automatically generated"/>
          <p:cNvPicPr preferRelativeResize="0"/>
          <p:nvPr/>
        </p:nvPicPr>
        <p:blipFill rotWithShape="1">
          <a:blip r:embed="rId3">
            <a:alphaModFix/>
          </a:blip>
          <a:srcRect/>
          <a:stretch/>
        </p:blipFill>
        <p:spPr>
          <a:xfrm>
            <a:off x="122585" y="83781"/>
            <a:ext cx="1553526" cy="774635"/>
          </a:xfrm>
          <a:prstGeom prst="rect">
            <a:avLst/>
          </a:prstGeom>
          <a:noFill/>
          <a:ln>
            <a:noFill/>
          </a:ln>
        </p:spPr>
      </p:pic>
      <p:sp>
        <p:nvSpPr>
          <p:cNvPr id="186" name="Google Shape;186;p2"/>
          <p:cNvSpPr txBox="1"/>
          <p:nvPr/>
        </p:nvSpPr>
        <p:spPr>
          <a:xfrm>
            <a:off x="502975" y="1099075"/>
            <a:ext cx="11233200" cy="5257200"/>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dk1"/>
              </a:buClr>
              <a:buSzPts val="2400"/>
              <a:buFont typeface="Arial"/>
              <a:buChar char="•"/>
            </a:pPr>
            <a:r>
              <a:rPr lang="en-US" sz="2400" b="1" i="0" u="none" strike="noStrike" cap="none">
                <a:solidFill>
                  <a:schemeClr val="dk1"/>
                </a:solidFill>
                <a:latin typeface="Times New Roman"/>
                <a:ea typeface="Times New Roman"/>
                <a:cs typeface="Times New Roman"/>
                <a:sym typeface="Times New Roman"/>
              </a:rPr>
              <a:t>Role: </a:t>
            </a:r>
            <a:r>
              <a:rPr lang="en-US" sz="2400">
                <a:solidFill>
                  <a:schemeClr val="dk1"/>
                </a:solidFill>
                <a:latin typeface="Times New Roman"/>
                <a:ea typeface="Times New Roman"/>
                <a:cs typeface="Times New Roman"/>
                <a:sym typeface="Times New Roman"/>
              </a:rPr>
              <a:t>Cognizant is an American multinational information technology consulting and outsourcing company. It helps businesses modernize technology, reimagine processes, and transform experiences to stay relevant and competitive.</a:t>
            </a:r>
            <a:endParaRPr/>
          </a:p>
          <a:p>
            <a:pPr marL="342900" marR="0" lvl="0" indent="-342900" algn="l" rtl="0">
              <a:spcBef>
                <a:spcPts val="0"/>
              </a:spcBef>
              <a:spcAft>
                <a:spcPts val="0"/>
              </a:spcAft>
              <a:buClr>
                <a:schemeClr val="dk1"/>
              </a:buClr>
              <a:buSzPts val="2400"/>
              <a:buFont typeface="Arial"/>
              <a:buChar char="•"/>
            </a:pPr>
            <a:r>
              <a:rPr lang="en-US" sz="2400" b="1" i="0" u="none" strike="noStrike" cap="none">
                <a:solidFill>
                  <a:schemeClr val="dk1"/>
                </a:solidFill>
                <a:latin typeface="Times New Roman"/>
                <a:ea typeface="Times New Roman"/>
                <a:cs typeface="Times New Roman"/>
                <a:sym typeface="Times New Roman"/>
              </a:rPr>
              <a:t>Mission: </a:t>
            </a:r>
            <a:r>
              <a:rPr lang="en-US" sz="2400" b="0" i="0" u="none" strike="noStrike" cap="none">
                <a:solidFill>
                  <a:schemeClr val="dk1"/>
                </a:solidFill>
                <a:latin typeface="Times New Roman"/>
                <a:ea typeface="Times New Roman"/>
                <a:cs typeface="Times New Roman"/>
                <a:sym typeface="Times New Roman"/>
              </a:rPr>
              <a:t>T</a:t>
            </a:r>
            <a:r>
              <a:rPr lang="en-US" sz="2400">
                <a:solidFill>
                  <a:schemeClr val="dk1"/>
                </a:solidFill>
                <a:latin typeface="Times New Roman"/>
                <a:ea typeface="Times New Roman"/>
                <a:cs typeface="Times New Roman"/>
                <a:sym typeface="Times New Roman"/>
              </a:rPr>
              <a:t>o engineer modern businesses that improve everyday lives by leveraging technology and innovation.</a:t>
            </a:r>
            <a:endParaRPr/>
          </a:p>
          <a:p>
            <a:pPr marL="342900" marR="0" lvl="0" indent="-342900" algn="l" rtl="0">
              <a:spcBef>
                <a:spcPts val="0"/>
              </a:spcBef>
              <a:spcAft>
                <a:spcPts val="0"/>
              </a:spcAft>
              <a:buClr>
                <a:schemeClr val="dk1"/>
              </a:buClr>
              <a:buSzPts val="2400"/>
              <a:buFont typeface="Arial"/>
              <a:buChar char="•"/>
            </a:pPr>
            <a:r>
              <a:rPr lang="en-US" sz="2400" b="1" i="0" u="none" strike="noStrike" cap="none">
                <a:solidFill>
                  <a:schemeClr val="dk1"/>
                </a:solidFill>
                <a:latin typeface="Times New Roman"/>
                <a:ea typeface="Times New Roman"/>
                <a:cs typeface="Times New Roman"/>
                <a:sym typeface="Times New Roman"/>
              </a:rPr>
              <a:t>Objectives:</a:t>
            </a:r>
            <a:endParaRPr/>
          </a:p>
          <a:p>
            <a:pPr marL="1371600" marR="0" lvl="2" indent="-457200" algn="l" rtl="0">
              <a:spcBef>
                <a:spcPts val="0"/>
              </a:spcBef>
              <a:spcAft>
                <a:spcPts val="0"/>
              </a:spcAft>
              <a:buClr>
                <a:schemeClr val="dk1"/>
              </a:buClr>
              <a:buSzPts val="2400"/>
              <a:buFont typeface="Calibri"/>
              <a:buAutoNum type="arabicPeriod"/>
            </a:pPr>
            <a:r>
              <a:rPr lang="en-US" sz="2400">
                <a:solidFill>
                  <a:schemeClr val="dk1"/>
                </a:solidFill>
                <a:latin typeface="Times New Roman"/>
                <a:ea typeface="Times New Roman"/>
                <a:cs typeface="Times New Roman"/>
                <a:sym typeface="Times New Roman"/>
              </a:rPr>
              <a:t>Transform experiences with hyper-personalized solutions. </a:t>
            </a:r>
            <a:endParaRPr sz="2400">
              <a:solidFill>
                <a:schemeClr val="dk1"/>
              </a:solidFill>
              <a:latin typeface="Times New Roman"/>
              <a:ea typeface="Times New Roman"/>
              <a:cs typeface="Times New Roman"/>
              <a:sym typeface="Times New Roman"/>
            </a:endParaRPr>
          </a:p>
          <a:p>
            <a:pPr marL="1371600" marR="0" lvl="2" indent="-457200" algn="l" rtl="0">
              <a:spcBef>
                <a:spcPts val="0"/>
              </a:spcBef>
              <a:spcAft>
                <a:spcPts val="0"/>
              </a:spcAft>
              <a:buClr>
                <a:schemeClr val="dk1"/>
              </a:buClr>
              <a:buSzPts val="2400"/>
              <a:buFont typeface="Calibri"/>
              <a:buAutoNum type="arabicPeriod"/>
            </a:pPr>
            <a:r>
              <a:rPr lang="en-US" sz="2400">
                <a:solidFill>
                  <a:schemeClr val="dk1"/>
                </a:solidFill>
                <a:latin typeface="Times New Roman"/>
                <a:ea typeface="Times New Roman"/>
                <a:cs typeface="Times New Roman"/>
                <a:sym typeface="Times New Roman"/>
              </a:rPr>
              <a:t>Reimagine processes through automation and technology. </a:t>
            </a:r>
            <a:endParaRPr sz="2400">
              <a:solidFill>
                <a:schemeClr val="dk1"/>
              </a:solidFill>
              <a:latin typeface="Times New Roman"/>
              <a:ea typeface="Times New Roman"/>
              <a:cs typeface="Times New Roman"/>
              <a:sym typeface="Times New Roman"/>
            </a:endParaRPr>
          </a:p>
          <a:p>
            <a:pPr marL="1371600" marR="0" lvl="2" indent="-457200" algn="l" rtl="0">
              <a:spcBef>
                <a:spcPts val="0"/>
              </a:spcBef>
              <a:spcAft>
                <a:spcPts val="0"/>
              </a:spcAft>
              <a:buClr>
                <a:schemeClr val="dk1"/>
              </a:buClr>
              <a:buSzPts val="2400"/>
              <a:buFont typeface="Calibri"/>
              <a:buAutoNum type="arabicPeriod"/>
            </a:pPr>
            <a:r>
              <a:rPr lang="en-US" sz="2400">
                <a:solidFill>
                  <a:schemeClr val="dk1"/>
                </a:solidFill>
                <a:latin typeface="Times New Roman"/>
                <a:ea typeface="Times New Roman"/>
                <a:cs typeface="Times New Roman"/>
                <a:sym typeface="Times New Roman"/>
              </a:rPr>
              <a:t>Modernize technology to create value from data and cloud solutions. </a:t>
            </a:r>
            <a:endParaRPr sz="2400">
              <a:solidFill>
                <a:schemeClr val="dk1"/>
              </a:solidFill>
              <a:latin typeface="Times New Roman"/>
              <a:ea typeface="Times New Roman"/>
              <a:cs typeface="Times New Roman"/>
              <a:sym typeface="Times New Roman"/>
            </a:endParaRPr>
          </a:p>
          <a:p>
            <a:pPr marL="1371600" marR="0" lvl="2" indent="-457200" algn="l" rtl="0">
              <a:spcBef>
                <a:spcPts val="0"/>
              </a:spcBef>
              <a:spcAft>
                <a:spcPts val="0"/>
              </a:spcAft>
              <a:buClr>
                <a:schemeClr val="dk1"/>
              </a:buClr>
              <a:buSzPts val="2400"/>
              <a:buFont typeface="Calibri"/>
              <a:buAutoNum type="arabicPeriod"/>
            </a:pPr>
            <a:r>
              <a:rPr lang="en-US" sz="2400">
                <a:solidFill>
                  <a:schemeClr val="dk1"/>
                </a:solidFill>
                <a:latin typeface="Times New Roman"/>
                <a:ea typeface="Times New Roman"/>
                <a:cs typeface="Times New Roman"/>
                <a:sym typeface="Times New Roman"/>
              </a:rPr>
              <a:t>Build relationships with market-leading companies globally.</a:t>
            </a:r>
            <a:endParaRPr/>
          </a:p>
          <a:p>
            <a:pPr marL="342900" marR="0" lvl="0" indent="-342900" algn="l" rtl="0">
              <a:spcBef>
                <a:spcPts val="0"/>
              </a:spcBef>
              <a:spcAft>
                <a:spcPts val="0"/>
              </a:spcAft>
              <a:buClr>
                <a:schemeClr val="dk1"/>
              </a:buClr>
              <a:buSzPts val="2400"/>
              <a:buFont typeface="Arial"/>
              <a:buChar char="•"/>
            </a:pPr>
            <a:r>
              <a:rPr lang="en-US" sz="2400" b="1" i="0" u="none" strike="noStrike" cap="none">
                <a:solidFill>
                  <a:schemeClr val="dk1"/>
                </a:solidFill>
                <a:latin typeface="Times New Roman"/>
                <a:ea typeface="Times New Roman"/>
                <a:cs typeface="Times New Roman"/>
                <a:sym typeface="Times New Roman"/>
              </a:rPr>
              <a:t>Established: January 26, 1994</a:t>
            </a:r>
            <a:endParaRPr/>
          </a:p>
          <a:p>
            <a:pPr marL="342900" marR="0" lvl="0" indent="-342900" algn="l" rtl="0">
              <a:spcBef>
                <a:spcPts val="0"/>
              </a:spcBef>
              <a:spcAft>
                <a:spcPts val="0"/>
              </a:spcAft>
              <a:buClr>
                <a:schemeClr val="dk1"/>
              </a:buClr>
              <a:buSzPts val="2400"/>
              <a:buFont typeface="Arial"/>
              <a:buChar char="•"/>
            </a:pPr>
            <a:r>
              <a:rPr lang="en-US" sz="2400" b="1" i="0" u="none" strike="noStrike" cap="none">
                <a:solidFill>
                  <a:schemeClr val="dk1"/>
                </a:solidFill>
                <a:latin typeface="Times New Roman"/>
                <a:ea typeface="Times New Roman"/>
                <a:cs typeface="Times New Roman"/>
                <a:sym typeface="Times New Roman"/>
              </a:rPr>
              <a:t>Type: </a:t>
            </a:r>
            <a:r>
              <a:rPr lang="en-US" sz="2400" i="0" u="none" strike="noStrike" cap="none">
                <a:solidFill>
                  <a:schemeClr val="dk1"/>
                </a:solidFill>
                <a:latin typeface="Times New Roman"/>
                <a:ea typeface="Times New Roman"/>
                <a:cs typeface="Times New Roman"/>
                <a:sym typeface="Times New Roman"/>
              </a:rPr>
              <a:t>Publicly traded company (NASDAQ: CTSH)</a:t>
            </a:r>
            <a:endParaRPr/>
          </a:p>
          <a:p>
            <a:pPr marL="342900" marR="0" lvl="0" indent="-342900" algn="l" rtl="0">
              <a:spcBef>
                <a:spcPts val="0"/>
              </a:spcBef>
              <a:spcAft>
                <a:spcPts val="0"/>
              </a:spcAft>
              <a:buClr>
                <a:schemeClr val="dk1"/>
              </a:buClr>
              <a:buSzPts val="2400"/>
              <a:buFont typeface="Arial"/>
              <a:buChar char="•"/>
            </a:pPr>
            <a:r>
              <a:rPr lang="en-US" sz="2400" b="1" i="0" u="none" strike="noStrike" cap="none">
                <a:solidFill>
                  <a:schemeClr val="dk1"/>
                </a:solidFill>
                <a:latin typeface="Times New Roman"/>
                <a:ea typeface="Times New Roman"/>
                <a:cs typeface="Times New Roman"/>
                <a:sym typeface="Times New Roman"/>
              </a:rPr>
              <a:t>Headquarters: </a:t>
            </a:r>
            <a:r>
              <a:rPr lang="en-US" sz="2400">
                <a:solidFill>
                  <a:schemeClr val="dk1"/>
                </a:solidFill>
                <a:latin typeface="Times New Roman"/>
                <a:ea typeface="Times New Roman"/>
                <a:cs typeface="Times New Roman"/>
                <a:sym typeface="Times New Roman"/>
              </a:rPr>
              <a:t>Teaneck, New Jersey, United States</a:t>
            </a:r>
            <a:endParaRPr/>
          </a:p>
          <a:p>
            <a:pPr marL="342900" marR="0" lvl="0" indent="-342900" algn="l" rtl="0">
              <a:spcBef>
                <a:spcPts val="0"/>
              </a:spcBef>
              <a:spcAft>
                <a:spcPts val="0"/>
              </a:spcAft>
              <a:buClr>
                <a:schemeClr val="dk1"/>
              </a:buClr>
              <a:buSzPts val="2400"/>
              <a:buFont typeface="Arial"/>
              <a:buChar char="•"/>
            </a:pPr>
            <a:r>
              <a:rPr lang="en-US" sz="2400" b="1" i="0" u="none" strike="noStrike" cap="none">
                <a:solidFill>
                  <a:schemeClr val="dk1"/>
                </a:solidFill>
                <a:latin typeface="Times New Roman"/>
                <a:ea typeface="Times New Roman"/>
                <a:cs typeface="Times New Roman"/>
                <a:sym typeface="Times New Roman"/>
              </a:rPr>
              <a:t>Website: </a:t>
            </a:r>
            <a:r>
              <a:rPr lang="en-US" sz="2400" i="0" u="sng" strike="noStrike" cap="none">
                <a:solidFill>
                  <a:schemeClr val="hlink"/>
                </a:solidFill>
                <a:latin typeface="Times New Roman"/>
                <a:ea typeface="Times New Roman"/>
                <a:cs typeface="Times New Roman"/>
                <a:sym typeface="Times New Roman"/>
                <a:hlinkClick r:id="rId4"/>
              </a:rPr>
              <a:t>https://www.cognizant.com/</a:t>
            </a:r>
            <a:endParaRPr sz="2400" b="0" i="0" u="none" strike="noStrike" cap="none">
              <a:solidFill>
                <a:schemeClr val="dk1"/>
              </a:solidFill>
              <a:latin typeface="Times New Roman"/>
              <a:ea typeface="Times New Roman"/>
              <a:cs typeface="Times New Roman"/>
              <a:sym typeface="Times New Roman"/>
            </a:endParaRPr>
          </a:p>
        </p:txBody>
      </p:sp>
      <p:pic>
        <p:nvPicPr>
          <p:cNvPr id="187" name="Google Shape;187;p2"/>
          <p:cNvPicPr preferRelativeResize="0"/>
          <p:nvPr/>
        </p:nvPicPr>
        <p:blipFill rotWithShape="1">
          <a:blip r:embed="rId5">
            <a:alphaModFix/>
          </a:blip>
          <a:srcRect l="2889" t="23190" r="1745" b="25850"/>
          <a:stretch/>
        </p:blipFill>
        <p:spPr>
          <a:xfrm>
            <a:off x="7601775" y="4999975"/>
            <a:ext cx="4314875" cy="13563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
          <p:cNvSpPr txBox="1">
            <a:spLocks noGrp="1"/>
          </p:cNvSpPr>
          <p:nvPr>
            <p:ph type="title"/>
          </p:nvPr>
        </p:nvSpPr>
        <p:spPr>
          <a:xfrm>
            <a:off x="-533400" y="594242"/>
            <a:ext cx="10515600" cy="100965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br>
              <a:rPr lang="en-US"/>
            </a:br>
            <a:endParaRPr/>
          </a:p>
        </p:txBody>
      </p:sp>
      <p:sp>
        <p:nvSpPr>
          <p:cNvPr id="193" name="Google Shape;193;p3"/>
          <p:cNvSpPr txBox="1">
            <a:spLocks noGrp="1"/>
          </p:cNvSpPr>
          <p:nvPr>
            <p:ph type="body" idx="1"/>
          </p:nvPr>
        </p:nvSpPr>
        <p:spPr>
          <a:xfrm>
            <a:off x="1978088" y="140054"/>
            <a:ext cx="9573209" cy="90837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4000"/>
              <a:buNone/>
            </a:pPr>
            <a:r>
              <a:rPr lang="en-US" sz="4000">
                <a:latin typeface="Times New Roman"/>
                <a:ea typeface="Times New Roman"/>
                <a:cs typeface="Times New Roman"/>
                <a:sym typeface="Times New Roman"/>
              </a:rPr>
              <a:t>Cognizant's Key Activities and Achievements</a:t>
            </a:r>
            <a:endParaRPr sz="5400">
              <a:latin typeface="Times New Roman"/>
              <a:ea typeface="Times New Roman"/>
              <a:cs typeface="Times New Roman"/>
              <a:sym typeface="Times New Roman"/>
            </a:endParaRPr>
          </a:p>
        </p:txBody>
      </p:sp>
      <p:sp>
        <p:nvSpPr>
          <p:cNvPr id="194" name="Google Shape;19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95" name="Google Shape;195;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09-05-2025</a:t>
            </a:r>
            <a:endParaRPr/>
          </a:p>
        </p:txBody>
      </p:sp>
      <p:sp>
        <p:nvSpPr>
          <p:cNvPr id="196" name="Google Shape;196;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Internship Progress Review</a:t>
            </a:r>
            <a:endParaRPr/>
          </a:p>
        </p:txBody>
      </p:sp>
      <p:pic>
        <p:nvPicPr>
          <p:cNvPr id="197" name="Google Shape;197;p3" descr="A blue and orange logo&#10;&#10;Description automatically generated"/>
          <p:cNvPicPr preferRelativeResize="0"/>
          <p:nvPr/>
        </p:nvPicPr>
        <p:blipFill rotWithShape="1">
          <a:blip r:embed="rId3">
            <a:alphaModFix/>
          </a:blip>
          <a:srcRect/>
          <a:stretch/>
        </p:blipFill>
        <p:spPr>
          <a:xfrm>
            <a:off x="122585" y="83781"/>
            <a:ext cx="1553526" cy="774635"/>
          </a:xfrm>
          <a:prstGeom prst="rect">
            <a:avLst/>
          </a:prstGeom>
          <a:noFill/>
          <a:ln>
            <a:noFill/>
          </a:ln>
        </p:spPr>
      </p:pic>
      <p:sp>
        <p:nvSpPr>
          <p:cNvPr id="198" name="Google Shape;198;p3"/>
          <p:cNvSpPr txBox="1"/>
          <p:nvPr/>
        </p:nvSpPr>
        <p:spPr>
          <a:xfrm>
            <a:off x="502975" y="1099075"/>
            <a:ext cx="11336100" cy="5370900"/>
          </a:xfrm>
          <a:prstGeom prst="rect">
            <a:avLst/>
          </a:prstGeom>
          <a:noFill/>
          <a:ln>
            <a:noFill/>
          </a:ln>
        </p:spPr>
        <p:txBody>
          <a:bodyPr spcFirstLastPara="1" wrap="square" lIns="91425" tIns="45700" rIns="91425" bIns="45700" anchor="t" anchorCtr="0">
            <a:normAutofit lnSpcReduction="10000"/>
          </a:bodyPr>
          <a:lstStyle/>
          <a:p>
            <a:pPr marL="0" marR="0" lvl="0" indent="0" algn="just" rtl="0">
              <a:spcBef>
                <a:spcPts val="0"/>
              </a:spcBef>
              <a:spcAft>
                <a:spcPts val="0"/>
              </a:spcAft>
              <a:buClr>
                <a:schemeClr val="dk1"/>
              </a:buClr>
              <a:buSzPts val="2400"/>
              <a:buFont typeface="Times New Roman"/>
              <a:buNone/>
            </a:pPr>
            <a:r>
              <a:rPr lang="en-US" sz="2500" b="1" i="0" u="none" strike="noStrike" cap="none">
                <a:solidFill>
                  <a:schemeClr val="dk1"/>
                </a:solidFill>
                <a:latin typeface="Times New Roman"/>
                <a:ea typeface="Times New Roman"/>
                <a:cs typeface="Times New Roman"/>
                <a:sym typeface="Times New Roman"/>
              </a:rPr>
              <a:t>Key Activities:</a:t>
            </a:r>
            <a:endParaRPr sz="1500"/>
          </a:p>
          <a:p>
            <a:pPr marL="457200" marR="0" lvl="1" indent="-158750" algn="just" rtl="0">
              <a:spcBef>
                <a:spcPts val="0"/>
              </a:spcBef>
              <a:spcAft>
                <a:spcPts val="0"/>
              </a:spcAft>
              <a:buClr>
                <a:schemeClr val="dk1"/>
              </a:buClr>
              <a:buSzPts val="2500"/>
              <a:buFont typeface="Arial"/>
              <a:buChar char="•"/>
            </a:pPr>
            <a:r>
              <a:rPr lang="en-US" sz="2500">
                <a:solidFill>
                  <a:schemeClr val="dk1"/>
                </a:solidFill>
                <a:latin typeface="Times New Roman"/>
                <a:ea typeface="Times New Roman"/>
                <a:cs typeface="Times New Roman"/>
                <a:sym typeface="Times New Roman"/>
              </a:rPr>
              <a:t>Digital Transformation </a:t>
            </a:r>
            <a:endParaRPr sz="2500">
              <a:solidFill>
                <a:schemeClr val="dk1"/>
              </a:solidFill>
              <a:latin typeface="Times New Roman"/>
              <a:ea typeface="Times New Roman"/>
              <a:cs typeface="Times New Roman"/>
              <a:sym typeface="Times New Roman"/>
            </a:endParaRPr>
          </a:p>
          <a:p>
            <a:pPr marL="457200" marR="0" lvl="1" indent="-158750" algn="just" rtl="0">
              <a:spcBef>
                <a:spcPts val="0"/>
              </a:spcBef>
              <a:spcAft>
                <a:spcPts val="0"/>
              </a:spcAft>
              <a:buClr>
                <a:schemeClr val="dk1"/>
              </a:buClr>
              <a:buSzPts val="2500"/>
              <a:buFont typeface="Arial"/>
              <a:buChar char="•"/>
            </a:pPr>
            <a:r>
              <a:rPr lang="en-US" sz="2500">
                <a:solidFill>
                  <a:schemeClr val="dk1"/>
                </a:solidFill>
                <a:latin typeface="Times New Roman"/>
                <a:ea typeface="Times New Roman"/>
                <a:cs typeface="Times New Roman"/>
                <a:sym typeface="Times New Roman"/>
              </a:rPr>
              <a:t>Consulting Services </a:t>
            </a:r>
            <a:endParaRPr sz="2500">
              <a:solidFill>
                <a:schemeClr val="dk1"/>
              </a:solidFill>
              <a:latin typeface="Times New Roman"/>
              <a:ea typeface="Times New Roman"/>
              <a:cs typeface="Times New Roman"/>
              <a:sym typeface="Times New Roman"/>
            </a:endParaRPr>
          </a:p>
          <a:p>
            <a:pPr marL="457200" marR="0" lvl="1" indent="-158750" algn="just" rtl="0">
              <a:spcBef>
                <a:spcPts val="0"/>
              </a:spcBef>
              <a:spcAft>
                <a:spcPts val="0"/>
              </a:spcAft>
              <a:buClr>
                <a:schemeClr val="dk1"/>
              </a:buClr>
              <a:buSzPts val="2500"/>
              <a:buFont typeface="Arial"/>
              <a:buChar char="•"/>
            </a:pPr>
            <a:r>
              <a:rPr lang="en-US" sz="2500">
                <a:solidFill>
                  <a:schemeClr val="dk1"/>
                </a:solidFill>
                <a:latin typeface="Times New Roman"/>
                <a:ea typeface="Times New Roman"/>
                <a:cs typeface="Times New Roman"/>
                <a:sym typeface="Times New Roman"/>
              </a:rPr>
              <a:t>AI and Automation </a:t>
            </a:r>
            <a:endParaRPr sz="2500">
              <a:solidFill>
                <a:schemeClr val="dk1"/>
              </a:solidFill>
              <a:latin typeface="Times New Roman"/>
              <a:ea typeface="Times New Roman"/>
              <a:cs typeface="Times New Roman"/>
              <a:sym typeface="Times New Roman"/>
            </a:endParaRPr>
          </a:p>
          <a:p>
            <a:pPr marL="457200" marR="0" lvl="1" indent="-158750" algn="just" rtl="0">
              <a:spcBef>
                <a:spcPts val="0"/>
              </a:spcBef>
              <a:spcAft>
                <a:spcPts val="0"/>
              </a:spcAft>
              <a:buClr>
                <a:schemeClr val="dk1"/>
              </a:buClr>
              <a:buSzPts val="2500"/>
              <a:buFont typeface="Arial"/>
              <a:buChar char="•"/>
            </a:pPr>
            <a:r>
              <a:rPr lang="en-US" sz="2500">
                <a:solidFill>
                  <a:schemeClr val="dk1"/>
                </a:solidFill>
                <a:latin typeface="Times New Roman"/>
                <a:ea typeface="Times New Roman"/>
                <a:cs typeface="Times New Roman"/>
                <a:sym typeface="Times New Roman"/>
              </a:rPr>
              <a:t>Cloud Services </a:t>
            </a:r>
            <a:endParaRPr sz="2500">
              <a:solidFill>
                <a:schemeClr val="dk1"/>
              </a:solidFill>
              <a:latin typeface="Times New Roman"/>
              <a:ea typeface="Times New Roman"/>
              <a:cs typeface="Times New Roman"/>
              <a:sym typeface="Times New Roman"/>
            </a:endParaRPr>
          </a:p>
          <a:p>
            <a:pPr marL="457200" marR="0" lvl="1" indent="-158750" algn="just" rtl="0">
              <a:spcBef>
                <a:spcPts val="0"/>
              </a:spcBef>
              <a:spcAft>
                <a:spcPts val="0"/>
              </a:spcAft>
              <a:buClr>
                <a:schemeClr val="dk1"/>
              </a:buClr>
              <a:buSzPts val="2500"/>
              <a:buFont typeface="Arial"/>
              <a:buChar char="•"/>
            </a:pPr>
            <a:r>
              <a:rPr lang="en-US" sz="2500">
                <a:solidFill>
                  <a:schemeClr val="dk1"/>
                </a:solidFill>
                <a:latin typeface="Times New Roman"/>
                <a:ea typeface="Times New Roman"/>
                <a:cs typeface="Times New Roman"/>
                <a:sym typeface="Times New Roman"/>
              </a:rPr>
              <a:t>Cybersecurity</a:t>
            </a:r>
            <a:endParaRPr sz="1500"/>
          </a:p>
          <a:p>
            <a:pPr marL="0" marR="0" lvl="0" indent="0" algn="just" rtl="0">
              <a:spcBef>
                <a:spcPts val="0"/>
              </a:spcBef>
              <a:spcAft>
                <a:spcPts val="0"/>
              </a:spcAft>
              <a:buNone/>
            </a:pPr>
            <a:endParaRPr sz="1500"/>
          </a:p>
          <a:p>
            <a:pPr marL="0" marR="0" lvl="0" indent="0" algn="just" rtl="0">
              <a:spcBef>
                <a:spcPts val="0"/>
              </a:spcBef>
              <a:spcAft>
                <a:spcPts val="0"/>
              </a:spcAft>
              <a:buClr>
                <a:schemeClr val="dk1"/>
              </a:buClr>
              <a:buSzPts val="2400"/>
              <a:buFont typeface="Times New Roman"/>
              <a:buNone/>
            </a:pPr>
            <a:r>
              <a:rPr lang="en-US" sz="2500" b="1" i="0" u="none" strike="noStrike" cap="none">
                <a:solidFill>
                  <a:schemeClr val="dk1"/>
                </a:solidFill>
                <a:latin typeface="Times New Roman"/>
                <a:ea typeface="Times New Roman"/>
                <a:cs typeface="Times New Roman"/>
                <a:sym typeface="Times New Roman"/>
              </a:rPr>
              <a:t>Key Achievements:</a:t>
            </a:r>
            <a:endParaRPr sz="1500"/>
          </a:p>
          <a:p>
            <a:pPr marL="457200" marR="0" lvl="1" indent="-158750" algn="just" rtl="0">
              <a:spcBef>
                <a:spcPts val="0"/>
              </a:spcBef>
              <a:spcAft>
                <a:spcPts val="0"/>
              </a:spcAft>
              <a:buClr>
                <a:schemeClr val="dk1"/>
              </a:buClr>
              <a:buSzPts val="2500"/>
              <a:buFont typeface="Arial"/>
              <a:buChar char="•"/>
            </a:pPr>
            <a:r>
              <a:rPr lang="en-US" sz="2500">
                <a:solidFill>
                  <a:schemeClr val="dk1"/>
                </a:solidFill>
                <a:latin typeface="Times New Roman"/>
                <a:ea typeface="Times New Roman"/>
                <a:cs typeface="Times New Roman"/>
                <a:sym typeface="Times New Roman"/>
              </a:rPr>
              <a:t> Recognized as a Top Provider in Outsourcing and Consulting categories by CGT. </a:t>
            </a:r>
            <a:endParaRPr sz="2500">
              <a:solidFill>
                <a:schemeClr val="dk1"/>
              </a:solidFill>
              <a:latin typeface="Times New Roman"/>
              <a:ea typeface="Times New Roman"/>
              <a:cs typeface="Times New Roman"/>
              <a:sym typeface="Times New Roman"/>
            </a:endParaRPr>
          </a:p>
          <a:p>
            <a:pPr marL="457200" marR="0" lvl="1" indent="-158750" algn="just" rtl="0">
              <a:spcBef>
                <a:spcPts val="0"/>
              </a:spcBef>
              <a:spcAft>
                <a:spcPts val="0"/>
              </a:spcAft>
              <a:buClr>
                <a:schemeClr val="dk1"/>
              </a:buClr>
              <a:buSzPts val="2500"/>
              <a:buFont typeface="Arial"/>
              <a:buChar char="•"/>
            </a:pPr>
            <a:r>
              <a:rPr lang="en-US" sz="2500">
                <a:solidFill>
                  <a:schemeClr val="dk1"/>
                </a:solidFill>
                <a:latin typeface="Times New Roman"/>
                <a:ea typeface="Times New Roman"/>
                <a:cs typeface="Times New Roman"/>
                <a:sym typeface="Times New Roman"/>
              </a:rPr>
              <a:t>Named Customer Satisfaction Leader by CGT. </a:t>
            </a:r>
            <a:endParaRPr sz="2500">
              <a:solidFill>
                <a:schemeClr val="dk1"/>
              </a:solidFill>
              <a:latin typeface="Times New Roman"/>
              <a:ea typeface="Times New Roman"/>
              <a:cs typeface="Times New Roman"/>
              <a:sym typeface="Times New Roman"/>
            </a:endParaRPr>
          </a:p>
          <a:p>
            <a:pPr marL="457200" marR="0" lvl="1" indent="-158750" algn="just" rtl="0">
              <a:spcBef>
                <a:spcPts val="0"/>
              </a:spcBef>
              <a:spcAft>
                <a:spcPts val="0"/>
              </a:spcAft>
              <a:buClr>
                <a:schemeClr val="dk1"/>
              </a:buClr>
              <a:buSzPts val="2500"/>
              <a:buFont typeface="Arial"/>
              <a:buChar char="•"/>
            </a:pPr>
            <a:r>
              <a:rPr lang="en-US" sz="2500">
                <a:solidFill>
                  <a:schemeClr val="dk1"/>
                </a:solidFill>
                <a:latin typeface="Times New Roman"/>
                <a:ea typeface="Times New Roman"/>
                <a:cs typeface="Times New Roman"/>
                <a:sym typeface="Times New Roman"/>
              </a:rPr>
              <a:t>Ovum Decision Matrix recognized Cognizant as "Market Leader" in Outsourcing Testing Service Providers. </a:t>
            </a:r>
            <a:endParaRPr sz="2500">
              <a:solidFill>
                <a:schemeClr val="dk1"/>
              </a:solidFill>
              <a:latin typeface="Times New Roman"/>
              <a:ea typeface="Times New Roman"/>
              <a:cs typeface="Times New Roman"/>
              <a:sym typeface="Times New Roman"/>
            </a:endParaRPr>
          </a:p>
          <a:p>
            <a:pPr marL="457200" marR="0" lvl="1" indent="-158750" algn="just" rtl="0">
              <a:spcBef>
                <a:spcPts val="0"/>
              </a:spcBef>
              <a:spcAft>
                <a:spcPts val="0"/>
              </a:spcAft>
              <a:buClr>
                <a:schemeClr val="dk1"/>
              </a:buClr>
              <a:buSzPts val="2500"/>
              <a:buFont typeface="Arial"/>
              <a:buChar char="•"/>
            </a:pPr>
            <a:r>
              <a:rPr lang="en-US" sz="2500">
                <a:solidFill>
                  <a:schemeClr val="dk1"/>
                </a:solidFill>
                <a:latin typeface="Times New Roman"/>
                <a:ea typeface="Times New Roman"/>
                <a:cs typeface="Times New Roman"/>
                <a:sym typeface="Times New Roman"/>
              </a:rPr>
              <a:t>Awarded CGT Readers’ Choice Award for the ninth consecutive year. </a:t>
            </a:r>
            <a:endParaRPr sz="2500">
              <a:solidFill>
                <a:schemeClr val="dk1"/>
              </a:solidFill>
              <a:latin typeface="Times New Roman"/>
              <a:ea typeface="Times New Roman"/>
              <a:cs typeface="Times New Roman"/>
              <a:sym typeface="Times New Roman"/>
            </a:endParaRPr>
          </a:p>
          <a:p>
            <a:pPr marL="457200" marR="0" lvl="1" indent="-158750" algn="just" rtl="0">
              <a:spcBef>
                <a:spcPts val="0"/>
              </a:spcBef>
              <a:spcAft>
                <a:spcPts val="0"/>
              </a:spcAft>
              <a:buClr>
                <a:schemeClr val="dk1"/>
              </a:buClr>
              <a:buSzPts val="2500"/>
              <a:buFont typeface="Arial"/>
              <a:buChar char="•"/>
            </a:pPr>
            <a:r>
              <a:rPr lang="en-US" sz="2500">
                <a:solidFill>
                  <a:schemeClr val="dk1"/>
                </a:solidFill>
                <a:latin typeface="Times New Roman"/>
                <a:ea typeface="Times New Roman"/>
                <a:cs typeface="Times New Roman"/>
                <a:sym typeface="Times New Roman"/>
              </a:rPr>
              <a:t>Named a Leader in Business Intelligence Services by Forrester Research, Inc. </a:t>
            </a:r>
            <a:endParaRPr sz="2500">
              <a:solidFill>
                <a:schemeClr val="dk1"/>
              </a:solidFill>
              <a:latin typeface="Times New Roman"/>
              <a:ea typeface="Times New Roman"/>
              <a:cs typeface="Times New Roman"/>
              <a:sym typeface="Times New Roman"/>
            </a:endParaRPr>
          </a:p>
          <a:p>
            <a:pPr marL="457200" marR="0" lvl="1" indent="-158750" algn="just" rtl="0">
              <a:spcBef>
                <a:spcPts val="0"/>
              </a:spcBef>
              <a:spcAft>
                <a:spcPts val="0"/>
              </a:spcAft>
              <a:buClr>
                <a:schemeClr val="dk1"/>
              </a:buClr>
              <a:buSzPts val="2500"/>
              <a:buFont typeface="Arial"/>
              <a:buChar char="•"/>
            </a:pPr>
            <a:r>
              <a:rPr lang="en-US" sz="2500">
                <a:solidFill>
                  <a:schemeClr val="dk1"/>
                </a:solidFill>
                <a:latin typeface="Times New Roman"/>
                <a:ea typeface="Times New Roman"/>
                <a:cs typeface="Times New Roman"/>
                <a:sym typeface="Times New Roman"/>
              </a:rPr>
              <a:t>Placed in IDC MarketScape as a Leader in IT and BPO Services.</a:t>
            </a:r>
            <a:endParaRPr sz="2500" b="0" i="0" u="none" strike="noStrike" cap="none">
              <a:solidFill>
                <a:schemeClr val="dk1"/>
              </a:solidFill>
              <a:latin typeface="Times New Roman"/>
              <a:ea typeface="Times New Roman"/>
              <a:cs typeface="Times New Roman"/>
              <a:sym typeface="Times New Roman"/>
            </a:endParaRPr>
          </a:p>
        </p:txBody>
      </p:sp>
      <p:pic>
        <p:nvPicPr>
          <p:cNvPr id="199" name="Google Shape;199;p3"/>
          <p:cNvPicPr preferRelativeResize="0"/>
          <p:nvPr/>
        </p:nvPicPr>
        <p:blipFill rotWithShape="1">
          <a:blip r:embed="rId4">
            <a:alphaModFix/>
          </a:blip>
          <a:srcRect l="2889" t="23190" r="1745" b="25850"/>
          <a:stretch/>
        </p:blipFill>
        <p:spPr>
          <a:xfrm>
            <a:off x="6690028" y="858425"/>
            <a:ext cx="5284623" cy="1661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533400" y="594242"/>
            <a:ext cx="10515600" cy="100965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br>
              <a:rPr lang="en-US"/>
            </a:br>
            <a:endParaRPr/>
          </a:p>
        </p:txBody>
      </p:sp>
      <p:sp>
        <p:nvSpPr>
          <p:cNvPr id="205" name="Google Shape;205;p4"/>
          <p:cNvSpPr txBox="1">
            <a:spLocks noGrp="1"/>
          </p:cNvSpPr>
          <p:nvPr>
            <p:ph type="body" idx="1"/>
          </p:nvPr>
        </p:nvSpPr>
        <p:spPr>
          <a:xfrm>
            <a:off x="2332096" y="136525"/>
            <a:ext cx="8572500" cy="90837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4000"/>
              <a:buNone/>
            </a:pPr>
            <a:r>
              <a:rPr lang="en-US" sz="4000">
                <a:latin typeface="Times New Roman"/>
                <a:ea typeface="Times New Roman"/>
                <a:cs typeface="Times New Roman"/>
                <a:sym typeface="Times New Roman"/>
              </a:rPr>
              <a:t>Internship Objectives</a:t>
            </a:r>
            <a:endParaRPr sz="5400">
              <a:latin typeface="Times New Roman"/>
              <a:ea typeface="Times New Roman"/>
              <a:cs typeface="Times New Roman"/>
              <a:sym typeface="Times New Roman"/>
            </a:endParaRPr>
          </a:p>
        </p:txBody>
      </p:sp>
      <p:sp>
        <p:nvSpPr>
          <p:cNvPr id="206" name="Google Shape;20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07" name="Google Shape;20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09-05-2025</a:t>
            </a:r>
            <a:endParaRPr/>
          </a:p>
        </p:txBody>
      </p:sp>
      <p:sp>
        <p:nvSpPr>
          <p:cNvPr id="208" name="Google Shape;20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Internship Progress Review</a:t>
            </a:r>
            <a:endParaRPr/>
          </a:p>
        </p:txBody>
      </p:sp>
      <p:pic>
        <p:nvPicPr>
          <p:cNvPr id="209" name="Google Shape;209;p4" descr="A blue and orange logo&#10;&#10;Description automatically generated"/>
          <p:cNvPicPr preferRelativeResize="0"/>
          <p:nvPr/>
        </p:nvPicPr>
        <p:blipFill rotWithShape="1">
          <a:blip r:embed="rId3">
            <a:alphaModFix/>
          </a:blip>
          <a:srcRect/>
          <a:stretch/>
        </p:blipFill>
        <p:spPr>
          <a:xfrm>
            <a:off x="122585" y="83781"/>
            <a:ext cx="1553526" cy="774635"/>
          </a:xfrm>
          <a:prstGeom prst="rect">
            <a:avLst/>
          </a:prstGeom>
          <a:noFill/>
          <a:ln>
            <a:noFill/>
          </a:ln>
        </p:spPr>
      </p:pic>
      <p:sp>
        <p:nvSpPr>
          <p:cNvPr id="210" name="Google Shape;210;p4"/>
          <p:cNvSpPr txBox="1"/>
          <p:nvPr/>
        </p:nvSpPr>
        <p:spPr>
          <a:xfrm>
            <a:off x="443700" y="858425"/>
            <a:ext cx="11304600" cy="549780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l" rtl="0">
              <a:lnSpc>
                <a:spcPct val="115000"/>
              </a:lnSpc>
              <a:spcBef>
                <a:spcPts val="0"/>
              </a:spcBef>
              <a:spcAft>
                <a:spcPts val="0"/>
              </a:spcAft>
              <a:buClr>
                <a:schemeClr val="dk1"/>
              </a:buClr>
              <a:buSzPct val="100000"/>
              <a:buFont typeface="Times New Roman"/>
              <a:buNone/>
            </a:pPr>
            <a:r>
              <a:rPr lang="en-US" sz="2400" b="1" i="0" u="none" strike="noStrike" cap="none">
                <a:solidFill>
                  <a:schemeClr val="dk1"/>
                </a:solidFill>
                <a:latin typeface="Times New Roman"/>
                <a:ea typeface="Times New Roman"/>
                <a:cs typeface="Times New Roman"/>
                <a:sym typeface="Times New Roman"/>
              </a:rPr>
              <a:t>Primary Goal: </a:t>
            </a:r>
            <a:r>
              <a:rPr lang="en-US" sz="2400">
                <a:solidFill>
                  <a:schemeClr val="dk1"/>
                </a:solidFill>
                <a:latin typeface="Times New Roman"/>
                <a:ea typeface="Times New Roman"/>
                <a:cs typeface="Times New Roman"/>
                <a:sym typeface="Times New Roman"/>
              </a:rPr>
              <a:t>To develop and implement ETL processes for building a data warehouse tailored to business requirements.</a:t>
            </a:r>
            <a:endParaRPr sz="24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ct val="100000"/>
              <a:buFont typeface="Times New Roman"/>
              <a:buNone/>
            </a:pPr>
            <a:endParaRPr sz="24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ct val="100000"/>
              <a:buFont typeface="Times New Roman"/>
              <a:buNone/>
            </a:pPr>
            <a:r>
              <a:rPr lang="en-US" sz="2400" b="1" i="0" u="none" strike="noStrike" cap="none">
                <a:solidFill>
                  <a:schemeClr val="dk1"/>
                </a:solidFill>
                <a:latin typeface="Times New Roman"/>
                <a:ea typeface="Times New Roman"/>
                <a:cs typeface="Times New Roman"/>
                <a:sym typeface="Times New Roman"/>
              </a:rPr>
              <a:t>Key Responsibilities:</a:t>
            </a:r>
            <a:endParaRPr/>
          </a:p>
          <a:p>
            <a:pPr marL="457200" marR="0" lvl="1" indent="-140970" algn="l" rtl="0">
              <a:lnSpc>
                <a:spcPct val="115000"/>
              </a:lnSpc>
              <a:spcBef>
                <a:spcPts val="0"/>
              </a:spcBef>
              <a:spcAft>
                <a:spcPts val="0"/>
              </a:spcAft>
              <a:buClr>
                <a:schemeClr val="dk1"/>
              </a:buClr>
              <a:buSzPct val="100000"/>
              <a:buFont typeface="Arial"/>
              <a:buChar char="•"/>
            </a:pPr>
            <a:r>
              <a:rPr lang="en-US" sz="2400" b="1">
                <a:solidFill>
                  <a:schemeClr val="dk1"/>
                </a:solidFill>
                <a:latin typeface="Times New Roman"/>
                <a:ea typeface="Times New Roman"/>
                <a:cs typeface="Times New Roman"/>
                <a:sym typeface="Times New Roman"/>
              </a:rPr>
              <a:t>Build Data Warehouse:</a:t>
            </a:r>
            <a:r>
              <a:rPr lang="en-US" sz="2400">
                <a:solidFill>
                  <a:schemeClr val="dk1"/>
                </a:solidFill>
                <a:latin typeface="Times New Roman"/>
                <a:ea typeface="Times New Roman"/>
                <a:cs typeface="Times New Roman"/>
                <a:sym typeface="Times New Roman"/>
              </a:rPr>
              <a:t> Create a comprehensive data warehouse for sales details, including net sales, product units, order count, discounts, average order value, and average order size. </a:t>
            </a:r>
            <a:endParaRPr sz="2400">
              <a:solidFill>
                <a:schemeClr val="dk1"/>
              </a:solidFill>
              <a:latin typeface="Times New Roman"/>
              <a:ea typeface="Times New Roman"/>
              <a:cs typeface="Times New Roman"/>
              <a:sym typeface="Times New Roman"/>
            </a:endParaRPr>
          </a:p>
          <a:p>
            <a:pPr marL="457200" marR="0" lvl="1" indent="-140970" algn="l" rtl="0">
              <a:lnSpc>
                <a:spcPct val="115000"/>
              </a:lnSpc>
              <a:spcBef>
                <a:spcPts val="0"/>
              </a:spcBef>
              <a:spcAft>
                <a:spcPts val="0"/>
              </a:spcAft>
              <a:buClr>
                <a:schemeClr val="dk1"/>
              </a:buClr>
              <a:buSzPct val="100000"/>
              <a:buFont typeface="Arial"/>
              <a:buChar char="•"/>
            </a:pPr>
            <a:r>
              <a:rPr lang="en-US" sz="2400" b="1">
                <a:solidFill>
                  <a:schemeClr val="dk1"/>
                </a:solidFill>
                <a:latin typeface="Times New Roman"/>
                <a:ea typeface="Times New Roman"/>
                <a:cs typeface="Times New Roman"/>
                <a:sym typeface="Times New Roman"/>
              </a:rPr>
              <a:t>Centralized Repository:</a:t>
            </a:r>
            <a:r>
              <a:rPr lang="en-US" sz="2400">
                <a:solidFill>
                  <a:schemeClr val="dk1"/>
                </a:solidFill>
                <a:latin typeface="Times New Roman"/>
                <a:ea typeface="Times New Roman"/>
                <a:cs typeface="Times New Roman"/>
                <a:sym typeface="Times New Roman"/>
              </a:rPr>
              <a:t> Develop a centralized repository for data collection and reporting across multiple geographies, focusing on parts and vendor details. </a:t>
            </a:r>
            <a:endParaRPr sz="2400">
              <a:solidFill>
                <a:schemeClr val="dk1"/>
              </a:solidFill>
              <a:latin typeface="Times New Roman"/>
              <a:ea typeface="Times New Roman"/>
              <a:cs typeface="Times New Roman"/>
              <a:sym typeface="Times New Roman"/>
            </a:endParaRPr>
          </a:p>
          <a:p>
            <a:pPr marL="457200" marR="0" lvl="1" indent="-140970" algn="l" rtl="0">
              <a:lnSpc>
                <a:spcPct val="115000"/>
              </a:lnSpc>
              <a:spcBef>
                <a:spcPts val="0"/>
              </a:spcBef>
              <a:spcAft>
                <a:spcPts val="0"/>
              </a:spcAft>
              <a:buClr>
                <a:schemeClr val="dk1"/>
              </a:buClr>
              <a:buSzPct val="100000"/>
              <a:buFont typeface="Arial"/>
              <a:buChar char="•"/>
            </a:pPr>
            <a:r>
              <a:rPr lang="en-US" sz="2400" b="1">
                <a:solidFill>
                  <a:schemeClr val="dk1"/>
                </a:solidFill>
                <a:latin typeface="Times New Roman"/>
                <a:ea typeface="Times New Roman"/>
                <a:cs typeface="Times New Roman"/>
                <a:sym typeface="Times New Roman"/>
              </a:rPr>
              <a:t>Create ETL Processes:</a:t>
            </a:r>
            <a:r>
              <a:rPr lang="en-US" sz="2400">
                <a:solidFill>
                  <a:schemeClr val="dk1"/>
                </a:solidFill>
                <a:latin typeface="Times New Roman"/>
                <a:ea typeface="Times New Roman"/>
                <a:cs typeface="Times New Roman"/>
                <a:sym typeface="Times New Roman"/>
              </a:rPr>
              <a:t> Design and implement ETL processes to load data into the data warehouse on a daily, monthly, yearly, and on-demand basis.</a:t>
            </a:r>
            <a:endParaRPr sz="2400">
              <a:solidFill>
                <a:schemeClr val="dk1"/>
              </a:solidFill>
              <a:latin typeface="Times New Roman"/>
              <a:ea typeface="Times New Roman"/>
              <a:cs typeface="Times New Roman"/>
              <a:sym typeface="Times New Roman"/>
            </a:endParaRPr>
          </a:p>
          <a:p>
            <a:pPr marL="914400" marR="0" lvl="0" indent="0" algn="l" rtl="0">
              <a:lnSpc>
                <a:spcPct val="115000"/>
              </a:lnSpc>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chemeClr val="dk1"/>
              </a:buClr>
              <a:buSzPct val="100000"/>
              <a:buFont typeface="Times New Roman"/>
              <a:buNone/>
            </a:pPr>
            <a:r>
              <a:rPr lang="en-US" sz="2400" b="1" i="0" u="none" strike="noStrike" cap="none">
                <a:solidFill>
                  <a:schemeClr val="dk1"/>
                </a:solidFill>
                <a:latin typeface="Times New Roman"/>
                <a:ea typeface="Times New Roman"/>
                <a:cs typeface="Times New Roman"/>
                <a:sym typeface="Times New Roman"/>
              </a:rPr>
              <a:t>Expected Outcomes:</a:t>
            </a:r>
            <a:endParaRPr/>
          </a:p>
          <a:p>
            <a:pPr marL="457200" marR="0" lvl="1" indent="-140970" algn="l" rtl="0">
              <a:lnSpc>
                <a:spcPct val="115000"/>
              </a:lnSpc>
              <a:spcBef>
                <a:spcPts val="0"/>
              </a:spcBef>
              <a:spcAft>
                <a:spcPts val="0"/>
              </a:spcAft>
              <a:buClr>
                <a:schemeClr val="dk1"/>
              </a:buClr>
              <a:buSzPct val="100000"/>
              <a:buFont typeface="Arial"/>
              <a:buChar char="•"/>
            </a:pPr>
            <a:r>
              <a:rPr lang="en-US" sz="2400">
                <a:solidFill>
                  <a:schemeClr val="dk1"/>
                </a:solidFill>
                <a:latin typeface="Times New Roman"/>
                <a:ea typeface="Times New Roman"/>
                <a:cs typeface="Times New Roman"/>
                <a:sym typeface="Times New Roman"/>
              </a:rPr>
              <a:t>Enhanced Decision Support: Improved decision-making capabilities through detailed sales reports. </a:t>
            </a:r>
            <a:endParaRPr sz="2400">
              <a:solidFill>
                <a:schemeClr val="dk1"/>
              </a:solidFill>
              <a:latin typeface="Times New Roman"/>
              <a:ea typeface="Times New Roman"/>
              <a:cs typeface="Times New Roman"/>
              <a:sym typeface="Times New Roman"/>
            </a:endParaRPr>
          </a:p>
          <a:p>
            <a:pPr marL="457200" marR="0" lvl="1" indent="-140970" algn="l" rtl="0">
              <a:lnSpc>
                <a:spcPct val="115000"/>
              </a:lnSpc>
              <a:spcBef>
                <a:spcPts val="0"/>
              </a:spcBef>
              <a:spcAft>
                <a:spcPts val="0"/>
              </a:spcAft>
              <a:buClr>
                <a:schemeClr val="dk1"/>
              </a:buClr>
              <a:buSzPct val="100000"/>
              <a:buFont typeface="Arial"/>
              <a:buChar char="•"/>
            </a:pPr>
            <a:r>
              <a:rPr lang="en-US" sz="2400">
                <a:solidFill>
                  <a:schemeClr val="dk1"/>
                </a:solidFill>
                <a:latin typeface="Times New Roman"/>
                <a:ea typeface="Times New Roman"/>
                <a:cs typeface="Times New Roman"/>
                <a:sym typeface="Times New Roman"/>
              </a:rPr>
              <a:t>Centralized Data Access: Efficient data collection and reporting from various agencies. </a:t>
            </a:r>
            <a:endParaRPr sz="2400">
              <a:solidFill>
                <a:schemeClr val="dk1"/>
              </a:solidFill>
              <a:latin typeface="Times New Roman"/>
              <a:ea typeface="Times New Roman"/>
              <a:cs typeface="Times New Roman"/>
              <a:sym typeface="Times New Roman"/>
            </a:endParaRPr>
          </a:p>
          <a:p>
            <a:pPr marL="457200" marR="0" lvl="1" indent="-140970" algn="l" rtl="0">
              <a:lnSpc>
                <a:spcPct val="115000"/>
              </a:lnSpc>
              <a:spcBef>
                <a:spcPts val="0"/>
              </a:spcBef>
              <a:spcAft>
                <a:spcPts val="0"/>
              </a:spcAft>
              <a:buClr>
                <a:schemeClr val="dk1"/>
              </a:buClr>
              <a:buSzPct val="100000"/>
              <a:buFont typeface="Arial"/>
              <a:buChar char="•"/>
            </a:pPr>
            <a:r>
              <a:rPr lang="en-US" sz="2400">
                <a:solidFill>
                  <a:schemeClr val="dk1"/>
                </a:solidFill>
                <a:latin typeface="Times New Roman"/>
                <a:ea typeface="Times New Roman"/>
                <a:cs typeface="Times New Roman"/>
                <a:sym typeface="Times New Roman"/>
              </a:rPr>
              <a:t>Reliable Data Loading: Consistent and accurate data loading and retrieval processes.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5"/>
          <p:cNvSpPr txBox="1">
            <a:spLocks noGrp="1"/>
          </p:cNvSpPr>
          <p:nvPr>
            <p:ph type="title"/>
          </p:nvPr>
        </p:nvSpPr>
        <p:spPr>
          <a:xfrm>
            <a:off x="-533400" y="594242"/>
            <a:ext cx="10515600" cy="100965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br>
              <a:rPr lang="en-US"/>
            </a:br>
            <a:endParaRPr/>
          </a:p>
        </p:txBody>
      </p:sp>
      <p:sp>
        <p:nvSpPr>
          <p:cNvPr id="216" name="Google Shape;216;p5"/>
          <p:cNvSpPr txBox="1">
            <a:spLocks noGrp="1"/>
          </p:cNvSpPr>
          <p:nvPr>
            <p:ph type="body" idx="1"/>
          </p:nvPr>
        </p:nvSpPr>
        <p:spPr>
          <a:xfrm>
            <a:off x="2332096" y="136525"/>
            <a:ext cx="8572500" cy="90837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4000"/>
              <a:buNone/>
            </a:pPr>
            <a:r>
              <a:rPr lang="en-US" sz="4000">
                <a:latin typeface="Times New Roman"/>
                <a:ea typeface="Times New Roman"/>
                <a:cs typeface="Times New Roman"/>
                <a:sym typeface="Times New Roman"/>
              </a:rPr>
              <a:t>Role and Responsibilities </a:t>
            </a:r>
            <a:endParaRPr sz="5400">
              <a:latin typeface="Times New Roman"/>
              <a:ea typeface="Times New Roman"/>
              <a:cs typeface="Times New Roman"/>
              <a:sym typeface="Times New Roman"/>
            </a:endParaRPr>
          </a:p>
        </p:txBody>
      </p:sp>
      <p:sp>
        <p:nvSpPr>
          <p:cNvPr id="217" name="Google Shape;21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18" name="Google Shape;21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09-05-2025</a:t>
            </a:r>
            <a:endParaRPr/>
          </a:p>
        </p:txBody>
      </p:sp>
      <p:sp>
        <p:nvSpPr>
          <p:cNvPr id="219" name="Google Shape;21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Internship Progress Review</a:t>
            </a:r>
            <a:endParaRPr/>
          </a:p>
        </p:txBody>
      </p:sp>
      <p:pic>
        <p:nvPicPr>
          <p:cNvPr id="220" name="Google Shape;220;p5" descr="A blue and orange logo&#10;&#10;Description automatically generated"/>
          <p:cNvPicPr preferRelativeResize="0"/>
          <p:nvPr/>
        </p:nvPicPr>
        <p:blipFill rotWithShape="1">
          <a:blip r:embed="rId3">
            <a:alphaModFix/>
          </a:blip>
          <a:srcRect/>
          <a:stretch/>
        </p:blipFill>
        <p:spPr>
          <a:xfrm>
            <a:off x="122585" y="83781"/>
            <a:ext cx="1553526" cy="774635"/>
          </a:xfrm>
          <a:prstGeom prst="rect">
            <a:avLst/>
          </a:prstGeom>
          <a:noFill/>
          <a:ln>
            <a:noFill/>
          </a:ln>
        </p:spPr>
      </p:pic>
      <p:sp>
        <p:nvSpPr>
          <p:cNvPr id="221" name="Google Shape;221;p5"/>
          <p:cNvSpPr txBox="1"/>
          <p:nvPr/>
        </p:nvSpPr>
        <p:spPr>
          <a:xfrm>
            <a:off x="443700" y="1502623"/>
            <a:ext cx="11304600" cy="4434300"/>
          </a:xfrm>
          <a:prstGeom prst="rect">
            <a:avLst/>
          </a:prstGeom>
          <a:noFill/>
          <a:ln>
            <a:noFill/>
          </a:ln>
        </p:spPr>
        <p:txBody>
          <a:bodyPr spcFirstLastPara="1" wrap="square" lIns="91425" tIns="45700" rIns="91425" bIns="45700" anchor="t" anchorCtr="0">
            <a:normAutofit/>
          </a:bodyPr>
          <a:lstStyle/>
          <a:p>
            <a:pPr marL="342900" marR="0" lvl="0" indent="-374650" algn="l" rtl="0">
              <a:spcBef>
                <a:spcPts val="0"/>
              </a:spcBef>
              <a:spcAft>
                <a:spcPts val="0"/>
              </a:spcAft>
              <a:buClr>
                <a:schemeClr val="dk1"/>
              </a:buClr>
              <a:buSzPts val="2900"/>
              <a:buFont typeface="Arial"/>
              <a:buChar char="•"/>
            </a:pPr>
            <a:r>
              <a:rPr lang="en-US" sz="2900">
                <a:solidFill>
                  <a:schemeClr val="dk1"/>
                </a:solidFill>
                <a:latin typeface="Times New Roman"/>
                <a:ea typeface="Times New Roman"/>
                <a:cs typeface="Times New Roman"/>
                <a:sym typeface="Times New Roman"/>
              </a:rPr>
              <a:t>Develop ETL processes for data loading and retrieval. </a:t>
            </a:r>
            <a:endParaRPr sz="2900">
              <a:solidFill>
                <a:schemeClr val="dk1"/>
              </a:solidFill>
              <a:latin typeface="Times New Roman"/>
              <a:ea typeface="Times New Roman"/>
              <a:cs typeface="Times New Roman"/>
              <a:sym typeface="Times New Roman"/>
            </a:endParaRPr>
          </a:p>
          <a:p>
            <a:pPr marL="342900" marR="0" lvl="0" indent="-374650" algn="l" rtl="0">
              <a:spcBef>
                <a:spcPts val="0"/>
              </a:spcBef>
              <a:spcAft>
                <a:spcPts val="0"/>
              </a:spcAft>
              <a:buClr>
                <a:schemeClr val="dk1"/>
              </a:buClr>
              <a:buSzPts val="2900"/>
              <a:buFont typeface="Arial"/>
              <a:buChar char="•"/>
            </a:pPr>
            <a:r>
              <a:rPr lang="en-US" sz="2900">
                <a:solidFill>
                  <a:schemeClr val="dk1"/>
                </a:solidFill>
                <a:latin typeface="Times New Roman"/>
                <a:ea typeface="Times New Roman"/>
                <a:cs typeface="Times New Roman"/>
                <a:sym typeface="Times New Roman"/>
              </a:rPr>
              <a:t>Create a comprehensive data warehouse for sales reporting. </a:t>
            </a:r>
            <a:endParaRPr sz="2900">
              <a:solidFill>
                <a:schemeClr val="dk1"/>
              </a:solidFill>
              <a:latin typeface="Times New Roman"/>
              <a:ea typeface="Times New Roman"/>
              <a:cs typeface="Times New Roman"/>
              <a:sym typeface="Times New Roman"/>
            </a:endParaRPr>
          </a:p>
          <a:p>
            <a:pPr marL="342900" marR="0" lvl="0" indent="-374650" algn="l" rtl="0">
              <a:spcBef>
                <a:spcPts val="0"/>
              </a:spcBef>
              <a:spcAft>
                <a:spcPts val="0"/>
              </a:spcAft>
              <a:buClr>
                <a:schemeClr val="dk1"/>
              </a:buClr>
              <a:buSzPts val="2900"/>
              <a:buFont typeface="Arial"/>
              <a:buChar char="•"/>
            </a:pPr>
            <a:r>
              <a:rPr lang="en-US" sz="2900">
                <a:solidFill>
                  <a:schemeClr val="dk1"/>
                </a:solidFill>
                <a:latin typeface="Times New Roman"/>
                <a:ea typeface="Times New Roman"/>
                <a:cs typeface="Times New Roman"/>
                <a:sym typeface="Times New Roman"/>
              </a:rPr>
              <a:t>Develop a centralized repository for data collection and reporting. </a:t>
            </a:r>
            <a:endParaRPr sz="2900">
              <a:solidFill>
                <a:schemeClr val="dk1"/>
              </a:solidFill>
              <a:latin typeface="Times New Roman"/>
              <a:ea typeface="Times New Roman"/>
              <a:cs typeface="Times New Roman"/>
              <a:sym typeface="Times New Roman"/>
            </a:endParaRPr>
          </a:p>
          <a:p>
            <a:pPr marL="342900" marR="0" lvl="0" indent="-374650" algn="l" rtl="0">
              <a:spcBef>
                <a:spcPts val="0"/>
              </a:spcBef>
              <a:spcAft>
                <a:spcPts val="0"/>
              </a:spcAft>
              <a:buClr>
                <a:schemeClr val="dk1"/>
              </a:buClr>
              <a:buSzPts val="2900"/>
              <a:buFont typeface="Arial"/>
              <a:buChar char="•"/>
            </a:pPr>
            <a:r>
              <a:rPr lang="en-US" sz="2900">
                <a:solidFill>
                  <a:schemeClr val="dk1"/>
                </a:solidFill>
                <a:latin typeface="Times New Roman"/>
                <a:ea typeface="Times New Roman"/>
                <a:cs typeface="Times New Roman"/>
                <a:sym typeface="Times New Roman"/>
              </a:rPr>
              <a:t>Perform data analysis to support business decision-making. </a:t>
            </a:r>
            <a:endParaRPr sz="2900">
              <a:solidFill>
                <a:schemeClr val="dk1"/>
              </a:solidFill>
              <a:latin typeface="Times New Roman"/>
              <a:ea typeface="Times New Roman"/>
              <a:cs typeface="Times New Roman"/>
              <a:sym typeface="Times New Roman"/>
            </a:endParaRPr>
          </a:p>
          <a:p>
            <a:pPr marL="342900" marR="0" lvl="0" indent="-374650" algn="l" rtl="0">
              <a:spcBef>
                <a:spcPts val="0"/>
              </a:spcBef>
              <a:spcAft>
                <a:spcPts val="0"/>
              </a:spcAft>
              <a:buClr>
                <a:schemeClr val="dk1"/>
              </a:buClr>
              <a:buSzPts val="2900"/>
              <a:buFont typeface="Arial"/>
              <a:buChar char="•"/>
            </a:pPr>
            <a:r>
              <a:rPr lang="en-US" sz="2900">
                <a:solidFill>
                  <a:schemeClr val="dk1"/>
                </a:solidFill>
                <a:latin typeface="Times New Roman"/>
                <a:ea typeface="Times New Roman"/>
                <a:cs typeface="Times New Roman"/>
                <a:sym typeface="Times New Roman"/>
              </a:rPr>
              <a:t>Ensure the reliability and performance of the data warehouse. </a:t>
            </a:r>
            <a:endParaRPr sz="2900">
              <a:solidFill>
                <a:schemeClr val="dk1"/>
              </a:solidFill>
              <a:latin typeface="Times New Roman"/>
              <a:ea typeface="Times New Roman"/>
              <a:cs typeface="Times New Roman"/>
              <a:sym typeface="Times New Roman"/>
            </a:endParaRPr>
          </a:p>
          <a:p>
            <a:pPr marL="342900" marR="0" lvl="0" indent="-374650" algn="l" rtl="0">
              <a:spcBef>
                <a:spcPts val="0"/>
              </a:spcBef>
              <a:spcAft>
                <a:spcPts val="0"/>
              </a:spcAft>
              <a:buClr>
                <a:schemeClr val="dk1"/>
              </a:buClr>
              <a:buSzPts val="2900"/>
              <a:buFont typeface="Arial"/>
              <a:buChar char="•"/>
            </a:pPr>
            <a:r>
              <a:rPr lang="en-US" sz="2900">
                <a:solidFill>
                  <a:schemeClr val="dk1"/>
                </a:solidFill>
                <a:latin typeface="Times New Roman"/>
                <a:ea typeface="Times New Roman"/>
                <a:cs typeface="Times New Roman"/>
                <a:sym typeface="Times New Roman"/>
              </a:rPr>
              <a:t>Prepare and maintain documentation for ETL processes and architecture. </a:t>
            </a:r>
            <a:endParaRPr sz="2900">
              <a:solidFill>
                <a:schemeClr val="dk1"/>
              </a:solidFill>
              <a:latin typeface="Times New Roman"/>
              <a:ea typeface="Times New Roman"/>
              <a:cs typeface="Times New Roman"/>
              <a:sym typeface="Times New Roman"/>
            </a:endParaRPr>
          </a:p>
          <a:p>
            <a:pPr marL="342900" marR="0" lvl="0" indent="-374650" algn="l" rtl="0">
              <a:spcBef>
                <a:spcPts val="0"/>
              </a:spcBef>
              <a:spcAft>
                <a:spcPts val="0"/>
              </a:spcAft>
              <a:buClr>
                <a:schemeClr val="dk1"/>
              </a:buClr>
              <a:buSzPts val="2900"/>
              <a:buFont typeface="Arial"/>
              <a:buChar char="•"/>
            </a:pPr>
            <a:r>
              <a:rPr lang="en-US" sz="2900">
                <a:solidFill>
                  <a:schemeClr val="dk1"/>
                </a:solidFill>
                <a:latin typeface="Times New Roman"/>
                <a:ea typeface="Times New Roman"/>
                <a:cs typeface="Times New Roman"/>
                <a:sym typeface="Times New Roman"/>
              </a:rPr>
              <a:t>Collaborate with the project team to meet business requirements.</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6"/>
          <p:cNvSpPr txBox="1"/>
          <p:nvPr/>
        </p:nvSpPr>
        <p:spPr>
          <a:xfrm>
            <a:off x="1540328" y="1986756"/>
            <a:ext cx="8637815" cy="544286"/>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1"/>
              </a:buClr>
              <a:buSzPts val="3200"/>
              <a:buFont typeface="Calibri"/>
              <a:buNone/>
            </a:pPr>
            <a:endParaRPr sz="3200" b="0" i="0" u="none" strike="noStrike" cap="none">
              <a:solidFill>
                <a:schemeClr val="dk1"/>
              </a:solidFill>
              <a:latin typeface="Times New Roman"/>
              <a:ea typeface="Times New Roman"/>
              <a:cs typeface="Times New Roman"/>
              <a:sym typeface="Times New Roman"/>
            </a:endParaRPr>
          </a:p>
        </p:txBody>
      </p:sp>
      <p:sp>
        <p:nvSpPr>
          <p:cNvPr id="227" name="Google Shape;22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09-05-2025</a:t>
            </a:r>
            <a:endParaRPr>
              <a:latin typeface="Times New Roman"/>
              <a:ea typeface="Times New Roman"/>
              <a:cs typeface="Times New Roman"/>
              <a:sym typeface="Times New Roman"/>
            </a:endParaRPr>
          </a:p>
        </p:txBody>
      </p:sp>
      <p:sp>
        <p:nvSpPr>
          <p:cNvPr id="228" name="Google Shape;22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6</a:t>
            </a:fld>
            <a:endParaRPr>
              <a:latin typeface="Times New Roman"/>
              <a:ea typeface="Times New Roman"/>
              <a:cs typeface="Times New Roman"/>
              <a:sym typeface="Times New Roman"/>
            </a:endParaRPr>
          </a:p>
        </p:txBody>
      </p:sp>
      <p:pic>
        <p:nvPicPr>
          <p:cNvPr id="229" name="Google Shape;229;p6" descr="A blue and orange logo&#10;&#10;Description automatically generated"/>
          <p:cNvPicPr preferRelativeResize="0"/>
          <p:nvPr/>
        </p:nvPicPr>
        <p:blipFill rotWithShape="1">
          <a:blip r:embed="rId3">
            <a:alphaModFix/>
          </a:blip>
          <a:srcRect/>
          <a:stretch/>
        </p:blipFill>
        <p:spPr>
          <a:xfrm>
            <a:off x="122585" y="83781"/>
            <a:ext cx="1553526" cy="774635"/>
          </a:xfrm>
          <a:prstGeom prst="rect">
            <a:avLst/>
          </a:prstGeom>
          <a:noFill/>
          <a:ln>
            <a:noFill/>
          </a:ln>
        </p:spPr>
      </p:pic>
      <p:sp>
        <p:nvSpPr>
          <p:cNvPr id="230" name="Google Shape;230;p6"/>
          <p:cNvSpPr txBox="1"/>
          <p:nvPr/>
        </p:nvSpPr>
        <p:spPr>
          <a:xfrm>
            <a:off x="2332096" y="136525"/>
            <a:ext cx="8572500" cy="908376"/>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4800"/>
              <a:buFont typeface="Arial"/>
              <a:buNone/>
            </a:pPr>
            <a:r>
              <a:rPr lang="en-US" sz="4800" b="0" i="0" u="none" strike="noStrike" cap="none">
                <a:solidFill>
                  <a:schemeClr val="dk1"/>
                </a:solidFill>
                <a:latin typeface="Times New Roman"/>
                <a:ea typeface="Times New Roman"/>
                <a:cs typeface="Times New Roman"/>
                <a:sym typeface="Times New Roman"/>
              </a:rPr>
              <a:t>Problem Statement</a:t>
            </a:r>
            <a:endParaRPr/>
          </a:p>
        </p:txBody>
      </p:sp>
      <p:sp>
        <p:nvSpPr>
          <p:cNvPr id="231" name="Google Shape;231;p6"/>
          <p:cNvSpPr txBox="1"/>
          <p:nvPr/>
        </p:nvSpPr>
        <p:spPr>
          <a:xfrm>
            <a:off x="389000" y="1284100"/>
            <a:ext cx="11429100" cy="50724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3600"/>
              <a:buFont typeface="Arial"/>
              <a:buNone/>
            </a:pPr>
            <a:r>
              <a:rPr lang="en-US" sz="4200" b="1" i="0" u="none" strike="noStrike" cap="none">
                <a:solidFill>
                  <a:schemeClr val="dk1"/>
                </a:solidFill>
                <a:latin typeface="Times New Roman"/>
                <a:ea typeface="Times New Roman"/>
                <a:cs typeface="Times New Roman"/>
                <a:sym typeface="Times New Roman"/>
              </a:rPr>
              <a:t>Problem:</a:t>
            </a:r>
            <a:endParaRPr sz="4200" b="0" i="0" u="none" strike="noStrike" cap="none">
              <a:solidFill>
                <a:schemeClr val="dk1"/>
              </a:solidFill>
              <a:latin typeface="Times New Roman"/>
              <a:ea typeface="Times New Roman"/>
              <a:cs typeface="Times New Roman"/>
              <a:sym typeface="Times New Roman"/>
            </a:endParaRPr>
          </a:p>
          <a:p>
            <a:pPr marL="457200" marR="0" lvl="1" indent="-184150" algn="l" rtl="0">
              <a:lnSpc>
                <a:spcPct val="90000"/>
              </a:lnSpc>
              <a:spcBef>
                <a:spcPts val="500"/>
              </a:spcBef>
              <a:spcAft>
                <a:spcPts val="0"/>
              </a:spcAft>
              <a:buClr>
                <a:schemeClr val="dk1"/>
              </a:buClr>
              <a:buSzPts val="2900"/>
              <a:buFont typeface="Times New Roman"/>
              <a:buChar char="•"/>
            </a:pPr>
            <a:r>
              <a:rPr lang="en-US" sz="2500">
                <a:latin typeface="Times New Roman"/>
                <a:ea typeface="Times New Roman"/>
                <a:cs typeface="Times New Roman"/>
                <a:sym typeface="Times New Roman"/>
              </a:rPr>
              <a:t> Need to build a data warehouse for sales reporting. </a:t>
            </a:r>
            <a:endParaRPr sz="2500">
              <a:latin typeface="Times New Roman"/>
              <a:ea typeface="Times New Roman"/>
              <a:cs typeface="Times New Roman"/>
              <a:sym typeface="Times New Roman"/>
            </a:endParaRPr>
          </a:p>
          <a:p>
            <a:pPr marL="457200" marR="0" lvl="1" indent="-184150" algn="l" rtl="0">
              <a:lnSpc>
                <a:spcPct val="90000"/>
              </a:lnSpc>
              <a:spcBef>
                <a:spcPts val="500"/>
              </a:spcBef>
              <a:spcAft>
                <a:spcPts val="0"/>
              </a:spcAft>
              <a:buClr>
                <a:schemeClr val="dk1"/>
              </a:buClr>
              <a:buSzPts val="2900"/>
              <a:buFont typeface="Times New Roman"/>
              <a:buChar char="•"/>
            </a:pPr>
            <a:r>
              <a:rPr lang="en-US" sz="2500">
                <a:latin typeface="Times New Roman"/>
                <a:ea typeface="Times New Roman"/>
                <a:cs typeface="Times New Roman"/>
                <a:sym typeface="Times New Roman"/>
              </a:rPr>
              <a:t>Require a centralized repository for data collection and reporting. </a:t>
            </a:r>
            <a:endParaRPr sz="2500">
              <a:latin typeface="Times New Roman"/>
              <a:ea typeface="Times New Roman"/>
              <a:cs typeface="Times New Roman"/>
              <a:sym typeface="Times New Roman"/>
            </a:endParaRPr>
          </a:p>
          <a:p>
            <a:pPr marL="457200" marR="0" lvl="1" indent="-184150" algn="l" rtl="0">
              <a:lnSpc>
                <a:spcPct val="90000"/>
              </a:lnSpc>
              <a:spcBef>
                <a:spcPts val="500"/>
              </a:spcBef>
              <a:spcAft>
                <a:spcPts val="0"/>
              </a:spcAft>
              <a:buClr>
                <a:schemeClr val="dk1"/>
              </a:buClr>
              <a:buSzPts val="2900"/>
              <a:buFont typeface="Times New Roman"/>
              <a:buChar char="•"/>
            </a:pPr>
            <a:r>
              <a:rPr lang="en-US" sz="2500">
                <a:latin typeface="Times New Roman"/>
                <a:ea typeface="Times New Roman"/>
                <a:cs typeface="Times New Roman"/>
                <a:sym typeface="Times New Roman"/>
              </a:rPr>
              <a:t>Need to create ETL processes for data loading and retrieval</a:t>
            </a:r>
            <a:endParaRPr sz="2500">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ts val="3600"/>
              <a:buFont typeface="Arial"/>
              <a:buNone/>
            </a:pPr>
            <a:r>
              <a:rPr lang="en-US" sz="4200" b="1" i="0" u="none" strike="noStrike" cap="none">
                <a:solidFill>
                  <a:schemeClr val="dk1"/>
                </a:solidFill>
                <a:latin typeface="Times New Roman"/>
                <a:ea typeface="Times New Roman"/>
                <a:cs typeface="Times New Roman"/>
                <a:sym typeface="Times New Roman"/>
              </a:rPr>
              <a:t>Solution:</a:t>
            </a:r>
            <a:endParaRPr sz="4200" b="0" i="0" u="none" strike="noStrike" cap="none">
              <a:solidFill>
                <a:schemeClr val="dk1"/>
              </a:solidFill>
              <a:latin typeface="Times New Roman"/>
              <a:ea typeface="Times New Roman"/>
              <a:cs typeface="Times New Roman"/>
              <a:sym typeface="Times New Roman"/>
            </a:endParaRPr>
          </a:p>
          <a:p>
            <a:pPr marL="457200" marR="0" lvl="1" indent="-158750" algn="l" rtl="0">
              <a:lnSpc>
                <a:spcPct val="90000"/>
              </a:lnSpc>
              <a:spcBef>
                <a:spcPts val="500"/>
              </a:spcBef>
              <a:spcAft>
                <a:spcPts val="0"/>
              </a:spcAft>
              <a:buClr>
                <a:schemeClr val="dk1"/>
              </a:buClr>
              <a:buSzPts val="2500"/>
              <a:buFont typeface="Arial"/>
              <a:buChar char="•"/>
            </a:pPr>
            <a:r>
              <a:rPr lang="en-US" sz="2500">
                <a:solidFill>
                  <a:schemeClr val="dk1"/>
                </a:solidFill>
                <a:latin typeface="Times New Roman"/>
                <a:ea typeface="Times New Roman"/>
                <a:cs typeface="Times New Roman"/>
                <a:sym typeface="Times New Roman"/>
              </a:rPr>
              <a:t>Develop a comprehensive data warehouse for sales details. </a:t>
            </a:r>
            <a:endParaRPr sz="2500">
              <a:solidFill>
                <a:schemeClr val="dk1"/>
              </a:solidFill>
              <a:latin typeface="Times New Roman"/>
              <a:ea typeface="Times New Roman"/>
              <a:cs typeface="Times New Roman"/>
              <a:sym typeface="Times New Roman"/>
            </a:endParaRPr>
          </a:p>
          <a:p>
            <a:pPr marL="457200" marR="0" lvl="1" indent="-158750" algn="l" rtl="0">
              <a:lnSpc>
                <a:spcPct val="90000"/>
              </a:lnSpc>
              <a:spcBef>
                <a:spcPts val="500"/>
              </a:spcBef>
              <a:spcAft>
                <a:spcPts val="0"/>
              </a:spcAft>
              <a:buClr>
                <a:schemeClr val="dk1"/>
              </a:buClr>
              <a:buSzPts val="2500"/>
              <a:buFont typeface="Arial"/>
              <a:buChar char="•"/>
            </a:pPr>
            <a:r>
              <a:rPr lang="en-US" sz="2500">
                <a:solidFill>
                  <a:schemeClr val="dk1"/>
                </a:solidFill>
                <a:latin typeface="Times New Roman"/>
                <a:ea typeface="Times New Roman"/>
                <a:cs typeface="Times New Roman"/>
                <a:sym typeface="Times New Roman"/>
              </a:rPr>
              <a:t>Create a centralized repository for data collection across geographies. </a:t>
            </a:r>
            <a:endParaRPr sz="2500">
              <a:solidFill>
                <a:schemeClr val="dk1"/>
              </a:solidFill>
              <a:latin typeface="Times New Roman"/>
              <a:ea typeface="Times New Roman"/>
              <a:cs typeface="Times New Roman"/>
              <a:sym typeface="Times New Roman"/>
            </a:endParaRPr>
          </a:p>
          <a:p>
            <a:pPr marL="457200" marR="0" lvl="1" indent="-158750" algn="l" rtl="0">
              <a:lnSpc>
                <a:spcPct val="90000"/>
              </a:lnSpc>
              <a:spcBef>
                <a:spcPts val="500"/>
              </a:spcBef>
              <a:spcAft>
                <a:spcPts val="0"/>
              </a:spcAft>
              <a:buClr>
                <a:schemeClr val="dk1"/>
              </a:buClr>
              <a:buSzPts val="2500"/>
              <a:buFont typeface="Arial"/>
              <a:buChar char="•"/>
            </a:pPr>
            <a:r>
              <a:rPr lang="en-US" sz="2500">
                <a:solidFill>
                  <a:schemeClr val="dk1"/>
                </a:solidFill>
                <a:latin typeface="Times New Roman"/>
                <a:ea typeface="Times New Roman"/>
                <a:cs typeface="Times New Roman"/>
                <a:sym typeface="Times New Roman"/>
              </a:rPr>
              <a:t>Implement ETL processes for daily, monthly, yearly, and on-demand data loading.</a:t>
            </a:r>
            <a:endParaRPr sz="2100"/>
          </a:p>
        </p:txBody>
      </p:sp>
      <p:sp>
        <p:nvSpPr>
          <p:cNvPr id="232" name="Google Shape;23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Internship Progress Review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7"/>
          <p:cNvSpPr txBox="1">
            <a:spLocks noGrp="1"/>
          </p:cNvSpPr>
          <p:nvPr>
            <p:ph type="title"/>
          </p:nvPr>
        </p:nvSpPr>
        <p:spPr>
          <a:xfrm>
            <a:off x="-533400" y="594242"/>
            <a:ext cx="10515600" cy="100965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Times New Roman"/>
              <a:buNone/>
            </a:pP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238" name="Google Shape;238;p7"/>
          <p:cNvSpPr txBox="1">
            <a:spLocks noGrp="1"/>
          </p:cNvSpPr>
          <p:nvPr>
            <p:ph type="body" idx="1"/>
          </p:nvPr>
        </p:nvSpPr>
        <p:spPr>
          <a:xfrm>
            <a:off x="2332096" y="136525"/>
            <a:ext cx="8572500" cy="90837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4000"/>
              <a:buNone/>
            </a:pPr>
            <a:r>
              <a:rPr lang="en-US" sz="4000">
                <a:latin typeface="Times New Roman"/>
                <a:ea typeface="Times New Roman"/>
                <a:cs typeface="Times New Roman"/>
                <a:sym typeface="Times New Roman"/>
              </a:rPr>
              <a:t>Technical Architecture</a:t>
            </a:r>
            <a:endParaRPr sz="5400">
              <a:latin typeface="Times New Roman"/>
              <a:ea typeface="Times New Roman"/>
              <a:cs typeface="Times New Roman"/>
              <a:sym typeface="Times New Roman"/>
            </a:endParaRPr>
          </a:p>
        </p:txBody>
      </p:sp>
      <p:sp>
        <p:nvSpPr>
          <p:cNvPr id="239" name="Google Shape;23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7</a:t>
            </a:fld>
            <a:endParaRPr>
              <a:latin typeface="Times New Roman"/>
              <a:ea typeface="Times New Roman"/>
              <a:cs typeface="Times New Roman"/>
              <a:sym typeface="Times New Roman"/>
            </a:endParaRPr>
          </a:p>
        </p:txBody>
      </p:sp>
      <p:sp>
        <p:nvSpPr>
          <p:cNvPr id="240" name="Google Shape;24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09-05-2025</a:t>
            </a:r>
            <a:endParaRPr>
              <a:latin typeface="Times New Roman"/>
              <a:ea typeface="Times New Roman"/>
              <a:cs typeface="Times New Roman"/>
              <a:sym typeface="Times New Roman"/>
            </a:endParaRPr>
          </a:p>
        </p:txBody>
      </p:sp>
      <p:pic>
        <p:nvPicPr>
          <p:cNvPr id="241" name="Google Shape;241;p7" descr="A blue and orange logo&#10;&#10;Description automatically generated"/>
          <p:cNvPicPr preferRelativeResize="0"/>
          <p:nvPr/>
        </p:nvPicPr>
        <p:blipFill rotWithShape="1">
          <a:blip r:embed="rId3">
            <a:alphaModFix/>
          </a:blip>
          <a:srcRect/>
          <a:stretch/>
        </p:blipFill>
        <p:spPr>
          <a:xfrm>
            <a:off x="122585" y="83781"/>
            <a:ext cx="1553526" cy="774635"/>
          </a:xfrm>
          <a:prstGeom prst="rect">
            <a:avLst/>
          </a:prstGeom>
          <a:noFill/>
          <a:ln>
            <a:noFill/>
          </a:ln>
        </p:spPr>
      </p:pic>
      <p:sp>
        <p:nvSpPr>
          <p:cNvPr id="242" name="Google Shape;242;p7"/>
          <p:cNvSpPr txBox="1"/>
          <p:nvPr/>
        </p:nvSpPr>
        <p:spPr>
          <a:xfrm>
            <a:off x="443250" y="945450"/>
            <a:ext cx="11353500" cy="51435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2900" b="1">
                <a:solidFill>
                  <a:schemeClr val="dk1"/>
                </a:solidFill>
                <a:latin typeface="Times New Roman"/>
                <a:ea typeface="Times New Roman"/>
                <a:cs typeface="Times New Roman"/>
                <a:sym typeface="Times New Roman"/>
              </a:rPr>
              <a:t>Physical Architecture: </a:t>
            </a:r>
            <a:endParaRPr sz="29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900" b="1">
                <a:solidFill>
                  <a:schemeClr val="dk1"/>
                </a:solidFill>
                <a:latin typeface="Times New Roman"/>
                <a:ea typeface="Times New Roman"/>
                <a:cs typeface="Times New Roman"/>
                <a:sym typeface="Times New Roman"/>
              </a:rPr>
              <a:t>Presentation Layer:</a:t>
            </a:r>
            <a:r>
              <a:rPr lang="en-US" sz="2900">
                <a:solidFill>
                  <a:schemeClr val="dk1"/>
                </a:solidFill>
                <a:latin typeface="Times New Roman"/>
                <a:ea typeface="Times New Roman"/>
                <a:cs typeface="Times New Roman"/>
                <a:sym typeface="Times New Roman"/>
              </a:rPr>
              <a:t> Interface for user interaction. </a:t>
            </a:r>
            <a:endParaRPr sz="29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900" b="1">
                <a:solidFill>
                  <a:schemeClr val="dk1"/>
                </a:solidFill>
                <a:latin typeface="Times New Roman"/>
                <a:ea typeface="Times New Roman"/>
                <a:cs typeface="Times New Roman"/>
                <a:sym typeface="Times New Roman"/>
              </a:rPr>
              <a:t>Business Logic Layer:</a:t>
            </a:r>
            <a:r>
              <a:rPr lang="en-US" sz="2900">
                <a:solidFill>
                  <a:schemeClr val="dk1"/>
                </a:solidFill>
                <a:latin typeface="Times New Roman"/>
                <a:ea typeface="Times New Roman"/>
                <a:cs typeface="Times New Roman"/>
                <a:sym typeface="Times New Roman"/>
              </a:rPr>
              <a:t> Processes and functions to handle business rules. </a:t>
            </a:r>
            <a:endParaRPr sz="29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900" b="1">
                <a:solidFill>
                  <a:schemeClr val="dk1"/>
                </a:solidFill>
                <a:latin typeface="Times New Roman"/>
                <a:ea typeface="Times New Roman"/>
                <a:cs typeface="Times New Roman"/>
                <a:sym typeface="Times New Roman"/>
              </a:rPr>
              <a:t>Data Access Layer:</a:t>
            </a:r>
            <a:r>
              <a:rPr lang="en-US" sz="2900">
                <a:solidFill>
                  <a:schemeClr val="dk1"/>
                </a:solidFill>
                <a:latin typeface="Times New Roman"/>
                <a:ea typeface="Times New Roman"/>
                <a:cs typeface="Times New Roman"/>
                <a:sym typeface="Times New Roman"/>
              </a:rPr>
              <a:t> Manages data storage and retrieval. </a:t>
            </a:r>
            <a:endParaRPr sz="29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9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900" b="1">
                <a:solidFill>
                  <a:schemeClr val="dk1"/>
                </a:solidFill>
                <a:latin typeface="Times New Roman"/>
                <a:ea typeface="Times New Roman"/>
                <a:cs typeface="Times New Roman"/>
                <a:sym typeface="Times New Roman"/>
              </a:rPr>
              <a:t>Logical Architecture: </a:t>
            </a:r>
            <a:endParaRPr sz="29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900" b="1">
                <a:solidFill>
                  <a:schemeClr val="dk1"/>
                </a:solidFill>
                <a:latin typeface="Times New Roman"/>
                <a:ea typeface="Times New Roman"/>
                <a:cs typeface="Times New Roman"/>
                <a:sym typeface="Times New Roman"/>
              </a:rPr>
              <a:t>Processes: </a:t>
            </a:r>
            <a:r>
              <a:rPr lang="en-US" sz="2900">
                <a:solidFill>
                  <a:schemeClr val="dk1"/>
                </a:solidFill>
                <a:latin typeface="Times New Roman"/>
                <a:ea typeface="Times New Roman"/>
                <a:cs typeface="Times New Roman"/>
                <a:sym typeface="Times New Roman"/>
              </a:rPr>
              <a:t>Activities and functions required to provide user services. </a:t>
            </a:r>
            <a:endParaRPr sz="29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900" b="1">
                <a:solidFill>
                  <a:schemeClr val="dk1"/>
                </a:solidFill>
                <a:latin typeface="Times New Roman"/>
                <a:ea typeface="Times New Roman"/>
                <a:cs typeface="Times New Roman"/>
                <a:sym typeface="Times New Roman"/>
              </a:rPr>
              <a:t>Implementation:</a:t>
            </a:r>
            <a:r>
              <a:rPr lang="en-US" sz="2900">
                <a:solidFill>
                  <a:schemeClr val="dk1"/>
                </a:solidFill>
                <a:latin typeface="Times New Roman"/>
                <a:ea typeface="Times New Roman"/>
                <a:cs typeface="Times New Roman"/>
                <a:sym typeface="Times New Roman"/>
              </a:rPr>
              <a:t> Software, hardware, or firmware to execute processes. </a:t>
            </a:r>
            <a:endParaRPr sz="29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900" b="1">
                <a:solidFill>
                  <a:schemeClr val="dk1"/>
                </a:solidFill>
                <a:latin typeface="Times New Roman"/>
                <a:ea typeface="Times New Roman"/>
                <a:cs typeface="Times New Roman"/>
                <a:sym typeface="Times New Roman"/>
              </a:rPr>
              <a:t>Independence:</a:t>
            </a:r>
            <a:r>
              <a:rPr lang="en-US" sz="2900">
                <a:solidFill>
                  <a:schemeClr val="dk1"/>
                </a:solidFill>
                <a:latin typeface="Times New Roman"/>
                <a:ea typeface="Times New Roman"/>
                <a:cs typeface="Times New Roman"/>
                <a:sym typeface="Times New Roman"/>
              </a:rPr>
              <a:t> Logical architecture is independent of specific technologies and implementations. </a:t>
            </a:r>
            <a:endParaRPr sz="1900">
              <a:latin typeface="Times New Roman"/>
              <a:ea typeface="Times New Roman"/>
              <a:cs typeface="Times New Roman"/>
              <a:sym typeface="Times New Roman"/>
            </a:endParaRPr>
          </a:p>
        </p:txBody>
      </p:sp>
      <p:sp>
        <p:nvSpPr>
          <p:cNvPr id="243" name="Google Shape;24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Internship Progress Review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8"/>
          <p:cNvSpPr txBox="1">
            <a:spLocks noGrp="1"/>
          </p:cNvSpPr>
          <p:nvPr>
            <p:ph type="title"/>
          </p:nvPr>
        </p:nvSpPr>
        <p:spPr>
          <a:xfrm>
            <a:off x="-533400" y="594242"/>
            <a:ext cx="10515600" cy="100965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Times New Roman"/>
              <a:buNone/>
            </a:pP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249" name="Google Shape;249;p8"/>
          <p:cNvSpPr txBox="1">
            <a:spLocks noGrp="1"/>
          </p:cNvSpPr>
          <p:nvPr>
            <p:ph type="body" idx="1"/>
          </p:nvPr>
        </p:nvSpPr>
        <p:spPr>
          <a:xfrm>
            <a:off x="2332096" y="136525"/>
            <a:ext cx="8572500" cy="90837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4000"/>
              <a:buNone/>
            </a:pPr>
            <a:r>
              <a:rPr lang="en-US" sz="4000">
                <a:latin typeface="Times New Roman"/>
                <a:ea typeface="Times New Roman"/>
                <a:cs typeface="Times New Roman"/>
                <a:sym typeface="Times New Roman"/>
              </a:rPr>
              <a:t>Technical Architecture</a:t>
            </a:r>
            <a:endParaRPr sz="5400">
              <a:latin typeface="Times New Roman"/>
              <a:ea typeface="Times New Roman"/>
              <a:cs typeface="Times New Roman"/>
              <a:sym typeface="Times New Roman"/>
            </a:endParaRPr>
          </a:p>
        </p:txBody>
      </p:sp>
      <p:sp>
        <p:nvSpPr>
          <p:cNvPr id="250" name="Google Shape;25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8</a:t>
            </a:fld>
            <a:endParaRPr>
              <a:latin typeface="Times New Roman"/>
              <a:ea typeface="Times New Roman"/>
              <a:cs typeface="Times New Roman"/>
              <a:sym typeface="Times New Roman"/>
            </a:endParaRPr>
          </a:p>
        </p:txBody>
      </p:sp>
      <p:sp>
        <p:nvSpPr>
          <p:cNvPr id="251" name="Google Shape;2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09-05-2025</a:t>
            </a:r>
            <a:endParaRPr>
              <a:latin typeface="Times New Roman"/>
              <a:ea typeface="Times New Roman"/>
              <a:cs typeface="Times New Roman"/>
              <a:sym typeface="Times New Roman"/>
            </a:endParaRPr>
          </a:p>
        </p:txBody>
      </p:sp>
      <p:pic>
        <p:nvPicPr>
          <p:cNvPr id="252" name="Google Shape;252;p8" descr="A blue and orange logo&#10;&#10;Description automatically generated"/>
          <p:cNvPicPr preferRelativeResize="0"/>
          <p:nvPr/>
        </p:nvPicPr>
        <p:blipFill rotWithShape="1">
          <a:blip r:embed="rId3">
            <a:alphaModFix/>
          </a:blip>
          <a:srcRect/>
          <a:stretch/>
        </p:blipFill>
        <p:spPr>
          <a:xfrm>
            <a:off x="122585" y="83781"/>
            <a:ext cx="1553526" cy="774635"/>
          </a:xfrm>
          <a:prstGeom prst="rect">
            <a:avLst/>
          </a:prstGeom>
          <a:noFill/>
          <a:ln>
            <a:noFill/>
          </a:ln>
        </p:spPr>
      </p:pic>
      <p:sp>
        <p:nvSpPr>
          <p:cNvPr id="253" name="Google Shape;25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Internship Progress Review</a:t>
            </a:r>
            <a:endParaRPr/>
          </a:p>
        </p:txBody>
      </p:sp>
      <p:sp>
        <p:nvSpPr>
          <p:cNvPr id="254" name="Google Shape;254;p8"/>
          <p:cNvSpPr txBox="1"/>
          <p:nvPr/>
        </p:nvSpPr>
        <p:spPr>
          <a:xfrm>
            <a:off x="1749525" y="5987025"/>
            <a:ext cx="2743200" cy="369300"/>
          </a:xfrm>
          <a:prstGeom prst="rect">
            <a:avLst/>
          </a:prstGeom>
          <a:noFill/>
          <a:ln>
            <a:noFill/>
          </a:ln>
        </p:spPr>
        <p:txBody>
          <a:bodyPr spcFirstLastPara="1" wrap="square" lIns="91425" tIns="45700" rIns="91425" bIns="45700" anchor="t" anchorCtr="0">
            <a:normAutofit fontScale="70000" lnSpcReduction="20000"/>
          </a:bodyPr>
          <a:lstStyle/>
          <a:p>
            <a:pPr marL="0" lvl="0" indent="0" algn="ctr" rtl="0">
              <a:spcBef>
                <a:spcPts val="0"/>
              </a:spcBef>
              <a:spcAft>
                <a:spcPts val="0"/>
              </a:spcAft>
              <a:buClr>
                <a:schemeClr val="dk1"/>
              </a:buClr>
              <a:buSzPct val="37931"/>
              <a:buFont typeface="Arial"/>
              <a:buNone/>
            </a:pPr>
            <a:r>
              <a:rPr lang="en-US" sz="2900" b="1">
                <a:solidFill>
                  <a:schemeClr val="dk1"/>
                </a:solidFill>
                <a:latin typeface="Times New Roman"/>
                <a:ea typeface="Times New Roman"/>
                <a:cs typeface="Times New Roman"/>
                <a:sym typeface="Times New Roman"/>
              </a:rPr>
              <a:t>Physical Architecture</a:t>
            </a:r>
            <a:endParaRPr/>
          </a:p>
        </p:txBody>
      </p:sp>
      <p:sp>
        <p:nvSpPr>
          <p:cNvPr id="255" name="Google Shape;255;p8"/>
          <p:cNvSpPr txBox="1"/>
          <p:nvPr/>
        </p:nvSpPr>
        <p:spPr>
          <a:xfrm>
            <a:off x="6885875" y="5938463"/>
            <a:ext cx="4114800" cy="365100"/>
          </a:xfrm>
          <a:prstGeom prst="rect">
            <a:avLst/>
          </a:prstGeom>
          <a:noFill/>
          <a:ln>
            <a:noFill/>
          </a:ln>
        </p:spPr>
        <p:txBody>
          <a:bodyPr spcFirstLastPara="1" wrap="square" lIns="91425" tIns="45700" rIns="91425" bIns="45700" anchor="t" anchorCtr="0">
            <a:normAutofit fontScale="70000" lnSpcReduction="20000"/>
          </a:bodyPr>
          <a:lstStyle/>
          <a:p>
            <a:pPr marL="0" lvl="0" indent="0" algn="ctr" rtl="0">
              <a:spcBef>
                <a:spcPts val="0"/>
              </a:spcBef>
              <a:spcAft>
                <a:spcPts val="0"/>
              </a:spcAft>
              <a:buClr>
                <a:schemeClr val="dk1"/>
              </a:buClr>
              <a:buSzPct val="37931"/>
              <a:buFont typeface="Arial"/>
              <a:buNone/>
            </a:pPr>
            <a:r>
              <a:rPr lang="en-US" sz="2900" b="1">
                <a:solidFill>
                  <a:schemeClr val="dk1"/>
                </a:solidFill>
                <a:latin typeface="Times New Roman"/>
                <a:ea typeface="Times New Roman"/>
                <a:cs typeface="Times New Roman"/>
                <a:sym typeface="Times New Roman"/>
              </a:rPr>
              <a:t>Logical Architecture</a:t>
            </a:r>
            <a:endParaRPr b="1"/>
          </a:p>
        </p:txBody>
      </p:sp>
      <p:pic>
        <p:nvPicPr>
          <p:cNvPr id="256" name="Google Shape;256;p8"/>
          <p:cNvPicPr preferRelativeResize="0"/>
          <p:nvPr/>
        </p:nvPicPr>
        <p:blipFill>
          <a:blip r:embed="rId4">
            <a:alphaModFix/>
          </a:blip>
          <a:stretch>
            <a:fillRect/>
          </a:stretch>
        </p:blipFill>
        <p:spPr>
          <a:xfrm>
            <a:off x="459550" y="1146287"/>
            <a:ext cx="5323146" cy="4739375"/>
          </a:xfrm>
          <a:prstGeom prst="rect">
            <a:avLst/>
          </a:prstGeom>
          <a:noFill/>
          <a:ln>
            <a:noFill/>
          </a:ln>
        </p:spPr>
      </p:pic>
      <p:pic>
        <p:nvPicPr>
          <p:cNvPr id="257" name="Google Shape;257;p8"/>
          <p:cNvPicPr preferRelativeResize="0"/>
          <p:nvPr/>
        </p:nvPicPr>
        <p:blipFill>
          <a:blip r:embed="rId5">
            <a:alphaModFix/>
          </a:blip>
          <a:stretch>
            <a:fillRect/>
          </a:stretch>
        </p:blipFill>
        <p:spPr>
          <a:xfrm>
            <a:off x="6328953" y="1146300"/>
            <a:ext cx="5228648" cy="4739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a:p>
            <a:pPr marL="342900" lvl="0" indent="-190500" algn="l" rtl="0">
              <a:lnSpc>
                <a:spcPct val="90000"/>
              </a:lnSpc>
              <a:spcBef>
                <a:spcPts val="1000"/>
              </a:spcBef>
              <a:spcAft>
                <a:spcPts val="0"/>
              </a:spcAft>
              <a:buClr>
                <a:schemeClr val="dk1"/>
              </a:buClr>
              <a:buSzPts val="2400"/>
              <a:buFont typeface="Arial"/>
              <a:buNone/>
            </a:pPr>
            <a:endParaRPr>
              <a:latin typeface="Times New Roman"/>
              <a:ea typeface="Times New Roman"/>
              <a:cs typeface="Times New Roman"/>
              <a:sym typeface="Times New Roman"/>
            </a:endParaRPr>
          </a:p>
          <a:p>
            <a:pPr marL="342900" lvl="0" indent="-190500" algn="l" rtl="0">
              <a:lnSpc>
                <a:spcPct val="90000"/>
              </a:lnSpc>
              <a:spcBef>
                <a:spcPts val="1000"/>
              </a:spcBef>
              <a:spcAft>
                <a:spcPts val="0"/>
              </a:spcAft>
              <a:buClr>
                <a:schemeClr val="dk1"/>
              </a:buClr>
              <a:buSzPts val="2400"/>
              <a:buFont typeface="Arial"/>
              <a:buNone/>
            </a:pPr>
            <a:endParaRPr>
              <a:latin typeface="Times New Roman"/>
              <a:ea typeface="Times New Roman"/>
              <a:cs typeface="Times New Roman"/>
              <a:sym typeface="Times New Roman"/>
            </a:endParaRPr>
          </a:p>
        </p:txBody>
      </p:sp>
      <p:sp>
        <p:nvSpPr>
          <p:cNvPr id="263" name="Google Shape;263;p9"/>
          <p:cNvSpPr txBox="1"/>
          <p:nvPr/>
        </p:nvSpPr>
        <p:spPr>
          <a:xfrm>
            <a:off x="1540328" y="1986756"/>
            <a:ext cx="8637815" cy="544286"/>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1"/>
              </a:buClr>
              <a:buSzPts val="3200"/>
              <a:buFont typeface="Calibri"/>
              <a:buNone/>
            </a:pPr>
            <a:endParaRPr sz="3200">
              <a:solidFill>
                <a:schemeClr val="dk1"/>
              </a:solidFill>
              <a:latin typeface="Times New Roman"/>
              <a:ea typeface="Times New Roman"/>
              <a:cs typeface="Times New Roman"/>
              <a:sym typeface="Times New Roman"/>
            </a:endParaRPr>
          </a:p>
        </p:txBody>
      </p:sp>
      <p:sp>
        <p:nvSpPr>
          <p:cNvPr id="264" name="Google Shape;2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09-05-2025</a:t>
            </a:r>
            <a:endParaRPr>
              <a:latin typeface="Times New Roman"/>
              <a:ea typeface="Times New Roman"/>
              <a:cs typeface="Times New Roman"/>
              <a:sym typeface="Times New Roman"/>
            </a:endParaRPr>
          </a:p>
        </p:txBody>
      </p:sp>
      <p:sp>
        <p:nvSpPr>
          <p:cNvPr id="265" name="Google Shape;26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9</a:t>
            </a:fld>
            <a:endParaRPr>
              <a:latin typeface="Times New Roman"/>
              <a:ea typeface="Times New Roman"/>
              <a:cs typeface="Times New Roman"/>
              <a:sym typeface="Times New Roman"/>
            </a:endParaRPr>
          </a:p>
        </p:txBody>
      </p:sp>
      <p:pic>
        <p:nvPicPr>
          <p:cNvPr id="266" name="Google Shape;266;p9" descr="A blue and orange logo&#10;&#10;Description automatically generated"/>
          <p:cNvPicPr preferRelativeResize="0"/>
          <p:nvPr/>
        </p:nvPicPr>
        <p:blipFill rotWithShape="1">
          <a:blip r:embed="rId3">
            <a:alphaModFix/>
          </a:blip>
          <a:srcRect/>
          <a:stretch/>
        </p:blipFill>
        <p:spPr>
          <a:xfrm>
            <a:off x="122585" y="83781"/>
            <a:ext cx="1553526" cy="774635"/>
          </a:xfrm>
          <a:prstGeom prst="rect">
            <a:avLst/>
          </a:prstGeom>
          <a:noFill/>
          <a:ln>
            <a:noFill/>
          </a:ln>
        </p:spPr>
      </p:pic>
      <p:sp>
        <p:nvSpPr>
          <p:cNvPr id="267" name="Google Shape;267;p9"/>
          <p:cNvSpPr txBox="1"/>
          <p:nvPr/>
        </p:nvSpPr>
        <p:spPr>
          <a:xfrm>
            <a:off x="2332096" y="136525"/>
            <a:ext cx="8572500" cy="908376"/>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4400"/>
              <a:buFont typeface="Arial"/>
              <a:buNone/>
            </a:pPr>
            <a:r>
              <a:rPr lang="en-US" sz="4400">
                <a:solidFill>
                  <a:schemeClr val="dk1"/>
                </a:solidFill>
                <a:latin typeface="Times New Roman"/>
                <a:ea typeface="Times New Roman"/>
                <a:cs typeface="Times New Roman"/>
                <a:sym typeface="Times New Roman"/>
              </a:rPr>
              <a:t>Key Technologies Used</a:t>
            </a:r>
            <a:endParaRPr sz="5400">
              <a:solidFill>
                <a:schemeClr val="dk1"/>
              </a:solidFill>
              <a:latin typeface="Times New Roman"/>
              <a:ea typeface="Times New Roman"/>
              <a:cs typeface="Times New Roman"/>
              <a:sym typeface="Times New Roman"/>
            </a:endParaRPr>
          </a:p>
        </p:txBody>
      </p:sp>
      <p:sp>
        <p:nvSpPr>
          <p:cNvPr id="268" name="Google Shape;268;p9"/>
          <p:cNvSpPr txBox="1"/>
          <p:nvPr/>
        </p:nvSpPr>
        <p:spPr>
          <a:xfrm>
            <a:off x="472725" y="1318675"/>
            <a:ext cx="10867500" cy="4820100"/>
          </a:xfrm>
          <a:prstGeom prst="rect">
            <a:avLst/>
          </a:prstGeom>
          <a:noFill/>
          <a:ln>
            <a:noFill/>
          </a:ln>
        </p:spPr>
        <p:txBody>
          <a:bodyPr spcFirstLastPara="1" wrap="square" lIns="91425" tIns="45700" rIns="91425" bIns="45700" anchor="t" anchorCtr="0">
            <a:normAutofit/>
          </a:bodyPr>
          <a:lstStyle/>
          <a:p>
            <a:pPr marL="457200" marR="0" lvl="0" indent="-584200" algn="l" rtl="0">
              <a:lnSpc>
                <a:spcPct val="90000"/>
              </a:lnSpc>
              <a:spcBef>
                <a:spcPts val="0"/>
              </a:spcBef>
              <a:spcAft>
                <a:spcPts val="0"/>
              </a:spcAft>
              <a:buClr>
                <a:schemeClr val="dk1"/>
              </a:buClr>
              <a:buSzPts val="4400"/>
              <a:buFont typeface="Times New Roman"/>
              <a:buAutoNum type="arabicPeriod"/>
            </a:pPr>
            <a:r>
              <a:rPr lang="en-US" sz="3400" b="1" u="sng">
                <a:latin typeface="Times New Roman"/>
                <a:ea typeface="Times New Roman"/>
                <a:cs typeface="Times New Roman"/>
                <a:sym typeface="Times New Roman"/>
              </a:rPr>
              <a:t>ETL Tool</a:t>
            </a:r>
            <a:r>
              <a:rPr lang="en-US" sz="3400">
                <a:latin typeface="Times New Roman"/>
                <a:ea typeface="Times New Roman"/>
                <a:cs typeface="Times New Roman"/>
                <a:sym typeface="Times New Roman"/>
              </a:rPr>
              <a:t>:  DataStage</a:t>
            </a:r>
            <a:endParaRPr sz="3400">
              <a:latin typeface="Times New Roman"/>
              <a:ea typeface="Times New Roman"/>
              <a:cs typeface="Times New Roman"/>
              <a:sym typeface="Times New Roman"/>
            </a:endParaRPr>
          </a:p>
          <a:p>
            <a:pPr marL="457200" marR="0" lvl="0" indent="-584200" algn="l" rtl="0">
              <a:lnSpc>
                <a:spcPct val="90000"/>
              </a:lnSpc>
              <a:spcBef>
                <a:spcPts val="0"/>
              </a:spcBef>
              <a:spcAft>
                <a:spcPts val="0"/>
              </a:spcAft>
              <a:buClr>
                <a:schemeClr val="dk1"/>
              </a:buClr>
              <a:buSzPts val="4400"/>
              <a:buFont typeface="Times New Roman"/>
              <a:buAutoNum type="arabicPeriod"/>
            </a:pPr>
            <a:r>
              <a:rPr lang="en-US" sz="3400" b="1" u="sng">
                <a:latin typeface="Times New Roman"/>
                <a:ea typeface="Times New Roman"/>
                <a:cs typeface="Times New Roman"/>
                <a:sym typeface="Times New Roman"/>
              </a:rPr>
              <a:t>Data Warehouse:</a:t>
            </a:r>
            <a:r>
              <a:rPr lang="en-US" sz="3400">
                <a:latin typeface="Times New Roman"/>
                <a:ea typeface="Times New Roman"/>
                <a:cs typeface="Times New Roman"/>
                <a:sym typeface="Times New Roman"/>
              </a:rPr>
              <a:t> Custom-built for sales reporting </a:t>
            </a:r>
            <a:endParaRPr sz="3400">
              <a:latin typeface="Times New Roman"/>
              <a:ea typeface="Times New Roman"/>
              <a:cs typeface="Times New Roman"/>
              <a:sym typeface="Times New Roman"/>
            </a:endParaRPr>
          </a:p>
          <a:p>
            <a:pPr marL="457200" marR="0" lvl="0" indent="-584200" algn="l" rtl="0">
              <a:lnSpc>
                <a:spcPct val="90000"/>
              </a:lnSpc>
              <a:spcBef>
                <a:spcPts val="0"/>
              </a:spcBef>
              <a:spcAft>
                <a:spcPts val="0"/>
              </a:spcAft>
              <a:buClr>
                <a:schemeClr val="dk1"/>
              </a:buClr>
              <a:buSzPts val="4400"/>
              <a:buFont typeface="Times New Roman"/>
              <a:buAutoNum type="arabicPeriod"/>
            </a:pPr>
            <a:r>
              <a:rPr lang="en-US" sz="3400" b="1" u="sng">
                <a:latin typeface="Times New Roman"/>
                <a:ea typeface="Times New Roman"/>
                <a:cs typeface="Times New Roman"/>
                <a:sym typeface="Times New Roman"/>
              </a:rPr>
              <a:t>Database Management System:</a:t>
            </a:r>
            <a:r>
              <a:rPr lang="en-US" sz="3400">
                <a:latin typeface="Times New Roman"/>
                <a:ea typeface="Times New Roman"/>
                <a:cs typeface="Times New Roman"/>
                <a:sym typeface="Times New Roman"/>
              </a:rPr>
              <a:t> SQL-based for structured data storage </a:t>
            </a:r>
            <a:endParaRPr sz="3400">
              <a:latin typeface="Times New Roman"/>
              <a:ea typeface="Times New Roman"/>
              <a:cs typeface="Times New Roman"/>
              <a:sym typeface="Times New Roman"/>
            </a:endParaRPr>
          </a:p>
          <a:p>
            <a:pPr marL="457200" marR="0" lvl="0" indent="-584200" algn="l" rtl="0">
              <a:lnSpc>
                <a:spcPct val="90000"/>
              </a:lnSpc>
              <a:spcBef>
                <a:spcPts val="0"/>
              </a:spcBef>
              <a:spcAft>
                <a:spcPts val="0"/>
              </a:spcAft>
              <a:buClr>
                <a:schemeClr val="dk1"/>
              </a:buClr>
              <a:buSzPts val="4400"/>
              <a:buFont typeface="Times New Roman"/>
              <a:buAutoNum type="arabicPeriod"/>
            </a:pPr>
            <a:r>
              <a:rPr lang="en-US" sz="3400" b="1" u="sng">
                <a:latin typeface="Times New Roman"/>
                <a:ea typeface="Times New Roman"/>
                <a:cs typeface="Times New Roman"/>
                <a:sym typeface="Times New Roman"/>
              </a:rPr>
              <a:t>Data Integration:</a:t>
            </a:r>
            <a:r>
              <a:rPr lang="en-US" sz="3400">
                <a:latin typeface="Times New Roman"/>
                <a:ea typeface="Times New Roman"/>
                <a:cs typeface="Times New Roman"/>
                <a:sym typeface="Times New Roman"/>
              </a:rPr>
              <a:t> Tools for integrating data from various sources</a:t>
            </a:r>
            <a:endParaRPr sz="3400">
              <a:latin typeface="Times New Roman"/>
              <a:ea typeface="Times New Roman"/>
              <a:cs typeface="Times New Roman"/>
              <a:sym typeface="Times New Roman"/>
            </a:endParaRPr>
          </a:p>
        </p:txBody>
      </p:sp>
      <p:sp>
        <p:nvSpPr>
          <p:cNvPr id="269" name="Google Shape;26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Internship Progress Review</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1149</Words>
  <Application>Microsoft Office PowerPoint</Application>
  <PresentationFormat>Widescreen</PresentationFormat>
  <Paragraphs>146</Paragraphs>
  <Slides>13</Slides>
  <Notes>13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Arial</vt:lpstr>
      <vt:lpstr>Calibri</vt:lpstr>
      <vt:lpstr>Times New Roman</vt:lpstr>
      <vt:lpstr>Office Theme</vt:lpstr>
      <vt:lpstr>Custom Design</vt:lpstr>
      <vt:lpstr>Internship Presentation</vt:lpstr>
      <vt:lpstr> </vt:lpstr>
      <vt:lpstr> </vt:lpstr>
      <vt:lpstr> </vt:lpstr>
      <vt:lpstr> </vt:lpstr>
      <vt:lpstr>PowerPoint Presentation</vt:lpstr>
      <vt:lpstr> </vt:lpstr>
      <vt:lpstr> </vt:lpstr>
      <vt:lpstr>PowerPoint Presentation</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AIML_ADMIN</dc:creator>
  <cp:lastModifiedBy>Mahato, Abhishek (Contractor)</cp:lastModifiedBy>
  <cp:revision>1</cp:revision>
  <dcterms:created xsi:type="dcterms:W3CDTF">2023-11-06T08:43:13Z</dcterms:created>
  <dcterms:modified xsi:type="dcterms:W3CDTF">2025-05-14T07:06:21Z</dcterms:modified>
</cp:coreProperties>
</file>