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6" r:id="rId3"/>
    <p:sldId id="273" r:id="rId4"/>
    <p:sldId id="272" r:id="rId5"/>
    <p:sldId id="274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CE429-6C3E-4523-864F-61B3772235E3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CEF5B-8EC2-4164-A3D2-520EB00D39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E374-5F15-4C64-810C-8D1C9DB035F3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52DE-FC81-410E-A3DD-F71B01FB6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E374-5F15-4C64-810C-8D1C9DB035F3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52DE-FC81-410E-A3DD-F71B01FB6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E374-5F15-4C64-810C-8D1C9DB035F3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52DE-FC81-410E-A3DD-F71B01FB6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E374-5F15-4C64-810C-8D1C9DB035F3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52DE-FC81-410E-A3DD-F71B01FB6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E374-5F15-4C64-810C-8D1C9DB035F3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52DE-FC81-410E-A3DD-F71B01FB6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E374-5F15-4C64-810C-8D1C9DB035F3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52DE-FC81-410E-A3DD-F71B01FB6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E374-5F15-4C64-810C-8D1C9DB035F3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52DE-FC81-410E-A3DD-F71B01FB6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E374-5F15-4C64-810C-8D1C9DB035F3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52DE-FC81-410E-A3DD-F71B01FB6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E374-5F15-4C64-810C-8D1C9DB035F3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52DE-FC81-410E-A3DD-F71B01FB6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E374-5F15-4C64-810C-8D1C9DB035F3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52DE-FC81-410E-A3DD-F71B01FB6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E374-5F15-4C64-810C-8D1C9DB035F3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52DE-FC81-410E-A3DD-F71B01FB6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4E374-5F15-4C64-810C-8D1C9DB035F3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C52DE-FC81-410E-A3DD-F71B01FB6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GB" sz="1600" smtClean="0">
                <a:solidFill>
                  <a:schemeClr val="tx1"/>
                </a:solidFill>
              </a:rPr>
              <a:t>“Covid19 Data Analysis &amp; Prediction”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600" dirty="0" smtClean="0">
                <a:solidFill>
                  <a:srgbClr val="002060"/>
                </a:solidFill>
              </a:rPr>
              <a:t>6.</a:t>
            </a:r>
            <a:r>
              <a:rPr lang="en-GB" sz="1600" b="1" dirty="0">
                <a:solidFill>
                  <a:srgbClr val="002060"/>
                </a:solidFill>
              </a:rPr>
              <a:t> If You Want to Remove Data Confirmed case ( value Wise</a:t>
            </a:r>
            <a:r>
              <a:rPr lang="en-GB" sz="1600" b="1" dirty="0" smtClean="0">
                <a:solidFill>
                  <a:srgbClr val="002060"/>
                </a:solidFill>
              </a:rPr>
              <a:t>)</a:t>
            </a:r>
          </a:p>
          <a:p>
            <a:pPr>
              <a:buNone/>
            </a:pPr>
            <a:r>
              <a:rPr lang="en-GB" sz="1600" b="1" dirty="0" smtClean="0">
                <a:solidFill>
                  <a:srgbClr val="7030A0"/>
                </a:solidFill>
              </a:rPr>
              <a:t>Remove Data on Particular Condition Basis </a:t>
            </a:r>
          </a:p>
          <a:p>
            <a:pPr>
              <a:buNone/>
            </a:pPr>
            <a:endParaRPr lang="en-GB" sz="1600" b="1" dirty="0">
              <a:solidFill>
                <a:srgbClr val="7030A0"/>
              </a:solidFill>
            </a:endParaRPr>
          </a:p>
          <a:p>
            <a:pPr>
              <a:buNone/>
            </a:pPr>
            <a:endParaRPr lang="en-GB" sz="16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GB" sz="1600" b="1" dirty="0">
              <a:solidFill>
                <a:srgbClr val="7030A0"/>
              </a:solidFill>
            </a:endParaRPr>
          </a:p>
          <a:p>
            <a:pPr>
              <a:buNone/>
            </a:pPr>
            <a:endParaRPr lang="en-GB" sz="16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GB" sz="1600" b="1" dirty="0">
              <a:solidFill>
                <a:srgbClr val="7030A0"/>
              </a:solidFill>
            </a:endParaRPr>
          </a:p>
          <a:p>
            <a:pPr>
              <a:buNone/>
            </a:pPr>
            <a:endParaRPr lang="en-GB" sz="16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GB" sz="1600" b="1" dirty="0" smtClean="0">
                <a:solidFill>
                  <a:srgbClr val="002060"/>
                </a:solidFill>
              </a:rPr>
              <a:t>7.</a:t>
            </a:r>
            <a:r>
              <a:rPr lang="en-GB" sz="1600" b="1" dirty="0">
                <a:solidFill>
                  <a:srgbClr val="002060"/>
                </a:solidFill>
              </a:rPr>
              <a:t> In which State ,Minimum/Maximum number of </a:t>
            </a:r>
            <a:r>
              <a:rPr lang="en-GB" sz="1600" b="1" dirty="0" err="1">
                <a:solidFill>
                  <a:srgbClr val="002060"/>
                </a:solidFill>
              </a:rPr>
              <a:t>Confirmed','Deaths','Recovered','Vaccined</a:t>
            </a:r>
            <a:r>
              <a:rPr lang="en-GB" sz="1600" b="1" dirty="0">
                <a:solidFill>
                  <a:srgbClr val="002060"/>
                </a:solidFill>
              </a:rPr>
              <a:t>' </a:t>
            </a:r>
            <a:r>
              <a:rPr lang="en-GB" sz="1600" b="1" dirty="0" smtClean="0">
                <a:solidFill>
                  <a:srgbClr val="002060"/>
                </a:solidFill>
              </a:rPr>
              <a:t>cases ASC/DESC Order </a:t>
            </a:r>
          </a:p>
          <a:p>
            <a:pPr>
              <a:buNone/>
            </a:pPr>
            <a:r>
              <a:rPr lang="en-GB" sz="1600" dirty="0" smtClean="0">
                <a:solidFill>
                  <a:srgbClr val="7030A0"/>
                </a:solidFill>
              </a:rPr>
              <a:t>Use </a:t>
            </a:r>
            <a:r>
              <a:rPr lang="en-GB" sz="1600" dirty="0" err="1" smtClean="0">
                <a:solidFill>
                  <a:srgbClr val="7030A0"/>
                </a:solidFill>
              </a:rPr>
              <a:t>ipywidgets</a:t>
            </a:r>
            <a:r>
              <a:rPr lang="en-GB" sz="1600" dirty="0" smtClean="0">
                <a:solidFill>
                  <a:srgbClr val="7030A0"/>
                </a:solidFill>
              </a:rPr>
              <a:t> Library(Interact Function) for Create Drop Down Box  &amp; Checkbox for  </a:t>
            </a:r>
            <a:r>
              <a:rPr lang="en-GB" sz="1600" dirty="0" err="1" smtClean="0">
                <a:solidFill>
                  <a:srgbClr val="7030A0"/>
                </a:solidFill>
              </a:rPr>
              <a:t>Dynamatically</a:t>
            </a:r>
            <a:r>
              <a:rPr lang="en-GB" sz="1600" dirty="0" smtClean="0">
                <a:solidFill>
                  <a:srgbClr val="7030A0"/>
                </a:solidFill>
              </a:rPr>
              <a:t> Select your Text (Show Output)</a:t>
            </a:r>
          </a:p>
          <a:p>
            <a:pPr>
              <a:buNone/>
            </a:pPr>
            <a:endParaRPr lang="en-GB" sz="1600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GB" sz="1600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GB" sz="1600" b="1" dirty="0">
              <a:solidFill>
                <a:srgbClr val="002060"/>
              </a:solidFill>
            </a:endParaRPr>
          </a:p>
          <a:p>
            <a:pPr>
              <a:buNone/>
            </a:pPr>
            <a:endParaRPr lang="en-GB" sz="16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GB" sz="16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GB" sz="1600" b="1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2500" dirty="0"/>
          </a:p>
        </p:txBody>
      </p:sp>
      <p:pic>
        <p:nvPicPr>
          <p:cNvPr id="4" name="Picture 3" descr="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00"/>
            <a:ext cx="8991600" cy="1600200"/>
          </a:xfrm>
          <a:prstGeom prst="rect">
            <a:avLst/>
          </a:prstGeom>
        </p:spPr>
      </p:pic>
      <p:pic>
        <p:nvPicPr>
          <p:cNvPr id="5" name="Picture 4" descr="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505200"/>
            <a:ext cx="8763000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600" dirty="0" smtClean="0">
                <a:solidFill>
                  <a:srgbClr val="002060"/>
                </a:solidFill>
              </a:rPr>
              <a:t>8.</a:t>
            </a:r>
            <a:r>
              <a:rPr lang="en-GB" sz="1600" b="1" dirty="0">
                <a:solidFill>
                  <a:srgbClr val="002060"/>
                </a:solidFill>
              </a:rPr>
              <a:t> Visualising the spread </a:t>
            </a:r>
            <a:r>
              <a:rPr lang="en-GB" sz="1600" b="1" dirty="0" smtClean="0">
                <a:solidFill>
                  <a:srgbClr val="002060"/>
                </a:solidFill>
              </a:rPr>
              <a:t>Geographically </a:t>
            </a:r>
            <a:r>
              <a:rPr lang="en-GB" sz="1600" b="1" dirty="0">
                <a:solidFill>
                  <a:srgbClr val="002060"/>
                </a:solidFill>
              </a:rPr>
              <a:t>(#How many Sate Effect)</a:t>
            </a:r>
          </a:p>
          <a:p>
            <a:pPr>
              <a:buNone/>
            </a:pPr>
            <a:r>
              <a:rPr lang="en-GB" sz="1600" dirty="0" smtClean="0">
                <a:solidFill>
                  <a:srgbClr val="7030A0"/>
                </a:solidFill>
              </a:rPr>
              <a:t>Show State (Effective) Position in our Map on Lat Long Basis use folium &amp;  Figure Library </a:t>
            </a:r>
          </a:p>
          <a:p>
            <a:pPr>
              <a:buNone/>
            </a:pPr>
            <a:endParaRPr lang="en-US" sz="1600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GB" sz="1600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GB" sz="1600" dirty="0">
              <a:solidFill>
                <a:srgbClr val="7030A0"/>
              </a:solidFill>
            </a:endParaRPr>
          </a:p>
          <a:p>
            <a:pPr>
              <a:buNone/>
            </a:pPr>
            <a:endParaRPr lang="en-GB" sz="1600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GB" sz="1600" dirty="0">
              <a:solidFill>
                <a:srgbClr val="7030A0"/>
              </a:solidFill>
            </a:endParaRPr>
          </a:p>
          <a:p>
            <a:pPr>
              <a:buNone/>
            </a:pPr>
            <a:endParaRPr lang="en-GB" sz="1600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GB" sz="1600" dirty="0">
              <a:solidFill>
                <a:srgbClr val="7030A0"/>
              </a:solidFill>
            </a:endParaRPr>
          </a:p>
          <a:p>
            <a:pPr>
              <a:buNone/>
            </a:pPr>
            <a:endParaRPr lang="en-GB" sz="1600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GB" sz="1600" dirty="0">
              <a:solidFill>
                <a:srgbClr val="7030A0"/>
              </a:solidFill>
            </a:endParaRPr>
          </a:p>
          <a:p>
            <a:pPr>
              <a:buNone/>
            </a:pPr>
            <a:endParaRPr lang="en-GB" sz="1600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GB" sz="1600" dirty="0">
              <a:solidFill>
                <a:srgbClr val="7030A0"/>
              </a:solidFill>
            </a:endParaRPr>
          </a:p>
          <a:p>
            <a:pPr>
              <a:buNone/>
            </a:pPr>
            <a:endParaRPr lang="en-GB" sz="1600" dirty="0" smtClean="0">
              <a:solidFill>
                <a:srgbClr val="7030A0"/>
              </a:solidFill>
            </a:endParaRPr>
          </a:p>
        </p:txBody>
      </p:sp>
      <p:pic>
        <p:nvPicPr>
          <p:cNvPr id="5" name="Picture 4" descr="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9144000" cy="609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600" dirty="0" smtClean="0">
                <a:solidFill>
                  <a:srgbClr val="002060"/>
                </a:solidFill>
              </a:rPr>
              <a:t>9.</a:t>
            </a:r>
            <a:r>
              <a:rPr lang="en-US" sz="1600" b="1" dirty="0">
                <a:solidFill>
                  <a:srgbClr val="002060"/>
                </a:solidFill>
              </a:rPr>
              <a:t> Confirmed Vs Recovered/Deaths</a:t>
            </a:r>
          </a:p>
          <a:p>
            <a:pPr>
              <a:buNone/>
            </a:pPr>
            <a:r>
              <a:rPr lang="en-GB" sz="1600" dirty="0" smtClean="0">
                <a:solidFill>
                  <a:srgbClr val="7030A0"/>
                </a:solidFill>
              </a:rPr>
              <a:t>Represent our Data on Graphically(x &amp; y basis)  use </a:t>
            </a:r>
            <a:r>
              <a:rPr lang="en-GB" sz="1600" dirty="0" err="1" smtClean="0">
                <a:solidFill>
                  <a:srgbClr val="7030A0"/>
                </a:solidFill>
              </a:rPr>
              <a:t>Matplotlib,Seaborn</a:t>
            </a:r>
            <a:r>
              <a:rPr lang="en-GB" sz="1600" dirty="0" smtClean="0">
                <a:solidFill>
                  <a:srgbClr val="7030A0"/>
                </a:solidFill>
              </a:rPr>
              <a:t> , </a:t>
            </a:r>
            <a:r>
              <a:rPr lang="en-GB" sz="1600" dirty="0" err="1" smtClean="0">
                <a:solidFill>
                  <a:srgbClr val="7030A0"/>
                </a:solidFill>
              </a:rPr>
              <a:t>matplotlib.pyplot</a:t>
            </a:r>
            <a:endParaRPr lang="en-GB" sz="1600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GB" sz="1600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GB" sz="1600" dirty="0">
              <a:solidFill>
                <a:srgbClr val="7030A0"/>
              </a:solidFill>
            </a:endParaRPr>
          </a:p>
          <a:p>
            <a:pPr>
              <a:buNone/>
            </a:pPr>
            <a:endParaRPr lang="en-GB" sz="1600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GB" sz="1600" dirty="0">
              <a:solidFill>
                <a:srgbClr val="7030A0"/>
              </a:solidFill>
            </a:endParaRPr>
          </a:p>
          <a:p>
            <a:pPr>
              <a:buNone/>
            </a:pPr>
            <a:endParaRPr lang="en-GB" sz="1600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GB" sz="1600" dirty="0">
              <a:solidFill>
                <a:srgbClr val="7030A0"/>
              </a:solidFill>
            </a:endParaRPr>
          </a:p>
          <a:p>
            <a:pPr>
              <a:buNone/>
            </a:pPr>
            <a:endParaRPr lang="en-GB" sz="1600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GB" sz="1600" dirty="0">
              <a:solidFill>
                <a:srgbClr val="7030A0"/>
              </a:solidFill>
            </a:endParaRPr>
          </a:p>
        </p:txBody>
      </p:sp>
      <p:pic>
        <p:nvPicPr>
          <p:cNvPr id="6" name="Picture 5" descr="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1"/>
            <a:ext cx="9144000" cy="617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600" dirty="0" smtClean="0">
                <a:solidFill>
                  <a:srgbClr val="002060"/>
                </a:solidFill>
              </a:rPr>
              <a:t>10.</a:t>
            </a:r>
            <a:r>
              <a:rPr lang="en-GB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>
                <a:solidFill>
                  <a:srgbClr val="002060"/>
                </a:solidFill>
              </a:rPr>
              <a:t>Date Wise Compare (</a:t>
            </a:r>
            <a:r>
              <a:rPr lang="en-US" sz="1600" b="1" dirty="0" err="1">
                <a:solidFill>
                  <a:srgbClr val="002060"/>
                </a:solidFill>
              </a:rPr>
              <a:t>Populations,Confirmed,Recovered,Deaths,Vaccined</a:t>
            </a:r>
            <a:r>
              <a:rPr lang="en-US" sz="1600" b="1" dirty="0" smtClean="0">
                <a:solidFill>
                  <a:srgbClr val="002060"/>
                </a:solidFill>
              </a:rPr>
              <a:t>)</a:t>
            </a:r>
            <a:endParaRPr lang="en-GB" sz="1600" b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GB" sz="1600" dirty="0" smtClean="0">
                <a:solidFill>
                  <a:srgbClr val="7030A0"/>
                </a:solidFill>
              </a:rPr>
              <a:t>Create </a:t>
            </a:r>
            <a:r>
              <a:rPr lang="en-GB" sz="1600" dirty="0" err="1" smtClean="0">
                <a:solidFill>
                  <a:srgbClr val="7030A0"/>
                </a:solidFill>
              </a:rPr>
              <a:t>BarPlot</a:t>
            </a:r>
            <a:r>
              <a:rPr lang="en-GB" sz="1600" dirty="0" smtClean="0">
                <a:solidFill>
                  <a:srgbClr val="7030A0"/>
                </a:solidFill>
              </a:rPr>
              <a:t> (</a:t>
            </a:r>
            <a:r>
              <a:rPr lang="en-GB" sz="1600" dirty="0" err="1" smtClean="0">
                <a:solidFill>
                  <a:srgbClr val="7030A0"/>
                </a:solidFill>
              </a:rPr>
              <a:t>Matlotlib</a:t>
            </a:r>
            <a:r>
              <a:rPr lang="en-GB" sz="1600" dirty="0" smtClean="0">
                <a:solidFill>
                  <a:srgbClr val="7030A0"/>
                </a:solidFill>
              </a:rPr>
              <a:t> Library) &amp; compare All things</a:t>
            </a:r>
          </a:p>
          <a:p>
            <a:pPr>
              <a:buNone/>
            </a:pPr>
            <a:r>
              <a:rPr lang="en-GB" sz="1600" dirty="0" smtClean="0">
                <a:solidFill>
                  <a:srgbClr val="7030A0"/>
                </a:solidFill>
              </a:rPr>
              <a:t>If both Drop Down Box value Same return Please choose</a:t>
            </a:r>
          </a:p>
          <a:p>
            <a:pPr>
              <a:buNone/>
            </a:pPr>
            <a:r>
              <a:rPr lang="en-GB" sz="1600" dirty="0" smtClean="0">
                <a:solidFill>
                  <a:srgbClr val="7030A0"/>
                </a:solidFill>
              </a:rPr>
              <a:t>Different value. </a:t>
            </a:r>
          </a:p>
          <a:p>
            <a:pPr>
              <a:buNone/>
            </a:pPr>
            <a:endParaRPr lang="en-GB" sz="1600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1600" dirty="0"/>
          </a:p>
        </p:txBody>
      </p:sp>
      <p:pic>
        <p:nvPicPr>
          <p:cNvPr id="5" name="Picture 4" descr="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304800"/>
            <a:ext cx="3231160" cy="937341"/>
          </a:xfrm>
          <a:prstGeom prst="rect">
            <a:avLst/>
          </a:prstGeom>
        </p:spPr>
      </p:pic>
      <p:pic>
        <p:nvPicPr>
          <p:cNvPr id="6" name="Picture 5" descr="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7800"/>
            <a:ext cx="9144000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600" dirty="0" smtClean="0">
                <a:solidFill>
                  <a:srgbClr val="002060"/>
                </a:solidFill>
              </a:rPr>
              <a:t>11.</a:t>
            </a:r>
            <a:r>
              <a:rPr lang="en-GB" sz="1600" b="1" dirty="0">
                <a:solidFill>
                  <a:srgbClr val="002060"/>
                </a:solidFill>
              </a:rPr>
              <a:t> How Corona Virus is Rising</a:t>
            </a:r>
          </a:p>
          <a:p>
            <a:pPr>
              <a:buNone/>
            </a:pPr>
            <a:r>
              <a:rPr lang="en-GB" sz="1600" dirty="0" smtClean="0">
                <a:solidFill>
                  <a:srgbClr val="7030A0"/>
                </a:solidFill>
              </a:rPr>
              <a:t>Show data graphically Date Wise Confirmed cases are increases (Use </a:t>
            </a:r>
            <a:r>
              <a:rPr lang="en-GB" sz="1600" dirty="0" err="1" smtClean="0">
                <a:solidFill>
                  <a:srgbClr val="7030A0"/>
                </a:solidFill>
              </a:rPr>
              <a:t>plotly.graph_objects</a:t>
            </a:r>
            <a:r>
              <a:rPr lang="en-GB" sz="1600" dirty="0" smtClean="0">
                <a:solidFill>
                  <a:srgbClr val="7030A0"/>
                </a:solidFill>
              </a:rPr>
              <a:t> Library create bar graph &amp; represent our Data )</a:t>
            </a:r>
          </a:p>
          <a:p>
            <a:pPr>
              <a:buNone/>
            </a:pPr>
            <a:endParaRPr lang="en-GB" sz="1600" dirty="0">
              <a:solidFill>
                <a:srgbClr val="7030A0"/>
              </a:solidFill>
            </a:endParaRPr>
          </a:p>
          <a:p>
            <a:pPr>
              <a:buNone/>
            </a:pPr>
            <a:endParaRPr lang="en-GB" sz="1600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GB" sz="1600" dirty="0">
              <a:solidFill>
                <a:srgbClr val="7030A0"/>
              </a:solidFill>
            </a:endParaRPr>
          </a:p>
          <a:p>
            <a:pPr>
              <a:buNone/>
            </a:pPr>
            <a:endParaRPr lang="en-GB" sz="1600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GB" sz="1600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1600" dirty="0">
              <a:solidFill>
                <a:srgbClr val="7030A0"/>
              </a:solidFill>
            </a:endParaRPr>
          </a:p>
        </p:txBody>
      </p:sp>
      <p:pic>
        <p:nvPicPr>
          <p:cNvPr id="5" name="Picture 4" descr="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8809484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600" dirty="0" smtClean="0">
                <a:solidFill>
                  <a:srgbClr val="002060"/>
                </a:solidFill>
              </a:rPr>
              <a:t>12.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smtClean="0">
                <a:solidFill>
                  <a:srgbClr val="002060"/>
                </a:solidFill>
              </a:rPr>
              <a:t>Date Wise </a:t>
            </a:r>
            <a:r>
              <a:rPr lang="en-US" sz="1600" b="1" dirty="0" err="1" smtClean="0">
                <a:solidFill>
                  <a:srgbClr val="002060"/>
                </a:solidFill>
              </a:rPr>
              <a:t>Vaccined</a:t>
            </a:r>
            <a:r>
              <a:rPr lang="en-US" sz="1600" b="1" dirty="0" smtClean="0">
                <a:solidFill>
                  <a:srgbClr val="002060"/>
                </a:solidFill>
              </a:rPr>
              <a:t> </a:t>
            </a:r>
            <a:r>
              <a:rPr lang="en-US" sz="1600" b="1" dirty="0">
                <a:solidFill>
                  <a:srgbClr val="002060"/>
                </a:solidFill>
              </a:rPr>
              <a:t>,</a:t>
            </a:r>
            <a:r>
              <a:rPr lang="en-US" sz="1600" b="1" dirty="0" err="1">
                <a:solidFill>
                  <a:srgbClr val="002060"/>
                </a:solidFill>
              </a:rPr>
              <a:t>Confirmed,Deaths</a:t>
            </a:r>
            <a:r>
              <a:rPr lang="en-US" sz="1600" b="1" dirty="0">
                <a:solidFill>
                  <a:srgbClr val="002060"/>
                </a:solidFill>
              </a:rPr>
              <a:t> &amp; Recovered</a:t>
            </a:r>
          </a:p>
          <a:p>
            <a:pPr>
              <a:buNone/>
            </a:pPr>
            <a:r>
              <a:rPr lang="en-GB" sz="1600" dirty="0" smtClean="0">
                <a:solidFill>
                  <a:srgbClr val="7030A0"/>
                </a:solidFill>
              </a:rPr>
              <a:t>Scatter Plot Show (use </a:t>
            </a:r>
            <a:r>
              <a:rPr lang="en-GB" sz="1600" dirty="0" err="1" smtClean="0">
                <a:solidFill>
                  <a:srgbClr val="7030A0"/>
                </a:solidFill>
              </a:rPr>
              <a:t>plotly.graph_objects</a:t>
            </a:r>
            <a:r>
              <a:rPr lang="en-GB" sz="1600" dirty="0" smtClean="0">
                <a:solidFill>
                  <a:srgbClr val="7030A0"/>
                </a:solidFill>
              </a:rPr>
              <a:t> Library)</a:t>
            </a:r>
          </a:p>
          <a:p>
            <a:pPr>
              <a:buNone/>
            </a:pPr>
            <a:endParaRPr lang="en-US" sz="1600" dirty="0">
              <a:solidFill>
                <a:srgbClr val="7030A0"/>
              </a:solidFill>
            </a:endParaRPr>
          </a:p>
        </p:txBody>
      </p:sp>
      <p:pic>
        <p:nvPicPr>
          <p:cNvPr id="4" name="Picture 3" descr="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600" dirty="0" smtClean="0">
                <a:solidFill>
                  <a:srgbClr val="002060"/>
                </a:solidFill>
              </a:rPr>
              <a:t>13.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smtClean="0">
                <a:solidFill>
                  <a:srgbClr val="002060"/>
                </a:solidFill>
              </a:rPr>
              <a:t>Vaccine </a:t>
            </a:r>
            <a:r>
              <a:rPr lang="en-US" sz="1600" b="1" dirty="0">
                <a:solidFill>
                  <a:srgbClr val="002060"/>
                </a:solidFill>
              </a:rPr>
              <a:t>&amp; </a:t>
            </a:r>
            <a:r>
              <a:rPr lang="en-US" sz="1600" b="1" dirty="0" smtClean="0">
                <a:solidFill>
                  <a:srgbClr val="002060"/>
                </a:solidFill>
              </a:rPr>
              <a:t>Populations(State Wise )</a:t>
            </a:r>
          </a:p>
          <a:p>
            <a:pPr>
              <a:buNone/>
            </a:pPr>
            <a:r>
              <a:rPr lang="en-GB" sz="1600" b="1" dirty="0" smtClean="0">
                <a:solidFill>
                  <a:srgbClr val="7030A0"/>
                </a:solidFill>
              </a:rPr>
              <a:t>Graphically Represent State wise </a:t>
            </a:r>
            <a:r>
              <a:rPr lang="en-US" sz="1600" b="1" dirty="0" smtClean="0">
                <a:solidFill>
                  <a:srgbClr val="7030A0"/>
                </a:solidFill>
              </a:rPr>
              <a:t>Populations &amp;</a:t>
            </a:r>
            <a:r>
              <a:rPr lang="en-GB" sz="1600" b="1" dirty="0" smtClean="0">
                <a:solidFill>
                  <a:srgbClr val="7030A0"/>
                </a:solidFill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</a:rPr>
              <a:t>Vaccine </a:t>
            </a:r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endParaRPr lang="en-US" sz="1600" dirty="0"/>
          </a:p>
        </p:txBody>
      </p:sp>
      <p:pic>
        <p:nvPicPr>
          <p:cNvPr id="4" name="Picture 3" descr="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586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600" dirty="0" smtClean="0">
                <a:solidFill>
                  <a:srgbClr val="002060"/>
                </a:solidFill>
              </a:rPr>
              <a:t>14.State Wise Vaccine Due </a:t>
            </a:r>
          </a:p>
          <a:p>
            <a:pPr>
              <a:buNone/>
            </a:pPr>
            <a:endParaRPr lang="en-US" sz="1600" dirty="0">
              <a:solidFill>
                <a:srgbClr val="002060"/>
              </a:solidFill>
            </a:endParaRPr>
          </a:p>
        </p:txBody>
      </p:sp>
      <p:pic>
        <p:nvPicPr>
          <p:cNvPr id="4" name="Picture 3" descr="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9144000" cy="624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600" dirty="0" smtClean="0">
                <a:solidFill>
                  <a:srgbClr val="002060"/>
                </a:solidFill>
              </a:rPr>
              <a:t>15. </a:t>
            </a:r>
            <a:r>
              <a:rPr lang="en-US" sz="1600" b="1" dirty="0">
                <a:solidFill>
                  <a:srgbClr val="002060"/>
                </a:solidFill>
              </a:rPr>
              <a:t>Regression Apply (ML Algorithm</a:t>
            </a:r>
            <a:r>
              <a:rPr lang="en-US" sz="1600" b="1" dirty="0" smtClean="0">
                <a:solidFill>
                  <a:srgbClr val="002060"/>
                </a:solidFill>
              </a:rPr>
              <a:t>) for Predict Confirmed Cases /Deaths/</a:t>
            </a:r>
            <a:r>
              <a:rPr lang="en-US" sz="1600" b="1" dirty="0" err="1" smtClean="0">
                <a:solidFill>
                  <a:srgbClr val="002060"/>
                </a:solidFill>
              </a:rPr>
              <a:t>Vaccined</a:t>
            </a:r>
            <a:endParaRPr lang="en-US" sz="1600" b="1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sz="1600" b="1" dirty="0"/>
          </a:p>
        </p:txBody>
      </p:sp>
      <p:pic>
        <p:nvPicPr>
          <p:cNvPr id="4" name="Picture 3" descr="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0400"/>
            <a:ext cx="4549535" cy="2735817"/>
          </a:xfrm>
          <a:prstGeom prst="rect">
            <a:avLst/>
          </a:prstGeom>
        </p:spPr>
      </p:pic>
      <p:pic>
        <p:nvPicPr>
          <p:cNvPr id="5" name="Picture 4" descr="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0"/>
            <a:ext cx="4290432" cy="2560542"/>
          </a:xfrm>
          <a:prstGeom prst="rect">
            <a:avLst/>
          </a:prstGeom>
        </p:spPr>
      </p:pic>
      <p:pic>
        <p:nvPicPr>
          <p:cNvPr id="6" name="Picture 5" descr="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381000"/>
            <a:ext cx="4061812" cy="2583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05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500" b="1" u="sng" dirty="0" smtClean="0">
                <a:solidFill>
                  <a:srgbClr val="00B050"/>
                </a:solidFill>
              </a:rPr>
              <a:t>Conclusion</a:t>
            </a:r>
          </a:p>
          <a:p>
            <a:pPr>
              <a:buNone/>
            </a:pPr>
            <a:r>
              <a:rPr lang="en-GB" sz="1600" dirty="0" smtClean="0"/>
              <a:t>This research presented current trends of COVID-19 outbreak from 29nd Apr 2020 to </a:t>
            </a:r>
            <a:r>
              <a:rPr lang="en-GB" sz="1600" dirty="0" smtClean="0"/>
              <a:t>5thAug </a:t>
            </a:r>
            <a:r>
              <a:rPr lang="en-GB" sz="1600" dirty="0" smtClean="0"/>
              <a:t>2020 as visualized in Covid19 Data Analysis &amp; prediction Application. The trajectory of the outbreak is also</a:t>
            </a:r>
          </a:p>
          <a:p>
            <a:pPr>
              <a:buNone/>
            </a:pPr>
            <a:r>
              <a:rPr lang="en-GB" sz="1600" dirty="0" smtClean="0"/>
              <a:t>forecasted by using SEIR model. We also analyzed the Vaccinations</a:t>
            </a:r>
          </a:p>
          <a:p>
            <a:pPr>
              <a:buNone/>
            </a:pPr>
            <a:r>
              <a:rPr lang="en-GB" sz="1600" dirty="0" smtClean="0"/>
              <a:t>from news extracted by Covid19 Data Analysis &amp; prediction to further understand people’s reaction towards </a:t>
            </a:r>
            <a:r>
              <a:rPr lang="en-GB" sz="1600" dirty="0" smtClean="0"/>
              <a:t>this outbreak</a:t>
            </a:r>
            <a:r>
              <a:rPr lang="en-GB" sz="1600" dirty="0" smtClean="0"/>
              <a:t>. COVID-19 is still an infectious disease with some unclear or unknown properties, which</a:t>
            </a:r>
          </a:p>
          <a:p>
            <a:pPr>
              <a:buNone/>
            </a:pPr>
            <a:r>
              <a:rPr lang="en-GB" sz="1600" dirty="0" smtClean="0"/>
              <a:t>means accurate SEIR prediction can only be obtained once the outbreak has been successfully</a:t>
            </a:r>
          </a:p>
          <a:p>
            <a:pPr>
              <a:buNone/>
            </a:pPr>
            <a:r>
              <a:rPr lang="en-GB" sz="1600" dirty="0" smtClean="0"/>
              <a:t>contained. The outbreak spreads are largely influenced by each country’s policy and social</a:t>
            </a:r>
          </a:p>
          <a:p>
            <a:pPr>
              <a:buNone/>
            </a:pPr>
            <a:r>
              <a:rPr lang="en-GB" sz="1600" dirty="0" smtClean="0"/>
              <a:t>Responsibility. In </a:t>
            </a:r>
            <a:r>
              <a:rPr lang="en-GB" sz="1600" dirty="0" smtClean="0"/>
              <a:t>a pandemic like this, providing timely information to the public is paramount. A</a:t>
            </a:r>
          </a:p>
          <a:p>
            <a:pPr>
              <a:buNone/>
            </a:pPr>
            <a:r>
              <a:rPr lang="en-GB" sz="1600" dirty="0" smtClean="0"/>
              <a:t>platform like Covid19 Data Analysis &amp; prediction  will assist the government and authorities to disseminate </a:t>
            </a:r>
            <a:r>
              <a:rPr lang="en-GB" sz="1600" dirty="0" smtClean="0"/>
              <a:t>verified articles</a:t>
            </a:r>
            <a:r>
              <a:rPr lang="en-GB" sz="1600" dirty="0" smtClean="0"/>
              <a:t>, provide updates to the situation, and advocate good personal hygiene to the people.</a:t>
            </a:r>
          </a:p>
          <a:p>
            <a:pPr>
              <a:buNone/>
            </a:pPr>
            <a:r>
              <a:rPr lang="en-GB" sz="1600" dirty="0" smtClean="0"/>
              <a:t>Covid19 Data Analysis &amp; prediction  is built out of social responsibility to spread awareness to the common people </a:t>
            </a:r>
            <a:r>
              <a:rPr lang="en-GB" sz="1600" dirty="0" smtClean="0"/>
              <a:t>by providing </a:t>
            </a:r>
            <a:r>
              <a:rPr lang="en-GB" sz="1600" dirty="0" smtClean="0"/>
              <a:t>scientific-based data analysis, prediction and verified news. </a:t>
            </a:r>
          </a:p>
          <a:p>
            <a:pPr>
              <a:buNone/>
            </a:pPr>
            <a:r>
              <a:rPr lang="en-GB" sz="1600" dirty="0" smtClean="0"/>
              <a:t>This paper is still an ongoing research as many more investigations regarding this </a:t>
            </a:r>
            <a:r>
              <a:rPr lang="en-GB" sz="1600" dirty="0" smtClean="0"/>
              <a:t>disease can </a:t>
            </a:r>
            <a:r>
              <a:rPr lang="en-GB" sz="1600" dirty="0" smtClean="0"/>
              <a:t>be carried out. Yet, it serves as the starting phase to research more in depth on questions that</a:t>
            </a:r>
          </a:p>
          <a:p>
            <a:pPr>
              <a:buNone/>
            </a:pPr>
            <a:r>
              <a:rPr lang="en-GB" sz="1600" dirty="0" smtClean="0"/>
              <a:t>revolve around this global pandemic.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GB" sz="2500" b="1" u="sng" dirty="0" smtClean="0">
                <a:solidFill>
                  <a:srgbClr val="00B050"/>
                </a:solidFill>
              </a:rPr>
              <a:t>ABSTRACT</a:t>
            </a:r>
            <a:endParaRPr lang="en-GB" sz="2500" b="1" u="sng" dirty="0" smtClean="0">
              <a:solidFill>
                <a:srgbClr val="00B050"/>
              </a:solidFill>
            </a:endParaRPr>
          </a:p>
          <a:p>
            <a:pPr algn="l"/>
            <a:r>
              <a:rPr lang="en-GB" sz="1600" dirty="0" smtClean="0">
                <a:solidFill>
                  <a:schemeClr val="tx1"/>
                </a:solidFill>
              </a:rPr>
              <a:t>COVID-19 </a:t>
            </a:r>
            <a:r>
              <a:rPr lang="en-GB" sz="1600" dirty="0" smtClean="0">
                <a:solidFill>
                  <a:schemeClr val="tx1"/>
                </a:solidFill>
              </a:rPr>
              <a:t>outbreak was first reported in Wuhan, China and has spread to more than 50 countries.</a:t>
            </a:r>
          </a:p>
          <a:p>
            <a:pPr algn="l"/>
            <a:r>
              <a:rPr lang="en-GB" sz="1600" dirty="0" smtClean="0">
                <a:solidFill>
                  <a:schemeClr val="tx1"/>
                </a:solidFill>
              </a:rPr>
              <a:t>WHO declared COVID-19 as a Public Health Emergency of International Concern (PHEIC) on 30</a:t>
            </a:r>
          </a:p>
          <a:p>
            <a:pPr algn="l"/>
            <a:r>
              <a:rPr lang="en-GB" sz="1600" dirty="0" smtClean="0">
                <a:solidFill>
                  <a:schemeClr val="tx1"/>
                </a:solidFill>
              </a:rPr>
              <a:t>January 2020. Naturally, a rising infectious disease involves fast spreading, endangering the health</a:t>
            </a:r>
          </a:p>
          <a:p>
            <a:pPr algn="l"/>
            <a:r>
              <a:rPr lang="en-GB" sz="1600" dirty="0" smtClean="0">
                <a:solidFill>
                  <a:schemeClr val="tx1"/>
                </a:solidFill>
              </a:rPr>
              <a:t>of large numbers of people, and thus requires immediate actions to prevent the disease at the</a:t>
            </a:r>
          </a:p>
          <a:p>
            <a:pPr algn="l"/>
            <a:r>
              <a:rPr lang="en-GB" sz="1600" dirty="0" smtClean="0">
                <a:solidFill>
                  <a:schemeClr val="tx1"/>
                </a:solidFill>
              </a:rPr>
              <a:t>community level. Therefore, </a:t>
            </a:r>
            <a:r>
              <a:rPr lang="en-GB" sz="1600" dirty="0" smtClean="0">
                <a:solidFill>
                  <a:schemeClr val="tx1"/>
                </a:solidFill>
              </a:rPr>
              <a:t>“Covid19 </a:t>
            </a:r>
            <a:r>
              <a:rPr lang="en-GB" sz="1600" dirty="0" smtClean="0">
                <a:solidFill>
                  <a:schemeClr val="tx1"/>
                </a:solidFill>
              </a:rPr>
              <a:t>Data Analysis </a:t>
            </a:r>
            <a:r>
              <a:rPr lang="en-GB" sz="1600" dirty="0" smtClean="0">
                <a:solidFill>
                  <a:schemeClr val="tx1"/>
                </a:solidFill>
              </a:rPr>
              <a:t>&amp; Prediction” was </a:t>
            </a:r>
            <a:r>
              <a:rPr lang="en-GB" sz="1600" dirty="0" smtClean="0">
                <a:solidFill>
                  <a:schemeClr val="tx1"/>
                </a:solidFill>
              </a:rPr>
              <a:t>born as the </a:t>
            </a:r>
            <a:r>
              <a:rPr lang="en-GB" sz="1600" dirty="0" smtClean="0">
                <a:solidFill>
                  <a:schemeClr val="tx1"/>
                </a:solidFill>
              </a:rPr>
              <a:t>application </a:t>
            </a:r>
            <a:r>
              <a:rPr lang="en-GB" sz="1600" dirty="0" smtClean="0">
                <a:solidFill>
                  <a:schemeClr val="tx1"/>
                </a:solidFill>
              </a:rPr>
              <a:t>that provides </a:t>
            </a:r>
            <a:r>
              <a:rPr lang="en-GB" sz="1600" dirty="0" smtClean="0">
                <a:solidFill>
                  <a:schemeClr val="tx1"/>
                </a:solidFill>
              </a:rPr>
              <a:t>latest and </a:t>
            </a:r>
            <a:r>
              <a:rPr lang="en-GB" sz="1600" dirty="0" smtClean="0">
                <a:solidFill>
                  <a:schemeClr val="tx1"/>
                </a:solidFill>
              </a:rPr>
              <a:t>reliable news development, as well as statistics and analysis on COVID-19. This paper is </a:t>
            </a:r>
            <a:r>
              <a:rPr lang="en-GB" sz="1600" dirty="0" smtClean="0">
                <a:solidFill>
                  <a:schemeClr val="tx1"/>
                </a:solidFill>
              </a:rPr>
              <a:t>done by </a:t>
            </a:r>
            <a:r>
              <a:rPr lang="en-GB" sz="1600" dirty="0" smtClean="0">
                <a:solidFill>
                  <a:schemeClr val="tx1"/>
                </a:solidFill>
              </a:rPr>
              <a:t>the research team in the “Covid19 Data Analysis &amp; Prediction” 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smtClean="0">
                <a:solidFill>
                  <a:schemeClr val="tx1"/>
                </a:solidFill>
              </a:rPr>
              <a:t>aims to predict and forecast COVID-</a:t>
            </a:r>
          </a:p>
          <a:p>
            <a:pPr algn="l"/>
            <a:r>
              <a:rPr lang="en-GB" sz="1600" dirty="0" smtClean="0">
                <a:solidFill>
                  <a:schemeClr val="tx1"/>
                </a:solidFill>
              </a:rPr>
              <a:t>19 cases, deaths, and recoveries </a:t>
            </a:r>
            <a:r>
              <a:rPr lang="en-GB" sz="1600" dirty="0" smtClean="0">
                <a:solidFill>
                  <a:schemeClr val="tx1"/>
                </a:solidFill>
              </a:rPr>
              <a:t>&amp; Vaccination through </a:t>
            </a:r>
            <a:r>
              <a:rPr lang="en-GB" sz="1600" dirty="0" smtClean="0">
                <a:solidFill>
                  <a:schemeClr val="tx1"/>
                </a:solidFill>
              </a:rPr>
              <a:t>predictive modelling. </a:t>
            </a:r>
            <a:endParaRPr lang="en-GB" sz="1600" dirty="0" smtClean="0">
              <a:solidFill>
                <a:schemeClr val="tx1"/>
              </a:solidFill>
            </a:endParaRPr>
          </a:p>
          <a:p>
            <a:pPr algn="l"/>
            <a:r>
              <a:rPr lang="en-GB" sz="1800" dirty="0" smtClean="0">
                <a:solidFill>
                  <a:schemeClr val="tx1"/>
                </a:solidFill>
              </a:rPr>
              <a:t>Methods</a:t>
            </a:r>
            <a:r>
              <a:rPr lang="en-GB" sz="1800" dirty="0" smtClean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GB" sz="1600" dirty="0" smtClean="0">
                <a:solidFill>
                  <a:schemeClr val="tx1"/>
                </a:solidFill>
              </a:rPr>
              <a:t>Real-time data query is done and visualized in our </a:t>
            </a:r>
            <a:r>
              <a:rPr lang="en-GB" sz="1600" dirty="0" smtClean="0">
                <a:solidFill>
                  <a:schemeClr val="tx1"/>
                </a:solidFill>
              </a:rPr>
              <a:t>Application, </a:t>
            </a:r>
            <a:r>
              <a:rPr lang="en-GB" sz="1600" dirty="0" smtClean="0">
                <a:solidFill>
                  <a:schemeClr val="tx1"/>
                </a:solidFill>
              </a:rPr>
              <a:t>then the queried data is used for</a:t>
            </a:r>
          </a:p>
          <a:p>
            <a:pPr algn="l"/>
            <a:r>
              <a:rPr lang="en-GB" sz="1600" dirty="0" smtClean="0">
                <a:solidFill>
                  <a:schemeClr val="tx1"/>
                </a:solidFill>
              </a:rPr>
              <a:t>Susceptible-Exposed-Infectious-Recovered (SEIR) predictive modelling. We utilize SEIR</a:t>
            </a:r>
          </a:p>
          <a:p>
            <a:pPr algn="l"/>
            <a:r>
              <a:rPr lang="en-GB" sz="1600" dirty="0" smtClean="0">
                <a:solidFill>
                  <a:schemeClr val="tx1"/>
                </a:solidFill>
              </a:rPr>
              <a:t>modelling to forecast COVID-19 outbreak within </a:t>
            </a:r>
            <a:r>
              <a:rPr lang="en-GB" sz="1600" dirty="0" smtClean="0">
                <a:solidFill>
                  <a:schemeClr val="tx1"/>
                </a:solidFill>
              </a:rPr>
              <a:t>India  </a:t>
            </a:r>
            <a:r>
              <a:rPr lang="en-GB" sz="1600" dirty="0" smtClean="0">
                <a:solidFill>
                  <a:schemeClr val="tx1"/>
                </a:solidFill>
              </a:rPr>
              <a:t>based on daily observations</a:t>
            </a:r>
            <a:r>
              <a:rPr lang="en-GB" sz="1600" dirty="0" smtClean="0">
                <a:solidFill>
                  <a:schemeClr val="tx1"/>
                </a:solidFill>
              </a:rPr>
              <a:t>.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500" b="1" u="sng" dirty="0" smtClean="0">
                <a:solidFill>
                  <a:srgbClr val="00B050"/>
                </a:solidFill>
              </a:rPr>
              <a:t>INTRODUCTION</a:t>
            </a:r>
          </a:p>
          <a:p>
            <a:pPr>
              <a:buNone/>
            </a:pPr>
            <a:r>
              <a:rPr lang="en-GB" sz="1400" dirty="0" smtClean="0"/>
              <a:t>On 31 December 2019, the first reported case in the COVID-19 outbreak was reported </a:t>
            </a:r>
            <a:r>
              <a:rPr lang="en-GB" sz="1400" dirty="0" smtClean="0"/>
              <a:t>in Wuhan</a:t>
            </a:r>
            <a:r>
              <a:rPr lang="en-GB" sz="1400" dirty="0" smtClean="0"/>
              <a:t>, China. The first case outside of China was reported in Thailand on 13 January 2020 [1</a:t>
            </a:r>
            <a:r>
              <a:rPr lang="en-GB" sz="1400" dirty="0" smtClean="0"/>
              <a:t>]. Since </a:t>
            </a:r>
            <a:r>
              <a:rPr lang="en-GB" sz="1400" dirty="0" smtClean="0"/>
              <a:t>then, this ongoing outbreak has now spread to more than 50 other countries [2]. </a:t>
            </a:r>
            <a:r>
              <a:rPr lang="en-GB" sz="1400" dirty="0" smtClean="0"/>
              <a:t>WHO declares </a:t>
            </a:r>
            <a:r>
              <a:rPr lang="en-GB" sz="1400" dirty="0" smtClean="0"/>
              <a:t>COVID-19 outbreak as a Public Health Emergency of International Concern (PHEIC) </a:t>
            </a:r>
            <a:r>
              <a:rPr lang="en-GB" sz="1400" dirty="0" smtClean="0"/>
              <a:t>by WHO </a:t>
            </a:r>
            <a:r>
              <a:rPr lang="en-GB" sz="1400" dirty="0" smtClean="0"/>
              <a:t>on 30 January 2020 [3]. There are over 76,000 cases of confirmed COVID-19 worldwide </a:t>
            </a:r>
            <a:r>
              <a:rPr lang="en-GB" sz="1400" dirty="0" smtClean="0"/>
              <a:t>as of </a:t>
            </a:r>
            <a:r>
              <a:rPr lang="en-GB" sz="1400" dirty="0" smtClean="0"/>
              <a:t>20 February [2</a:t>
            </a:r>
            <a:r>
              <a:rPr lang="en-GB" sz="1400" dirty="0" smtClean="0"/>
              <a:t>]. An </a:t>
            </a:r>
            <a:r>
              <a:rPr lang="en-GB" sz="1400" dirty="0" smtClean="0"/>
              <a:t>infectious disease outbreak is the occurrence of a disease that is not usually </a:t>
            </a:r>
            <a:r>
              <a:rPr lang="en-GB" sz="1400" dirty="0" smtClean="0"/>
              <a:t>expected in </a:t>
            </a:r>
            <a:r>
              <a:rPr lang="en-GB" sz="1400" dirty="0" smtClean="0"/>
              <a:t>a particular community, geographical region, or time period [4]. Typically, a rising </a:t>
            </a:r>
            <a:r>
              <a:rPr lang="en-GB" sz="1400" dirty="0" smtClean="0"/>
              <a:t>infectious disease </a:t>
            </a:r>
            <a:r>
              <a:rPr lang="en-GB" sz="1400" dirty="0" smtClean="0"/>
              <a:t>involves fast spreading, endangering the health of large numbers of people, and </a:t>
            </a:r>
            <a:r>
              <a:rPr lang="en-GB" sz="1400" dirty="0" smtClean="0"/>
              <a:t>thus requires </a:t>
            </a:r>
            <a:r>
              <a:rPr lang="en-GB" sz="1400" dirty="0" smtClean="0"/>
              <a:t>immediate action to prevent the disease at the community level [5]. COVID-19 is caused</a:t>
            </a:r>
          </a:p>
          <a:p>
            <a:pPr>
              <a:buNone/>
            </a:pPr>
            <a:r>
              <a:rPr lang="en-GB" sz="1400" dirty="0" smtClean="0"/>
              <a:t>by a new type of </a:t>
            </a:r>
            <a:r>
              <a:rPr lang="en-GB" sz="1400" dirty="0" smtClean="0"/>
              <a:t>corona virus </a:t>
            </a:r>
            <a:r>
              <a:rPr lang="en-GB" sz="1400" dirty="0" smtClean="0"/>
              <a:t>which was previously named 2019-nCoV by the World </a:t>
            </a:r>
            <a:r>
              <a:rPr lang="en-GB" sz="1400" dirty="0" smtClean="0"/>
              <a:t>Health Organization </a:t>
            </a:r>
            <a:r>
              <a:rPr lang="en-GB" sz="1400" dirty="0" smtClean="0"/>
              <a:t>(WHO). It is the seventh member of the </a:t>
            </a:r>
            <a:r>
              <a:rPr lang="en-GB" sz="1400" dirty="0" smtClean="0"/>
              <a:t>corona virus </a:t>
            </a:r>
            <a:r>
              <a:rPr lang="en-GB" sz="1400" dirty="0" smtClean="0"/>
              <a:t>family, together with </a:t>
            </a:r>
            <a:r>
              <a:rPr lang="en-GB" sz="1400" dirty="0" smtClean="0"/>
              <a:t>MERS- </a:t>
            </a:r>
            <a:r>
              <a:rPr lang="en-GB" sz="1400" dirty="0" err="1" smtClean="0"/>
              <a:t>nCoV</a:t>
            </a:r>
            <a:r>
              <a:rPr lang="en-GB" sz="1400" dirty="0" smtClean="0"/>
              <a:t> </a:t>
            </a:r>
            <a:r>
              <a:rPr lang="en-GB" sz="1400" dirty="0" smtClean="0"/>
              <a:t>and SARS-</a:t>
            </a:r>
            <a:r>
              <a:rPr lang="en-GB" sz="1400" dirty="0" err="1" smtClean="0"/>
              <a:t>nCoV</a:t>
            </a:r>
            <a:r>
              <a:rPr lang="en-GB" sz="1400" dirty="0" smtClean="0"/>
              <a:t>, that can spread to humans [1]. The symptoms of the infection </a:t>
            </a:r>
            <a:r>
              <a:rPr lang="en-GB" sz="1400" dirty="0" smtClean="0"/>
              <a:t>include fever</a:t>
            </a:r>
            <a:r>
              <a:rPr lang="en-GB" sz="1400" dirty="0" smtClean="0"/>
              <a:t>, cough, shortness of breath, and </a:t>
            </a:r>
            <a:r>
              <a:rPr lang="en-GB" sz="1400" dirty="0" smtClean="0"/>
              <a:t>diarrheal. </a:t>
            </a:r>
            <a:r>
              <a:rPr lang="en-GB" sz="1400" dirty="0" smtClean="0"/>
              <a:t>In more severe cases, COVID-19 can </a:t>
            </a:r>
            <a:r>
              <a:rPr lang="en-GB" sz="1400" dirty="0" smtClean="0"/>
              <a:t>cause </a:t>
            </a:r>
            <a:r>
              <a:rPr lang="en-GB" sz="1400" dirty="0" smtClean="0"/>
              <a:t> </a:t>
            </a:r>
            <a:r>
              <a:rPr lang="en-GB" sz="1400" dirty="0" smtClean="0"/>
              <a:t>pneumonia </a:t>
            </a:r>
            <a:r>
              <a:rPr lang="en-GB" sz="1400" dirty="0" smtClean="0"/>
              <a:t>and even death [6]. The incubation period of COVID-19 can last for 2 weeks or </a:t>
            </a:r>
            <a:r>
              <a:rPr lang="en-GB" sz="1400" dirty="0" smtClean="0"/>
              <a:t>longer [</a:t>
            </a:r>
            <a:r>
              <a:rPr lang="en-GB" sz="1400" dirty="0" smtClean="0"/>
              <a:t>7]. During the period of latent infection, the disease may still be infectious. The virus can </a:t>
            </a:r>
            <a:r>
              <a:rPr lang="en-GB" sz="1400" dirty="0" smtClean="0"/>
              <a:t>spread from </a:t>
            </a:r>
            <a:r>
              <a:rPr lang="en-GB" sz="1400" dirty="0" smtClean="0"/>
              <a:t>person to person through respiratory droplets and close contact [8</a:t>
            </a:r>
            <a:r>
              <a:rPr lang="en-GB" sz="1400" dirty="0" smtClean="0"/>
              <a:t>].</a:t>
            </a:r>
          </a:p>
          <a:p>
            <a:pPr>
              <a:buNone/>
            </a:pPr>
            <a:r>
              <a:rPr lang="en-GB" sz="1400" dirty="0" smtClean="0"/>
              <a:t>Social </a:t>
            </a:r>
            <a:r>
              <a:rPr lang="en-GB" sz="1400" dirty="0" smtClean="0"/>
              <a:t>media now </a:t>
            </a:r>
            <a:r>
              <a:rPr lang="en-GB" sz="1400" dirty="0" smtClean="0"/>
              <a:t>serves as a major, immediate information source but while the focus of latest information </a:t>
            </a:r>
            <a:r>
              <a:rPr lang="en-GB" sz="1400" dirty="0" smtClean="0"/>
              <a:t>has been </a:t>
            </a:r>
            <a:r>
              <a:rPr lang="en-GB" sz="1400" dirty="0" smtClean="0"/>
              <a:t>on the role of social media during infectious disease outbreaks, the question that should </a:t>
            </a:r>
            <a:r>
              <a:rPr lang="en-GB" sz="1400" dirty="0" smtClean="0"/>
              <a:t>be brought </a:t>
            </a:r>
            <a:r>
              <a:rPr lang="en-GB" sz="1400" dirty="0" smtClean="0"/>
              <a:t>to light is still, how the use of social media may trigger the public’s emotional or</a:t>
            </a:r>
          </a:p>
          <a:p>
            <a:pPr>
              <a:buNone/>
            </a:pPr>
            <a:r>
              <a:rPr lang="en-GB" sz="1400" dirty="0" err="1" smtClean="0"/>
              <a:t>noncognitive</a:t>
            </a:r>
            <a:r>
              <a:rPr lang="en-GB" sz="1400" dirty="0" smtClean="0"/>
              <a:t> response, affect perception of risk, and preventive </a:t>
            </a:r>
            <a:r>
              <a:rPr lang="en-GB" sz="1400" dirty="0" err="1" smtClean="0"/>
              <a:t>behaviors</a:t>
            </a:r>
            <a:r>
              <a:rPr lang="en-GB" sz="1400" dirty="0" smtClean="0"/>
              <a:t> [10</a:t>
            </a:r>
            <a:r>
              <a:rPr lang="en-GB" sz="1400" dirty="0" smtClean="0"/>
              <a:t>]. Therefore</a:t>
            </a:r>
            <a:r>
              <a:rPr lang="en-GB" sz="1400" dirty="0" smtClean="0"/>
              <a:t>, “Covid19 Data Analysis &amp; Prediction”   was born as the application  that provides the </a:t>
            </a:r>
            <a:r>
              <a:rPr lang="en-GB" sz="1400" dirty="0" smtClean="0"/>
              <a:t>latest and </a:t>
            </a:r>
            <a:r>
              <a:rPr lang="en-GB" sz="1400" dirty="0" smtClean="0"/>
              <a:t>verified news development, statistics and analysis on COVID-19. This platform is </a:t>
            </a:r>
            <a:r>
              <a:rPr lang="en-GB" sz="1400" dirty="0" smtClean="0"/>
              <a:t>a community-based </a:t>
            </a:r>
            <a:r>
              <a:rPr lang="en-GB" sz="1400" dirty="0" smtClean="0"/>
              <a:t>project initiated on 25th February out of concerns on the outbreak that </a:t>
            </a:r>
            <a:r>
              <a:rPr lang="en-GB" sz="1400" dirty="0" smtClean="0"/>
              <a:t>halted Mainland </a:t>
            </a:r>
            <a:r>
              <a:rPr lang="en-GB" sz="1400" dirty="0" smtClean="0"/>
              <a:t>Chinese of Lunar New Year’s celebration. The “Covid19 Data Analysis &amp; Prediction”  Application was launched </a:t>
            </a:r>
            <a:r>
              <a:rPr lang="en-GB" sz="1400" dirty="0" smtClean="0"/>
              <a:t>on 1/11/2021</a:t>
            </a:r>
            <a:r>
              <a:rPr lang="en-GB" sz="1400" dirty="0" smtClean="0"/>
              <a:t>, after two days working relentlessly, and has gathered more than 1300 </a:t>
            </a:r>
            <a:r>
              <a:rPr lang="en-GB" sz="1400" dirty="0" smtClean="0"/>
              <a:t>volunteers across </a:t>
            </a:r>
            <a:r>
              <a:rPr lang="en-GB" sz="1400" dirty="0" smtClean="0"/>
              <a:t>the globe. This paper is a part of a work by the research team of “Covid19 Data Analysis &amp; Prediction</a:t>
            </a:r>
            <a:r>
              <a:rPr lang="en-GB" sz="1400" dirty="0" smtClean="0"/>
              <a:t>”. The </a:t>
            </a:r>
            <a:r>
              <a:rPr lang="en-GB" sz="1400" dirty="0" smtClean="0"/>
              <a:t>main objective of this paper is to predict and forecast COVID-19 cases, deaths, and </a:t>
            </a:r>
            <a:r>
              <a:rPr lang="en-GB" sz="1400" dirty="0" smtClean="0"/>
              <a:t>recoveries through </a:t>
            </a:r>
            <a:r>
              <a:rPr lang="en-GB" sz="1400" dirty="0" smtClean="0"/>
              <a:t>predictive modelling, and to decipher patterns on public sentiment related to </a:t>
            </a:r>
            <a:r>
              <a:rPr lang="en-GB" sz="1400" dirty="0" smtClean="0"/>
              <a:t>health information </a:t>
            </a:r>
            <a:r>
              <a:rPr lang="en-GB" sz="1400" dirty="0" smtClean="0"/>
              <a:t>dissemination. At the same time, assess the political and economic impact of the </a:t>
            </a:r>
            <a:r>
              <a:rPr lang="en-GB" sz="1400" dirty="0" smtClean="0"/>
              <a:t>virus spread.</a:t>
            </a:r>
          </a:p>
          <a:p>
            <a:pPr>
              <a:buNone/>
            </a:pPr>
            <a:endParaRPr lang="en-GB" sz="1100" dirty="0" smtClean="0"/>
          </a:p>
          <a:p>
            <a:pPr>
              <a:buNone/>
            </a:pPr>
            <a:endParaRPr lang="en-US" sz="11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GB" sz="2500" b="1" u="sng" dirty="0" smtClean="0">
                <a:solidFill>
                  <a:srgbClr val="00B050"/>
                </a:solidFill>
              </a:rPr>
              <a:t>Review Study</a:t>
            </a:r>
          </a:p>
          <a:p>
            <a:pPr algn="l"/>
            <a:endParaRPr lang="en-GB" sz="1500" dirty="0" smtClean="0">
              <a:solidFill>
                <a:schemeClr val="tx1"/>
              </a:solidFill>
            </a:endParaRPr>
          </a:p>
          <a:p>
            <a:pPr algn="l"/>
            <a:endParaRPr lang="en-GB" sz="1500" dirty="0" smtClean="0">
              <a:solidFill>
                <a:schemeClr val="tx1"/>
              </a:solidFill>
            </a:endParaRPr>
          </a:p>
          <a:p>
            <a:pPr algn="l"/>
            <a:r>
              <a:rPr lang="en-GB" sz="1800" dirty="0" smtClean="0">
                <a:solidFill>
                  <a:schemeClr val="tx1"/>
                </a:solidFill>
              </a:rPr>
              <a:t>We </a:t>
            </a:r>
            <a:r>
              <a:rPr lang="en-GB" sz="1800" dirty="0" smtClean="0">
                <a:solidFill>
                  <a:schemeClr val="tx1"/>
                </a:solidFill>
              </a:rPr>
              <a:t>propose a comprehensive framework to manage health information data as a tool </a:t>
            </a:r>
            <a:r>
              <a:rPr lang="en-GB" sz="1800" dirty="0" smtClean="0">
                <a:solidFill>
                  <a:schemeClr val="tx1"/>
                </a:solidFill>
              </a:rPr>
              <a:t>for public </a:t>
            </a:r>
            <a:r>
              <a:rPr lang="en-GB" sz="1800" dirty="0" smtClean="0">
                <a:solidFill>
                  <a:schemeClr val="tx1"/>
                </a:solidFill>
              </a:rPr>
              <a:t>health practitioners in managing epidemics and crafting public health response and </a:t>
            </a:r>
            <a:r>
              <a:rPr lang="en-GB" sz="1800" dirty="0" smtClean="0">
                <a:solidFill>
                  <a:schemeClr val="tx1"/>
                </a:solidFill>
              </a:rPr>
              <a:t>policy. This </a:t>
            </a:r>
            <a:r>
              <a:rPr lang="en-GB" sz="1800" dirty="0" smtClean="0">
                <a:solidFill>
                  <a:schemeClr val="tx1"/>
                </a:solidFill>
              </a:rPr>
              <a:t>study focuses on the role of audiences in the process of disseminating health risk </a:t>
            </a:r>
            <a:r>
              <a:rPr lang="en-GB" sz="1800" dirty="0" smtClean="0">
                <a:solidFill>
                  <a:schemeClr val="tx1"/>
                </a:solidFill>
              </a:rPr>
              <a:t>information and </a:t>
            </a:r>
            <a:r>
              <a:rPr lang="en-GB" sz="1800" dirty="0" smtClean="0">
                <a:solidFill>
                  <a:schemeClr val="tx1"/>
                </a:solidFill>
              </a:rPr>
              <a:t>examines </a:t>
            </a:r>
            <a:r>
              <a:rPr lang="en-GB" sz="1800" dirty="0" err="1" smtClean="0">
                <a:solidFill>
                  <a:schemeClr val="tx1"/>
                </a:solidFill>
              </a:rPr>
              <a:t>behaviors</a:t>
            </a:r>
            <a:r>
              <a:rPr lang="en-GB" sz="1800" dirty="0" smtClean="0">
                <a:solidFill>
                  <a:schemeClr val="tx1"/>
                </a:solidFill>
              </a:rPr>
              <a:t> that contribute to information amplification upon hearing the news.</a:t>
            </a:r>
          </a:p>
          <a:p>
            <a:pPr algn="l"/>
            <a:r>
              <a:rPr lang="en-GB" sz="1800" dirty="0" smtClean="0">
                <a:solidFill>
                  <a:schemeClr val="tx1"/>
                </a:solidFill>
              </a:rPr>
              <a:t>The structure of this paper is as </a:t>
            </a:r>
            <a:r>
              <a:rPr lang="en-GB" sz="1800" dirty="0" smtClean="0">
                <a:solidFill>
                  <a:schemeClr val="tx1"/>
                </a:solidFill>
              </a:rPr>
              <a:t>follows</a:t>
            </a:r>
            <a:r>
              <a:rPr lang="en-GB" sz="1800" dirty="0" smtClean="0">
                <a:solidFill>
                  <a:schemeClr val="tx1"/>
                </a:solidFill>
              </a:rPr>
              <a:t>:</a:t>
            </a:r>
            <a:r>
              <a:rPr lang="en-GB" sz="1800" dirty="0" smtClean="0">
                <a:solidFill>
                  <a:schemeClr val="tx1"/>
                </a:solidFill>
              </a:rPr>
              <a:t> </a:t>
            </a:r>
            <a:r>
              <a:rPr lang="en-GB" sz="1800" dirty="0" smtClean="0">
                <a:solidFill>
                  <a:schemeClr val="tx1"/>
                </a:solidFill>
              </a:rPr>
              <a:t>introduces COVID-19  as well as explains the significance of this research. describes</a:t>
            </a:r>
          </a:p>
          <a:p>
            <a:pPr algn="l"/>
            <a:r>
              <a:rPr lang="en-GB" sz="1800" dirty="0" smtClean="0">
                <a:solidFill>
                  <a:schemeClr val="tx1"/>
                </a:solidFill>
              </a:rPr>
              <a:t>on related works in predictive modelling of the paper and news-based sentiment analysis for </a:t>
            </a:r>
            <a:r>
              <a:rPr lang="en-GB" sz="1800" dirty="0" smtClean="0">
                <a:solidFill>
                  <a:schemeClr val="tx1"/>
                </a:solidFill>
              </a:rPr>
              <a:t>this research </a:t>
            </a:r>
            <a:r>
              <a:rPr lang="en-GB" sz="1800" dirty="0" smtClean="0">
                <a:solidFill>
                  <a:schemeClr val="tx1"/>
                </a:solidFill>
              </a:rPr>
              <a:t>on psychological, politics and economics aspects. explains our study design </a:t>
            </a:r>
            <a:r>
              <a:rPr lang="en-GB" sz="1800" dirty="0" smtClean="0">
                <a:solidFill>
                  <a:schemeClr val="tx1"/>
                </a:solidFill>
              </a:rPr>
              <a:t>and methodologies</a:t>
            </a:r>
            <a:r>
              <a:rPr lang="en-GB" sz="1800" dirty="0" smtClean="0">
                <a:solidFill>
                  <a:schemeClr val="tx1"/>
                </a:solidFill>
              </a:rPr>
              <a:t>.  presents our findings in current trends, predictive modelling </a:t>
            </a:r>
            <a:r>
              <a:rPr lang="en-GB" sz="1800" dirty="0" smtClean="0">
                <a:solidFill>
                  <a:schemeClr val="tx1"/>
                </a:solidFill>
              </a:rPr>
              <a:t>and sentiment </a:t>
            </a:r>
            <a:r>
              <a:rPr lang="en-GB" sz="1800" dirty="0" smtClean="0">
                <a:solidFill>
                  <a:schemeClr val="tx1"/>
                </a:solidFill>
              </a:rPr>
              <a:t>analysis of the outbreak. Our findings are discussed</a:t>
            </a:r>
            <a:r>
              <a:rPr lang="en-GB" sz="1800" dirty="0" smtClean="0">
                <a:solidFill>
                  <a:schemeClr val="tx1"/>
                </a:solidFill>
              </a:rPr>
              <a:t>.</a:t>
            </a:r>
            <a:endParaRPr lang="en-GB" sz="1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2500" b="1" u="sng" dirty="0" smtClean="0">
                <a:solidFill>
                  <a:srgbClr val="00B050"/>
                </a:solidFill>
              </a:rPr>
              <a:t>Project Plan</a:t>
            </a:r>
          </a:p>
          <a:p>
            <a:pPr>
              <a:buNone/>
            </a:pPr>
            <a:r>
              <a:rPr lang="en-GB" sz="1500" dirty="0" smtClean="0"/>
              <a:t>The Project "Covid19 Data Analysis" is an application to Analysis the process of raising Confirmed ,Death , Recovered cases in India &amp; how much  Vaccinated. This application also administrates its populations and  Vaccine.</a:t>
            </a:r>
          </a:p>
          <a:p>
            <a:pPr>
              <a:buNone/>
            </a:pPr>
            <a:r>
              <a:rPr lang="en-GB" sz="1500" b="1" dirty="0" smtClean="0"/>
              <a:t>-&gt;This </a:t>
            </a:r>
            <a:r>
              <a:rPr lang="en-GB" sz="1500" b="1" dirty="0" smtClean="0"/>
              <a:t>project will serve the following objectives </a:t>
            </a:r>
          </a:p>
          <a:p>
            <a:pPr>
              <a:buNone/>
            </a:pPr>
            <a:r>
              <a:rPr lang="en-GB" sz="1500" dirty="0" smtClean="0"/>
              <a:t>1.How Corona Virus is Rising(Read Any CSV file that related to </a:t>
            </a:r>
          </a:p>
          <a:p>
            <a:pPr>
              <a:buNone/>
            </a:pPr>
            <a:r>
              <a:rPr lang="en-GB" sz="1500" dirty="0" smtClean="0"/>
              <a:t>Covid19(column=[Date,State,Region,Populations,Confirmed,Deaths,Recovered,Vaccined])</a:t>
            </a:r>
          </a:p>
          <a:p>
            <a:pPr>
              <a:buNone/>
            </a:pPr>
            <a:r>
              <a:rPr lang="en-GB" sz="1500" dirty="0" smtClean="0"/>
              <a:t>2. Take Necessary Action (Particular State Wise)</a:t>
            </a:r>
          </a:p>
          <a:p>
            <a:pPr>
              <a:buNone/>
            </a:pPr>
            <a:r>
              <a:rPr lang="en-GB" sz="1500" dirty="0" smtClean="0"/>
              <a:t>3.Populations &amp; Vaccinated( State Wise)</a:t>
            </a:r>
          </a:p>
          <a:p>
            <a:pPr>
              <a:buNone/>
            </a:pPr>
            <a:r>
              <a:rPr lang="en-GB" sz="1500" dirty="0" smtClean="0"/>
              <a:t>4.Show the Number of confirmed, Deaths and Recovered cases in each State</a:t>
            </a:r>
          </a:p>
          <a:p>
            <a:pPr>
              <a:buNone/>
            </a:pPr>
            <a:r>
              <a:rPr lang="en-GB" sz="1500" dirty="0" smtClean="0"/>
              <a:t>5.State Wise confirmed, Deaths and Recovered cases &amp; Vaccine</a:t>
            </a:r>
          </a:p>
          <a:p>
            <a:pPr>
              <a:buNone/>
            </a:pPr>
            <a:r>
              <a:rPr lang="en-GB" sz="1500" dirty="0" smtClean="0"/>
              <a:t>6.Show all the records where Confirmed case &gt; (Your choice)</a:t>
            </a:r>
          </a:p>
          <a:p>
            <a:pPr>
              <a:buNone/>
            </a:pPr>
            <a:r>
              <a:rPr lang="en-GB" sz="1500" dirty="0" smtClean="0"/>
              <a:t>7.In which State ,Minimum/Maximum number of </a:t>
            </a:r>
            <a:r>
              <a:rPr lang="en-GB" sz="1500" dirty="0" err="1" smtClean="0"/>
              <a:t>Confirmed','Deaths','Recovered','Vaccined</a:t>
            </a:r>
            <a:r>
              <a:rPr lang="en-GB" sz="1500" dirty="0" smtClean="0"/>
              <a:t>' cases</a:t>
            </a:r>
          </a:p>
          <a:p>
            <a:pPr>
              <a:buNone/>
            </a:pPr>
            <a:r>
              <a:rPr lang="en-GB" sz="1500" dirty="0" smtClean="0"/>
              <a:t>8.Show All Data( State(Your Choice) and Date(Your choice) Wise)</a:t>
            </a:r>
          </a:p>
          <a:p>
            <a:pPr>
              <a:buNone/>
            </a:pPr>
            <a:r>
              <a:rPr lang="en-GB" sz="1500" dirty="0" smtClean="0"/>
              <a:t>9.Visualising the spread Geographically (#How many Sate Effect)</a:t>
            </a:r>
          </a:p>
          <a:p>
            <a:pPr>
              <a:buNone/>
            </a:pPr>
            <a:r>
              <a:rPr lang="en-GB" sz="1500" dirty="0" smtClean="0"/>
              <a:t>10. Confirmed Vs Recovered/Deaths</a:t>
            </a:r>
          </a:p>
          <a:p>
            <a:pPr>
              <a:buNone/>
            </a:pPr>
            <a:r>
              <a:rPr lang="en-GB" sz="1500" dirty="0" smtClean="0"/>
              <a:t>11.Populations Wise Confirmed / Recovered / Deaths / Vaccine</a:t>
            </a:r>
          </a:p>
          <a:p>
            <a:pPr>
              <a:buNone/>
            </a:pPr>
            <a:r>
              <a:rPr lang="en-GB" sz="1500" dirty="0" smtClean="0"/>
              <a:t>12.Date Wise Compare (</a:t>
            </a:r>
            <a:r>
              <a:rPr lang="en-GB" sz="1500" dirty="0" err="1" smtClean="0"/>
              <a:t>Populations,Confirmed,Recovered,Deaths,Vaccined</a:t>
            </a:r>
            <a:r>
              <a:rPr lang="en-GB" sz="1500" dirty="0" smtClean="0"/>
              <a:t>)</a:t>
            </a:r>
          </a:p>
          <a:p>
            <a:pPr>
              <a:buNone/>
            </a:pPr>
            <a:r>
              <a:rPr lang="en-GB" sz="1500" dirty="0" smtClean="0"/>
              <a:t>13.State Wise Vaccine Due</a:t>
            </a:r>
          </a:p>
          <a:p>
            <a:pPr>
              <a:buNone/>
            </a:pPr>
            <a:r>
              <a:rPr lang="en-GB" sz="1500" dirty="0" smtClean="0"/>
              <a:t>14.Date wise Total 'Confirmed', 'Recovered', 'Deaths', '</a:t>
            </a:r>
            <a:r>
              <a:rPr lang="en-GB" sz="1500" dirty="0" err="1" smtClean="0"/>
              <a:t>Vaccined</a:t>
            </a:r>
            <a:r>
              <a:rPr lang="en-GB" sz="1500" dirty="0" smtClean="0"/>
              <a:t>'</a:t>
            </a:r>
          </a:p>
          <a:p>
            <a:pPr>
              <a:buNone/>
            </a:pPr>
            <a:r>
              <a:rPr lang="en-GB" sz="1500" dirty="0" smtClean="0"/>
              <a:t>15.Prediction '</a:t>
            </a:r>
            <a:r>
              <a:rPr lang="en-GB" sz="1500" dirty="0" err="1" smtClean="0"/>
              <a:t>Confirmed','Recovered</a:t>
            </a:r>
            <a:r>
              <a:rPr lang="en-GB" sz="1500" dirty="0" smtClean="0"/>
              <a:t>', 'Deaths', '</a:t>
            </a:r>
            <a:r>
              <a:rPr lang="en-GB" sz="1500" dirty="0" err="1" smtClean="0"/>
              <a:t>Vaccined</a:t>
            </a:r>
            <a:r>
              <a:rPr lang="en-GB" sz="1500" dirty="0" smtClean="0"/>
              <a:t>'  Date wise </a:t>
            </a:r>
          </a:p>
          <a:p>
            <a:pPr>
              <a:buNone/>
            </a:pPr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500" b="1" u="sng" dirty="0" smtClean="0">
                <a:solidFill>
                  <a:srgbClr val="00B050"/>
                </a:solidFill>
              </a:rPr>
              <a:t>Project Category </a:t>
            </a:r>
          </a:p>
          <a:p>
            <a:pPr>
              <a:buNone/>
            </a:pPr>
            <a:r>
              <a:rPr lang="en-US" sz="1600" b="1" dirty="0" smtClean="0"/>
              <a:t>Basic Python(External Library) &amp; some CSV files</a:t>
            </a:r>
          </a:p>
          <a:p>
            <a:pPr>
              <a:buNone/>
            </a:pPr>
            <a:r>
              <a:rPr lang="en-US" sz="1400" dirty="0" smtClean="0"/>
              <a:t>The project is based on the concepts of </a:t>
            </a:r>
          </a:p>
          <a:p>
            <a:pPr>
              <a:buNone/>
            </a:pPr>
            <a:r>
              <a:rPr lang="en-US" sz="1400" dirty="0" smtClean="0"/>
              <a:t>1.Python Basic</a:t>
            </a:r>
          </a:p>
          <a:p>
            <a:pPr>
              <a:buNone/>
            </a:pPr>
            <a:r>
              <a:rPr lang="en-US" sz="1400" dirty="0" smtClean="0"/>
              <a:t>   </a:t>
            </a:r>
            <a:r>
              <a:rPr lang="en-US" sz="1400" dirty="0" err="1" smtClean="0"/>
              <a:t>i</a:t>
            </a:r>
            <a:r>
              <a:rPr lang="en-US" sz="1400" dirty="0" smtClean="0"/>
              <a:t>) Data Type &amp; Variable </a:t>
            </a:r>
          </a:p>
          <a:p>
            <a:pPr>
              <a:buNone/>
            </a:pPr>
            <a:r>
              <a:rPr lang="en-US" sz="1400" dirty="0" smtClean="0"/>
              <a:t>   ii) Control Statement </a:t>
            </a:r>
          </a:p>
          <a:p>
            <a:pPr>
              <a:buNone/>
            </a:pPr>
            <a:r>
              <a:rPr lang="en-US" sz="1400" dirty="0" smtClean="0"/>
              <a:t>   iii) Iterative Control</a:t>
            </a:r>
          </a:p>
          <a:p>
            <a:pPr>
              <a:buNone/>
            </a:pPr>
            <a:r>
              <a:rPr lang="en-US" sz="1400" dirty="0" smtClean="0"/>
              <a:t>    iv) Function/Argument Function </a:t>
            </a:r>
          </a:p>
          <a:p>
            <a:pPr>
              <a:buNone/>
            </a:pPr>
            <a:r>
              <a:rPr lang="en-US" sz="1400" dirty="0" smtClean="0"/>
              <a:t>    v) Array </a:t>
            </a:r>
          </a:p>
          <a:p>
            <a:pPr>
              <a:buNone/>
            </a:pPr>
            <a:r>
              <a:rPr lang="en-US" sz="1400" dirty="0" smtClean="0"/>
              <a:t>2.External Library (Python)</a:t>
            </a:r>
          </a:p>
          <a:p>
            <a:pPr>
              <a:buNone/>
            </a:pPr>
            <a:r>
              <a:rPr lang="en-US" sz="1400" dirty="0" err="1" smtClean="0"/>
              <a:t>Numpy</a:t>
            </a:r>
            <a:r>
              <a:rPr lang="en-US" sz="1400" dirty="0" smtClean="0"/>
              <a:t> , Pandas , </a:t>
            </a:r>
            <a:r>
              <a:rPr lang="en-US" sz="1400" dirty="0" err="1" smtClean="0"/>
              <a:t>ipywidgets,seaborn,matplotlib,plotly.graph_objects</a:t>
            </a:r>
            <a:r>
              <a:rPr lang="en-US" sz="1400" dirty="0" smtClean="0"/>
              <a:t>,</a:t>
            </a:r>
          </a:p>
          <a:p>
            <a:pPr>
              <a:buNone/>
            </a:pPr>
            <a:r>
              <a:rPr lang="en-US" sz="1400" dirty="0" err="1" smtClean="0"/>
              <a:t>sklearn,datetime</a:t>
            </a:r>
            <a:r>
              <a:rPr lang="en-US" sz="1400" dirty="0" smtClean="0"/>
              <a:t>)</a:t>
            </a:r>
          </a:p>
          <a:p>
            <a:pPr>
              <a:buNone/>
            </a:pPr>
            <a:r>
              <a:rPr lang="en-US" sz="1400" dirty="0" smtClean="0"/>
              <a:t>3.CSV File </a:t>
            </a:r>
          </a:p>
          <a:p>
            <a:pPr>
              <a:buNone/>
            </a:pPr>
            <a:r>
              <a:rPr lang="en-US" sz="1400" dirty="0" smtClean="0"/>
              <a:t>   </a:t>
            </a:r>
            <a:r>
              <a:rPr lang="en-US" sz="1400" dirty="0" err="1" smtClean="0"/>
              <a:t>i</a:t>
            </a:r>
            <a:r>
              <a:rPr lang="en-US" sz="1400" dirty="0" smtClean="0"/>
              <a:t>) covidv_data.CSV </a:t>
            </a:r>
          </a:p>
          <a:p>
            <a:pPr>
              <a:buNone/>
            </a:pPr>
            <a:r>
              <a:rPr lang="en-US" sz="1400" dirty="0" smtClean="0"/>
              <a:t>   ii) covid19_data.CSV </a:t>
            </a:r>
          </a:p>
          <a:p>
            <a:pPr>
              <a:buNone/>
            </a:pPr>
            <a:r>
              <a:rPr lang="en-US" sz="1400" dirty="0" smtClean="0"/>
              <a:t>   iii) latlong.CSV </a:t>
            </a:r>
          </a:p>
          <a:p>
            <a:pPr>
              <a:buNone/>
            </a:pPr>
            <a:r>
              <a:rPr lang="en-US" sz="1400" dirty="0" smtClean="0"/>
              <a:t>    iv) vaccine_due.CSV </a:t>
            </a:r>
          </a:p>
          <a:p>
            <a:pPr>
              <a:buNone/>
            </a:pPr>
            <a:r>
              <a:rPr lang="en-GB" sz="1400" dirty="0" smtClean="0"/>
              <a:t>......................................................................................................................................................................................................</a:t>
            </a:r>
          </a:p>
          <a:p>
            <a:pPr>
              <a:buNone/>
            </a:pPr>
            <a:r>
              <a:rPr lang="en-GB" sz="1600" b="1" dirty="0" smtClean="0"/>
              <a:t>-&gt; Technology &amp; Tools </a:t>
            </a:r>
          </a:p>
          <a:p>
            <a:pPr>
              <a:buNone/>
            </a:pPr>
            <a:r>
              <a:rPr lang="en-GB" sz="1400" dirty="0" smtClean="0"/>
              <a:t>Software Use:-</a:t>
            </a:r>
          </a:p>
          <a:p>
            <a:pPr>
              <a:buNone/>
            </a:pPr>
            <a:r>
              <a:rPr lang="en-GB" sz="1400" dirty="0" smtClean="0"/>
              <a:t>1.Language Use-&gt;Python </a:t>
            </a:r>
          </a:p>
          <a:p>
            <a:pPr>
              <a:buNone/>
            </a:pPr>
            <a:r>
              <a:rPr lang="en-GB" sz="1400" dirty="0" smtClean="0"/>
              <a:t>2.Jupyter Notebook </a:t>
            </a:r>
          </a:p>
          <a:p>
            <a:pPr>
              <a:buNone/>
            </a:pPr>
            <a:r>
              <a:rPr lang="en-GB" sz="1400" dirty="0" smtClean="0"/>
              <a:t>Operating System :</a:t>
            </a:r>
          </a:p>
          <a:p>
            <a:pPr>
              <a:buNone/>
            </a:pPr>
            <a:r>
              <a:rPr lang="en-GB" sz="1400" dirty="0" smtClean="0"/>
              <a:t>-&gt;Windows(10)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457200" indent="-457200" algn="ctr">
              <a:buNone/>
            </a:pPr>
            <a:r>
              <a:rPr lang="en-GB" sz="2500" b="1" u="sng" dirty="0" smtClean="0">
                <a:solidFill>
                  <a:srgbClr val="00B050"/>
                </a:solidFill>
              </a:rPr>
              <a:t>Methodology with </a:t>
            </a:r>
            <a:r>
              <a:rPr lang="en-GB" sz="2500" b="1" u="sng" dirty="0" err="1" smtClean="0">
                <a:solidFill>
                  <a:srgbClr val="00B050"/>
                </a:solidFill>
              </a:rPr>
              <a:t>Design,Figures</a:t>
            </a:r>
            <a:endParaRPr lang="en-GB" sz="25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GB" sz="1600" b="1" dirty="0" smtClean="0"/>
              <a:t>-&gt;Data Source</a:t>
            </a:r>
          </a:p>
          <a:p>
            <a:pPr>
              <a:buNone/>
            </a:pPr>
            <a:r>
              <a:rPr lang="en-GB" sz="1600" dirty="0" smtClean="0"/>
              <a:t>Data is extracted from verified sources such as John Hopkins University [21], WHO a website authorized by the Chinese government. The sites reported confirmed COVID-19 cases, as well as recovered and deaths for affected countries and regions. </a:t>
            </a:r>
          </a:p>
          <a:p>
            <a:pPr marL="457200" indent="-457200">
              <a:buAutoNum type="arabicPeriod"/>
            </a:pPr>
            <a:r>
              <a:rPr lang="en-GB" sz="1600" dirty="0" smtClean="0">
                <a:solidFill>
                  <a:srgbClr val="002060"/>
                </a:solidFill>
              </a:rPr>
              <a:t>Install </a:t>
            </a:r>
            <a:r>
              <a:rPr lang="en-GB" sz="1600" dirty="0" smtClean="0">
                <a:solidFill>
                  <a:srgbClr val="002060"/>
                </a:solidFill>
              </a:rPr>
              <a:t>&amp; Load External Library for Read CSV File and Data Counts </a:t>
            </a:r>
          </a:p>
          <a:p>
            <a:pPr marL="457200" indent="-457200">
              <a:buNone/>
            </a:pPr>
            <a:r>
              <a:rPr lang="en-GB" sz="1600" dirty="0" smtClean="0">
                <a:solidFill>
                  <a:srgbClr val="7030A0"/>
                </a:solidFill>
              </a:rPr>
              <a:t>Using pandas Library for load CSV File and use predefine counts function for how much data exits in our CSV file on  column basis.  </a:t>
            </a:r>
          </a:p>
          <a:p>
            <a:pPr marL="457200" indent="-457200">
              <a:buNone/>
            </a:pPr>
            <a:endParaRPr lang="en-US" sz="1600" dirty="0">
              <a:solidFill>
                <a:srgbClr val="7030A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8534400" cy="4267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600" dirty="0" smtClean="0">
                <a:solidFill>
                  <a:srgbClr val="002060"/>
                </a:solidFill>
              </a:rPr>
              <a:t>2. Take Necessary Action (Particular State) </a:t>
            </a:r>
          </a:p>
          <a:p>
            <a:pPr>
              <a:buNone/>
            </a:pPr>
            <a:r>
              <a:rPr lang="en-GB" sz="1600" dirty="0" smtClean="0">
                <a:solidFill>
                  <a:srgbClr val="7030A0"/>
                </a:solidFill>
              </a:rPr>
              <a:t>Use Predefine Drop Function for temporary delete some columns &amp; Show Data on State Wise Confirmed &amp; Death Case use predefine </a:t>
            </a:r>
            <a:r>
              <a:rPr lang="en-GB" sz="1600" dirty="0" err="1" smtClean="0">
                <a:solidFill>
                  <a:srgbClr val="7030A0"/>
                </a:solidFill>
              </a:rPr>
              <a:t>groupby</a:t>
            </a:r>
            <a:r>
              <a:rPr lang="en-GB" sz="1600" dirty="0" smtClean="0">
                <a:solidFill>
                  <a:srgbClr val="7030A0"/>
                </a:solidFill>
              </a:rPr>
              <a:t> &amp; Sum Function.</a:t>
            </a:r>
          </a:p>
          <a:p>
            <a:pPr>
              <a:buNone/>
            </a:pPr>
            <a:endParaRPr lang="en-GB" sz="1600" dirty="0"/>
          </a:p>
          <a:p>
            <a:pPr>
              <a:buNone/>
            </a:pPr>
            <a:endParaRPr lang="en-GB" sz="1600" dirty="0" smtClean="0"/>
          </a:p>
          <a:p>
            <a:pPr>
              <a:buNone/>
            </a:pPr>
            <a:endParaRPr lang="en-GB" sz="1600" dirty="0"/>
          </a:p>
          <a:p>
            <a:pPr>
              <a:buNone/>
            </a:pPr>
            <a:endParaRPr lang="en-GB" sz="1600" dirty="0" smtClean="0"/>
          </a:p>
          <a:p>
            <a:pPr>
              <a:buNone/>
            </a:pPr>
            <a:endParaRPr lang="en-GB" sz="1600" dirty="0"/>
          </a:p>
          <a:p>
            <a:pPr>
              <a:buNone/>
            </a:pPr>
            <a:endParaRPr lang="en-GB" sz="1600" dirty="0" smtClean="0"/>
          </a:p>
          <a:p>
            <a:pPr>
              <a:buNone/>
            </a:pPr>
            <a:endParaRPr lang="en-GB" sz="1600" dirty="0"/>
          </a:p>
          <a:p>
            <a:pPr>
              <a:buNone/>
            </a:pPr>
            <a:endParaRPr lang="en-GB" sz="1600" dirty="0" smtClean="0"/>
          </a:p>
          <a:p>
            <a:pPr>
              <a:buNone/>
            </a:pPr>
            <a:endParaRPr lang="en-GB" sz="1600" dirty="0"/>
          </a:p>
          <a:p>
            <a:pPr>
              <a:buNone/>
            </a:pPr>
            <a:endParaRPr lang="en-GB" sz="1600" dirty="0" smtClean="0"/>
          </a:p>
          <a:p>
            <a:pPr>
              <a:buNone/>
            </a:pPr>
            <a:endParaRPr lang="en-GB" sz="1600" dirty="0" smtClean="0"/>
          </a:p>
          <a:p>
            <a:pPr>
              <a:buNone/>
            </a:pPr>
            <a:r>
              <a:rPr lang="en-GB" sz="1600" dirty="0" smtClean="0">
                <a:solidFill>
                  <a:srgbClr val="002060"/>
                </a:solidFill>
              </a:rPr>
              <a:t>3.</a:t>
            </a:r>
            <a:r>
              <a:rPr lang="en-GB" sz="1600" b="1" dirty="0">
                <a:solidFill>
                  <a:srgbClr val="002060"/>
                </a:solidFill>
              </a:rPr>
              <a:t> Show the Number of confirmed, Deaths and Recovered cases in each State</a:t>
            </a:r>
          </a:p>
          <a:p>
            <a:pPr>
              <a:buNone/>
            </a:pPr>
            <a:endParaRPr lang="en-GB" sz="1600" dirty="0" smtClean="0"/>
          </a:p>
          <a:p>
            <a:pPr>
              <a:buNone/>
            </a:pPr>
            <a:endParaRPr lang="en-GB" sz="1600" dirty="0" smtClean="0"/>
          </a:p>
          <a:p>
            <a:pPr>
              <a:buNone/>
            </a:pPr>
            <a:endParaRPr lang="en-US" sz="1600" dirty="0"/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8915400" cy="3034308"/>
          </a:xfrm>
          <a:prstGeom prst="rect">
            <a:avLst/>
          </a:prstGeom>
        </p:spPr>
      </p:pic>
      <p:pic>
        <p:nvPicPr>
          <p:cNvPr id="5" name="Picture 4" descr="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343400"/>
            <a:ext cx="8839200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500" dirty="0" smtClean="0">
                <a:solidFill>
                  <a:srgbClr val="002060"/>
                </a:solidFill>
              </a:rPr>
              <a:t>4.</a:t>
            </a:r>
            <a:r>
              <a:rPr lang="en-GB" sz="2500" b="1" dirty="0">
                <a:solidFill>
                  <a:srgbClr val="002060"/>
                </a:solidFill>
              </a:rPr>
              <a:t> State Wise confirmed, Deaths and Recovered cases &amp; </a:t>
            </a:r>
            <a:r>
              <a:rPr lang="en-GB" sz="2500" b="1" dirty="0" err="1">
                <a:solidFill>
                  <a:srgbClr val="002060"/>
                </a:solidFill>
              </a:rPr>
              <a:t>Vaccined</a:t>
            </a:r>
            <a:endParaRPr lang="en-GB" sz="2500" b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GB" sz="1600" dirty="0" smtClean="0">
                <a:solidFill>
                  <a:srgbClr val="7030A0"/>
                </a:solidFill>
              </a:rPr>
              <a:t>Use </a:t>
            </a:r>
            <a:r>
              <a:rPr lang="en-GB" sz="1600" dirty="0" err="1" smtClean="0">
                <a:solidFill>
                  <a:srgbClr val="7030A0"/>
                </a:solidFill>
              </a:rPr>
              <a:t>ipywidgets</a:t>
            </a:r>
            <a:r>
              <a:rPr lang="en-GB" sz="1600" dirty="0" smtClean="0">
                <a:solidFill>
                  <a:srgbClr val="7030A0"/>
                </a:solidFill>
              </a:rPr>
              <a:t> Library(Interact Function) for Create Drop Down Box &amp; </a:t>
            </a:r>
            <a:r>
              <a:rPr lang="en-GB" sz="1600" dirty="0" err="1" smtClean="0">
                <a:solidFill>
                  <a:srgbClr val="7030A0"/>
                </a:solidFill>
              </a:rPr>
              <a:t>Dynamatically</a:t>
            </a:r>
            <a:r>
              <a:rPr lang="en-GB" sz="1600" dirty="0" smtClean="0">
                <a:solidFill>
                  <a:srgbClr val="7030A0"/>
                </a:solidFill>
              </a:rPr>
              <a:t> Select your Text (Show Output)</a:t>
            </a:r>
          </a:p>
          <a:p>
            <a:pPr>
              <a:buNone/>
            </a:pPr>
            <a:endParaRPr lang="en-GB" sz="1600" dirty="0">
              <a:solidFill>
                <a:srgbClr val="7030A0"/>
              </a:solidFill>
            </a:endParaRPr>
          </a:p>
          <a:p>
            <a:pPr>
              <a:buNone/>
            </a:pPr>
            <a:endParaRPr lang="en-GB" sz="1600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GB" sz="1600" dirty="0">
              <a:solidFill>
                <a:srgbClr val="7030A0"/>
              </a:solidFill>
            </a:endParaRPr>
          </a:p>
          <a:p>
            <a:pPr>
              <a:buNone/>
            </a:pPr>
            <a:endParaRPr lang="en-GB" sz="1600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GB" sz="1600" dirty="0">
              <a:solidFill>
                <a:srgbClr val="7030A0"/>
              </a:solidFill>
            </a:endParaRPr>
          </a:p>
          <a:p>
            <a:pPr>
              <a:buNone/>
            </a:pPr>
            <a:endParaRPr lang="en-GB" sz="1600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GB" sz="1600" dirty="0">
              <a:solidFill>
                <a:srgbClr val="7030A0"/>
              </a:solidFill>
            </a:endParaRPr>
          </a:p>
          <a:p>
            <a:pPr>
              <a:buNone/>
            </a:pPr>
            <a:endParaRPr lang="en-GB" sz="1600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GB" sz="16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GB" sz="1600" dirty="0" smtClean="0">
                <a:solidFill>
                  <a:srgbClr val="002060"/>
                </a:solidFill>
              </a:rPr>
              <a:t>5.</a:t>
            </a:r>
            <a:r>
              <a:rPr lang="en-GB" sz="1600" b="1" dirty="0">
                <a:solidFill>
                  <a:srgbClr val="002060"/>
                </a:solidFill>
              </a:rPr>
              <a:t> Show all the records where Confirmed case &gt; (Your choice</a:t>
            </a:r>
            <a:r>
              <a:rPr lang="en-GB" sz="1600" b="1" dirty="0" smtClean="0">
                <a:solidFill>
                  <a:srgbClr val="002060"/>
                </a:solidFill>
              </a:rPr>
              <a:t>)</a:t>
            </a:r>
          </a:p>
          <a:p>
            <a:pPr>
              <a:buNone/>
            </a:pPr>
            <a:r>
              <a:rPr lang="en-GB" sz="1600" dirty="0" smtClean="0">
                <a:solidFill>
                  <a:srgbClr val="7030A0"/>
                </a:solidFill>
              </a:rPr>
              <a:t>Use </a:t>
            </a:r>
            <a:r>
              <a:rPr lang="en-GB" sz="1600" dirty="0" err="1" smtClean="0">
                <a:solidFill>
                  <a:srgbClr val="7030A0"/>
                </a:solidFill>
              </a:rPr>
              <a:t>ipywidgets</a:t>
            </a:r>
            <a:r>
              <a:rPr lang="en-GB" sz="1600" dirty="0" smtClean="0">
                <a:solidFill>
                  <a:srgbClr val="7030A0"/>
                </a:solidFill>
              </a:rPr>
              <a:t> Library(Interact Function) for Create Text Box &amp; </a:t>
            </a:r>
            <a:r>
              <a:rPr lang="en-GB" sz="1600" dirty="0" err="1" smtClean="0">
                <a:solidFill>
                  <a:srgbClr val="7030A0"/>
                </a:solidFill>
              </a:rPr>
              <a:t>Dynamatically</a:t>
            </a:r>
            <a:r>
              <a:rPr lang="en-GB" sz="1600" dirty="0" smtClean="0">
                <a:solidFill>
                  <a:srgbClr val="7030A0"/>
                </a:solidFill>
              </a:rPr>
              <a:t> Select your Text (Show Output)</a:t>
            </a:r>
          </a:p>
          <a:p>
            <a:pPr>
              <a:buNone/>
            </a:pPr>
            <a:endParaRPr lang="en-GB" sz="1600" b="1" dirty="0">
              <a:solidFill>
                <a:srgbClr val="002060"/>
              </a:solidFill>
            </a:endParaRPr>
          </a:p>
          <a:p>
            <a:pPr>
              <a:buNone/>
            </a:pPr>
            <a:endParaRPr lang="en-GB" sz="1600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GB" sz="1600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500" dirty="0"/>
          </a:p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5540"/>
            <a:ext cx="8991600" cy="2444720"/>
          </a:xfrm>
          <a:prstGeom prst="rect">
            <a:avLst/>
          </a:prstGeom>
        </p:spPr>
      </p:pic>
      <p:pic>
        <p:nvPicPr>
          <p:cNvPr id="5" name="Picture 4" descr="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19600"/>
            <a:ext cx="8915400" cy="23486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1769</Words>
  <Application>Microsoft Office PowerPoint</Application>
  <PresentationFormat>On-screen Show (4:3)</PresentationFormat>
  <Paragraphs>165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EASY</dc:creator>
  <cp:lastModifiedBy>EASY</cp:lastModifiedBy>
  <cp:revision>108</cp:revision>
  <dcterms:created xsi:type="dcterms:W3CDTF">2022-01-23T14:48:16Z</dcterms:created>
  <dcterms:modified xsi:type="dcterms:W3CDTF">2022-01-24T05:48:04Z</dcterms:modified>
</cp:coreProperties>
</file>