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9753600" cx="13004800"/>
  <p:notesSz cx="6858000" cy="9144000"/>
  <p:embeddedFontLst>
    <p:embeddedFont>
      <p:font typeface="Libre Baskerville"/>
      <p:regular r:id="rId21"/>
      <p:bold r:id="rId22"/>
      <p:italic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ibreBaskerville-bold.fntdata"/><Relationship Id="rId21" Type="http://schemas.openxmlformats.org/officeDocument/2006/relationships/font" Target="fonts/LibreBaskerville-regular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LibreBaskervill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2dae6a28d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2dae6a28d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14a77a1e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d14a77a1e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d3a7a3e3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d3a7a3e3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d14a77a1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d14a77a1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d14a77a1e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d14a77a1e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271bde4f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271bde4f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>
            <p:ph idx="1" type="body"/>
          </p:nvPr>
        </p:nvCxnSpPr>
        <p:spPr>
          <a:xfrm>
            <a:off x="571500" y="5588000"/>
            <a:ext cx="11875780" cy="3"/>
          </a:xfrm>
          <a:prstGeom prst="straightConnector1">
            <a:avLst/>
          </a:prstGeom>
          <a:noFill/>
          <a:ln cap="rnd" cmpd="sng" w="38100">
            <a:solidFill>
              <a:srgbClr val="747676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2100"/>
              <a:buFont typeface="Arial"/>
              <a:buNone/>
              <a:defRPr sz="12100">
                <a:solidFill>
                  <a:srgbClr val="5C5C5C"/>
                </a:solidFill>
              </a:defRPr>
            </a:lvl1pPr>
            <a:lvl2pPr lvl="1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1pPr>
            <a:lvl2pPr indent="-228600" lvl="1" marL="91440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2pPr>
            <a:lvl3pPr indent="-228600" lvl="2" marL="137160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3pPr>
            <a:lvl4pPr indent="-228600" lvl="3" marL="182880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4pPr>
            <a:lvl5pPr indent="-228600" lvl="4" marL="228600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1000"/>
              <a:buFont typeface="Libre Baskerville"/>
              <a:buNone/>
            </a:pPr>
            <a:r>
              <a:rPr b="1" i="0" lang="en-US" sz="21000" u="none" cap="none" strike="noStrike">
                <a:solidFill>
                  <a:srgbClr val="E4E4E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sz="4800">
                <a:solidFill>
                  <a:srgbClr val="747676"/>
                </a:solidFill>
              </a:defRPr>
            </a:lvl1pPr>
            <a:lvl2pPr indent="-314325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5pPr>
            <a:lvl6pPr indent="-314325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r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rgbClr val="6B6D6D"/>
              </a:buClr>
              <a:buSzPts val="4800"/>
              <a:buFont typeface="Arial"/>
              <a:buNone/>
              <a:defRPr i="1" sz="4800">
                <a:solidFill>
                  <a:srgbClr val="6B6D6D"/>
                </a:solidFill>
              </a:defRPr>
            </a:lvl1pPr>
            <a:lvl2pPr indent="-314325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5pPr>
            <a:lvl6pPr indent="-314325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>
            <p:ph idx="2" type="pic"/>
          </p:nvPr>
        </p:nvSpPr>
        <p:spPr>
          <a:xfrm>
            <a:off x="-63500" y="-139700"/>
            <a:ext cx="13144499" cy="14280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>
            <p:ph idx="1" type="body"/>
          </p:nvPr>
        </p:nvCxnSpPr>
        <p:spPr>
          <a:xfrm>
            <a:off x="571500" y="1574800"/>
            <a:ext cx="11861800" cy="0"/>
          </a:xfrm>
          <a:prstGeom prst="straightConnector1">
            <a:avLst/>
          </a:prstGeom>
          <a:noFill/>
          <a:ln cap="rnd" cmpd="sng" w="38100">
            <a:solidFill>
              <a:srgbClr val="747676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5pPr>
            <a:lvl6pPr indent="-314325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>
            <p:ph idx="2" type="pic"/>
          </p:nvPr>
        </p:nvSpPr>
        <p:spPr>
          <a:xfrm>
            <a:off x="-25400" y="-1130300"/>
            <a:ext cx="13045441" cy="1417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5pPr>
            <a:lvl6pPr indent="-314325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9pPr>
          </a:lstStyle>
          <a:p/>
        </p:txBody>
      </p:sp>
      <p:cxnSp>
        <p:nvCxnSpPr>
          <p:cNvPr id="22" name="Google Shape;22;p4"/>
          <p:cNvCxnSpPr/>
          <p:nvPr>
            <p:ph idx="3" type="body"/>
          </p:nvPr>
        </p:nvCxnSpPr>
        <p:spPr>
          <a:xfrm flipH="1" rot="10800000">
            <a:off x="571500" y="7619996"/>
            <a:ext cx="11874500" cy="4"/>
          </a:xfrm>
          <a:prstGeom prst="straightConnector1">
            <a:avLst/>
          </a:prstGeom>
          <a:noFill/>
          <a:ln cap="rnd" cmpd="sng" w="38100">
            <a:solidFill>
              <a:srgbClr val="747676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2100"/>
              <a:buFont typeface="Arial"/>
              <a:buNone/>
              <a:defRPr sz="12100">
                <a:solidFill>
                  <a:srgbClr val="5C5C5C"/>
                </a:solidFill>
              </a:defRPr>
            </a:lvl1pPr>
            <a:lvl2pPr lvl="1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4" type="body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1pPr>
            <a:lvl2pPr indent="-228600" lvl="1" marL="914400" algn="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2pPr>
            <a:lvl3pPr indent="-228600" lvl="2" marL="1371600" algn="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3pPr>
            <a:lvl4pPr indent="-228600" lvl="3" marL="1828800" algn="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4pPr>
            <a:lvl5pPr indent="-228600" lvl="4" marL="2286000" algn="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re">
  <p:cSld name="Title - Centr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2100"/>
              <a:buFont typeface="Arial"/>
              <a:buNone/>
              <a:defRPr sz="12100">
                <a:solidFill>
                  <a:srgbClr val="5C5C5C"/>
                </a:solidFill>
              </a:defRPr>
            </a:lvl1pPr>
            <a:lvl2pPr lvl="1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>
            <p:ph idx="2" type="pic"/>
          </p:nvPr>
        </p:nvSpPr>
        <p:spPr>
          <a:xfrm>
            <a:off x="4191000" y="-12700"/>
            <a:ext cx="9779000" cy="9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" name="Google Shape;31;p6"/>
          <p:cNvCxnSpPr/>
          <p:nvPr>
            <p:ph idx="1" type="body"/>
          </p:nvPr>
        </p:nvCxnSpPr>
        <p:spPr>
          <a:xfrm flipH="1" rot="10800000">
            <a:off x="571500" y="7619998"/>
            <a:ext cx="6451600" cy="3"/>
          </a:xfrm>
          <a:prstGeom prst="straightConnector1">
            <a:avLst/>
          </a:prstGeom>
          <a:noFill/>
          <a:ln cap="rnd" cmpd="sng" w="38100">
            <a:solidFill>
              <a:srgbClr val="747676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32" name="Google Shape;32;p6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2100"/>
              <a:buFont typeface="Arial"/>
              <a:buNone/>
              <a:defRPr sz="12100">
                <a:solidFill>
                  <a:srgbClr val="5C5C5C"/>
                </a:solidFill>
              </a:defRPr>
            </a:lvl1pPr>
            <a:lvl2pPr lvl="1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3" type="body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1pPr>
            <a:lvl2pPr indent="-228600" lvl="1" marL="914400" algn="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2pPr>
            <a:lvl3pPr indent="-228600" lvl="2" marL="1371600" algn="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3pPr>
            <a:lvl4pPr indent="-228600" lvl="3" marL="1828800" algn="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4pPr>
            <a:lvl5pPr indent="-228600" lvl="4" marL="2286000" algn="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747676"/>
              </a:buClr>
              <a:buSzPts val="4800"/>
              <a:buFont typeface="Arial"/>
              <a:buNone/>
              <a:defRPr i="1" sz="4800">
                <a:solidFill>
                  <a:srgbClr val="747676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BCB"/>
              </a:buClr>
              <a:buSzPts val="1600"/>
              <a:buFont typeface="Arial"/>
              <a:buNone/>
              <a:defRPr>
                <a:solidFill>
                  <a:srgbClr val="CBCBC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>
            <p:ph idx="1" type="body"/>
          </p:nvPr>
        </p:nvCxnSpPr>
        <p:spPr>
          <a:xfrm>
            <a:off x="571500" y="1574800"/>
            <a:ext cx="11861800" cy="0"/>
          </a:xfrm>
          <a:prstGeom prst="straightConnector1">
            <a:avLst/>
          </a:prstGeom>
          <a:noFill/>
          <a:ln cap="rnd" cmpd="sng" w="38100">
            <a:solidFill>
              <a:srgbClr val="747676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>
            <p:ph idx="2" type="pic"/>
          </p:nvPr>
        </p:nvSpPr>
        <p:spPr>
          <a:xfrm>
            <a:off x="-203200" y="-12700"/>
            <a:ext cx="9000805" cy="97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1" name="Google Shape;41;p8"/>
          <p:cNvCxnSpPr/>
          <p:nvPr>
            <p:ph idx="1" type="body"/>
          </p:nvPr>
        </p:nvCxnSpPr>
        <p:spPr>
          <a:xfrm>
            <a:off x="7023100" y="1574800"/>
            <a:ext cx="5397500" cy="0"/>
          </a:xfrm>
          <a:prstGeom prst="straightConnector1">
            <a:avLst/>
          </a:prstGeom>
          <a:noFill/>
          <a:ln cap="rnd" cmpd="sng" w="38100">
            <a:solidFill>
              <a:srgbClr val="747676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42" name="Google Shape;42;p8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100"/>
              <a:buChar char="●"/>
              <a:defRPr sz="2800"/>
            </a:lvl1pPr>
            <a:lvl2pPr indent="-36195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100"/>
              <a:buChar char="●"/>
              <a:defRPr sz="2800"/>
            </a:lvl2pPr>
            <a:lvl3pPr indent="-36195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100"/>
              <a:buChar char="●"/>
              <a:defRPr sz="2800"/>
            </a:lvl3pPr>
            <a:lvl4pPr indent="-36195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100"/>
              <a:buChar char="●"/>
              <a:defRPr sz="2800"/>
            </a:lvl4pPr>
            <a:lvl5pPr indent="-36195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100"/>
              <a:buChar char="●"/>
              <a:defRPr sz="2800"/>
            </a:lvl5pPr>
            <a:lvl6pPr indent="-314325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3pPr>
            <a:lvl4pPr indent="-314325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4pPr>
            <a:lvl5pPr indent="-314325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5pPr>
            <a:lvl6pPr indent="-314325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>
            <p:ph idx="2" type="pic"/>
          </p:nvPr>
        </p:nvSpPr>
        <p:spPr>
          <a:xfrm>
            <a:off x="571500" y="508000"/>
            <a:ext cx="7454900" cy="809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/>
          <p:nvPr>
            <p:ph idx="3" type="pic"/>
          </p:nvPr>
        </p:nvSpPr>
        <p:spPr>
          <a:xfrm>
            <a:off x="7944067" y="424462"/>
            <a:ext cx="5275146" cy="4559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/>
          <p:nvPr>
            <p:ph idx="4" type="pic"/>
          </p:nvPr>
        </p:nvSpPr>
        <p:spPr>
          <a:xfrm>
            <a:off x="8102600" y="4267200"/>
            <a:ext cx="44704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C5C5C"/>
              </a:buClr>
              <a:buSzPts val="2800"/>
              <a:buFont typeface="Arial"/>
              <a:buNone/>
              <a:defRPr i="1" sz="2800"/>
            </a:lvl1pPr>
            <a:lvl2pPr indent="-2286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C5C5C"/>
              </a:buClr>
              <a:buSzPts val="2800"/>
              <a:buFont typeface="Arial"/>
              <a:buNone/>
              <a:defRPr i="1" sz="2800"/>
            </a:lvl2pPr>
            <a:lvl3pPr indent="-2286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C5C5C"/>
              </a:buClr>
              <a:buSzPts val="2800"/>
              <a:buFont typeface="Arial"/>
              <a:buNone/>
              <a:defRPr i="1" sz="2800"/>
            </a:lvl3pPr>
            <a:lvl4pPr indent="-22860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C5C5C"/>
              </a:buClr>
              <a:buSzPts val="2800"/>
              <a:buFont typeface="Arial"/>
              <a:buNone/>
              <a:defRPr i="1" sz="2800"/>
            </a:lvl4pPr>
            <a:lvl5pPr indent="-22860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5C5C5C"/>
              </a:buClr>
              <a:buSzPts val="2800"/>
              <a:buFont typeface="Arial"/>
              <a:buNone/>
              <a:defRPr i="1" sz="2800"/>
            </a:lvl5pPr>
            <a:lvl6pPr indent="-314325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6pPr>
            <a:lvl7pPr indent="-314325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7pPr>
            <a:lvl8pPr indent="-314325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8pPr>
            <a:lvl9pPr indent="-314325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i="0" sz="1600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C5C5C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snap/amazon-fine-food-review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snap/amazon-fine-food-reviews" TargetMode="External"/><Relationship Id="rId4" Type="http://schemas.openxmlformats.org/officeDocument/2006/relationships/hyperlink" Target="https://www.kaggle.com/lakshmi25npathi/imdb-dataset-of-50k-movie-reviews" TargetMode="External"/><Relationship Id="rId5" Type="http://schemas.openxmlformats.org/officeDocument/2006/relationships/hyperlink" Target="https://dl.acm.org/doi/abs/10.1145/3397271.340124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l.acm.org/doi/abs/10.1145/3397271.340124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nap/amazon-fine-food-review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snap/amazon-fine-food-review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snap/amazon-fine-food-reviews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snap/amazon-fine-food-reviews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.google.com/archive/p/word2vec/" TargetMode="External"/><Relationship Id="rId4" Type="http://schemas.openxmlformats.org/officeDocument/2006/relationships/hyperlink" Target="https://code.google.com/archive/p/word2vec/" TargetMode="External"/><Relationship Id="rId5" Type="http://schemas.openxmlformats.org/officeDocument/2006/relationships/hyperlink" Target="https://www.kaggle.com/lakshmi25npathi/imdb-dataset-of-50k-movie-reviews" TargetMode="External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l.acm.org/doi/abs/10.1145/3397271.340124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488700" y="308025"/>
            <a:ext cx="9856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B.Tech Project - Semester 7</a:t>
            </a:r>
            <a:endParaRPr b="1"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Recommendation Systems-Neural Unified Review Recommendation</a:t>
            </a:r>
            <a:endParaRPr b="1"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under the guidance of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(Prof. Sudeshna Sarkar)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Submitted By: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Abhik Naskar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17CS30001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							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Department of Computer Science and Engineering</a:t>
            </a:r>
            <a:endParaRPr sz="2600"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Indian Institute of Technology, Kharagpur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November, 2020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611" y="6367300"/>
            <a:ext cx="1841575" cy="18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571500" y="723900"/>
            <a:ext cx="118617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Research Paper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3600">
                <a:solidFill>
                  <a:srgbClr val="000000"/>
                </a:solidFill>
              </a:rPr>
              <a:t> Review Level/Document Level Encoder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______________________________________________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571500" y="1957500"/>
            <a:ext cx="11861700" cy="77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818514" lvl="0" marL="751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Various word Embeddings model can be used (GLoVe model used here)</a:t>
            </a:r>
            <a:endParaRPr sz="3000">
              <a:solidFill>
                <a:srgbClr val="000000"/>
              </a:solidFill>
            </a:endParaRPr>
          </a:p>
          <a:p>
            <a:pPr indent="-818514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CNN to extract the semantic features</a:t>
            </a:r>
            <a:endParaRPr sz="3000">
              <a:solidFill>
                <a:srgbClr val="000000"/>
              </a:solidFill>
            </a:endParaRPr>
          </a:p>
          <a:p>
            <a:pPr indent="-818514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-US" sz="3000">
                <a:solidFill>
                  <a:srgbClr val="000000"/>
                </a:solidFill>
              </a:rPr>
              <a:t>Cross Attention </a:t>
            </a:r>
            <a:r>
              <a:rPr lang="en-US" sz="3000">
                <a:solidFill>
                  <a:srgbClr val="000000"/>
                </a:solidFill>
              </a:rPr>
              <a:t>: From CNN we obtain the semantic feature vectors of all words. We introduce cross attention to highlight important words.</a:t>
            </a:r>
            <a:endParaRPr sz="3000">
              <a:solidFill>
                <a:srgbClr val="000000"/>
              </a:solidFill>
            </a:endParaRPr>
          </a:p>
          <a:p>
            <a:pPr indent="-599440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599440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599440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677545" lvl="0" marL="6108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Then we obtain the representation vector of the 𝑖-th review of user 𝑢 based on the item 𝑖 via weighted summation of all words :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descr="Screenshot 2020-11-19 at 8.18.02 AM.png"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14769" r="7897" t="6184"/>
          <a:stretch/>
        </p:blipFill>
        <p:spPr>
          <a:xfrm>
            <a:off x="4324438" y="5270375"/>
            <a:ext cx="4896973" cy="172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0-11-19 at 8.19.54 AM.png" id="133" name="Google Shape;13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1025" y="8143125"/>
            <a:ext cx="3723800" cy="13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770025" y="650225"/>
            <a:ext cx="113793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Research Paper - Review Level User/Item Encoder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____________________________________________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Since different reviews contribute differently we use review level cross attention mechanism.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We calculate weights of each review w.r.t a particular user and normalise the weights between 0 and 1.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Then we obtain review level feature for a user by aggregating all the reviews as per their weights.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Likewise we can obtain review level feature for a particular item.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1060925" y="804250"/>
            <a:ext cx="9856200" cy="82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Fusion and rating Prediction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________________________________________________________________________________________________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The three features obtained from previous slides i.e. document encoder, review level encoder for user and item are fused together to represent user and item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	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After fusion we predict the rating for a user and item as follows: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where the bias terms are for user, item and global bias terms.</a:t>
            </a:r>
            <a:endParaRPr sz="24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008" y="3453875"/>
            <a:ext cx="6730775" cy="16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000" y="6653450"/>
            <a:ext cx="7048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4352"/>
              <a:buFont typeface="Arial"/>
              <a:buNone/>
            </a:pPr>
            <a:r>
              <a:rPr b="0" i="0" lang="en-US" sz="435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PAPER - EXPERIMENTS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Google Shape;151;p26"/>
          <p:cNvSpPr txBox="1"/>
          <p:nvPr>
            <p:ph idx="2" type="body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777240" lvl="0" marL="751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Char char="●"/>
            </a:pPr>
            <a:r>
              <a:rPr lang="en-US" sz="3600">
                <a:solidFill>
                  <a:srgbClr val="000000"/>
                </a:solidFill>
              </a:rPr>
              <a:t>Datasets : </a:t>
            </a:r>
            <a:r>
              <a:rPr lang="en-US" sz="3600">
                <a:solidFill>
                  <a:srgbClr val="000000"/>
                </a:solidFill>
              </a:rPr>
              <a:t>Digital Music, Grocery and Gourmet Food, Video Games, Office Products and Tools Improvement</a:t>
            </a:r>
            <a:r>
              <a:rPr lang="en-US" sz="3600">
                <a:solidFill>
                  <a:srgbClr val="000000"/>
                </a:solidFill>
              </a:rPr>
              <a:t> selected from Amazon review</a:t>
            </a:r>
            <a:endParaRPr sz="3600">
              <a:solidFill>
                <a:srgbClr val="000000"/>
              </a:solidFill>
            </a:endParaRPr>
          </a:p>
          <a:p>
            <a:pPr indent="-777240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50"/>
              <a:buChar char="●"/>
            </a:pPr>
            <a:r>
              <a:rPr lang="en-US" sz="3600">
                <a:solidFill>
                  <a:srgbClr val="000000"/>
                </a:solidFill>
              </a:rPr>
              <a:t>Word embeddings : </a:t>
            </a:r>
            <a:r>
              <a:rPr b="1" lang="en-US" sz="3600">
                <a:solidFill>
                  <a:srgbClr val="000000"/>
                </a:solidFill>
              </a:rPr>
              <a:t>GloVe Model</a:t>
            </a:r>
            <a:r>
              <a:rPr lang="en-US" sz="3600">
                <a:solidFill>
                  <a:srgbClr val="000000"/>
                </a:solidFill>
              </a:rPr>
              <a:t>, dimension = 300</a:t>
            </a:r>
            <a:endParaRPr sz="3600">
              <a:solidFill>
                <a:srgbClr val="000000"/>
              </a:solidFill>
            </a:endParaRPr>
          </a:p>
          <a:p>
            <a:pPr indent="-777240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50"/>
              <a:buChar char="●"/>
            </a:pPr>
            <a:r>
              <a:rPr lang="en-US" sz="3600">
                <a:solidFill>
                  <a:srgbClr val="000000"/>
                </a:solidFill>
              </a:rPr>
              <a:t>The dimension of user or item ID embedding = 32</a:t>
            </a:r>
            <a:endParaRPr sz="3600">
              <a:solidFill>
                <a:srgbClr val="000000"/>
              </a:solidFill>
            </a:endParaRPr>
          </a:p>
          <a:p>
            <a:pPr indent="-777240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50"/>
              <a:buChar char="●"/>
            </a:pPr>
            <a:r>
              <a:rPr lang="en-US" sz="3600">
                <a:solidFill>
                  <a:srgbClr val="000000"/>
                </a:solidFill>
              </a:rPr>
              <a:t>Convolution : 100 convolution filters, window size = 3</a:t>
            </a:r>
            <a:endParaRPr sz="3600">
              <a:solidFill>
                <a:srgbClr val="000000"/>
              </a:solidFill>
            </a:endParaRPr>
          </a:p>
          <a:p>
            <a:pPr indent="-777240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50"/>
              <a:buChar char="●"/>
            </a:pPr>
            <a:r>
              <a:rPr lang="en-US" sz="3600">
                <a:solidFill>
                  <a:srgbClr val="000000"/>
                </a:solidFill>
              </a:rPr>
              <a:t>Dropout ratio = 0.7 and learning rate = 0.003</a:t>
            </a:r>
            <a:endParaRPr sz="3600">
              <a:solidFill>
                <a:srgbClr val="000000"/>
              </a:solidFill>
            </a:endParaRPr>
          </a:p>
          <a:p>
            <a:pPr indent="-777240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650"/>
              <a:buChar char="●"/>
            </a:pPr>
            <a:r>
              <a:rPr lang="en-US" sz="3600">
                <a:solidFill>
                  <a:srgbClr val="000000"/>
                </a:solidFill>
              </a:rPr>
              <a:t>Evaluation Metric : Mean Square Error(MSE)</a:t>
            </a:r>
            <a:endParaRPr sz="3600">
              <a:solidFill>
                <a:srgbClr val="000000"/>
              </a:solidFill>
            </a:endParaRPr>
          </a:p>
          <a:p>
            <a:pPr indent="0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571550" y="296100"/>
            <a:ext cx="11861700" cy="72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00"/>
                </a:solidFill>
              </a:rPr>
              <a:t>Results : </a:t>
            </a:r>
            <a:endParaRPr sz="5000">
              <a:solidFill>
                <a:srgbClr val="000000"/>
              </a:solidFill>
            </a:endParaRPr>
          </a:p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571500" y="1803400"/>
            <a:ext cx="11861700" cy="72264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93700" lvl="0" marL="457200" rtl="0" algn="l">
              <a:spcBef>
                <a:spcPts val="180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>
                <a:solidFill>
                  <a:srgbClr val="000000"/>
                </a:solidFill>
              </a:rPr>
              <a:t>Dataset Used :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Amazon fine food Reviews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-US" sz="2600">
                <a:solidFill>
                  <a:srgbClr val="000000"/>
                </a:solidFill>
              </a:rPr>
              <a:t>Ratings = 0 or 1(binary)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-US" sz="2600">
                <a:solidFill>
                  <a:srgbClr val="000000"/>
                </a:solidFill>
              </a:rPr>
              <a:t>Text preprocessing and train_test split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-US" sz="2600">
                <a:solidFill>
                  <a:srgbClr val="000000"/>
                </a:solidFill>
              </a:rPr>
              <a:t>Word Embeddings : </a:t>
            </a:r>
            <a:r>
              <a:rPr b="1" lang="en-US" sz="2600">
                <a:solidFill>
                  <a:srgbClr val="000000"/>
                </a:solidFill>
              </a:rPr>
              <a:t>Glove Model</a:t>
            </a:r>
            <a:r>
              <a:rPr lang="en-US" sz="2600">
                <a:solidFill>
                  <a:srgbClr val="000000"/>
                </a:solidFill>
              </a:rPr>
              <a:t> with output dimension=300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-US" sz="2600">
                <a:solidFill>
                  <a:srgbClr val="000000"/>
                </a:solidFill>
              </a:rPr>
              <a:t>Model :</a:t>
            </a:r>
            <a:endParaRPr sz="2600">
              <a:solidFill>
                <a:srgbClr val="000000"/>
              </a:solidFill>
            </a:endParaRPr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-"/>
            </a:pPr>
            <a:r>
              <a:rPr lang="en-US" sz="2600">
                <a:solidFill>
                  <a:srgbClr val="000000"/>
                </a:solidFill>
              </a:rPr>
              <a:t>Convolution layer with five </a:t>
            </a:r>
            <a:r>
              <a:rPr lang="en-US" sz="2600">
                <a:solidFill>
                  <a:srgbClr val="000000"/>
                </a:solidFill>
              </a:rPr>
              <a:t>different</a:t>
            </a:r>
            <a:r>
              <a:rPr lang="en-US" sz="2600">
                <a:solidFill>
                  <a:srgbClr val="000000"/>
                </a:solidFill>
              </a:rPr>
              <a:t> filters</a:t>
            </a:r>
            <a:endParaRPr sz="2600">
              <a:solidFill>
                <a:srgbClr val="000000"/>
              </a:solidFill>
            </a:endParaRPr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-"/>
            </a:pPr>
            <a:r>
              <a:rPr lang="en-US" sz="2600">
                <a:solidFill>
                  <a:srgbClr val="000000"/>
                </a:solidFill>
              </a:rPr>
              <a:t>Dense hidden layer with 128 hidden unit</a:t>
            </a:r>
            <a:endParaRPr sz="2600">
              <a:solidFill>
                <a:srgbClr val="000000"/>
              </a:solidFill>
            </a:endParaRPr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-"/>
            </a:pPr>
            <a:r>
              <a:rPr lang="en-US" sz="2600">
                <a:solidFill>
                  <a:srgbClr val="000000"/>
                </a:solidFill>
              </a:rPr>
              <a:t>Regularisation Parameters : Dropout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-US" sz="2600">
                <a:solidFill>
                  <a:srgbClr val="000000"/>
                </a:solidFill>
              </a:rPr>
              <a:t>Output:</a:t>
            </a:r>
            <a:endParaRPr sz="2600">
              <a:solidFill>
                <a:srgbClr val="000000"/>
              </a:solidFill>
            </a:endParaRPr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-"/>
            </a:pPr>
            <a:r>
              <a:rPr lang="en-US" sz="2600">
                <a:solidFill>
                  <a:srgbClr val="000000"/>
                </a:solidFill>
              </a:rPr>
              <a:t>Model outputs an accuracy of 78.67% on test dataset.</a:t>
            </a:r>
            <a:endParaRPr sz="2600">
              <a:solidFill>
                <a:srgbClr val="000000"/>
              </a:solidFill>
            </a:endParaRPr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-"/>
            </a:pPr>
            <a:r>
              <a:rPr lang="en-US" sz="2600">
                <a:solidFill>
                  <a:srgbClr val="000000"/>
                </a:solidFill>
              </a:rPr>
              <a:t>Example :</a:t>
            </a:r>
            <a:endParaRPr sz="2600">
              <a:solidFill>
                <a:srgbClr val="000000"/>
              </a:solidFill>
            </a:endParaRPr>
          </a:p>
          <a:p>
            <a:pPr indent="-393700" lvl="1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-"/>
            </a:pPr>
            <a:r>
              <a:rPr lang="en-US" sz="2600">
                <a:solidFill>
                  <a:srgbClr val="000000"/>
                </a:solidFill>
              </a:rPr>
              <a:t>Sentence : “worst product ever”</a:t>
            </a:r>
            <a:endParaRPr sz="2600">
              <a:solidFill>
                <a:srgbClr val="000000"/>
              </a:solidFill>
            </a:endParaRPr>
          </a:p>
          <a:p>
            <a:pPr indent="-393700" lvl="1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-"/>
            </a:pPr>
            <a:r>
              <a:rPr lang="en-US" sz="2600">
                <a:solidFill>
                  <a:srgbClr val="000000"/>
                </a:solidFill>
              </a:rPr>
              <a:t>Model Output : “Negative sentiment(Rating 0)with 52% accuracy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-US" sz="2600">
                <a:solidFill>
                  <a:srgbClr val="000000"/>
                </a:solidFill>
              </a:rPr>
              <a:t>Conclusion : The model doesn’t perform well on unseen data and completely overfits due to less training data and imbalanced training dataset.</a:t>
            </a:r>
            <a:endParaRPr sz="2600"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958250" y="427775"/>
            <a:ext cx="9856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References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____________________________________________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b="1" lang="en-US" sz="3100"/>
              <a:t>Dataset</a:t>
            </a:r>
            <a:r>
              <a:rPr lang="en-US" sz="3100"/>
              <a:t> :- 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AutoNum type="alphaLcPeriod"/>
            </a:pPr>
            <a:r>
              <a:rPr lang="en-US" sz="3100" u="sng">
                <a:solidFill>
                  <a:schemeClr val="hlink"/>
                </a:solidFill>
                <a:hlinkClick r:id="rId3"/>
              </a:rPr>
              <a:t>Amazon fine food reviews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AutoNum type="alphaLcPeriod"/>
            </a:pPr>
            <a:r>
              <a:rPr lang="en-US" sz="3100" u="sng">
                <a:solidFill>
                  <a:schemeClr val="hlink"/>
                </a:solidFill>
                <a:hlinkClick r:id="rId4"/>
              </a:rPr>
              <a:t>IMBD movie review dataset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b="1" lang="en-US" sz="3100"/>
              <a:t>Research Paper</a:t>
            </a:r>
            <a:r>
              <a:rPr lang="en-US" sz="3100"/>
              <a:t> :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NEURAL UNIFIED REVIEW RECOMMENDATION WITH CROSS ATTENTION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7" name="Google Shape;167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3208" l="194" r="115" t="7974"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21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70" name="Google Shape;170;p29"/>
          <p:cNvSpPr txBox="1"/>
          <p:nvPr>
            <p:ph idx="4" type="body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3600"/>
              <a:buNone/>
            </a:pPr>
            <a:r>
              <a:rPr b="0" i="1" lang="en-US" sz="3600" u="none" cap="none" strike="noStrik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rPr>
              <a:t>Abhik Naskar - 17CS30001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571500" y="571500"/>
            <a:ext cx="11861700" cy="10029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00"/>
                </a:solidFill>
              </a:rPr>
              <a:t>Introduction</a:t>
            </a:r>
            <a:endParaRPr sz="5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00"/>
                </a:solidFill>
              </a:rPr>
              <a:t>_________________________________</a:t>
            </a:r>
            <a:endParaRPr sz="50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71500" y="2087625"/>
            <a:ext cx="11861700" cy="7032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i="0" lang="en-US" sz="3000">
                <a:solidFill>
                  <a:srgbClr val="000000"/>
                </a:solidFill>
              </a:rPr>
              <a:t>Motivation </a:t>
            </a:r>
            <a:endParaRPr b="1" i="0" sz="3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>
                <a:solidFill>
                  <a:srgbClr val="000000"/>
                </a:solidFill>
              </a:rPr>
              <a:t>Perform sentiment analysis on user reviews to predict the nature of reviews(positive or negative) with certain accuracy and thereby eventually predict the rating of an unobserved item by user.</a:t>
            </a:r>
            <a:endParaRPr i="0" sz="3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i="0" lang="en-US" sz="3000">
                <a:solidFill>
                  <a:srgbClr val="000000"/>
                </a:solidFill>
              </a:rPr>
              <a:t>Work Done:</a:t>
            </a:r>
            <a:r>
              <a:rPr i="0" lang="en-US" sz="3000">
                <a:solidFill>
                  <a:srgbClr val="000000"/>
                </a:solidFill>
              </a:rPr>
              <a:t> </a:t>
            </a:r>
            <a:endParaRPr i="0" sz="3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>
                <a:solidFill>
                  <a:srgbClr val="000000"/>
                </a:solidFill>
              </a:rPr>
              <a:t>Worked on various model using deep learning methodologies and text preprocessing techniques to analyse the reviews like :</a:t>
            </a:r>
            <a:endParaRPr i="0" sz="3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>
              <a:solidFill>
                <a:srgbClr val="000000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romanLcPeriod"/>
            </a:pPr>
            <a:r>
              <a:rPr i="0" lang="en-US" sz="3000">
                <a:solidFill>
                  <a:srgbClr val="000000"/>
                </a:solidFill>
              </a:rPr>
              <a:t>Neural Network with Fully connected hidden layers</a:t>
            </a:r>
            <a:endParaRPr i="0" sz="3000">
              <a:solidFill>
                <a:srgbClr val="000000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romanLcPeriod"/>
            </a:pPr>
            <a:r>
              <a:rPr i="0" lang="en-US" sz="3000">
                <a:solidFill>
                  <a:srgbClr val="000000"/>
                </a:solidFill>
              </a:rPr>
              <a:t>LSTM with dropout</a:t>
            </a:r>
            <a:endParaRPr i="0" sz="3000">
              <a:solidFill>
                <a:srgbClr val="000000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romanLcPeriod"/>
            </a:pPr>
            <a:r>
              <a:rPr i="0" lang="en-US" sz="3000">
                <a:solidFill>
                  <a:srgbClr val="000000"/>
                </a:solidFill>
              </a:rPr>
              <a:t>Deep CNN</a:t>
            </a:r>
            <a:r>
              <a:rPr i="0" lang="en-US" sz="3000">
                <a:solidFill>
                  <a:srgbClr val="000000"/>
                </a:solidFill>
              </a:rPr>
              <a:t> model</a:t>
            </a:r>
            <a:endParaRPr i="0" sz="30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i="0" lang="en-US" sz="3000">
                <a:solidFill>
                  <a:srgbClr val="000000"/>
                </a:solidFill>
              </a:rPr>
              <a:t>Plan of Work:</a:t>
            </a:r>
            <a:endParaRPr b="1" i="0" sz="3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>
                <a:solidFill>
                  <a:srgbClr val="000000"/>
                </a:solidFill>
              </a:rPr>
              <a:t>To improve the quality of recommendation and to perform better sentiment analysis on user reviews I had referred the </a:t>
            </a:r>
            <a:r>
              <a:rPr i="0" lang="en-US" sz="3000" u="sng">
                <a:solidFill>
                  <a:schemeClr val="hlink"/>
                </a:solidFill>
                <a:hlinkClick r:id="rId3"/>
              </a:rPr>
              <a:t>research paper</a:t>
            </a:r>
            <a:r>
              <a:rPr i="0" lang="en-US" sz="3000">
                <a:solidFill>
                  <a:srgbClr val="000000"/>
                </a:solidFill>
              </a:rPr>
              <a:t> to implement better text preprocessing and deep neural network models as discussed later. </a:t>
            </a:r>
            <a:endParaRPr i="0" sz="3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71500" y="370924"/>
            <a:ext cx="11861700" cy="72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0000"/>
                </a:solidFill>
              </a:rPr>
              <a:t>SENTIMENT ANALYSIS</a:t>
            </a:r>
            <a:r>
              <a:rPr lang="en-US" sz="3200"/>
              <a:t> - </a:t>
            </a:r>
            <a:r>
              <a:rPr lang="en-US" sz="3200" u="sng">
                <a:solidFill>
                  <a:schemeClr val="hlink"/>
                </a:solidFill>
                <a:hlinkClick r:id="rId3"/>
              </a:rPr>
              <a:t>AMAZON FINE FOOD REVIEWS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❖"/>
            </a:pPr>
            <a:r>
              <a:rPr b="1" lang="en-US">
                <a:solidFill>
                  <a:srgbClr val="000000"/>
                </a:solidFill>
              </a:rPr>
              <a:t>Steps for Sentiment Analysis</a:t>
            </a:r>
            <a:endParaRPr b="1">
              <a:solidFill>
                <a:srgbClr val="000000"/>
              </a:solidFill>
            </a:endParaRPr>
          </a:p>
          <a:p>
            <a:pPr indent="-429005" lvl="0" marL="44170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US" sz="3000">
                <a:solidFill>
                  <a:srgbClr val="000000"/>
                </a:solidFill>
              </a:rPr>
              <a:t>Text Preprocessing</a:t>
            </a:r>
            <a:endParaRPr b="1" sz="3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1. Replace regex with ' ' apart from english alphabet</a:t>
            </a:r>
            <a:endParaRPr sz="3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2. Convert all the words to lowercase alphabets</a:t>
            </a:r>
            <a:endParaRPr sz="3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3. Perform stemming on the words to retain the original words</a:t>
            </a:r>
            <a:endParaRPr sz="3000">
              <a:solidFill>
                <a:srgbClr val="000000"/>
              </a:solidFill>
            </a:endParaRPr>
          </a:p>
          <a:p>
            <a:pPr indent="-263366" lvl="0" marL="27606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US" sz="3000">
                <a:solidFill>
                  <a:srgbClr val="000000"/>
                </a:solidFill>
              </a:rPr>
              <a:t>Word Embeddings</a:t>
            </a:r>
            <a:endParaRPr b="1" sz="3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1. Simple hashing of words to represent them in numerical format</a:t>
            </a:r>
            <a:endParaRPr sz="3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2. Tf-Idf vectoriser for word embeddings</a:t>
            </a:r>
            <a:endParaRPr sz="3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3. Padded the word sequences of sentences to match the length of each input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571500" y="1803400"/>
            <a:ext cx="11861700" cy="78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739140" lvl="0" marL="751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-US" sz="3000">
                <a:solidFill>
                  <a:srgbClr val="000000"/>
                </a:solidFill>
              </a:rPr>
              <a:t>Model 1 : Neural Network Model using single hidden layers followed by an output layer</a:t>
            </a:r>
            <a:endParaRPr b="1" sz="3000">
              <a:solidFill>
                <a:srgbClr val="000000"/>
              </a:solidFill>
            </a:endParaRPr>
          </a:p>
          <a:p>
            <a:pPr indent="-599440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599440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599440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599440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599440" lvl="0" marL="75184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1. The output layer is a dense layer with 5 output units(representing 5 scores for reviews).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2. Performance Accuracy : </a:t>
            </a:r>
            <a:r>
              <a:rPr b="1" lang="en-US" sz="2400">
                <a:solidFill>
                  <a:srgbClr val="000000"/>
                </a:solidFill>
              </a:rPr>
              <a:t>67.5%.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3. The model is seem to overfit upon training over epochs.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00"/>
                </a:solidFill>
              </a:rPr>
              <a:t>4. </a:t>
            </a:r>
            <a:r>
              <a:rPr lang="en-US" sz="2400">
                <a:solidFill>
                  <a:srgbClr val="000000"/>
                </a:solidFill>
              </a:rPr>
              <a:t>In the further models we </a:t>
            </a:r>
            <a:r>
              <a:rPr lang="en-US" sz="2400">
                <a:solidFill>
                  <a:srgbClr val="000000"/>
                </a:solidFill>
              </a:rPr>
              <a:t>annotate the </a:t>
            </a:r>
            <a:r>
              <a:rPr b="1" lang="en-US" sz="2400">
                <a:solidFill>
                  <a:srgbClr val="000000"/>
                </a:solidFill>
              </a:rPr>
              <a:t>ratings&gt;3 with ‘Positive’</a:t>
            </a:r>
            <a:r>
              <a:rPr lang="en-US" sz="2400">
                <a:solidFill>
                  <a:srgbClr val="000000"/>
                </a:solidFill>
              </a:rPr>
              <a:t> and </a:t>
            </a:r>
            <a:r>
              <a:rPr b="1" lang="en-US" sz="2400">
                <a:solidFill>
                  <a:srgbClr val="000000"/>
                </a:solidFill>
              </a:rPr>
              <a:t>ratings&lt;=3 with ‘Negative’ .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71500" y="730250"/>
            <a:ext cx="11861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5"/>
              <a:buFont typeface="Arial"/>
              <a:buNone/>
            </a:pPr>
            <a:r>
              <a:rPr b="0" i="0" lang="en-US" sz="338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 - </a:t>
            </a:r>
            <a:r>
              <a:rPr b="0" i="0" lang="en-US" sz="3385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AMAZON FINE FOOD REVIEWS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5"/>
              <a:buFont typeface="Arial"/>
              <a:buNone/>
            </a:pPr>
            <a:r>
              <a:rPr lang="en-US"/>
              <a:t>____________________________________________________________________________________________________________________</a:t>
            </a:r>
            <a:endParaRPr/>
          </a:p>
        </p:txBody>
      </p:sp>
      <p:pic>
        <p:nvPicPr>
          <p:cNvPr descr="Screenshot 2020-11-18 at 11.03.14 PM.png" id="88" name="Google Shape;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150" y="3009375"/>
            <a:ext cx="5405348" cy="338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0-11-18 at 11.04.30 PM.png" id="89" name="Google Shape;8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8473" y="3269677"/>
            <a:ext cx="6557778" cy="2864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751840" lvl="0" marL="751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>
                <a:solidFill>
                  <a:srgbClr val="000000"/>
                </a:solidFill>
              </a:rPr>
              <a:t>Model 2 : LSTM with single output Dense Layer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</a:rPr>
              <a:t>1. The model clearly overfits as evident from the plots.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</a:rPr>
              <a:t>2. The model has an accuracy of </a:t>
            </a:r>
            <a:r>
              <a:rPr b="1" lang="en-US">
                <a:solidFill>
                  <a:srgbClr val="000000"/>
                </a:solidFill>
              </a:rPr>
              <a:t>81.58%</a:t>
            </a:r>
            <a:r>
              <a:rPr lang="en-US" sz="2000">
                <a:solidFill>
                  <a:srgbClr val="000000"/>
                </a:solidFill>
              </a:rPr>
              <a:t> 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</a:rPr>
              <a:t>3. </a:t>
            </a:r>
            <a:r>
              <a:rPr b="1" lang="en-US">
                <a:solidFill>
                  <a:srgbClr val="000000"/>
                </a:solidFill>
              </a:rPr>
              <a:t>Example</a:t>
            </a:r>
            <a:r>
              <a:rPr lang="en-US" sz="2000">
                <a:solidFill>
                  <a:srgbClr val="000000"/>
                </a:solidFill>
              </a:rPr>
              <a:t> : Sentence :"Not as Advertised”</a:t>
            </a:r>
            <a:endParaRPr>
              <a:solidFill>
                <a:srgbClr val="000000"/>
              </a:solidFill>
            </a:endParaRPr>
          </a:p>
          <a:p>
            <a:pPr indent="1371600" lvl="4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</a:rPr>
              <a:t>Output : "</a:t>
            </a:r>
            <a:r>
              <a:rPr b="1" lang="en-US" sz="2000">
                <a:solidFill>
                  <a:srgbClr val="000000"/>
                </a:solidFill>
              </a:rPr>
              <a:t>Negative</a:t>
            </a:r>
            <a:r>
              <a:rPr b="1" lang="en-US" sz="2000">
                <a:solidFill>
                  <a:srgbClr val="000000"/>
                </a:solidFill>
              </a:rPr>
              <a:t> review</a:t>
            </a:r>
            <a:r>
              <a:rPr lang="en-US" sz="2000">
                <a:solidFill>
                  <a:srgbClr val="000000"/>
                </a:solidFill>
              </a:rPr>
              <a:t> with 52 % Accuracy"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71500" y="730250"/>
            <a:ext cx="11861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5"/>
              <a:buFont typeface="Arial"/>
              <a:buNone/>
            </a:pPr>
            <a:r>
              <a:rPr b="0" i="0" lang="en-US" sz="338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 - </a:t>
            </a:r>
            <a:r>
              <a:rPr b="0" i="0" lang="en-US" sz="3385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AMAZON FINE FOOD REVIEWS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5"/>
              <a:buFont typeface="Arial"/>
              <a:buNone/>
            </a:pPr>
            <a:r>
              <a:rPr lang="en-US"/>
              <a:t>____________________________________________________________________________________________________________________</a:t>
            </a:r>
            <a:endParaRPr/>
          </a:p>
        </p:txBody>
      </p:sp>
      <p:pic>
        <p:nvPicPr>
          <p:cNvPr descr="Screenshot 2020-11-18 at 9.22.40 PM.png" id="96" name="Google Shape;9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049" y="2900742"/>
            <a:ext cx="5053940" cy="3056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0-11-18 at 9.26.13 PM.png" id="97" name="Google Shape;9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0530" y="2891178"/>
            <a:ext cx="6678472" cy="290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0134" lvl="0" marL="3101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5"/>
              <a:buChar char="●"/>
            </a:pPr>
            <a:r>
              <a:rPr b="1" lang="en-US">
                <a:solidFill>
                  <a:srgbClr val="000000"/>
                </a:solidFill>
              </a:rPr>
              <a:t>Model 3 : multiple LSTM layers along with dropout with ratio 0.25 and 0.5 respectively.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000">
                <a:solidFill>
                  <a:srgbClr val="000000"/>
                </a:solidFill>
              </a:rPr>
              <a:t>1</a:t>
            </a:r>
            <a:r>
              <a:rPr lang="en-US" sz="2000">
                <a:solidFill>
                  <a:srgbClr val="000000"/>
                </a:solidFill>
              </a:rPr>
              <a:t>. </a:t>
            </a:r>
            <a:r>
              <a:rPr b="0" lang="en-US" sz="2400">
                <a:solidFill>
                  <a:srgbClr val="000000"/>
                </a:solidFill>
              </a:rPr>
              <a:t>Performance Accuracy : </a:t>
            </a:r>
            <a:r>
              <a:rPr lang="en-US" sz="2400">
                <a:solidFill>
                  <a:srgbClr val="000000"/>
                </a:solidFill>
              </a:rPr>
              <a:t>84.42%</a:t>
            </a:r>
            <a:endParaRPr b="0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lang="en-US" sz="2400">
                <a:solidFill>
                  <a:srgbClr val="000000"/>
                </a:solidFill>
              </a:rPr>
              <a:t>2. </a:t>
            </a:r>
            <a:r>
              <a:rPr lang="en-US" sz="2400">
                <a:solidFill>
                  <a:srgbClr val="000000"/>
                </a:solidFill>
              </a:rPr>
              <a:t>Example 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lang="en-US" sz="2400">
                <a:solidFill>
                  <a:srgbClr val="000000"/>
                </a:solidFill>
              </a:rPr>
              <a:t>Sentence : "Not as Advertised”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lang="en-US" sz="2400">
                <a:solidFill>
                  <a:srgbClr val="000000"/>
                </a:solidFill>
              </a:rPr>
              <a:t>Output : </a:t>
            </a:r>
            <a:r>
              <a:rPr b="1" lang="en-US" sz="2400">
                <a:solidFill>
                  <a:srgbClr val="000000"/>
                </a:solidFill>
              </a:rPr>
              <a:t>Negative review</a:t>
            </a:r>
            <a:r>
              <a:rPr b="0" lang="en-US" sz="2400">
                <a:solidFill>
                  <a:srgbClr val="000000"/>
                </a:solidFill>
              </a:rPr>
              <a:t> with </a:t>
            </a:r>
            <a:r>
              <a:rPr lang="en-US" sz="2400">
                <a:solidFill>
                  <a:srgbClr val="000000"/>
                </a:solidFill>
              </a:rPr>
              <a:t>55.76 % Accuracy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lang="en-US" sz="2400">
                <a:solidFill>
                  <a:srgbClr val="000000"/>
                </a:solidFill>
              </a:rPr>
              <a:t>3. The model performed quite better than the previous with predicting actual sentiment although with quite less accuracy.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71500" y="730250"/>
            <a:ext cx="11861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5"/>
              <a:buFont typeface="Arial"/>
              <a:buNone/>
            </a:pPr>
            <a:r>
              <a:rPr b="0" i="0" lang="en-US" sz="338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 - </a:t>
            </a:r>
            <a:r>
              <a:rPr b="0" i="0" lang="en-US" sz="3385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AMAZON FINE FOOD REVIEWS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5"/>
              <a:buFont typeface="Arial"/>
              <a:buNone/>
            </a:pPr>
            <a:r>
              <a:rPr lang="en-US"/>
              <a:t>____________________________________________________________________________________________________________________</a:t>
            </a:r>
            <a:endParaRPr/>
          </a:p>
        </p:txBody>
      </p:sp>
      <p:pic>
        <p:nvPicPr>
          <p:cNvPr descr="Screenshot 2020-11-18 at 10.46.39 PM.png"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561" y="3034719"/>
            <a:ext cx="5126957" cy="2803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0-11-18 at 10.47.10 PM.png" id="105" name="Google Shape;10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6578" y="2961219"/>
            <a:ext cx="5945921" cy="29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571500" y="1454150"/>
            <a:ext cx="11861700" cy="76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60501" lvl="0" marL="46050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5"/>
              <a:buChar char="●"/>
            </a:pPr>
            <a:r>
              <a:rPr b="1" lang="en-US">
                <a:solidFill>
                  <a:srgbClr val="000000"/>
                </a:solidFill>
              </a:rPr>
              <a:t>Model 4 : Sentiment Analysis using Deep CNN</a:t>
            </a:r>
            <a:endParaRPr b="1">
              <a:solidFill>
                <a:srgbClr val="000000"/>
              </a:solidFill>
            </a:endParaRPr>
          </a:p>
          <a:p>
            <a:pPr indent="-308101" lvl="0" marL="460501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08101" lvl="0" marL="460501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08101" lvl="0" marL="460501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Performed Text Processing and Word Embeddings using the pre-trained</a:t>
            </a:r>
            <a:r>
              <a:rPr b="1" lang="en-US" sz="2400">
                <a:solidFill>
                  <a:srgbClr val="000000"/>
                </a:solidFill>
              </a:rPr>
              <a:t> </a:t>
            </a:r>
            <a:r>
              <a:rPr b="1" lang="en-US" sz="2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news word2vec mode</a:t>
            </a:r>
            <a:r>
              <a:rPr lang="en-US" sz="24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Applied five different sized filters in the CNN model.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Output : To predict score(positive(1) or negative(0) on the unseen data(Test data here).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Achieved an </a:t>
            </a:r>
            <a:r>
              <a:rPr b="1" lang="en-US" sz="2400">
                <a:solidFill>
                  <a:srgbClr val="000000"/>
                </a:solidFill>
              </a:rPr>
              <a:t>accuracy</a:t>
            </a:r>
            <a:r>
              <a:rPr lang="en-US" sz="2400">
                <a:solidFill>
                  <a:srgbClr val="000000"/>
                </a:solidFill>
              </a:rPr>
              <a:t> of </a:t>
            </a:r>
            <a:r>
              <a:rPr b="1" lang="en-US" sz="2400">
                <a:solidFill>
                  <a:srgbClr val="000000"/>
                </a:solidFill>
              </a:rPr>
              <a:t>74.67%</a:t>
            </a:r>
            <a:r>
              <a:rPr lang="en-US" sz="2400">
                <a:solidFill>
                  <a:srgbClr val="000000"/>
                </a:solidFill>
              </a:rPr>
              <a:t> on the test dataset.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71500" y="730250"/>
            <a:ext cx="118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7"/>
              <a:buFont typeface="Arial"/>
              <a:buNone/>
            </a:pPr>
            <a:r>
              <a:rPr b="0" i="0" lang="en-US" sz="374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 - </a:t>
            </a:r>
            <a:r>
              <a:rPr b="0" i="0" lang="en-US" sz="3747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IMDB MOVIE DATASET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7"/>
              <a:buFont typeface="Arial"/>
              <a:buNone/>
            </a:pPr>
            <a:r>
              <a:rPr lang="en-US"/>
              <a:t>____________________________________________________________________________________________________________________</a:t>
            </a:r>
            <a:endParaRPr/>
          </a:p>
        </p:txBody>
      </p:sp>
      <p:pic>
        <p:nvPicPr>
          <p:cNvPr descr="Screenshot 2020-11-18 at 11.14.17 PM.png" id="112" name="Google Shape;11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5850" y="2085700"/>
            <a:ext cx="8045128" cy="369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PAPER -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NEURAL UNIFIED REVIEW RECOMMENDATION WITH CROSS ATTENTION</a:t>
            </a:r>
            <a:endParaRPr sz="5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_____________________________________________________________________</a:t>
            </a:r>
            <a:endParaRPr sz="2400"/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17498" lvl="0" marL="4698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69898" lvl="0" marL="469898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325"/>
              <a:buChar char="●"/>
            </a:pPr>
            <a:r>
              <a:rPr lang="en-US">
                <a:solidFill>
                  <a:srgbClr val="000000"/>
                </a:solidFill>
              </a:rPr>
              <a:t> Approaches about exploiting </a:t>
            </a:r>
            <a:r>
              <a:rPr b="1" lang="en-US">
                <a:solidFill>
                  <a:srgbClr val="000000"/>
                </a:solidFill>
              </a:rPr>
              <a:t>reviews information</a:t>
            </a:r>
            <a:r>
              <a:rPr lang="en-US">
                <a:solidFill>
                  <a:srgbClr val="000000"/>
                </a:solidFill>
              </a:rPr>
              <a:t> can be categorised in the following types:</a:t>
            </a:r>
            <a:endParaRPr>
              <a:solidFill>
                <a:srgbClr val="000000"/>
              </a:solidFill>
            </a:endParaRPr>
          </a:p>
          <a:p>
            <a:pPr indent="-357187" lvl="0" marL="1271587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</a:rPr>
              <a:t>Document-level methods : (document-encoder)</a:t>
            </a:r>
            <a:endParaRPr>
              <a:solidFill>
                <a:srgbClr val="000000"/>
              </a:solidFill>
            </a:endParaRPr>
          </a:p>
          <a:p>
            <a:pPr indent="-357187" lvl="0" marL="1271587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</a:rPr>
              <a:t>Review-level methods:(review_encoder and user/item encoder)</a:t>
            </a:r>
            <a:endParaRPr>
              <a:solidFill>
                <a:srgbClr val="000000"/>
              </a:solidFill>
            </a:endParaRPr>
          </a:p>
          <a:p>
            <a:pPr indent="-469898" lvl="0" marL="469898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325"/>
              <a:buChar char="●"/>
            </a:pPr>
            <a:r>
              <a:rPr lang="en-US">
                <a:solidFill>
                  <a:srgbClr val="000000"/>
                </a:solidFill>
              </a:rPr>
              <a:t>Apply </a:t>
            </a:r>
            <a:r>
              <a:rPr b="1" lang="en-US">
                <a:solidFill>
                  <a:srgbClr val="000000"/>
                </a:solidFill>
              </a:rPr>
              <a:t>cross-attention</a:t>
            </a:r>
            <a:r>
              <a:rPr lang="en-US">
                <a:solidFill>
                  <a:srgbClr val="000000"/>
                </a:solidFill>
              </a:rPr>
              <a:t> mechanism to the document/review encoder and user/item encoder to include important words and reviews respectively.</a:t>
            </a:r>
            <a:endParaRPr>
              <a:solidFill>
                <a:srgbClr val="000000"/>
              </a:solidFill>
            </a:endParaRPr>
          </a:p>
          <a:p>
            <a:pPr indent="-469898" lvl="0" marL="469898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325"/>
              <a:buChar char="●"/>
            </a:pPr>
            <a:r>
              <a:rPr b="1" lang="en-US">
                <a:solidFill>
                  <a:srgbClr val="000000"/>
                </a:solidFill>
              </a:rPr>
              <a:t>Goal :</a:t>
            </a:r>
            <a:r>
              <a:rPr lang="en-US">
                <a:solidFill>
                  <a:srgbClr val="000000"/>
                </a:solidFill>
              </a:rPr>
              <a:t> Predict the rating the user would score towards an unobserved item.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PAPER - CROSS ATTENTION MODULE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______________________________________________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571500" y="2146700"/>
            <a:ext cx="11861700" cy="7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-US" sz="2600">
                <a:solidFill>
                  <a:srgbClr val="000000"/>
                </a:solidFill>
              </a:rPr>
              <a:t>Cross attention module to focus on important words and reviews.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-US" sz="2600">
                <a:solidFill>
                  <a:srgbClr val="000000"/>
                </a:solidFill>
              </a:rPr>
              <a:t>Users and Items are represented into low-dimensional real-valued vectors as ID embeddings. </a:t>
            </a:r>
            <a:endParaRPr sz="26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AutoNum type="arabicPeriod"/>
            </a:pPr>
            <a:r>
              <a:rPr lang="en-US" sz="2600">
                <a:solidFill>
                  <a:srgbClr val="000000"/>
                </a:solidFill>
              </a:rPr>
              <a:t>Based on user and item ID embedding, we utilise Multilayer Perceptron (MLP) to generate cross attention vectors for each user and item.</a:t>
            </a:r>
            <a:endParaRPr sz="2600">
              <a:solidFill>
                <a:srgbClr val="000000"/>
              </a:solidFill>
            </a:endParaRPr>
          </a:p>
          <a:p>
            <a:pPr indent="-59054" lvl="0" marL="211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/>
          </a:p>
          <a:p>
            <a:pPr indent="-59054" lvl="0" marL="211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/>
          </a:p>
          <a:p>
            <a:pPr indent="-59054" lvl="0" marL="211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/>
          </a:p>
          <a:p>
            <a:pPr indent="-59054" lvl="0" marL="211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/>
          </a:p>
          <a:p>
            <a:pPr indent="-59054" lvl="0" marL="211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/>
          </a:p>
          <a:p>
            <a:pPr indent="-59054" lvl="0" marL="211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850" y="4569400"/>
            <a:ext cx="8983573" cy="46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