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6"/>
  </p:notesMasterIdLst>
  <p:sldIdLst>
    <p:sldId id="295" r:id="rId2"/>
    <p:sldId id="294" r:id="rId3"/>
    <p:sldId id="293" r:id="rId4"/>
    <p:sldId id="292" r:id="rId5"/>
    <p:sldId id="283" r:id="rId6"/>
    <p:sldId id="366" r:id="rId7"/>
    <p:sldId id="281" r:id="rId8"/>
    <p:sldId id="280" r:id="rId9"/>
    <p:sldId id="277" r:id="rId10"/>
    <p:sldId id="276" r:id="rId11"/>
    <p:sldId id="275" r:id="rId12"/>
    <p:sldId id="273" r:id="rId13"/>
    <p:sldId id="272" r:id="rId14"/>
    <p:sldId id="270" r:id="rId15"/>
    <p:sldId id="268" r:id="rId16"/>
    <p:sldId id="266" r:id="rId17"/>
    <p:sldId id="264" r:id="rId18"/>
    <p:sldId id="262" r:id="rId19"/>
    <p:sldId id="261" r:id="rId20"/>
    <p:sldId id="260" r:id="rId21"/>
    <p:sldId id="300" r:id="rId22"/>
    <p:sldId id="301" r:id="rId23"/>
    <p:sldId id="332" r:id="rId24"/>
    <p:sldId id="333" r:id="rId25"/>
    <p:sldId id="334" r:id="rId26"/>
    <p:sldId id="258" r:id="rId27"/>
    <p:sldId id="335" r:id="rId28"/>
    <p:sldId id="308" r:id="rId29"/>
    <p:sldId id="336" r:id="rId30"/>
    <p:sldId id="355" r:id="rId31"/>
    <p:sldId id="337" r:id="rId32"/>
    <p:sldId id="356" r:id="rId33"/>
    <p:sldId id="338" r:id="rId34"/>
    <p:sldId id="343" r:id="rId35"/>
    <p:sldId id="350" r:id="rId36"/>
    <p:sldId id="351" r:id="rId37"/>
    <p:sldId id="352" r:id="rId38"/>
    <p:sldId id="354" r:id="rId39"/>
    <p:sldId id="346" r:id="rId40"/>
    <p:sldId id="347" r:id="rId41"/>
    <p:sldId id="348" r:id="rId42"/>
    <p:sldId id="349" r:id="rId43"/>
    <p:sldId id="360" r:id="rId44"/>
    <p:sldId id="357" r:id="rId45"/>
    <p:sldId id="358" r:id="rId46"/>
    <p:sldId id="359" r:id="rId47"/>
    <p:sldId id="365" r:id="rId48"/>
    <p:sldId id="364" r:id="rId49"/>
    <p:sldId id="362" r:id="rId50"/>
    <p:sldId id="363" r:id="rId51"/>
    <p:sldId id="361" r:id="rId52"/>
    <p:sldId id="341" r:id="rId53"/>
    <p:sldId id="297" r:id="rId54"/>
    <p:sldId id="298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204" autoAdjust="0"/>
    <p:restoredTop sz="94660"/>
  </p:normalViewPr>
  <p:slideViewPr>
    <p:cSldViewPr snapToGrid="0">
      <p:cViewPr>
        <p:scale>
          <a:sx n="96" d="100"/>
          <a:sy n="96" d="100"/>
        </p:scale>
        <p:origin x="34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D20A6-720E-4066-87D4-7BF2776A2A31}" type="datetimeFigureOut">
              <a:rPr lang="en-IN" smtClean="0"/>
              <a:pPr/>
              <a:t>23-06-2021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C1B15-64E4-41B1-8348-4D98C8F6E5F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80958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MUKESH@GMAIL.COM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tutorialpoint.com/" TargetMode="Externa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5803" y="1191090"/>
            <a:ext cx="899953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PROJECT ON</a:t>
            </a:r>
          </a:p>
          <a:p>
            <a:pPr algn="ctr"/>
            <a:r>
              <a:rPr lang="en-US" sz="5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             MESSENGER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75007" y="3912584"/>
            <a:ext cx="879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11629" y="4464253"/>
            <a:ext cx="372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 THE GUIDENCE OF</a:t>
            </a:r>
          </a:p>
          <a:p>
            <a:endParaRPr lang="en-US" dirty="0"/>
          </a:p>
          <a:p>
            <a:r>
              <a:rPr lang="pt-BR" b="1" dirty="0"/>
              <a:t>       SHILPAVAIDYA</a:t>
            </a:r>
          </a:p>
          <a:p>
            <a:r>
              <a:rPr lang="pt-BR" b="1" dirty="0"/>
              <a:t>           (TRAINER) 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950801" y="3771755"/>
            <a:ext cx="3837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b="1" dirty="0">
                <a:solidFill>
                  <a:schemeClr val="tx1">
                    <a:lumMod val="95000"/>
                  </a:schemeClr>
                </a:solidFill>
                <a:latin typeface="Baskerville Old Face" pitchFamily="18" charset="0"/>
              </a:rPr>
              <a:t>SUBMITTTED BY :-</a:t>
            </a:r>
          </a:p>
          <a:p>
            <a:pPr>
              <a:buNone/>
            </a:pPr>
            <a:endParaRPr lang="en-IN" b="1" dirty="0">
              <a:solidFill>
                <a:schemeClr val="tx1">
                  <a:lumMod val="95000"/>
                </a:schemeClr>
              </a:solidFill>
              <a:latin typeface="Baskerville Old Face" pitchFamily="18" charset="0"/>
            </a:endParaRPr>
          </a:p>
          <a:p>
            <a:pPr>
              <a:buNone/>
            </a:pPr>
            <a:r>
              <a:rPr lang="en-IN" b="1" dirty="0"/>
              <a:t>RITURAJ BHARTI</a:t>
            </a:r>
          </a:p>
          <a:p>
            <a:r>
              <a:rPr lang="en-US" b="1" dirty="0"/>
              <a:t>ASHWINI RAMDAS KALSKAR</a:t>
            </a:r>
          </a:p>
          <a:p>
            <a:r>
              <a:rPr lang="en-US" b="1" dirty="0"/>
              <a:t>PRAVEEN KUMAR</a:t>
            </a:r>
          </a:p>
          <a:p>
            <a:r>
              <a:rPr lang="en-US" b="1" dirty="0"/>
              <a:t>GORANTLA INDIRA</a:t>
            </a:r>
          </a:p>
          <a:p>
            <a:r>
              <a:rPr lang="en-US" b="1" dirty="0"/>
              <a:t>ABHITOSH KUMAR</a:t>
            </a:r>
          </a:p>
          <a:p>
            <a:r>
              <a:rPr lang="en-US" b="1" dirty="0"/>
              <a:t>CHANDAN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22357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B745DA2-B1A3-4389-8926-C7CAF50763DA}"/>
              </a:ext>
            </a:extLst>
          </p:cNvPr>
          <p:cNvSpPr txBox="1"/>
          <p:nvPr/>
        </p:nvSpPr>
        <p:spPr>
          <a:xfrm>
            <a:off x="3089429" y="1183790"/>
            <a:ext cx="7022237" cy="3873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CONTACTS_ID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FOREIGN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REFERENCES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IRST_NAME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LAST_NAME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PHONE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14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EMAIL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225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9AB2462-CB55-4029-91EF-EA4F4654D09E}"/>
              </a:ext>
            </a:extLst>
          </p:cNvPr>
          <p:cNvSpPr txBox="1"/>
          <p:nvPr/>
        </p:nvSpPr>
        <p:spPr>
          <a:xfrm>
            <a:off x="3252555" y="1012838"/>
            <a:ext cx="6695983" cy="821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4400" dirty="0">
                <a:effectLst/>
                <a:latin typeface="+mj-lt"/>
                <a:ea typeface="Calibri" panose="020F0502020204030204" pitchFamily="34" charset="0"/>
                <a:cs typeface="Consolas" panose="020B0609020204030204" pitchFamily="49" charset="0"/>
              </a:rPr>
              <a:t>CONTACTS</a:t>
            </a:r>
            <a:endParaRPr lang="en-IN" sz="4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5041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5219" y="1077950"/>
            <a:ext cx="737959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PARTICIPANTS</a:t>
            </a:r>
            <a:endParaRPr lang="en-IN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i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016CE1-6537-4034-9B82-983EF49B24D2}"/>
              </a:ext>
            </a:extLst>
          </p:cNvPr>
          <p:cNvSpPr txBox="1"/>
          <p:nvPr/>
        </p:nvSpPr>
        <p:spPr>
          <a:xfrm>
            <a:off x="3044301" y="1967862"/>
            <a:ext cx="6103398" cy="2993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PARTICIPANTS_ID </a:t>
            </a: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PRIMARY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en-US" sz="20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CONVERSATION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_ID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FOREIGN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CONVERSATION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CONVERSATION_ID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FOREIGN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USERS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88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3664" y="889768"/>
            <a:ext cx="73667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CONVERSATION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5400" i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F9F99B8-EA30-482B-AC2E-D3FFC2E8F4EA}"/>
              </a:ext>
            </a:extLst>
          </p:cNvPr>
          <p:cNvSpPr txBox="1"/>
          <p:nvPr/>
        </p:nvSpPr>
        <p:spPr>
          <a:xfrm>
            <a:off x="3069132" y="2274838"/>
            <a:ext cx="67792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CONVERSATION_ID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40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CREATOR_ID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USERS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USERS_ID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CREATED_AT 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UPDATED_AT 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4282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39971" y="598555"/>
            <a:ext cx="69545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MESSAGES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4800" i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9D4B61C-6ADA-46FA-AB5B-9D861B7ABD4B}"/>
              </a:ext>
            </a:extLst>
          </p:cNvPr>
          <p:cNvSpPr txBox="1"/>
          <p:nvPr/>
        </p:nvSpPr>
        <p:spPr>
          <a:xfrm>
            <a:off x="2980678" y="1225366"/>
            <a:ext cx="6103398" cy="4581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MESSAGES_ID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CONVERSATION_ID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FOREIGN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CONVERSATION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CONVERSATION_ID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SENDER_ID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FOREIGN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USERS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PARTICIPANTS_ID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FOREIGN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PARTICIPANTS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PARTICIPANTS_ID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MESSAGE_TYPE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45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225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CREATED_AT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624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0171" y="1061115"/>
            <a:ext cx="59629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DELETED_CONVERSATIONS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5400" i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A880636-3916-4130-9C5C-88A4DBE99881}"/>
              </a:ext>
            </a:extLst>
          </p:cNvPr>
          <p:cNvSpPr txBox="1"/>
          <p:nvPr/>
        </p:nvSpPr>
        <p:spPr>
          <a:xfrm>
            <a:off x="3033944" y="1799779"/>
            <a:ext cx="6103398" cy="2922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DEL_CON_ID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CONVERSATION_ID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FOREIGN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CONVERSATION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CONVERSATION_ID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FOREIGN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USERS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DELETED_AT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5972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1181" y="1042439"/>
            <a:ext cx="6671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DELETED_MESSAGES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i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9776C98-7DB3-4594-A94B-F986F105341B}"/>
              </a:ext>
            </a:extLst>
          </p:cNvPr>
          <p:cNvSpPr txBox="1"/>
          <p:nvPr/>
        </p:nvSpPr>
        <p:spPr>
          <a:xfrm>
            <a:off x="3033944" y="1811032"/>
            <a:ext cx="6103398" cy="2899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DEL_MSG_ID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MESSAGES_ID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FOREIGN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MESSAGES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MESSAGES_ID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FOREIGN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USERS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DELETED_AT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35120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1397" y="1101455"/>
            <a:ext cx="76242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BLOCK</a:t>
            </a:r>
            <a:r>
              <a:rPr lang="en-US" sz="4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_LIST</a:t>
            </a:r>
          </a:p>
          <a:p>
            <a:endParaRPr lang="en-IN" sz="5400" i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027064A-CB2A-4DB2-AD74-BF620F1E5FA3}"/>
              </a:ext>
            </a:extLst>
          </p:cNvPr>
          <p:cNvSpPr txBox="1"/>
          <p:nvPr/>
        </p:nvSpPr>
        <p:spPr>
          <a:xfrm>
            <a:off x="3291397" y="2509993"/>
            <a:ext cx="6103398" cy="2369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BLOCK_LIST_ID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FOREIGN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USERS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PARTICIPANTS_ID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FOREIGN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PARTICIPANTS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PARTICIPANTS_ID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CREATED_AT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466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096" y="2736257"/>
            <a:ext cx="102773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Algerian" pitchFamily="82" charset="0"/>
              </a:rPr>
              <a:t>INSERTION OF </a:t>
            </a:r>
            <a:r>
              <a:rPr lang="en-US" sz="6600" dirty="0">
                <a:latin typeface="Algerian" pitchFamily="82" charset="0"/>
              </a:rPr>
              <a:t>DATA IN </a:t>
            </a:r>
            <a:r>
              <a:rPr lang="en-US" sz="6600" dirty="0" smtClean="0">
                <a:latin typeface="Algerian" pitchFamily="82" charset="0"/>
              </a:rPr>
              <a:t>TABLES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xmlns="" val="3599895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3477" y="166374"/>
            <a:ext cx="7533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/>
              <a:t> </a:t>
            </a:r>
            <a:r>
              <a:rPr lang="en-US" sz="4000" i="1" dirty="0"/>
              <a:t>Data I</a:t>
            </a:r>
            <a:r>
              <a:rPr lang="en-US" sz="4000" i="1" dirty="0" smtClean="0"/>
              <a:t>nsertion </a:t>
            </a:r>
            <a:r>
              <a:rPr lang="en-US" sz="4000" i="1" dirty="0"/>
              <a:t>I</a:t>
            </a:r>
            <a:r>
              <a:rPr lang="en-US" sz="4000" i="1" dirty="0" smtClean="0"/>
              <a:t>n Users </a:t>
            </a:r>
            <a:r>
              <a:rPr lang="en-US" sz="4000" i="1" dirty="0"/>
              <a:t>Table</a:t>
            </a:r>
            <a:endParaRPr lang="en-IN" sz="4000" i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E26B228-2BE5-41F0-8321-0B12BDBCB8BC}"/>
              </a:ext>
            </a:extLst>
          </p:cNvPr>
          <p:cNvSpPr txBox="1"/>
          <p:nvPr/>
        </p:nvSpPr>
        <p:spPr>
          <a:xfrm>
            <a:off x="1222133" y="1109668"/>
            <a:ext cx="9966196" cy="571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USERS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'RITURAJ'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'BHARTI'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'RITURAJ@GMAIL.COM'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'RTJ123'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'8765347486'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0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0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'06-05-2012 09:23:02'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'08-06-2020 02:43:32'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USERS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2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'ABHITOSH'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'KUMAR'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'ABHITOSH@GMAIL.COM'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'ABH123'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'9836465263'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0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'08-04-2011 02:23:02'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'02-06-2021 08:45:00'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USERS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3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'CHANDAN'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'KUMAR'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'CHANDAN@GMAIL.COM'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'CHD123'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'8736474888'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0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0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'12-05-2012 01:23:02'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'12-01-2021 19:12:00'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USERS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4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'PRAVEEN'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'KUMAR'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'PRAVEEN@GMAIL.COM'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'PRV123'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'7646748488'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0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'02-15-2012 12:23:02'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'02-03-2021 21:13:52'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USERS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5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'INDIRA'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'SINGH'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'INDIRA@GMAIL.COM'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'IDR123'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'8787453446'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0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0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'08-13-2014 19:22:12'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'03-17-2021 03:03:12'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USERS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6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'ASHWINI'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'SHARMA'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'ASHWINI@GMAIL.COM'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'ASH123'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'8765347486'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0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'04-14-2012 13:23:00'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'02-12-2020 04:27:32'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USERS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7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'RAHUL'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'RAJ'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'RAJ@GMAIL.COM'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'RAJ123'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'7763647488'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0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'07-05-2015 22:13:02'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'08-13-2020 13:03:00'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USERS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8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'MUKESH'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'SAHU'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'MUKESH@GMAIL.COM'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'MSH123'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'9837466373'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0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'07-14-2013 16:43:14'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'11-02-2021 03:20:09'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USERS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9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'RAKESH'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'SHARMA'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'RAKESH@GMAIL.COM'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'RSH123'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'9345447488'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0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'07-15-2013 23:22:22'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'06-13-2020 08:26:00'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USERS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10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'SAHIL'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'KHAN'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'SAHIL@GMAIL.COM'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'SHL123'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'9837447744'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0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'06-14-2012 16:53:02'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'03-17-2021 09:21:08'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FFFFFF"/>
                </a:solidFill>
                <a:latin typeface="Consolas"/>
                <a:ea typeface="Calibri"/>
                <a:cs typeface="Consolas"/>
              </a:rPr>
              <a:t> 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r>
              <a:rPr lang="en-US" sz="1400" dirty="0"/>
              <a:t> </a:t>
            </a:r>
          </a:p>
          <a:p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xmlns="" val="1036274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8718" y="482019"/>
            <a:ext cx="7576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/>
              <a:t>Data I</a:t>
            </a:r>
            <a:r>
              <a:rPr lang="en-US" sz="4000" i="1" dirty="0" smtClean="0"/>
              <a:t>nsertion </a:t>
            </a:r>
            <a:r>
              <a:rPr lang="en-US" sz="4000" i="1" dirty="0"/>
              <a:t>I</a:t>
            </a:r>
            <a:r>
              <a:rPr lang="en-US" sz="4000" i="1" dirty="0" smtClean="0"/>
              <a:t>n Contacts </a:t>
            </a:r>
            <a:r>
              <a:rPr lang="en-US" sz="4000" i="1" dirty="0"/>
              <a:t>Table</a:t>
            </a:r>
            <a:endParaRPr lang="en-IN" sz="4000" i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C0C1D79-50C4-4B28-9E29-519235466A7F}"/>
              </a:ext>
            </a:extLst>
          </p:cNvPr>
          <p:cNvSpPr txBox="1"/>
          <p:nvPr/>
        </p:nvSpPr>
        <p:spPr>
          <a:xfrm>
            <a:off x="1669775" y="1793150"/>
            <a:ext cx="8266694" cy="347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</a:t>
            </a:r>
            <a:r>
              <a:rPr lang="en-IN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INTO</a:t>
            </a:r>
            <a:r>
              <a:rPr lang="en-IN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CONTACTS </a:t>
            </a:r>
            <a:r>
              <a:rPr lang="en-IN" sz="1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VALUES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111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'RITURAJ'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'BHARTI'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'8765347486'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'RITURAJ@GMAIL.COM'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IN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</a:t>
            </a:r>
            <a:r>
              <a:rPr lang="en-IN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INTO</a:t>
            </a:r>
            <a:r>
              <a:rPr lang="en-IN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3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CONTACTS </a:t>
            </a:r>
            <a:r>
              <a:rPr lang="en-IN" sz="130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VALUES</a:t>
            </a:r>
            <a:r>
              <a:rPr lang="en-IN" sz="130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3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222</a:t>
            </a:r>
            <a:r>
              <a:rPr lang="en-IN" sz="130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'ABHITOSH'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'KUMAR'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'9836465263'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'ABHITOSH@GMAIL.COM'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IN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</a:t>
            </a:r>
            <a:r>
              <a:rPr lang="en-IN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INTO</a:t>
            </a:r>
            <a:r>
              <a:rPr lang="en-IN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CONTACTS </a:t>
            </a:r>
            <a:r>
              <a:rPr lang="en-IN" sz="1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VALUES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333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'CHANDAN'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'KUMAR'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'8736474888'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'CHANDAN@GMAIL.COM'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IN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</a:t>
            </a:r>
            <a:r>
              <a:rPr lang="en-IN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INTO</a:t>
            </a:r>
            <a:r>
              <a:rPr lang="en-IN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CONTACTS </a:t>
            </a:r>
            <a:r>
              <a:rPr lang="en-IN" sz="1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VALUES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444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'PRAVEEN'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'KUMAR'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'7646748488'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'PRAVEEN@GMAIL.COM'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IN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</a:t>
            </a:r>
            <a:r>
              <a:rPr lang="en-IN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INTO</a:t>
            </a:r>
            <a:r>
              <a:rPr lang="en-IN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CONTACTS </a:t>
            </a:r>
            <a:r>
              <a:rPr lang="en-IN" sz="1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VALUES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555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'INDIRA'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'SINGH'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'8787453446'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'INDIRA@GMAIL.COM'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IN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</a:t>
            </a:r>
            <a:r>
              <a:rPr lang="en-IN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INTO</a:t>
            </a:r>
            <a:r>
              <a:rPr lang="en-IN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CONTACTS </a:t>
            </a:r>
            <a:r>
              <a:rPr lang="en-IN" sz="1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VALUES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666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'ASHWINI'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'SHARMA'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'8765347486'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'ASHWINI@GMAIL.COM'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IN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</a:t>
            </a:r>
            <a:r>
              <a:rPr lang="en-IN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INTO</a:t>
            </a:r>
            <a:r>
              <a:rPr lang="en-IN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CONTACTS </a:t>
            </a:r>
            <a:r>
              <a:rPr lang="en-IN" sz="1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VALUES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777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7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'RAHUL'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'RAJ'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'7763647488'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'RAJ@GMAIL.COM'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IN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</a:t>
            </a:r>
            <a:r>
              <a:rPr lang="en-IN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INTO</a:t>
            </a:r>
            <a:r>
              <a:rPr lang="en-IN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CONTACTS </a:t>
            </a:r>
            <a:r>
              <a:rPr lang="en-IN" sz="1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VALUES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888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'MUKESH'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'SAHU'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'9837466373'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'MUKESH@GMAIL.COM'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IN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</a:t>
            </a:r>
            <a:r>
              <a:rPr lang="en-IN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INTO</a:t>
            </a:r>
            <a:r>
              <a:rPr lang="en-IN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CONTACTS </a:t>
            </a:r>
            <a:r>
              <a:rPr lang="en-IN" sz="1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VALUES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999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9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'RAKESH'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'SHARMA'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'9345447488'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'RAKESH@GMAIL.COM’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</a:t>
            </a:r>
            <a:r>
              <a:rPr lang="en-IN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INTO</a:t>
            </a:r>
            <a:r>
              <a:rPr lang="en-IN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CONTACTS </a:t>
            </a:r>
            <a:r>
              <a:rPr lang="en-IN" sz="1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VALUES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1000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'SAHIL'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'KHAN'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'9837447744'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'SAHIL@GMAIL.COM'</a:t>
            </a:r>
            <a:r>
              <a:rPr lang="en-IN" sz="13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IN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986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39048" y="2051243"/>
            <a:ext cx="3734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a:rPr>
              <a:t>M</a:t>
            </a:r>
            <a:r>
              <a:rPr lang="en-IN" sz="4000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a:rPr>
              <a:t>ESSENGER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00612" y="3136612"/>
            <a:ext cx="2897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a:rPr>
              <a:t>A</a:t>
            </a:r>
            <a:r>
              <a:rPr lang="en-IN" sz="36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a:rPr>
              <a:t>PPLICATION</a:t>
            </a:r>
          </a:p>
        </p:txBody>
      </p:sp>
      <p:pic>
        <p:nvPicPr>
          <p:cNvPr id="2050" name="Picture 2" descr="Messenger Go for Social Media, Messages, Feed - Apps on Google Play">
            <a:extLst>
              <a:ext uri="{FF2B5EF4-FFF2-40B4-BE49-F238E27FC236}">
                <a16:creationId xmlns="" xmlns:a16="http://schemas.microsoft.com/office/drawing/2014/main" id="{F38EF9D6-17F4-4D21-8837-4E39C3D6E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7375" y="99059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1044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7032" y="506002"/>
            <a:ext cx="7865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/>
              <a:t>Data I</a:t>
            </a:r>
            <a:r>
              <a:rPr lang="en-US" sz="4000" i="1" dirty="0" smtClean="0"/>
              <a:t>nsertion </a:t>
            </a:r>
            <a:r>
              <a:rPr lang="en-US" sz="4000" i="1" dirty="0"/>
              <a:t>in </a:t>
            </a:r>
            <a:r>
              <a:rPr lang="en-US" sz="4000" i="1" dirty="0" smtClean="0"/>
              <a:t>Participants </a:t>
            </a:r>
            <a:r>
              <a:rPr lang="en-US" sz="4000" i="1" dirty="0"/>
              <a:t>Table</a:t>
            </a:r>
            <a:endParaRPr lang="en-IN" sz="4000" i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DFFE0C1-C5CA-48AE-A3A4-ED21802BD995}"/>
              </a:ext>
            </a:extLst>
          </p:cNvPr>
          <p:cNvSpPr txBox="1"/>
          <p:nvPr/>
        </p:nvSpPr>
        <p:spPr>
          <a:xfrm>
            <a:off x="2633347" y="1773834"/>
            <a:ext cx="7409149" cy="2569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PARTICIPANTS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2001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1001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'SINGLE'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PARTICIPANTS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2002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1002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2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'GROUP'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PARTICIPANTS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2003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1003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3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'SINGLE'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PARTICIPANTS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2004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1004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4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'GROUP'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PARTICIPANTS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2005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1005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5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'SINGLE'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PARTICIPANTS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2006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1006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6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'GROUP'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PARTICIPANTS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2007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1007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7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'SINGLE'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PARTICIPANTS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2008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1008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8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'SINGLE'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PARTICIPANTS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2009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1009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9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'GROUP'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PARTICIPANTS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2010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1010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10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'GROUP'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7582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6427" y="546817"/>
            <a:ext cx="75411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Data </a:t>
            </a:r>
            <a:r>
              <a:rPr lang="en-US" sz="4000" dirty="0" smtClean="0"/>
              <a:t>Insertion </a:t>
            </a:r>
            <a:r>
              <a:rPr lang="en-US" sz="4000" dirty="0"/>
              <a:t>I</a:t>
            </a:r>
            <a:r>
              <a:rPr lang="en-US" sz="4000" dirty="0" smtClean="0"/>
              <a:t>n </a:t>
            </a:r>
            <a:r>
              <a:rPr lang="en-US" sz="4000" dirty="0" smtClean="0"/>
              <a:t>Conversation </a:t>
            </a:r>
            <a:r>
              <a:rPr lang="en-US" sz="4000" dirty="0"/>
              <a:t>Table</a:t>
            </a:r>
            <a:endParaRPr lang="en-IN" sz="40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0EBE58D-0729-4BB5-84F9-F9B0CF1BF6AE}"/>
              </a:ext>
            </a:extLst>
          </p:cNvPr>
          <p:cNvSpPr txBox="1"/>
          <p:nvPr/>
        </p:nvSpPr>
        <p:spPr>
          <a:xfrm>
            <a:off x="1520424" y="1817889"/>
            <a:ext cx="10008967" cy="2569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CONVERSATION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1001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'BHARTI'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'06-05-2012 09:23:02'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'08-06-2020 02:43:32'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CONVERSATION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1002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'ABHIK'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2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'8-04-2011 02:23:02'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'02-06-2021 08:45:00'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CONVERSATION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1003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'KUMAR_C'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3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'12-05-2012 01:23:02'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'12-01-2021 19:12:00'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CONVERSATION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1004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'PRAVEEN578'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4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'02-15-2012 12:23:02'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'02-03-2021 21:13:52'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CONVERSATION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1005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'SINGH_INDU'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5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'08-13-2014 19:22:12'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'03-17-2021 03:03:12'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CONVERSATION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1006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'ASH123'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6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'04-14-2012 13:23:00'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'02-12-2020 04:27:32'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CONVERSATION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1007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'RAJ_RAHUL'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7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'07-05-2015 22:13:02'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'08-13-2020 13:03:00'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CONVERSATION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1008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'SAHU_MUKESH'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8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'07-14-2013 16:43:14'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'11-02-2021 03:20:09'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CONVERSATION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1009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'RAKESH958'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9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'07-15-2013 23:22:22'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'06-13-2020 08:26:00'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CONVERSATION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1010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'KHAN_SAHIL'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10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'06-14-2012 16:53:02'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'03-17-2021 09:21:08'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2131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45525" y="576964"/>
            <a:ext cx="66920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/>
              <a:t>Data </a:t>
            </a:r>
            <a:r>
              <a:rPr lang="en-US" sz="4000" i="1" dirty="0" smtClean="0"/>
              <a:t>Insertion </a:t>
            </a:r>
            <a:r>
              <a:rPr lang="en-US" sz="4000" i="1" dirty="0"/>
              <a:t>I</a:t>
            </a:r>
            <a:r>
              <a:rPr lang="en-US" sz="4000" i="1" dirty="0" smtClean="0"/>
              <a:t>n </a:t>
            </a:r>
            <a:r>
              <a:rPr lang="en-US" sz="4000" i="1" dirty="0"/>
              <a:t>Messages Table</a:t>
            </a:r>
            <a:endParaRPr lang="en-IN" sz="4000" i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AE652F8-05D3-42FB-87F3-DE22B7F0EC92}"/>
              </a:ext>
            </a:extLst>
          </p:cNvPr>
          <p:cNvSpPr txBox="1"/>
          <p:nvPr/>
        </p:nvSpPr>
        <p:spPr>
          <a:xfrm>
            <a:off x="1016513" y="1898857"/>
            <a:ext cx="11093323" cy="2569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MESSAGES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3001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1001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2001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'SINGLE'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'Hello, Good Morning'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'06-05-2012 02:12:35'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MESSAGES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3002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1002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2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2002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'SINGLE'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'Hello, What was the trip?'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'08-04-2011 02:09:00'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MESSAGES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3003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1003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3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2003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'SINGLE'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'Hello, Have u visited Delhi?'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'12-05-2012 11:09:10'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MESSAGES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3004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1004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4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2004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'SINGLE'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'Hello,Whats going on?'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'02-15-2012 03:23:48'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MESSAGES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3005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1005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5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2005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'SINGLE'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'Hii, Where r u from?'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'08-13-2014 22:09:32'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MESSAGES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3006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1006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6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2006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'SINGLE'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'Hello, I am good'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'04-14-2012 23:12:14'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MESSAGES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3007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1007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7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2007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'SINGLE'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'Hello, What Happend?'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'07-05-2015 22:11:33'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MESSAGES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3008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1008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8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2008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'SINGLE'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'Hello, How r u?'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'07-14-2013 21:46:32'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MESSAGES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3009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1009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9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2009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'SINGLE'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'Hello brother..!!'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'07-15-2013 07:35:32'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MESSAGES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3010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1010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10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2010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'SINGLE'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'Hello..!'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'06-14-2012 12:23:12'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2263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CFD7429-529C-443E-A03C-DB140F394D6D}"/>
              </a:ext>
            </a:extLst>
          </p:cNvPr>
          <p:cNvSpPr txBox="1"/>
          <p:nvPr/>
        </p:nvSpPr>
        <p:spPr>
          <a:xfrm>
            <a:off x="1259085" y="956112"/>
            <a:ext cx="97403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Data </a:t>
            </a:r>
            <a:r>
              <a:rPr lang="en-US" sz="4000" dirty="0" smtClean="0"/>
              <a:t>Insertion </a:t>
            </a:r>
            <a:r>
              <a:rPr lang="en-US" sz="4000" dirty="0"/>
              <a:t>I</a:t>
            </a:r>
            <a:r>
              <a:rPr lang="en-US" sz="4000" dirty="0" smtClean="0"/>
              <a:t>n </a:t>
            </a:r>
            <a:r>
              <a:rPr lang="en-US" sz="4000" dirty="0"/>
              <a:t>Deleted _</a:t>
            </a:r>
            <a:r>
              <a:rPr lang="en-US" sz="4000" dirty="0" smtClean="0"/>
              <a:t>Conversations </a:t>
            </a:r>
            <a:r>
              <a:rPr lang="en-US" sz="4000" dirty="0"/>
              <a:t>Table</a:t>
            </a:r>
            <a:endParaRPr lang="en-IN" sz="4000" dirty="0"/>
          </a:p>
        </p:txBody>
      </p:sp>
      <p:sp>
        <p:nvSpPr>
          <p:cNvPr id="2" name="Rectangle 1"/>
          <p:cNvSpPr/>
          <p:nvPr/>
        </p:nvSpPr>
        <p:spPr>
          <a:xfrm>
            <a:off x="1144988" y="2362584"/>
            <a:ext cx="9854445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DELETED_CONVERSATIONS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4001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1001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'08-13-2020 22:09:32'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DELETED_CONVERSATIONS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4002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1002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2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'07-05-2019 22:11:33'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DELETED_CONVERSATIONS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4003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1003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3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'06-11-2021 12:23:12'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DELETED_CONVERSATIONS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4004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1004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4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'12-05-2021 11:09:10'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DELETED_CONVERSATIONS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4005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1005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5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'06-05-2020 02:12:35'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24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832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7102F35-373A-4E2C-B8B0-E037C9DB10F5}"/>
              </a:ext>
            </a:extLst>
          </p:cNvPr>
          <p:cNvSpPr txBox="1"/>
          <p:nvPr/>
        </p:nvSpPr>
        <p:spPr>
          <a:xfrm>
            <a:off x="1287262" y="769683"/>
            <a:ext cx="95026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Data </a:t>
            </a:r>
            <a:r>
              <a:rPr lang="en-US" sz="4000" dirty="0" smtClean="0"/>
              <a:t>Insertion In </a:t>
            </a:r>
            <a:r>
              <a:rPr lang="en-US" sz="4000" dirty="0"/>
              <a:t>Deleted </a:t>
            </a:r>
            <a:r>
              <a:rPr lang="en-US" sz="4000" dirty="0" smtClean="0"/>
              <a:t>_Messages </a:t>
            </a:r>
            <a:r>
              <a:rPr lang="en-US" sz="4000" dirty="0"/>
              <a:t>Table</a:t>
            </a:r>
            <a:endParaRPr lang="en-IN" sz="40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617293A-53F0-4740-9ED1-B95CD3C66FAE}"/>
              </a:ext>
            </a:extLst>
          </p:cNvPr>
          <p:cNvSpPr txBox="1"/>
          <p:nvPr/>
        </p:nvSpPr>
        <p:spPr>
          <a:xfrm>
            <a:off x="1771693" y="2239156"/>
            <a:ext cx="923291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DELETED_MESSAGES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5001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3001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'08-13-2020 22:09:32'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DELETED_MESSAGES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5002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3002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2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'06-14-2019 12:23:12'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DELETED_MESSAGES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5003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3003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3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'06-05-2018 02:12:35'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DELETED_MESSAGES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5004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3004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4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'07-05-2020 22:11:33'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DELETED_MESSAGES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5005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3005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5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'12-05-2017 11:09:10</a:t>
            </a:r>
            <a:r>
              <a:rPr lang="en-US" sz="1600" dirty="0" smtClean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</a:t>
            </a:r>
            <a:r>
              <a:rPr lang="en-US" sz="1600" dirty="0" smtClean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20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7861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C45749B-BD4F-4FAB-90CF-EC5A6F3323FC}"/>
              </a:ext>
            </a:extLst>
          </p:cNvPr>
          <p:cNvSpPr txBox="1"/>
          <p:nvPr/>
        </p:nvSpPr>
        <p:spPr>
          <a:xfrm>
            <a:off x="2147159" y="623779"/>
            <a:ext cx="778401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Data I</a:t>
            </a:r>
            <a:r>
              <a:rPr lang="en-US" sz="4400" dirty="0" smtClean="0"/>
              <a:t>nsertion </a:t>
            </a:r>
            <a:r>
              <a:rPr lang="en-US" sz="4400" dirty="0"/>
              <a:t>I</a:t>
            </a:r>
            <a:r>
              <a:rPr lang="en-US" sz="4400" dirty="0" smtClean="0"/>
              <a:t>n </a:t>
            </a:r>
            <a:r>
              <a:rPr lang="en-US" sz="4400" dirty="0" err="1" smtClean="0"/>
              <a:t>Block_List</a:t>
            </a:r>
            <a:r>
              <a:rPr lang="en-US" sz="4400" dirty="0" smtClean="0"/>
              <a:t> </a:t>
            </a:r>
            <a:r>
              <a:rPr lang="en-US" sz="4400" dirty="0"/>
              <a:t>Table</a:t>
            </a:r>
            <a:endParaRPr lang="en-IN" sz="44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C5455B5-5FA0-46EB-BA6C-24C1977745EC}"/>
              </a:ext>
            </a:extLst>
          </p:cNvPr>
          <p:cNvSpPr txBox="1"/>
          <p:nvPr/>
        </p:nvSpPr>
        <p:spPr>
          <a:xfrm>
            <a:off x="2272575" y="1982140"/>
            <a:ext cx="808977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BLOCK_LIST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6001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10,2001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'12-05-2021 11:09:10'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BLOCK_LIST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6002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2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2002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 '06-05-2018 02:12:35'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BLOCK_LIST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6003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3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2003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 '08-12-2019 22:09:32'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BLOCK_LIST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6004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4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2004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 '06-12-2021 12:23:12'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BLOCK_LIST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6005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5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2005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 '11-11-2020 12:23:12'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20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0968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6823" y="3206840"/>
            <a:ext cx="100068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i="1" dirty="0">
                <a:latin typeface="Algerian" pitchFamily="82" charset="0"/>
              </a:rPr>
              <a:t>SQL QUERIES</a:t>
            </a:r>
            <a:endParaRPr lang="en-IN" sz="8000" i="1" dirty="0"/>
          </a:p>
        </p:txBody>
      </p:sp>
    </p:spTree>
    <p:extLst>
      <p:ext uri="{BB962C8B-B14F-4D97-AF65-F5344CB8AC3E}">
        <p14:creationId xmlns:p14="http://schemas.microsoft.com/office/powerpoint/2010/main" xmlns="" val="3788545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C0F1475-6BB4-4809-9E1D-AFD3FA6AAA6F}"/>
              </a:ext>
            </a:extLst>
          </p:cNvPr>
          <p:cNvSpPr txBox="1"/>
          <p:nvPr/>
        </p:nvSpPr>
        <p:spPr>
          <a:xfrm>
            <a:off x="1771094" y="1022242"/>
            <a:ext cx="9117367" cy="710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highlight>
                  <a:srgbClr val="D3D3D3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1.DISPLAY THE USERS ID, FIRST NAME, LAST NAME, EMAIL, PHONE AND BLOCK LIST ID WHO WAS BLOCKED AFTER 2020-10-11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26AB54-C401-47F4-8AAF-B7E58E6555C2}"/>
              </a:ext>
            </a:extLst>
          </p:cNvPr>
          <p:cNvSpPr txBox="1"/>
          <p:nvPr/>
        </p:nvSpPr>
        <p:spPr>
          <a:xfrm>
            <a:off x="1771094" y="1857742"/>
            <a:ext cx="10511161" cy="2004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FIRST_NAME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LAST_NAME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EMAIL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PHONE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BLOCK_LIST_ID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USERS U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INNER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BLOCK_LIST B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CREATED_AT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'2020-10-11’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02885D2-0E2D-4F60-8846-5E1991713E7C}"/>
              </a:ext>
            </a:extLst>
          </p:cNvPr>
          <p:cNvSpPr txBox="1"/>
          <p:nvPr/>
        </p:nvSpPr>
        <p:spPr>
          <a:xfrm>
            <a:off x="1771094" y="3123155"/>
            <a:ext cx="10111666" cy="3359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	 FIRST_NAME	LAST_NAME	EMAIL			    PHONE		BLOCK_LIST_ID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		 SAHIL		KHAN		    SAHIL@GMAIL.COM	    9837447744	6001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		 PRAVEEN	    KUMAR		PRAVEEN@GMAIL.COM	7646748488	6004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		 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INDIRA		SINGH		INDIRA@GMAIL.COM	8787453446	6005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741AC1B-ADBB-4C4E-A5E4-11F03A06F446}"/>
              </a:ext>
            </a:extLst>
          </p:cNvPr>
          <p:cNvSpPr txBox="1"/>
          <p:nvPr/>
        </p:nvSpPr>
        <p:spPr>
          <a:xfrm>
            <a:off x="2682973" y="320422"/>
            <a:ext cx="61521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Queries By Ashwini </a:t>
            </a:r>
            <a:r>
              <a:rPr lang="en-US" sz="2400" b="1" dirty="0" err="1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kalasakar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xmlns="" val="2947458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59136" y="1022709"/>
            <a:ext cx="8809366" cy="1690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U.USERS_ID, U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FIRST_NAME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LAST_NAME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EMAIL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PHONE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USERS U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DELETED_MESSAGES M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M.USERS_ID </a:t>
            </a:r>
            <a:r>
              <a:rPr lang="en-US" sz="1600" dirty="0" smtClean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AND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M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DELETED_AT 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'2020-08-13 22:09:32.000'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3459" y="3853922"/>
            <a:ext cx="9330806" cy="118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USERS U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SENDER_ID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FIRST_NAME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LIKE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'S%'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F456E29-04CC-4BD4-8955-F6AA63B66084}"/>
              </a:ext>
            </a:extLst>
          </p:cNvPr>
          <p:cNvSpPr txBox="1"/>
          <p:nvPr/>
        </p:nvSpPr>
        <p:spPr>
          <a:xfrm>
            <a:off x="1559135" y="2094833"/>
            <a:ext cx="10223010" cy="1304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n w="0"/>
                <a:latin typeface="Consolas" panose="020B0609020204030204" pitchFamily="49" charset="0"/>
              </a:rPr>
              <a:t>Output: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	FIRST_NAME	  LAST_NAME	EMAIL			     PHONE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		   RITURAJ 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BHARTI		</a:t>
            </a:r>
            <a:r>
              <a:rPr lang="en-US" sz="18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RITURAJ@GMAIL.COM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8765347486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9043900-E19C-446D-8E6E-40A6ECE6F027}"/>
              </a:ext>
            </a:extLst>
          </p:cNvPr>
          <p:cNvSpPr txBox="1"/>
          <p:nvPr/>
        </p:nvSpPr>
        <p:spPr>
          <a:xfrm>
            <a:off x="1444101" y="-700654"/>
            <a:ext cx="8703075" cy="1617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ctr">
              <a:lnSpc>
                <a:spcPct val="115000"/>
              </a:lnSpc>
              <a:spcAft>
                <a:spcPts val="1000"/>
              </a:spcAft>
            </a:pPr>
            <a:r>
              <a:rPr lang="en-US" sz="44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highlight>
                  <a:srgbClr val="D3D3D3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2.DISPLAY THE USERS ID FIRST NAME, LAST NAME, EMAIL, PHONE WHOSE MESSAGES WERE DELETED ON THE DATE '2020-08-13 22:09:32.000'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9CDFCAF-630C-42EC-8C4A-E60BAF2BE6C2}"/>
              </a:ext>
            </a:extLst>
          </p:cNvPr>
          <p:cNvSpPr txBox="1"/>
          <p:nvPr/>
        </p:nvSpPr>
        <p:spPr>
          <a:xfrm>
            <a:off x="1197735" y="3385426"/>
            <a:ext cx="11213248" cy="838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highlight>
                  <a:srgbClr val="D3D3D3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3.DISPLAY THE MESSAGE ID AND MESSAGE OF THE USER WHOSE FIRST NAME STARTS WITH ‘A’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229FAFD-F5B1-4611-9780-8754E3B294EE}"/>
              </a:ext>
            </a:extLst>
          </p:cNvPr>
          <p:cNvSpPr txBox="1"/>
          <p:nvPr/>
        </p:nvSpPr>
        <p:spPr>
          <a:xfrm>
            <a:off x="1772386" y="5035207"/>
            <a:ext cx="7744663" cy="1732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MESSAGES_ID	MESSAGE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3002		Hello, What was the trip?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3006		Hello, I am good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7602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AA02390-1321-4E53-A25A-88EF02B926AF}"/>
              </a:ext>
            </a:extLst>
          </p:cNvPr>
          <p:cNvSpPr txBox="1"/>
          <p:nvPr/>
        </p:nvSpPr>
        <p:spPr>
          <a:xfrm>
            <a:off x="1529593" y="612648"/>
            <a:ext cx="9516862" cy="710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ffectLst/>
                <a:highlight>
                  <a:srgbClr val="D3D3D3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4.DISPLAY THE DETAILS OF USERS WHOSE MESSAGES ARE DELETED AND THE USER IS BLOCKED ORDER BY THEIR FIRST NAMES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F2C3727-60BF-4DF3-A2D7-2A6912E7B609}"/>
              </a:ext>
            </a:extLst>
          </p:cNvPr>
          <p:cNvSpPr txBox="1"/>
          <p:nvPr/>
        </p:nvSpPr>
        <p:spPr>
          <a:xfrm>
            <a:off x="1828800" y="1752803"/>
            <a:ext cx="14211997" cy="4389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FIRST_NAME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LAST_NAME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EMAIL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PHONE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BLOCK_LIST_ID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USERS U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DELETED_MESSAGES D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BLOCK_LIST B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FIRST_NAME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	 FIRST_NAME	 LAST_NAME 	EMAIL		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PHONE		   BLOCK_LIST_ID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		 ABHITOSH	 KUMAR		ABHITOSH@GMAIL.COM	9836465263	   6002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		 CHANDAN	     KUMAR		CHANDAN@GMAIL.COM	8736474888 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6003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		 INDIRA	     SINGH		INDIRA@GMAIL.COM	    8787453446 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6005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		 PRAVEEN	     KUMAR		PRAVEEN@GMAIL.COM	7646748488	   6004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950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9477" y="1012874"/>
            <a:ext cx="7526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CONTENTS</a:t>
            </a:r>
            <a:endParaRPr lang="en-IN" sz="3200" b="1" i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69477" y="1645920"/>
            <a:ext cx="83702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lgerian" pitchFamily="82" charset="0"/>
              </a:rPr>
              <a:t> 	 INTRODUCTION </a:t>
            </a:r>
            <a:endParaRPr lang="en-IN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lgerian" pitchFamily="82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IN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lgerian" pitchFamily="82" charset="0"/>
              </a:rPr>
              <a:t>objective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lgerian" pitchFamily="82" charset="0"/>
              </a:rPr>
              <a:t>  Database </a:t>
            </a:r>
            <a:r>
              <a:rPr lang="en-IN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lgerian" pitchFamily="82" charset="0"/>
              </a:rPr>
              <a:t>er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lgerian" pitchFamily="82" charset="0"/>
              </a:rPr>
              <a:t>  Tables</a:t>
            </a:r>
            <a:endParaRPr lang="en-IN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lgerian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lgerian" pitchFamily="82" charset="0"/>
              </a:rPr>
              <a:t>  SQL </a:t>
            </a:r>
            <a:r>
              <a:rPr lang="en-IN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lgerian" pitchFamily="82" charset="0"/>
              </a:rPr>
              <a:t>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lgerian" pitchFamily="82" charset="0"/>
              </a:rPr>
              <a:t>  REFERNCES</a:t>
            </a:r>
            <a:endParaRPr lang="en-IN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lgerian" pitchFamily="8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20115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39F3F4C-FAA2-408B-A561-C685FC7A148D}"/>
              </a:ext>
            </a:extLst>
          </p:cNvPr>
          <p:cNvSpPr txBox="1"/>
          <p:nvPr/>
        </p:nvSpPr>
        <p:spPr>
          <a:xfrm>
            <a:off x="1198485" y="1417110"/>
            <a:ext cx="9756560" cy="3391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highlight>
                  <a:srgbClr val="D3D3D3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5.DISPLAY THE NO OF PARTICIPANTS WHO WERE IN GROUP CONVERSATION AND THEY ARE BLOCKED NOW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PARTICIPANTS_ID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NO_OF_PARTICIPANTS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PARTICIPANTS P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BLOCK_LIST B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PARTICIPANTS_ID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PARTICIPANTS_ID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'GROUP’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Output: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NO_OF_PARTICIPANTS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1762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8D9B3CB-18DC-439D-A9C1-676FBE779210}"/>
              </a:ext>
            </a:extLst>
          </p:cNvPr>
          <p:cNvSpPr txBox="1"/>
          <p:nvPr/>
        </p:nvSpPr>
        <p:spPr>
          <a:xfrm>
            <a:off x="3773906" y="224590"/>
            <a:ext cx="52031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  Q</a:t>
            </a:r>
            <a:r>
              <a:rPr lang="en-US" sz="2800" b="1" dirty="0" smtClean="0">
                <a:latin typeface="Consolas" panose="020B0609020204030204" pitchFamily="49" charset="0"/>
              </a:rPr>
              <a:t>ueries By </a:t>
            </a:r>
            <a:r>
              <a:rPr lang="en-US" sz="2800" b="1" dirty="0" err="1" smtClean="0">
                <a:latin typeface="Consolas" panose="020B0609020204030204" pitchFamily="49" charset="0"/>
              </a:rPr>
              <a:t>Chandan</a:t>
            </a:r>
            <a:endParaRPr lang="en-IN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6A0FB67-652B-4AA3-875D-B1EA0916F135}"/>
              </a:ext>
            </a:extLst>
          </p:cNvPr>
          <p:cNvSpPr txBox="1"/>
          <p:nvPr/>
        </p:nvSpPr>
        <p:spPr>
          <a:xfrm>
            <a:off x="1207363" y="1080170"/>
            <a:ext cx="10395751" cy="5103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highlight>
                  <a:srgbClr val="D3D3D3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en-IN" sz="1400" dirty="0">
                <a:effectLst/>
                <a:highlight>
                  <a:srgbClr val="D3D3D3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.QUERY TO DISPLAY USER ID, USER FIRST NAME,USER LAST NAME CONTACT ID AND PHONE USER CREATED BETWEEN 2012-06-05 AND 2015-07-05 AND SORT THE DATA BASED ON USER FIRST NAME IN ASCENDING ORDER USING INNER JOIN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</a:t>
            </a:r>
            <a:r>
              <a:rPr lang="en-IN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IN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FIRST_NAME</a:t>
            </a:r>
            <a:r>
              <a:rPr lang="en-IN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IN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LAST_NAME</a:t>
            </a:r>
            <a:r>
              <a:rPr lang="en-IN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IN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CONTACTS_ID</a:t>
            </a:r>
            <a:r>
              <a:rPr lang="en-IN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IN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PHONE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USERS U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INNER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CONTACTS C </a:t>
            </a:r>
            <a:r>
              <a:rPr lang="en-IN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</a:t>
            </a:r>
            <a:r>
              <a:rPr lang="en-IN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IN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CREATED_AT </a:t>
            </a:r>
            <a:r>
              <a:rPr lang="en-IN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BETWEEN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'2012-06-05'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'2015-07-05'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FIRST_NAME </a:t>
            </a:r>
            <a:r>
              <a:rPr lang="en-IN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ASC</a:t>
            </a:r>
            <a:r>
              <a:rPr lang="en-IN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Output: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	FIRST_NAME	  LAST_NAME   CONTACTS_ID	PHONE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	     CHANDAN	    KUMAR	     333	    8736474888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	     INDIRA	    SINGH       555	    8787453446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	     MUKESH	    SAHU	     888	    9837466373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9	     RAKESH	    SHARMA	     999	    9345447488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	     RITURAJ	    BHARTI	     111	    8765347486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	     SAHIL	          KHAN	     1000	    9837447744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5391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48FFB7D-3ADC-4539-BE77-FDC35E047439}"/>
              </a:ext>
            </a:extLst>
          </p:cNvPr>
          <p:cNvSpPr txBox="1"/>
          <p:nvPr/>
        </p:nvSpPr>
        <p:spPr>
          <a:xfrm>
            <a:off x="1393794" y="573288"/>
            <a:ext cx="9783192" cy="5558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highlight>
                  <a:srgbClr val="D3D3D3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2.QUERY TO DISPLAY USERID, USER FIRST NAME,DELETED CONVERSATION ID, DELETED CONVERSATION TIME, DELTED MESSAGE ID, DELETED MESSAGE TIME AND SORT THE DATA BASED ON USER FIRST NAME DESCENDING ORDER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FIRST_NAME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D1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DEL_CON_ID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D2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DEL_MSG_ID,D1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DELETED_AT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USERS U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DELETED_CONVERSATIONS D1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DELETED_MESSAGES D2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D1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 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D2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FIRST_NAME </a:t>
            </a:r>
            <a:r>
              <a:rPr lang="en-IN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	FIRST_NAME	 DEL_CON_ID  DEL_MSG_ID     DELETED_AT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	        RITURAJ	 4001	      5001	          2020-08-13 22:09:32.000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	        PRAVEEN	 4004	      5004	          2021-12-05 11:09:10.000 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	        INDIRA	     4005	      5005	          2020-06-05 02:12:35.000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	        CHANDAN	 4003	      5003	          2021-06-11 12:23:12.000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	        ABHITOSH	 4002	      5002	          2019-07-05 22:11:33.000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9556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EDB2374-ADB6-47BD-B6EE-7AA5DED3168B}"/>
              </a:ext>
            </a:extLst>
          </p:cNvPr>
          <p:cNvSpPr txBox="1"/>
          <p:nvPr/>
        </p:nvSpPr>
        <p:spPr>
          <a:xfrm>
            <a:off x="707254" y="80718"/>
            <a:ext cx="10777491" cy="2927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highlight>
                  <a:srgbClr val="D3D3D3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3.QUERY TO DISPLAY USERID FIRST NAME  CONTACTID EMAIL WHOSE FIRST NAME ENDS WITH H AND USER IS NOT BLOCKED USING INNER JOIN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</a:t>
            </a:r>
            <a:r>
              <a:rPr lang="en-IN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IN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FIRST_NAME</a:t>
            </a:r>
            <a:r>
              <a:rPr lang="en-IN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IN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CONTACTS_ID</a:t>
            </a:r>
            <a:r>
              <a:rPr lang="en-IN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IN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EMAIL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USERS U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LEFT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CONTACTS C </a:t>
            </a:r>
            <a:r>
              <a:rPr lang="en-IN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</a:t>
            </a:r>
            <a:r>
              <a:rPr lang="en-IN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IN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FIRST_NAME </a:t>
            </a:r>
            <a:r>
              <a:rPr lang="en-IN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LIKE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'%H'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IS_BLOCKED</a:t>
            </a:r>
            <a:r>
              <a:rPr lang="en-IN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en-IN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Output: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	FIRST_NAME	   CONTACTS_ID	  EMAIL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	     ABHITOSH	      222	        ABHITOSH@GMAIL.COM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	     MUKESH	      888	        </a:t>
            </a:r>
            <a:r>
              <a:rPr lang="en-IN" sz="1400" u="sng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MUKESH@GMAIL.COM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2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D24E1CD-31CF-4923-9521-9860C20F8D38}"/>
              </a:ext>
            </a:extLst>
          </p:cNvPr>
          <p:cNvSpPr txBox="1"/>
          <p:nvPr/>
        </p:nvSpPr>
        <p:spPr>
          <a:xfrm>
            <a:off x="834678" y="3007738"/>
            <a:ext cx="10777491" cy="3496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solidFill>
                  <a:srgbClr val="000000"/>
                </a:solidFill>
                <a:highlight>
                  <a:srgbClr val="D3D3D3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4.</a:t>
            </a:r>
            <a:r>
              <a:rPr lang="en-IN" sz="1100" dirty="0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QUERY TO DISPLAY USER ID, FIRST NAME,CONVERSATION ID,MESSAGE ID AND MESSAGE WHERE MESSAGE CREATED BETWEEN ‘2012-06-05’ AND ‘2014-08-13’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FIRST_NAME</a:t>
            </a:r>
            <a:r>
              <a:rPr lang="en-IN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</a:t>
            </a:r>
            <a:r>
              <a:rPr lang="en-IN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CONVERSATION_ID</a:t>
            </a:r>
            <a:r>
              <a:rPr lang="en-IN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</a:t>
            </a:r>
            <a:r>
              <a:rPr lang="en-IN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MESSAGES_ID</a:t>
            </a:r>
            <a:r>
              <a:rPr lang="en-IN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</a:t>
            </a:r>
            <a:r>
              <a:rPr lang="en-IN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USERS U</a:t>
            </a:r>
            <a:r>
              <a:rPr lang="en-IN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MESSAGES</a:t>
            </a:r>
            <a:r>
              <a:rPr lang="en-I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I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 </a:t>
            </a:r>
            <a:r>
              <a:rPr lang="en-IN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</a:t>
            </a:r>
            <a:r>
              <a:rPr lang="en-IN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SENDER_ID </a:t>
            </a:r>
            <a:r>
              <a:rPr lang="en-IN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r>
              <a:rPr lang="en-I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</a:t>
            </a:r>
            <a:r>
              <a:rPr lang="en-IN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CREATED_AT </a:t>
            </a:r>
            <a:r>
              <a:rPr lang="en-IN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BETWEEN</a:t>
            </a:r>
            <a:r>
              <a:rPr lang="en-I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'2012-06-05'</a:t>
            </a:r>
            <a:r>
              <a:rPr lang="en-I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r>
              <a:rPr lang="en-I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'2014-08-13’</a:t>
            </a:r>
            <a:r>
              <a:rPr lang="en-IN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FIRST_NAME	CONVERSATION_ID  MESSAGES_ID	MESSAGE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RITURAJ	1001	          3001	     Hello, Good Morning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CHANDAN	1003	          3003	     Hello, Have u visited Delhi?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MUKESH	1008	          3008	     Hello, How r u?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RAKESH	1009	          3009	     Hello brother..!!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SAHIL	      1010	          3010	      Hello..!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7311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4EC8622-7CB9-4E34-992C-6D98C2FA9783}"/>
              </a:ext>
            </a:extLst>
          </p:cNvPr>
          <p:cNvSpPr txBox="1"/>
          <p:nvPr/>
        </p:nvSpPr>
        <p:spPr>
          <a:xfrm>
            <a:off x="978569" y="0"/>
            <a:ext cx="10940716" cy="405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4ACCD51-A2A3-45E0-9E24-AF4276752CA5}"/>
              </a:ext>
            </a:extLst>
          </p:cNvPr>
          <p:cNvSpPr txBox="1"/>
          <p:nvPr/>
        </p:nvSpPr>
        <p:spPr>
          <a:xfrm>
            <a:off x="1475718" y="279191"/>
            <a:ext cx="10528917" cy="2937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5.QUERY TO COUNT HOW MANY USERS HAVE BEEN REPORTED FROM USERS TABLE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IS_REPORTED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REPORTED_USER_NO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USERS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IS_REPORTED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REPORTED_USER_NO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8B4C14D-DB7D-4DD9-801F-6B30807FC7B9}"/>
              </a:ext>
            </a:extLst>
          </p:cNvPr>
          <p:cNvSpPr txBox="1"/>
          <p:nvPr/>
        </p:nvSpPr>
        <p:spPr>
          <a:xfrm>
            <a:off x="1390369" y="3100112"/>
            <a:ext cx="10528916" cy="3540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highlight>
                  <a:srgbClr val="D3D3D3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6.QUERY TO LIST ALL USERS 2</a:t>
            </a:r>
            <a:r>
              <a:rPr lang="en-IN" sz="1400" baseline="30000" dirty="0">
                <a:effectLst/>
                <a:highlight>
                  <a:srgbClr val="D3D3D3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ND</a:t>
            </a:r>
            <a:r>
              <a:rPr lang="en-IN" sz="1400" dirty="0">
                <a:effectLst/>
                <a:highlight>
                  <a:srgbClr val="D3D3D3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AND 3</a:t>
            </a:r>
            <a:r>
              <a:rPr lang="en-IN" sz="1400" baseline="30000" dirty="0">
                <a:effectLst/>
                <a:highlight>
                  <a:srgbClr val="D3D3D3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RD</a:t>
            </a:r>
            <a:r>
              <a:rPr lang="en-IN" sz="1400" dirty="0">
                <a:effectLst/>
                <a:highlight>
                  <a:srgbClr val="D3D3D3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CHARACTER IN THEIR FIRST NAME AND FIRST NAME ENDS WITH H USING SUBSTRING FUNCTION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FIRST_NAME</a:t>
            </a:r>
            <a:r>
              <a:rPr lang="en-IN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SUBSTRING</a:t>
            </a:r>
            <a:r>
              <a:rPr lang="en-IN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FIRST_NAME</a:t>
            </a:r>
            <a:r>
              <a:rPr lang="en-IN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en-IN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en-IN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SUBSTR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USERS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FIRST_NAME </a:t>
            </a:r>
            <a:r>
              <a:rPr lang="en-IN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LIKE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'%H’</a:t>
            </a:r>
            <a:r>
              <a:rPr lang="en-IN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FIRST_NAME	SUBSTR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ABHITOSH	BH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MUKESH	       UK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RAKESH	       AK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922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191C8FC-8355-4968-9269-EAC924F8AEAE}"/>
              </a:ext>
            </a:extLst>
          </p:cNvPr>
          <p:cNvSpPr txBox="1"/>
          <p:nvPr/>
        </p:nvSpPr>
        <p:spPr>
          <a:xfrm>
            <a:off x="1358283" y="553508"/>
            <a:ext cx="8975325" cy="6448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IN" sz="2400" dirty="0" smtClean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Queries by Praveen</a:t>
            </a:r>
            <a:endParaRPr lang="en-IN" sz="24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1.DISPLAY THE FIRST NAME LAST NAME,PHONEOF USERS WHOSE PHONE NUMBER ENDS WITH 88</a:t>
            </a:r>
            <a:endParaRPr lang="en-IN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IN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U</a:t>
            </a:r>
            <a:r>
              <a:rPr lang="en-IN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IN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U</a:t>
            </a:r>
            <a:r>
              <a:rPr lang="en-IN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IN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IN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PHONE</a:t>
            </a:r>
            <a:endParaRPr lang="en-IN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USERS U</a:t>
            </a:r>
            <a:r>
              <a:rPr lang="en-IN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CONTACTS C</a:t>
            </a:r>
            <a:endParaRPr lang="en-IN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U</a:t>
            </a:r>
            <a:r>
              <a:rPr lang="en-IN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USERS_ID </a:t>
            </a:r>
            <a:r>
              <a:rPr lang="en-IN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C</a:t>
            </a:r>
            <a:r>
              <a:rPr lang="en-IN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USERS_ID </a:t>
            </a:r>
            <a:r>
              <a:rPr lang="en-IN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U</a:t>
            </a:r>
            <a:r>
              <a:rPr lang="en-IN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PHONE </a:t>
            </a:r>
            <a:r>
              <a:rPr lang="en-IN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LIKE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'%88’</a:t>
            </a:r>
            <a:r>
              <a:rPr lang="en-IN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FIRST_NAME	    LAST_NAME	    PHONE</a:t>
            </a:r>
            <a:endParaRPr lang="en-IN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CHANDAN     	KUMAR	         8736474888</a:t>
            </a:r>
            <a:endParaRPr lang="en-IN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PRAVEEN	     KUMAR	         7646748488</a:t>
            </a:r>
            <a:endParaRPr lang="en-IN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RAHUL	           RAJ	         7763647488</a:t>
            </a:r>
            <a:endParaRPr lang="en-IN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RAKESH   	     SHARMA	    9345447488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2.DISPLAY USER DETAILS OF DELTED MESSAGE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IN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USERS U1</a:t>
            </a:r>
            <a:r>
              <a:rPr lang="en-IN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DELETED_MESSAGES D1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U1</a:t>
            </a:r>
            <a:r>
              <a:rPr lang="en-IN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USERS_ID</a:t>
            </a:r>
            <a:r>
              <a:rPr lang="en-IN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D1</a:t>
            </a:r>
            <a:r>
              <a:rPr lang="en-IN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I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USERS_ID</a:t>
            </a:r>
            <a:r>
              <a:rPr lang="en-IN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Output: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CONTACTS_ID	 USERS_ID	 FIRST_NAME     LAST_NAME	 PHONE	    EMAIL</a:t>
            </a:r>
            <a:endParaRPr lang="en-IN" sz="1100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1000      	  10	       SAHIL	    KHAN	       9837447744	 SAHIL@GMAIL.COM</a:t>
            </a:r>
            <a:endParaRPr lang="en-IN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999	        9	       RAKESH	    SHARMA	       9345447488	 RAKESH@GMAIL.COM</a:t>
            </a:r>
            <a:endParaRPr lang="en-IN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888	        8	       MUKESH	    SAHU	       9837466373	 MUKESH@GMAIL.COM</a:t>
            </a:r>
            <a:endParaRPr lang="en-IN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5721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D74A429-885D-4430-BF2D-26CEA3136257}"/>
              </a:ext>
            </a:extLst>
          </p:cNvPr>
          <p:cNvSpPr txBox="1"/>
          <p:nvPr/>
        </p:nvSpPr>
        <p:spPr>
          <a:xfrm>
            <a:off x="1518081" y="601702"/>
            <a:ext cx="9854214" cy="5866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3.DISPLAY CONTACT DETAILS OF USERS IN DESCENDING ORDER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CONTACTS 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USERS_ID </a:t>
            </a:r>
            <a:r>
              <a:rPr lang="en-IN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CONTACTS_ID	 USERS_ID	FIRST_NAME	LAST_NAME	 PHONE	    EMAIL</a:t>
            </a:r>
            <a:endParaRPr lang="en-IN" sz="1600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1000        	 10	        SAHIL	    KHAN	         9837447744	SAHIL@GMAIL.COM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999	         9	        RAKESH	    SHARMA	     9345447488	RAKESH@GMAIL.COM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888         	 8	        MUKESH	    SAHU	         9837466373	MUKESH@GMAIL.COM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777	         7	        RAHUL	    RAJ	         7763647488	RAJ@GMAIL.COM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666	         6	        ASHWINI	    SHARMA	     8765347486	ASHWINI@GMAIL.COM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555	         5	        INDIRA	    SINGH	     8787453446	INDIRA@GMAIL.COM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444	         4	        PRAVEEN	    KUMAR	     7646748488	PRAVEEN@GMAIL.COM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333	         3	        CHANDAN	    KUMAR	     8736474888	CHANDAN@GMAIL.COM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222	         2	        ABHITOSH	    KUMAR	     9836465263	ABHITOSH@GMAIL.COM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111	         1	        RITURAJ	    BHARTI	     8765347486	RITURAJ@GMAIL.COM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98640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E2D7E8E-ADC3-4A36-8B06-8C2482EBDC9D}"/>
              </a:ext>
            </a:extLst>
          </p:cNvPr>
          <p:cNvSpPr txBox="1"/>
          <p:nvPr/>
        </p:nvSpPr>
        <p:spPr>
          <a:xfrm>
            <a:off x="1491448" y="583959"/>
            <a:ext cx="10014012" cy="6359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4.DISPLAY FIRST NAME ,LAST NAME,ACTIVE USERS,MESSAGE ID OF USERS WHOSE 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MESSAGE CREATED BEFORE 01 JAN 2014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IN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U</a:t>
            </a:r>
            <a:r>
              <a:rPr lang="en-IN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USERS_ID</a:t>
            </a:r>
            <a:r>
              <a:rPr lang="en-IN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IN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IN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IN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IS_ACTIVE</a:t>
            </a:r>
            <a:r>
              <a:rPr lang="en-IN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</a:t>
            </a:r>
            <a:r>
              <a:rPr lang="en-IN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MESSAGES_ID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USERS U</a:t>
            </a:r>
            <a:r>
              <a:rPr lang="en-IN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MESSAGES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U</a:t>
            </a:r>
            <a:r>
              <a:rPr lang="en-IN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USERS_ID </a:t>
            </a:r>
            <a:r>
              <a:rPr lang="en-IN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</a:t>
            </a:r>
            <a:r>
              <a:rPr lang="en-IN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SENDER_ID </a:t>
            </a:r>
            <a:r>
              <a:rPr lang="en-IN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</a:t>
            </a:r>
            <a:r>
              <a:rPr lang="en-IN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CREATED_AT </a:t>
            </a:r>
            <a:r>
              <a:rPr lang="en-IN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'2014-01-01’</a:t>
            </a:r>
            <a:r>
              <a:rPr lang="en-IN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IN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Output: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USERS_ID	  FIRST_NAME	IS_ACTIVE	MESSAGES_ID</a:t>
            </a:r>
            <a:endParaRPr lang="en-IN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	         RITURAJ	     1	       3001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	         ABHITOSH	     1     	3002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	         CHANDAN	     1	       3003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	         PRAVEEN	     1     	3004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	         ASHWINI	     1	       3006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8	         MUKESH	     1	       3008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9	         RAKESH	     1	       3009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	         SAHIL	         1	       3010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06003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00C8EE6-4818-4144-802E-62D6FB54ACE1}"/>
              </a:ext>
            </a:extLst>
          </p:cNvPr>
          <p:cNvSpPr txBox="1"/>
          <p:nvPr/>
        </p:nvSpPr>
        <p:spPr>
          <a:xfrm>
            <a:off x="1518082" y="205849"/>
            <a:ext cx="8913180" cy="5557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5.DISPLAY USER ID ,FIRST NAME,LAST NAME OF USERS AND CONTACTS BY USING INTERSECTION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 USERS_ID, FIRST_NAME, LAST_NAME FROM USERS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WHERE LAST_NAME='KUMAR'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INTERSECT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 USERS_ID, FIRST_NAME, LAST_NAME  FROM CONTACTS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WHERE LAST_NAME='KUMAR’;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USERS_ID	 FIRST_NAME	LAST_NAME</a:t>
            </a:r>
            <a:endParaRPr lang="en-IN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	        ABHITOSH	    KUMAR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	        CHANDAN	    KUMAR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	        PRAVEEN	    KUMAR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61528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33F97-22F0-4526-B186-D29A7B7225E5}"/>
              </a:ext>
            </a:extLst>
          </p:cNvPr>
          <p:cNvSpPr txBox="1"/>
          <p:nvPr/>
        </p:nvSpPr>
        <p:spPr>
          <a:xfrm>
            <a:off x="1109708" y="124288"/>
            <a:ext cx="10884023" cy="5716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</a:t>
            </a:r>
            <a:r>
              <a:rPr lang="en-IN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Queries By 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Indira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1.Display  USER ID, FIRST NAME ,LAST NAME,IS ACTIVE, PARTICIPANTS ID AND TYPE USING JOIN.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FIRST_NAME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LAST_NAME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IS_ACTIVE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PARTICIPANTS_ID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USERS U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PARTICIPANTS P </a:t>
            </a:r>
            <a:r>
              <a:rPr lang="en-I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U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 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'GROUP’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r>
              <a:rPr lang="en-IN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	FIRST_NAME	 LAST_NAME	  IS_ACTIVE	PARTICIPANTS_ID	TYPE</a:t>
            </a:r>
            <a:endParaRPr lang="en-IN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	       ABHITOSH	 KUMAR	      1         	2002	           GROUP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	       PRAVEEN	     KUMAR	      1	           2004	           GROUP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	       ASHWINI    	 SHARMA   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	           2006	           GROUP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9	       RAKESH	     SHARMA	  1	           2009	           GROUP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	       SAHIL	     KHAN	      1	           2010	           GROUP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1208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8966" y="815926"/>
            <a:ext cx="6105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itchFamily="82" charset="0"/>
              </a:rPr>
              <a:t>INTRODUCTION</a:t>
            </a:r>
            <a:endParaRPr lang="en-IN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92DB521-1412-44EC-994C-1290BECCD15E}"/>
              </a:ext>
            </a:extLst>
          </p:cNvPr>
          <p:cNvSpPr txBox="1"/>
          <p:nvPr/>
        </p:nvSpPr>
        <p:spPr>
          <a:xfrm>
            <a:off x="2379215" y="2030272"/>
            <a:ext cx="846929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urw-din"/>
              </a:rPr>
              <a:t>Database is a collection of inter-related data which helps in efficient retrieval, insertion and deletion of data from database and organizes the data in the form of tables, views, schemas, reports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urw-din"/>
              </a:rPr>
              <a:t> </a:t>
            </a:r>
            <a:r>
              <a:rPr lang="en-US" sz="2400" b="0" i="0" dirty="0">
                <a:effectLst/>
                <a:latin typeface="urw-din"/>
              </a:rPr>
              <a:t>For Example, university database organizes the data about students, faculty, and admin staff etc. which helps in efficient retrieval, insertion and deletion of data from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A collected information which is in an organized form for easier access, management, and various updating is known as a 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database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7065516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58ACBB7-E82A-4097-8DF1-9D485C036F92}"/>
              </a:ext>
            </a:extLst>
          </p:cNvPr>
          <p:cNvSpPr txBox="1"/>
          <p:nvPr/>
        </p:nvSpPr>
        <p:spPr>
          <a:xfrm>
            <a:off x="1242874" y="112547"/>
            <a:ext cx="10546672" cy="6859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2.Display  USER ID, CREATED AT,UPDATED AT FROM USERS TABLE AND CREATOR ID AND TITLE FROM CONVERSATION TABLE</a:t>
            </a:r>
            <a:r>
              <a:rPr lang="en-IN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CREATED_AT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UPDATED_AT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CREATOR_ID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USERS U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FULL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CONVERSATION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 </a:t>
            </a:r>
            <a:r>
              <a:rPr lang="en-I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U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CREATOR_ID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Output: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USERS_ID	    CREATED_AT	                 UPDATED_AT	                        CREATOR_ID	         TITLE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	            2012-06-05 09:23:02.000	2020-08-06 02:43:32.000	1	                           BHARTI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	            2011-08-04 02:23:02.000	2021-02-06 08:45:00.000	2	                           ABHIK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	            2012-12-05 01:23:02.000	2021-12-01 19:12:00.000	3	                           KUMAR_C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	           2012-02-15 12:23:02.000	2021-02-03 21:13:52.000	4	                            PRAVEEN578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	           2014-08-13 19:22:12.000	2021-03-17 03:03:12.000	5	                           SINGH_INDU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	           2012-04-14 13:23:00.000	2020-02-12 04:27:32.000	6	                          ASH123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	           2015-07-05 22:13:02.000	2020-08-13 13:03:00.000	7	                          RAJ_RAHUL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	           2013-07-14 16:43:14.000	2021-11-02 03:20:09.000	8	                         SAHU_MUKESH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	          2013-07-15 23:22:22.000	2020-06-13 08:26:00.000	9	                         RAKESH958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	          2012-06-14 16:53:02.000	2021-03-17 09:21:08.000	10	                         KHAN_SAHIL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18778861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7E12AA0-EEEF-4965-8D15-3FC02301B90B}"/>
              </a:ext>
            </a:extLst>
          </p:cNvPr>
          <p:cNvSpPr txBox="1"/>
          <p:nvPr/>
        </p:nvSpPr>
        <p:spPr>
          <a:xfrm>
            <a:off x="1420427" y="923186"/>
            <a:ext cx="9765437" cy="4356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3.Display  USER ID, FIRST NAME ,LAST NAME,MESSAGE ID AND PHONE USING CONDITIONS.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FIRST_NAME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LAST_NAME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MESSAGES_ID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PHONE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USERS U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DELETED_MESSAGES M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 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 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LAST_NAME 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LIKE</a:t>
            </a:r>
            <a:r>
              <a:rPr lang="en-IN" sz="18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'%R'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DEL_MSG_ID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5003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Output: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USERS_ID	  FIRST_NAME	  LAST_NAME</a:t>
            </a:r>
            <a:r>
              <a:rPr lang="en-IN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MESSAGES_ID	            PHONE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	                  CHANDAN   	         KUMAR	               3003	                    8736474888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	                  PRAVEEN	         KUMAR	               3004	                    7646748488</a:t>
            </a:r>
          </a:p>
        </p:txBody>
      </p:sp>
    </p:spTree>
    <p:extLst>
      <p:ext uri="{BB962C8B-B14F-4D97-AF65-F5344CB8AC3E}">
        <p14:creationId xmlns:p14="http://schemas.microsoft.com/office/powerpoint/2010/main" xmlns="" val="1904097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5517D5F-53F3-4D96-9A72-F3FB7D3EA3C1}"/>
              </a:ext>
            </a:extLst>
          </p:cNvPr>
          <p:cNvSpPr txBox="1"/>
          <p:nvPr/>
        </p:nvSpPr>
        <p:spPr>
          <a:xfrm>
            <a:off x="1899822" y="395768"/>
            <a:ext cx="10813002" cy="714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4.</a:t>
            </a:r>
            <a:r>
              <a:rPr lang="en-IN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QUERY TO DISPLAY USERID,FIRST NAME,LAST NAME AND SORT THE DATA BASED ON FIRST NAME IN ASCENDING ORDER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SELECT USERS_ID,FIRST_NAME,LAST_NAME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FROM USERS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ORDER BY FIRST_NAME ASC;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	FIRST_NAME	       LAST_NAME</a:t>
            </a:r>
            <a:endParaRPr lang="en-IN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	       ABHITOSH	       KUMAR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	       ASHWINI	           SHARMA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	       CHANDAN	           KUMAR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	       INDIRA	           SINGH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	       MUKESH	           SAHU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	       PRAVEEN	           KUMAR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7	       RAHUL	           RAJ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9	       RAKESH	           SHARMA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	       RITURAJ	           BHARTI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	       SAHIL	           KHAN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852369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A34C209-021F-4A2B-BAD0-0827A9CE4D41}"/>
              </a:ext>
            </a:extLst>
          </p:cNvPr>
          <p:cNvSpPr txBox="1"/>
          <p:nvPr/>
        </p:nvSpPr>
        <p:spPr>
          <a:xfrm>
            <a:off x="1464815" y="957866"/>
            <a:ext cx="761038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5</a:t>
            </a:r>
            <a:r>
              <a:rPr lang="en-IN" sz="1800" dirty="0">
                <a:latin typeface="Consolas" panose="020B0609020204030204" pitchFamily="49" charset="0"/>
              </a:rPr>
              <a:t>.Display all values in participants and blocklist table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 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PARTICIPANTS P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BLOCK_LIST B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USERS_ID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USERS_ID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BLOCK_LIST_ID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’6%’</a:t>
            </a:r>
          </a:p>
          <a:p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Output: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F2E4492-AA91-4651-8EAB-D275768E8381}"/>
              </a:ext>
            </a:extLst>
          </p:cNvPr>
          <p:cNvSpPr txBox="1"/>
          <p:nvPr/>
        </p:nvSpPr>
        <p:spPr>
          <a:xfrm>
            <a:off x="1100832" y="3919386"/>
            <a:ext cx="107419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</a:rPr>
              <a:t>PARTICIPANTS_ID	CONVERSATION_ID	USERS_ID	TYPE	     BLOCK_LIST_ID	  USERS_ID	PARTICIPANTS_ID	  CREATED_AT</a:t>
            </a:r>
          </a:p>
          <a:p>
            <a:r>
              <a:rPr lang="en-IN" sz="1400" dirty="0"/>
              <a:t>2002	                   1002	                            2	         GROUP   6002	            2	         2002	                   2018-06-05 02:12:35.000</a:t>
            </a:r>
          </a:p>
          <a:p>
            <a:r>
              <a:rPr lang="en-IN" sz="1400" dirty="0"/>
              <a:t>2003	                   1003	                            3	         SINGLE    6003	            3	         2003                    	2019-08-12 22:09:32.000</a:t>
            </a:r>
          </a:p>
          <a:p>
            <a:r>
              <a:rPr lang="en-IN" sz="1400" dirty="0"/>
              <a:t>2004            	1004                      	4	        GROUP    6004	            4	         2004	                   2021-06-12 12:23:12.000</a:t>
            </a:r>
          </a:p>
          <a:p>
            <a:r>
              <a:rPr lang="en-IN" sz="1400" dirty="0"/>
              <a:t>2005	                   1005	                           5	        SINGLE     6005	            5	         2005	                   2020-11-11 12:23:12.000</a:t>
            </a:r>
          </a:p>
          <a:p>
            <a:r>
              <a:rPr lang="en-IN" sz="1400" dirty="0"/>
              <a:t>2010	                   1010                           10	        GROUP    6001	           10	         2001	                   2021-12-05 11:09:10.000</a:t>
            </a:r>
          </a:p>
        </p:txBody>
      </p:sp>
    </p:spTree>
    <p:extLst>
      <p:ext uri="{BB962C8B-B14F-4D97-AF65-F5344CB8AC3E}">
        <p14:creationId xmlns:p14="http://schemas.microsoft.com/office/powerpoint/2010/main" xmlns="" val="19169710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D65C611-8127-4C93-9189-6134EAF3C622}"/>
              </a:ext>
            </a:extLst>
          </p:cNvPr>
          <p:cNvSpPr txBox="1"/>
          <p:nvPr/>
        </p:nvSpPr>
        <p:spPr>
          <a:xfrm>
            <a:off x="1154093" y="0"/>
            <a:ext cx="9703293" cy="3205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  <a:buClr>
                <a:srgbClr val="000000"/>
              </a:buClr>
              <a:buSzPts val="1200"/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</a:t>
            </a:r>
            <a:r>
              <a:rPr lang="en-IN" sz="20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Queries </a:t>
            </a:r>
            <a:r>
              <a:rPr lang="en-IN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</a:t>
            </a:r>
            <a:r>
              <a:rPr lang="en-IN" sz="2400" b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Abhitosh</a:t>
            </a:r>
            <a:r>
              <a:rPr lang="en-IN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IN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 to display the First _Name, Last _Name, Whose name starts with ‘A’ and ‘K’.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SELECT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FIRST_NAME</a:t>
            </a:r>
            <a:r>
              <a:rPr lang="en-IN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LAST_NAME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FROM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USERS U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WHERE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FIRST_NAME </a:t>
            </a:r>
            <a:r>
              <a:rPr lang="en-IN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LIKE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'A%'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LAST_NAME </a:t>
            </a:r>
            <a:r>
              <a:rPr lang="en-IN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LIKE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'K%’</a:t>
            </a:r>
            <a:r>
              <a:rPr lang="en-IN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Output: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FIRST_NAME             LAST_NAME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IN" sz="14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ABHITOSH               KUMAR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48E96C-225F-41E0-A4EE-4A6DB6F70D98}"/>
              </a:ext>
            </a:extLst>
          </p:cNvPr>
          <p:cNvSpPr txBox="1"/>
          <p:nvPr/>
        </p:nvSpPr>
        <p:spPr>
          <a:xfrm>
            <a:off x="988378" y="3505179"/>
            <a:ext cx="10034727" cy="2632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  <a:buClr>
                <a:srgbClr val="000000"/>
              </a:buClr>
              <a:buSzPts val="1200"/>
            </a:pPr>
            <a:r>
              <a:rPr lang="en-IN" sz="1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Qurey to display the Account created_Date, Updated_Date, Whose name starts with ‘S’ and ‘K’.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SELECT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CREATED_AT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UPDATED_AT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IN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USERS U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IN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FIRST_NAME 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LIKE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'S%'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LAST_NAME 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LIKE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'K%’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Output:</a:t>
            </a:r>
          </a:p>
          <a:p>
            <a:pPr marL="457200">
              <a:lnSpc>
                <a:spcPct val="115000"/>
              </a:lnSpc>
            </a:pPr>
            <a:r>
              <a:rPr lang="en-IN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CREATED_AT	                             UPDATED_AT</a:t>
            </a:r>
            <a:endParaRPr lang="en-IN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2012-06-14 16:53:02.000	2021-03-17 09:21:08.000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37060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BBF0154-B583-4CC8-ABB9-5F8B193856A7}"/>
              </a:ext>
            </a:extLst>
          </p:cNvPr>
          <p:cNvSpPr txBox="1"/>
          <p:nvPr/>
        </p:nvSpPr>
        <p:spPr>
          <a:xfrm>
            <a:off x="2192784" y="228252"/>
            <a:ext cx="9685538" cy="6401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Clr>
                <a:srgbClr val="000000"/>
              </a:buClr>
              <a:buSzPts val="1200"/>
            </a:pPr>
            <a:r>
              <a:rPr lang="en-IN" sz="16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3.DISPLAY USER FIRST_NAME, LAST_NAME AND MESSAGE.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IN" sz="16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U1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FIRST_NAME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U1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LAST_NAME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M1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IN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USERS U1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MESSAGES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M1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WHERE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U1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M1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SENDER_ID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FIRST_NAME	                     LAST_NAME	MESSAGE</a:t>
            </a:r>
            <a:endParaRPr lang="en-IN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RITURAJ	                              BHARTI	               Hello, Good Morning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ABHITOSH	                              KUMAR	               Hello, What was the trip?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CHANDAN	                              KUMAR	               Hello, Have u visited Delhi?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PRAVEEN	                              KUMAR	               Hello, What is  going on?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INDIRA	                              SINGH	               Hi, Where r u from?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ASHWINI	                              SHARMA	               Hello, I am good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RAHUL	                              RAJ	                          Hello, What </a:t>
            </a:r>
            <a:r>
              <a:rPr lang="en-IN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happend</a:t>
            </a: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MUKESH	                              SAHU	               Hello, How r u?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RAKESH	                              SHARMA	               Hello brother..!!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SAHIL	                               KHAN	               Hello..!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70602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0CE732F-2D9A-4194-8B7C-5013476F6469}"/>
              </a:ext>
            </a:extLst>
          </p:cNvPr>
          <p:cNvSpPr txBox="1"/>
          <p:nvPr/>
        </p:nvSpPr>
        <p:spPr>
          <a:xfrm>
            <a:off x="1529919" y="794902"/>
            <a:ext cx="10857390" cy="5712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Clr>
                <a:srgbClr val="000000"/>
              </a:buClr>
              <a:buSzPts val="1200"/>
            </a:pPr>
            <a:r>
              <a:rPr lang="en-IN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.DISPLAY THE USER FIRST_NAME, LAST_NAME, WHO IS BLOCK_LISTED ON CREATED_DATE ’11-11-2020 12:23:12’.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FIRST_NAME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LAST_NAME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USERS U 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INNER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BLOCK_LIST B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CREATED_AT 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'11-11-2020 12:23:12’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Output:</a:t>
            </a:r>
          </a:p>
          <a:p>
            <a:pPr marL="457200">
              <a:lnSpc>
                <a:spcPct val="115000"/>
              </a:lnSpc>
            </a:pPr>
            <a:r>
              <a:rPr lang="en-IN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FIRST_NAME	                          LAST_NAME</a:t>
            </a:r>
            <a:endParaRPr lang="en-IN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INDIRA	                                        SINGH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buClr>
                <a:srgbClr val="000000"/>
              </a:buClr>
              <a:buSzPts val="1200"/>
            </a:pPr>
            <a:r>
              <a:rPr lang="en-IN" sz="16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5.DISPLAY THE FIRST NAME LAST NAME, PHONE OF USERS WHOSE PHONE NUMBER STARTS WITH 7.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IN" sz="16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FIRST_NAME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LAST_NAME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PHONE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IN" sz="16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N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USERS U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CONTACTS C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IN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WHERE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 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 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PHONE 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LIKE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'7%’</a:t>
            </a:r>
            <a:r>
              <a:rPr lang="en-IN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Output: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IN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FIRST_NAME	LAST_NAME    	PHONE</a:t>
            </a:r>
            <a:endParaRPr lang="en-IN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PRAVEEN	           KUMAR	           7646748488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RAHUL	            RAJ	                      7763647488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88700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56393F1-EE6F-4E6C-A3E4-D0D35761C9D7}"/>
              </a:ext>
            </a:extLst>
          </p:cNvPr>
          <p:cNvSpPr txBox="1"/>
          <p:nvPr/>
        </p:nvSpPr>
        <p:spPr>
          <a:xfrm>
            <a:off x="1097279" y="410377"/>
            <a:ext cx="10591137" cy="6038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ueries By </a:t>
            </a:r>
            <a:r>
              <a:rPr lang="en-US" sz="2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Rithuraj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1.select the name of the user whose deleted the message.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u.FIRST_NAME,u.LAST_NAME,u.EMAIL,dm.DELETED_AT,m.MESSAGE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USERS u inner join DELETED_MESSAGES dm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u.USERS_ID=dm.USERS_ID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MESSAGES 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dm.DEL_MSG_ID=m.MESSAGES_ID;</a:t>
            </a:r>
          </a:p>
          <a:p>
            <a:pPr marL="457200">
              <a:lnSpc>
                <a:spcPct val="115000"/>
              </a:lnSpc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FIRST_NAME 	LAST_NAME	EMAIL	                              DELETED_AT	                              MESSAGE</a:t>
            </a:r>
            <a:endParaRPr lang="en-IN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RITURAJ	        BHARTI	        RITURAJ@GMAIL.COM	   NULL	                                   Hello, Good Welcome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ABHITOSH	KUMAR  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ABHITOSH@GMAIL.COM	   2019-08-04 00:00:00.000	Hello, What about the last picture?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CHANDAN	KUMAR	       CHANDAN@GMAIL.COM	    NULL	                                   Hello, Have you are going to visit Delhi?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PRAVEEN   	KUMAR	       PRAVEEN@GMAIL.COM	     NULL	                         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Hello,whats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new in your mind?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77250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5ABF26C-4753-46AC-8CFE-7AA78B421425}"/>
              </a:ext>
            </a:extLst>
          </p:cNvPr>
          <p:cNvSpPr txBox="1"/>
          <p:nvPr/>
        </p:nvSpPr>
        <p:spPr>
          <a:xfrm>
            <a:off x="1313688" y="254014"/>
            <a:ext cx="956462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sz="1800" dirty="0">
                <a:latin typeface="Consolas" panose="020B0609020204030204" pitchFamily="49" charset="0"/>
              </a:rPr>
              <a:t>.Select all the users who takes participent of at least one conversation order by first name;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PHONE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USERS u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CONVERSATION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u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USERS_ID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CREATOR_ID</a:t>
            </a: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PARTICIPANTS p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CREATOR_ID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USERS_ID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u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Output: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13E4B21-4A22-4D6A-83EE-B115E958D987}"/>
              </a:ext>
            </a:extLst>
          </p:cNvPr>
          <p:cNvSpPr txBox="1"/>
          <p:nvPr/>
        </p:nvSpPr>
        <p:spPr>
          <a:xfrm>
            <a:off x="1313688" y="3147114"/>
            <a:ext cx="1070762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FIRST_NAME	 LAST_NAME       EMAIL	                             PHONE	            TITLE	                TYPE</a:t>
            </a:r>
          </a:p>
          <a:p>
            <a:r>
              <a:rPr lang="en-IN" dirty="0"/>
              <a:t>ABHITOSH	KUMAR	           ABHITOSH@GMAIL.COM	9836465263	     ABHIK	                GROUP</a:t>
            </a:r>
          </a:p>
          <a:p>
            <a:r>
              <a:rPr lang="en-IN" dirty="0"/>
              <a:t>ASHWINI  	SHARMA	           ASHWINI@GMAIL.COM	8765347486	     ASH123	         GROUP</a:t>
            </a:r>
          </a:p>
          <a:p>
            <a:r>
              <a:rPr lang="en-IN" dirty="0"/>
              <a:t>CHANDAN	KUMAR	           CHANDAN@GMAIL.COM	8736474888	     KUMAR_C	         SINGLE</a:t>
            </a:r>
          </a:p>
          <a:p>
            <a:r>
              <a:rPr lang="en-IN" dirty="0"/>
              <a:t>INDIRA	       SINGH	           INDIRA@GMAIL.COM	8787453446	    SINGH_INDU       SINGLE</a:t>
            </a:r>
          </a:p>
          <a:p>
            <a:r>
              <a:rPr lang="en-IN" dirty="0"/>
              <a:t>MUKESH	       SAHU	           MUKESH@GMAIL.COM	9837466373 	    SAHU_MUKESH	 SINGLE</a:t>
            </a:r>
          </a:p>
          <a:p>
            <a:r>
              <a:rPr lang="en-IN" dirty="0"/>
              <a:t>PRAVEEN	       KUMAR	           PRAVEEN@GMAIL.COM	7646748488	    PRAVEEN578	 GROUP</a:t>
            </a:r>
          </a:p>
          <a:p>
            <a:r>
              <a:rPr lang="en-IN" dirty="0"/>
              <a:t>RAHUL	       RAJ	                  RAJ@GMAIL.COM	       7763647488	    RAJ_RAHUL	        SINGLE</a:t>
            </a:r>
          </a:p>
          <a:p>
            <a:r>
              <a:rPr lang="en-IN" dirty="0"/>
              <a:t>RAKESH	       SHARMA	          RAKESH@GMAIL.COM	9345447488      RAKESH958	        GROUP</a:t>
            </a:r>
          </a:p>
          <a:p>
            <a:r>
              <a:rPr lang="en-IN" dirty="0"/>
              <a:t>RITURAJ	       BHARTI	          RITURAJ@GMAIL.COM	8765347486	    BHARTI	               SINGLE</a:t>
            </a:r>
          </a:p>
          <a:p>
            <a:r>
              <a:rPr lang="en-IN" dirty="0"/>
              <a:t>SAHIL	       KHAN	          SAHIL@GMAIL.COM	       9837447744	   KHAN_SAHIL	GROUP</a:t>
            </a:r>
          </a:p>
        </p:txBody>
      </p:sp>
    </p:spTree>
    <p:extLst>
      <p:ext uri="{BB962C8B-B14F-4D97-AF65-F5344CB8AC3E}">
        <p14:creationId xmlns:p14="http://schemas.microsoft.com/office/powerpoint/2010/main" xmlns="" val="9874781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65D7E81-85E2-4FAB-A47F-31337E5912AE}"/>
              </a:ext>
            </a:extLst>
          </p:cNvPr>
          <p:cNvSpPr txBox="1"/>
          <p:nvPr/>
        </p:nvSpPr>
        <p:spPr>
          <a:xfrm>
            <a:off x="1349405" y="812938"/>
            <a:ext cx="9809825" cy="5165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Clr>
                <a:srgbClr val="000000"/>
              </a:buClr>
              <a:buSzPts val="1200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3.Write the quries for active users on messenger. Also print the Name of the User</a:t>
            </a: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before ‘2013-01-01’</a:t>
            </a:r>
            <a:r>
              <a:rPr lang="en-IN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IN" sz="18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SELECT</a:t>
            </a: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sz="1800" b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FIRST_NAME</a:t>
            </a:r>
            <a:r>
              <a:rPr lang="en-IN" sz="1800" b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IN" sz="1800" b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IS_ACTIVE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FROM</a:t>
            </a: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USERS U</a:t>
            </a:r>
            <a:r>
              <a:rPr lang="en-IN" sz="1800" b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MESSAGES</a:t>
            </a: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>
              <a:lnSpc>
                <a:spcPct val="115000"/>
              </a:lnSpc>
            </a:pPr>
            <a:r>
              <a:rPr lang="en-IN" sz="18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WHERE</a:t>
            </a: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sz="1800" b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 </a:t>
            </a:r>
            <a:r>
              <a:rPr lang="en-IN" sz="1800" b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</a:t>
            </a:r>
            <a:r>
              <a:rPr lang="en-IN" sz="1800" b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SENDER_ID </a:t>
            </a:r>
            <a:r>
              <a:rPr lang="en-IN" sz="1800" b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</a:t>
            </a:r>
            <a:r>
              <a:rPr lang="en-IN" sz="1800" b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CREATED_AT </a:t>
            </a:r>
            <a:r>
              <a:rPr lang="en-IN" sz="1800" b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'2013-01-01’</a:t>
            </a:r>
            <a:r>
              <a:rPr lang="en-IN" sz="1800" b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408940">
              <a:lnSpc>
                <a:spcPct val="115000"/>
              </a:lnSpc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>
              <a:lnSpc>
                <a:spcPct val="115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Output: </a:t>
            </a:r>
          </a:p>
          <a:p>
            <a:pPr marL="408940">
              <a:lnSpc>
                <a:spcPct val="115000"/>
              </a:lnSpc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>
              <a:lnSpc>
                <a:spcPct val="115000"/>
              </a:lnSpc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FIRST_NAME	IS_ACTIVE</a:t>
            </a:r>
            <a:endParaRPr lang="en-IN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>
              <a:lnSpc>
                <a:spcPct val="115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RITURAJ	         1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>
              <a:lnSpc>
                <a:spcPct val="115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ABHITOSH	1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>
              <a:lnSpc>
                <a:spcPct val="115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CHANDAN	1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>
              <a:lnSpc>
                <a:spcPct val="115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PRAVEEN    	1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>
              <a:lnSpc>
                <a:spcPct val="115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ASHWINI    	1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SAHIL	         1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047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7446" y="267286"/>
            <a:ext cx="8707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Objective</a:t>
            </a:r>
            <a:endParaRPr lang="en-IN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2119" y="1373491"/>
            <a:ext cx="93203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main objective of this project is easy to communicate with anyone. </a:t>
            </a:r>
          </a:p>
          <a:p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sz="2800" b="0" i="0" dirty="0">
                <a:effectLst/>
                <a:latin typeface="arial" panose="020B0604020202020204" pitchFamily="34" charset="0"/>
              </a:rPr>
              <a:t>A 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messenger app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 is any 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app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 that enables a private 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messaging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 function between two or more people.</a:t>
            </a:r>
          </a:p>
          <a:p>
            <a:endParaRPr lang="en-US" sz="2800" b="0" i="0" dirty="0">
              <a:effectLst/>
              <a:latin typeface="arial" panose="020B0604020202020204" pitchFamily="34" charset="0"/>
            </a:endParaRPr>
          </a:p>
          <a:p>
            <a:r>
              <a:rPr lang="en-US" sz="2400" b="1" i="0" dirty="0">
                <a:effectLst/>
                <a:latin typeface="arial" panose="020B0604020202020204" pitchFamily="34" charset="0"/>
              </a:rPr>
              <a:t>Messenger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 is a FREE mobile 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messaging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 app 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used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 for instant 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messaging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, sharing photos, videos, audio recordings and for group chats.</a:t>
            </a:r>
          </a:p>
          <a:p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sz="2400" b="0" i="0" dirty="0">
                <a:effectLst/>
                <a:latin typeface="arial" panose="020B0604020202020204" pitchFamily="34" charset="0"/>
              </a:rPr>
              <a:t>The app, which is free to download, can be 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used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 to communicate with your friends on Facebook and with your phone contacts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5033881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2C6688C-F0E1-4660-ACD0-DA2B15C74D7E}"/>
              </a:ext>
            </a:extLst>
          </p:cNvPr>
          <p:cNvSpPr txBox="1"/>
          <p:nvPr/>
        </p:nvSpPr>
        <p:spPr>
          <a:xfrm>
            <a:off x="1287263" y="175841"/>
            <a:ext cx="10306974" cy="6510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Clr>
                <a:srgbClr val="000000"/>
              </a:buClr>
              <a:buSzPts val="1200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4.Write the quries to check, wheather the user is reported or Not on Messenger. Also print the Name of the User</a:t>
            </a:r>
            <a:r>
              <a:rPr lang="en-IN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SELECT</a:t>
            </a: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sz="1800" b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FIRST_NAME</a:t>
            </a:r>
            <a:r>
              <a:rPr lang="en-IN" sz="1800" b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IN" sz="1800" b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IS_REPORTED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FROM</a:t>
            </a: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USERS U</a:t>
            </a:r>
            <a:r>
              <a:rPr lang="en-IN" sz="1800" b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MESSAGES</a:t>
            </a: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>
              <a:lnSpc>
                <a:spcPct val="115000"/>
              </a:lnSpc>
            </a:pPr>
            <a:r>
              <a:rPr lang="en-IN" sz="18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sz="1800" b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 </a:t>
            </a:r>
            <a:r>
              <a:rPr lang="en-IN" sz="1800" b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</a:t>
            </a:r>
            <a:r>
              <a:rPr lang="en-IN" sz="1800" b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SENDER_ID </a:t>
            </a:r>
            <a:r>
              <a:rPr lang="en-IN" sz="1800" b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</a:t>
            </a:r>
            <a:r>
              <a:rPr lang="en-IN" sz="1800" b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CREATED_AT </a:t>
            </a:r>
            <a:r>
              <a:rPr lang="en-IN" sz="1800" b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I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'2011-01-01’</a:t>
            </a:r>
            <a:r>
              <a:rPr lang="en-IN" sz="1800" b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408940">
              <a:lnSpc>
                <a:spcPct val="115000"/>
              </a:lnSpc>
            </a:pPr>
            <a:endParaRPr lang="en-IN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>
              <a:lnSpc>
                <a:spcPct val="115000"/>
              </a:lnSpc>
            </a:pPr>
            <a:r>
              <a:rPr lang="en-IN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>
              <a:lnSpc>
                <a:spcPct val="115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FIRST_NAME	    IS_REPORTED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>
              <a:lnSpc>
                <a:spcPct val="115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RITURAJ	            0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>
              <a:lnSpc>
                <a:spcPct val="115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ABHITOSH	   1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>
              <a:lnSpc>
                <a:spcPct val="115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CHANDAN	   0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>
              <a:lnSpc>
                <a:spcPct val="115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PRAVEEN	            1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>
              <a:lnSpc>
                <a:spcPct val="115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INDIRA  	            0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>
              <a:lnSpc>
                <a:spcPct val="115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ASHWINI	            1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>
              <a:lnSpc>
                <a:spcPct val="115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RAHUL              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>
              <a:lnSpc>
                <a:spcPct val="115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MUKESH	           1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>
              <a:lnSpc>
                <a:spcPct val="115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RAKESH  	           0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SAHIL	           1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58719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56FED0-1376-4ED5-B682-D0447709F669}"/>
              </a:ext>
            </a:extLst>
          </p:cNvPr>
          <p:cNvSpPr txBox="1"/>
          <p:nvPr/>
        </p:nvSpPr>
        <p:spPr>
          <a:xfrm>
            <a:off x="1297826" y="514647"/>
            <a:ext cx="10201153" cy="5470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Clr>
                <a:srgbClr val="000000"/>
              </a:buClr>
              <a:buSzPts val="1200"/>
            </a:pPr>
            <a:r>
              <a:rPr lang="en-IN" sz="11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    </a:t>
            </a:r>
            <a:endParaRPr lang="en-IN" sz="20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lnSpc>
                <a:spcPct val="115000"/>
              </a:lnSpc>
              <a:buClr>
                <a:srgbClr val="000000"/>
              </a:buClr>
              <a:buSzPts val="1200"/>
            </a:pPr>
            <a:endParaRPr lang="en-IN" sz="20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lnSpc>
                <a:spcPct val="115000"/>
              </a:lnSpc>
              <a:buClr>
                <a:srgbClr val="000000"/>
              </a:buClr>
              <a:buSzPts val="1200"/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5.DISPLAY </a:t>
            </a:r>
            <a:r>
              <a:rPr lang="en-IN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’S FIRST_NAME, LAST_NAME AND BLOCK_DATE</a:t>
            </a:r>
            <a:r>
              <a:rPr lang="en-IN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</a:p>
          <a:p>
            <a:pPr marL="228600" lvl="0" indent="-228600">
              <a:lnSpc>
                <a:spcPct val="115000"/>
              </a:lnSpc>
              <a:buClr>
                <a:srgbClr val="000000"/>
              </a:buClr>
              <a:buSzPts val="1200"/>
              <a:buFont typeface="+mj-lt"/>
              <a:buAutoNum type="arabicPeriod"/>
            </a:pP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buClr>
                <a:srgbClr val="000000"/>
              </a:buClr>
              <a:buSzPts val="1200"/>
            </a:pPr>
            <a:r>
              <a:rPr lang="en-IN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SELECT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FIRST_NAME</a:t>
            </a:r>
            <a:r>
              <a:rPr lang="en-IN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LAST_NAME</a:t>
            </a:r>
            <a:r>
              <a:rPr lang="en-IN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</a:t>
            </a:r>
            <a:r>
              <a:rPr lang="en-IN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CREATED_AT </a:t>
            </a:r>
            <a:r>
              <a:rPr lang="en-IN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'BLOCK DATE’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FROM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USERS U </a:t>
            </a:r>
            <a:r>
              <a:rPr lang="en-IN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INNER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BLOCK_LIST B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IN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</a:t>
            </a:r>
            <a:r>
              <a:rPr lang="en-IN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 </a:t>
            </a:r>
            <a:r>
              <a:rPr lang="en-IN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</a:t>
            </a:r>
            <a:r>
              <a:rPr lang="en-IN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USERS_ID</a:t>
            </a:r>
            <a:r>
              <a:rPr lang="en-IN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Output: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FIRST_NAME	 LAST_NAME	  BLOCK DATE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IN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SAHIL	        KHAN	      2021-12-05 11:09:10.000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ABHITOSH	    KUMAR	      2018-06-05 02:12:35.000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CHANDAN	    KUMAR     </a:t>
            </a:r>
            <a:r>
              <a:rPr lang="en-IN" b="1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IN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2019-08-12 22:09:32.000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PRAVEEN	    KUMAR	      2021-06-12 12:23:12.000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INDIRA	    SINGH	      2020-11-11 12:23:12.000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4B17292-F4A5-428F-A687-24C6C5087B4D}"/>
              </a:ext>
            </a:extLst>
          </p:cNvPr>
          <p:cNvSpPr txBox="1"/>
          <p:nvPr/>
        </p:nvSpPr>
        <p:spPr>
          <a:xfrm>
            <a:off x="2313609" y="4441997"/>
            <a:ext cx="10342486" cy="391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8021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="" xmlns:a16="http://schemas.microsoft.com/office/drawing/2014/main" id="{AEE7A87C-3B9E-4478-B118-ED9EA409D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38330" y="1908699"/>
            <a:ext cx="1410070" cy="167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="" xmlns:a16="http://schemas.microsoft.com/office/drawing/2014/main" id="{364C1D4B-B385-486A-8274-847963AD96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B83F98B-2309-4C23-8E81-2AAD4BC08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16" y="177554"/>
            <a:ext cx="1541829" cy="1881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FF3B499-C0F2-4AE1-B20B-D9778FFD1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739" y="177554"/>
            <a:ext cx="1713903" cy="1959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6C4F72B6-7852-4F4C-9804-E16595F90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838" y="3710866"/>
            <a:ext cx="1713904" cy="19597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FC9A272D-FB65-4B8F-B9B7-AD1496C79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7739" y="3646132"/>
            <a:ext cx="1910271" cy="19597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741D0104-C529-42C4-9CCB-CB5900F4EF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0679" y="3646132"/>
            <a:ext cx="1884687" cy="19597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33D5F6EE-45B4-4953-8622-07AFE26BAA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6446" y="3646132"/>
            <a:ext cx="1640889" cy="195974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E826E25-4D5C-4170-90A3-2EA9DA7BDE5A}"/>
              </a:ext>
            </a:extLst>
          </p:cNvPr>
          <p:cNvSpPr txBox="1"/>
          <p:nvPr/>
        </p:nvSpPr>
        <p:spPr>
          <a:xfrm>
            <a:off x="6791417" y="287180"/>
            <a:ext cx="6676748" cy="2126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members</a:t>
            </a:r>
            <a:endParaRPr lang="en-IN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B9B9186B-DEE9-413E-8038-D2EE3E39FCE6}"/>
              </a:ext>
            </a:extLst>
          </p:cNvPr>
          <p:cNvSpPr txBox="1"/>
          <p:nvPr/>
        </p:nvSpPr>
        <p:spPr>
          <a:xfrm>
            <a:off x="1091579" y="2414173"/>
            <a:ext cx="6742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RITURAJ BHARTI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990AAD9-868C-41B6-B914-CF8B0408D475}"/>
              </a:ext>
            </a:extLst>
          </p:cNvPr>
          <p:cNvSpPr txBox="1"/>
          <p:nvPr/>
        </p:nvSpPr>
        <p:spPr>
          <a:xfrm>
            <a:off x="3387201" y="2394351"/>
            <a:ext cx="6742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ASHWINI RAMDAS KALSKAR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64E70B7-A40E-4DCB-80B9-3FBE3D8FC209}"/>
              </a:ext>
            </a:extLst>
          </p:cNvPr>
          <p:cNvSpPr txBox="1"/>
          <p:nvPr/>
        </p:nvSpPr>
        <p:spPr>
          <a:xfrm>
            <a:off x="3507739" y="5829954"/>
            <a:ext cx="6742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GORANTLA INDIRA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9B3C308-C64E-4CA8-844F-C410D36693E0}"/>
              </a:ext>
            </a:extLst>
          </p:cNvPr>
          <p:cNvSpPr txBox="1"/>
          <p:nvPr/>
        </p:nvSpPr>
        <p:spPr>
          <a:xfrm>
            <a:off x="6080679" y="5859367"/>
            <a:ext cx="6742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PRAVEEN KUMAR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59FE89C-620B-4FA1-96F0-DD899A00DC97}"/>
              </a:ext>
            </a:extLst>
          </p:cNvPr>
          <p:cNvSpPr txBox="1"/>
          <p:nvPr/>
        </p:nvSpPr>
        <p:spPr>
          <a:xfrm>
            <a:off x="1222776" y="5814926"/>
            <a:ext cx="6742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CHANDAN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1BE76DF8-FCD7-41CE-9622-8AE6987D3270}"/>
              </a:ext>
            </a:extLst>
          </p:cNvPr>
          <p:cNvSpPr txBox="1"/>
          <p:nvPr/>
        </p:nvSpPr>
        <p:spPr>
          <a:xfrm>
            <a:off x="8820705" y="5791771"/>
            <a:ext cx="6742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ABHITOSH KUMAR</a:t>
            </a:r>
          </a:p>
        </p:txBody>
      </p:sp>
    </p:spTree>
    <p:extLst>
      <p:ext uri="{BB962C8B-B14F-4D97-AF65-F5344CB8AC3E}">
        <p14:creationId xmlns:p14="http://schemas.microsoft.com/office/powerpoint/2010/main" xmlns="" val="22823276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4558" y="953037"/>
            <a:ext cx="7585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Algerian" pitchFamily="82" charset="0"/>
              </a:rPr>
              <a:t>References</a:t>
            </a:r>
            <a:endParaRPr lang="en-IN" sz="32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854558" y="1751527"/>
            <a:ext cx="7791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>
                <a:latin typeface="Algerian" pitchFamily="82" charset="0"/>
              </a:rPr>
              <a:t>Web Sites:-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400" i="1" dirty="0">
                <a:solidFill>
                  <a:schemeClr val="tx2">
                    <a:lumMod val="50000"/>
                  </a:schemeClr>
                </a:solidFill>
                <a:hlinkClick r:id="rId2"/>
              </a:rPr>
              <a:t>www.tutorialpoint.com</a:t>
            </a:r>
            <a:endParaRPr lang="en-GB" sz="24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400" i="1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www.w3schools.com</a:t>
            </a:r>
            <a:endParaRPr lang="en-GB" sz="24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854558" y="3606085"/>
            <a:ext cx="8474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>
                <a:latin typeface="Algerian" pitchFamily="82" charset="0"/>
              </a:rPr>
              <a:t>BOOKS:-</a:t>
            </a:r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400" b="1" i="1" dirty="0"/>
              <a:t>Database system concept by Henry </a:t>
            </a:r>
            <a:r>
              <a:rPr lang="en-GB" sz="2400" b="1" i="1" dirty="0" err="1"/>
              <a:t>Korth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xmlns="" val="14986555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19828262"/>
              </p:ext>
            </p:extLst>
          </p:nvPr>
        </p:nvGraphicFramePr>
        <p:xfrm>
          <a:off x="3238500" y="-647566"/>
          <a:ext cx="5943600" cy="5418003"/>
        </p:xfrm>
        <a:graphic>
          <a:graphicData uri="http://schemas.openxmlformats.org/presentationml/2006/ole">
            <p:oleObj spid="_x0000_s1029" name="Document" r:id="rId3" imgW="5944043" imgH="5372473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8960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5778" y="1198733"/>
            <a:ext cx="7971180" cy="54008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6627" y="530951"/>
            <a:ext cx="3713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USER DAIGRAM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1630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1562" y="443075"/>
            <a:ext cx="582403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i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ER 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3189" y="2446986"/>
            <a:ext cx="10251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An entity relationship diagram (ERD) shows the relationships of entity sets stored in a database</a:t>
            </a:r>
          </a:p>
          <a:p>
            <a:r>
              <a:rPr lang="en-IN" sz="2400" dirty="0"/>
              <a:t> ER diagrams illustrate the logical structure of databases</a:t>
            </a:r>
          </a:p>
        </p:txBody>
      </p:sp>
    </p:spTree>
    <p:extLst>
      <p:ext uri="{BB962C8B-B14F-4D97-AF65-F5344CB8AC3E}">
        <p14:creationId xmlns:p14="http://schemas.microsoft.com/office/powerpoint/2010/main" xmlns="" val="113920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01D8240-0DB6-4C91-B235-95F8E7C73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23" y="559292"/>
            <a:ext cx="10163908" cy="61167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B105008-7CE0-4CE3-9ACD-F563194457A1}"/>
              </a:ext>
            </a:extLst>
          </p:cNvPr>
          <p:cNvSpPr txBox="1"/>
          <p:nvPr/>
        </p:nvSpPr>
        <p:spPr>
          <a:xfrm>
            <a:off x="2041864" y="86102"/>
            <a:ext cx="6784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Messenger Database ER Model:</a:t>
            </a:r>
          </a:p>
        </p:txBody>
      </p:sp>
    </p:spTree>
    <p:extLst>
      <p:ext uri="{BB962C8B-B14F-4D97-AF65-F5344CB8AC3E}">
        <p14:creationId xmlns:p14="http://schemas.microsoft.com/office/powerpoint/2010/main" xmlns="" val="4043386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8045" y="292713"/>
            <a:ext cx="6735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/>
              <a:t>          </a:t>
            </a:r>
            <a:r>
              <a:rPr lang="en-US" sz="4400" i="1" dirty="0">
                <a:latin typeface="+mj-lt"/>
              </a:rPr>
              <a:t>USERS</a:t>
            </a:r>
            <a:endParaRPr lang="en-IN" sz="4400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68ACE5F-C47A-47CA-ACAE-1C35E7A22A2F}"/>
              </a:ext>
            </a:extLst>
          </p:cNvPr>
          <p:cNvSpPr txBox="1"/>
          <p:nvPr/>
        </p:nvSpPr>
        <p:spPr>
          <a:xfrm>
            <a:off x="3033944" y="554566"/>
            <a:ext cx="6103398" cy="6036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USERS_ID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FIRST_NAME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LAST_NAME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EMAIL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225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PASSWORD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sz="180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</a:t>
            </a:r>
            <a:r>
              <a:rPr lang="en-US" sz="180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PHONE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16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IS_ACTIVE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BIT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IS_REPORTED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BIT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IS_BLOCKED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BIT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CREATED_AT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UPDATED_AT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0183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2173</TotalTime>
  <Words>2159</Words>
  <Application>Microsoft Office PowerPoint</Application>
  <PresentationFormat>Custom</PresentationFormat>
  <Paragraphs>579</Paragraphs>
  <Slides>54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Circuit</vt:lpstr>
      <vt:lpstr>Document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Raaz</dc:creator>
  <cp:lastModifiedBy>admin</cp:lastModifiedBy>
  <cp:revision>172</cp:revision>
  <dcterms:created xsi:type="dcterms:W3CDTF">2017-11-06T09:48:49Z</dcterms:created>
  <dcterms:modified xsi:type="dcterms:W3CDTF">2021-06-23T10:06:08Z</dcterms:modified>
</cp:coreProperties>
</file>